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48" r:id="rId5"/>
    <p:sldMasterId id="2147483715" r:id="rId6"/>
  </p:sldMasterIdLst>
  <p:notesMasterIdLst>
    <p:notesMasterId r:id="rId20"/>
  </p:notesMasterIdLst>
  <p:sldIdLst>
    <p:sldId id="294" r:id="rId7"/>
    <p:sldId id="302" r:id="rId8"/>
    <p:sldId id="326" r:id="rId9"/>
    <p:sldId id="327" r:id="rId10"/>
    <p:sldId id="305" r:id="rId11"/>
    <p:sldId id="308" r:id="rId12"/>
    <p:sldId id="318" r:id="rId13"/>
    <p:sldId id="319" r:id="rId14"/>
    <p:sldId id="306" r:id="rId15"/>
    <p:sldId id="307" r:id="rId16"/>
    <p:sldId id="313" r:id="rId17"/>
    <p:sldId id="309" r:id="rId18"/>
    <p:sldId id="29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958A"/>
    <a:srgbClr val="33302F"/>
    <a:srgbClr val="EFE9E4"/>
    <a:srgbClr val="F7F4F1"/>
    <a:srgbClr val="00706E"/>
    <a:srgbClr val="FABC47"/>
    <a:srgbClr val="EC8022"/>
    <a:srgbClr val="01A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09F5F-342A-2E7C-F391-FD3A5C59E62F}" v="9" dt="2022-03-31T10:31:20.694"/>
    <p1510:client id="{477DACA9-B72F-A246-B68C-A4659F033E03}" v="1" dt="2022-03-31T11:58:49.710"/>
    <p1510:client id="{5194CBA3-6291-472E-83B9-F27E24FC2C84}" v="127" dt="2022-03-31T09:42:08.667"/>
    <p1510:client id="{6FEC6C5F-1D0D-35BE-EA8E-19B240D80CE7}" v="1271" dt="2022-03-30T14:59:51.464"/>
    <p1510:client id="{D7067632-3126-9A23-08DF-25BCE72C1749}" v="249" dt="2022-03-31T09:17:46.68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102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C678-292F-E445-A6AF-F6777C83089C}" type="datetimeFigureOut">
              <a:rPr lang="sv-SE" smtClean="0"/>
              <a:t>2022-03-31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A3E7B-AD77-6947-8F2C-F71B76B3BA7E}" type="slidenum">
              <a:rPr lang="sv-SE" smtClean="0"/>
              <a:t>‹#›</a:t>
            </a:fld>
            <a:endParaRPr lang="sv-SE"/>
          </a:p>
        </p:txBody>
      </p:sp>
    </p:spTree>
    <p:extLst>
      <p:ext uri="{BB962C8B-B14F-4D97-AF65-F5344CB8AC3E}">
        <p14:creationId xmlns:p14="http://schemas.microsoft.com/office/powerpoint/2010/main" val="171544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a:solidFill>
                  <a:srgbClr val="33302F"/>
                </a:solidFill>
                <a:effectLst/>
                <a:latin typeface="Open Sans" panose="020B0606030504020204" pitchFamily="34" charset="0"/>
              </a:rPr>
              <a:t>Patienters och närståendes synpunkter, klagomål och upplevelse av vården är viktiga bidrag i </a:t>
            </a:r>
            <a:r>
              <a:rPr lang="sv-SE" b="1" i="0" u="none" strike="noStrike">
                <a:solidFill>
                  <a:srgbClr val="33302F"/>
                </a:solidFill>
                <a:effectLst/>
                <a:latin typeface="Open Sans" panose="020B0606030504020204" pitchFamily="34" charset="0"/>
              </a:rPr>
              <a:t>ständiga förbättringar </a:t>
            </a:r>
            <a:r>
              <a:rPr lang="sv-SE" b="0" i="0" u="none" strike="noStrike">
                <a:solidFill>
                  <a:srgbClr val="33302F"/>
                </a:solidFill>
                <a:effectLst/>
                <a:latin typeface="Open Sans" panose="020B0606030504020204" pitchFamily="34" charset="0"/>
              </a:rPr>
              <a:t>av hälso- och vården.</a:t>
            </a:r>
            <a:r>
              <a:rPr lang="en-US" b="0" i="0">
                <a:solidFill>
                  <a:srgbClr val="33302F"/>
                </a:solidFill>
                <a:effectLst/>
                <a:latin typeface="Open Sans" panose="020B0606030504020204" pitchFamily="34" charset="0"/>
              </a:rPr>
              <a:t>​</a:t>
            </a:r>
          </a:p>
        </p:txBody>
      </p:sp>
      <p:sp>
        <p:nvSpPr>
          <p:cNvPr id="4" name="Platshållare för bildnummer 3"/>
          <p:cNvSpPr>
            <a:spLocks noGrp="1"/>
          </p:cNvSpPr>
          <p:nvPr>
            <p:ph type="sldNum" sz="quarter" idx="5"/>
          </p:nvPr>
        </p:nvSpPr>
        <p:spPr/>
        <p:txBody>
          <a:bodyPr/>
          <a:lstStyle/>
          <a:p>
            <a:fld id="{90CA3E7B-AD77-6947-8F2C-F71B76B3BA7E}" type="slidenum">
              <a:rPr lang="sv-SE" smtClean="0"/>
              <a:t>2</a:t>
            </a:fld>
            <a:endParaRPr lang="sv-SE"/>
          </a:p>
        </p:txBody>
      </p:sp>
    </p:spTree>
    <p:extLst>
      <p:ext uri="{BB962C8B-B14F-4D97-AF65-F5344CB8AC3E}">
        <p14:creationId xmlns:p14="http://schemas.microsoft.com/office/powerpoint/2010/main" val="24390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sz="1400"/>
              <a:t>Bättre tillit till vår förmåga, så vi kan starta vid behov och inte efter en beställning som oftast kommer för sent</a:t>
            </a:r>
          </a:p>
        </p:txBody>
      </p:sp>
      <p:sp>
        <p:nvSpPr>
          <p:cNvPr id="4" name="Platshållare för bildnummer 3"/>
          <p:cNvSpPr>
            <a:spLocks noGrp="1"/>
          </p:cNvSpPr>
          <p:nvPr>
            <p:ph type="sldNum" sz="quarter" idx="5"/>
          </p:nvPr>
        </p:nvSpPr>
        <p:spPr/>
        <p:txBody>
          <a:bodyPr/>
          <a:lstStyle/>
          <a:p>
            <a:fld id="{90CA3E7B-AD77-6947-8F2C-F71B76B3BA7E}" type="slidenum">
              <a:rPr lang="sv-SE" smtClean="0"/>
              <a:t>13</a:t>
            </a:fld>
            <a:endParaRPr lang="sv-SE"/>
          </a:p>
        </p:txBody>
      </p:sp>
    </p:spTree>
    <p:extLst>
      <p:ext uri="{BB962C8B-B14F-4D97-AF65-F5344CB8AC3E}">
        <p14:creationId xmlns:p14="http://schemas.microsoft.com/office/powerpoint/2010/main" val="15030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a:solidFill>
                  <a:srgbClr val="33302F"/>
                </a:solidFill>
                <a:effectLst/>
                <a:latin typeface="Open Sans" panose="020B0606030504020204" pitchFamily="34" charset="0"/>
              </a:rPr>
              <a:t>Patienters och närståendes synpunkter, klagomål och upplevelse av vården är viktiga bidrag i </a:t>
            </a:r>
            <a:r>
              <a:rPr lang="sv-SE" b="1" i="0" u="none" strike="noStrike">
                <a:solidFill>
                  <a:srgbClr val="33302F"/>
                </a:solidFill>
                <a:effectLst/>
                <a:latin typeface="Open Sans" panose="020B0606030504020204" pitchFamily="34" charset="0"/>
              </a:rPr>
              <a:t>ständiga förbättringar </a:t>
            </a:r>
            <a:r>
              <a:rPr lang="sv-SE" b="0" i="0" u="none" strike="noStrike">
                <a:solidFill>
                  <a:srgbClr val="33302F"/>
                </a:solidFill>
                <a:effectLst/>
                <a:latin typeface="Open Sans" panose="020B0606030504020204" pitchFamily="34" charset="0"/>
              </a:rPr>
              <a:t>av hälso- och vården.</a:t>
            </a:r>
            <a:r>
              <a:rPr lang="en-US" b="0" i="0">
                <a:solidFill>
                  <a:srgbClr val="33302F"/>
                </a:solidFill>
                <a:effectLst/>
                <a:latin typeface="Open Sans" panose="020B0606030504020204" pitchFamily="34" charset="0"/>
              </a:rPr>
              <a:t>​</a:t>
            </a:r>
          </a:p>
        </p:txBody>
      </p:sp>
      <p:sp>
        <p:nvSpPr>
          <p:cNvPr id="4" name="Platshållare för bildnummer 3"/>
          <p:cNvSpPr>
            <a:spLocks noGrp="1"/>
          </p:cNvSpPr>
          <p:nvPr>
            <p:ph type="sldNum" sz="quarter" idx="5"/>
          </p:nvPr>
        </p:nvSpPr>
        <p:spPr/>
        <p:txBody>
          <a:bodyPr/>
          <a:lstStyle/>
          <a:p>
            <a:fld id="{90CA3E7B-AD77-6947-8F2C-F71B76B3BA7E}" type="slidenum">
              <a:rPr lang="sv-SE" smtClean="0"/>
              <a:t>4</a:t>
            </a:fld>
            <a:endParaRPr lang="sv-SE"/>
          </a:p>
        </p:txBody>
      </p:sp>
    </p:spTree>
    <p:extLst>
      <p:ext uri="{BB962C8B-B14F-4D97-AF65-F5344CB8AC3E}">
        <p14:creationId xmlns:p14="http://schemas.microsoft.com/office/powerpoint/2010/main" val="141631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5</a:t>
            </a:fld>
            <a:endParaRPr lang="sv-SE"/>
          </a:p>
        </p:txBody>
      </p:sp>
    </p:spTree>
    <p:extLst>
      <p:ext uri="{BB962C8B-B14F-4D97-AF65-F5344CB8AC3E}">
        <p14:creationId xmlns:p14="http://schemas.microsoft.com/office/powerpoint/2010/main" val="151918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6</a:t>
            </a:fld>
            <a:endParaRPr lang="sv-SE"/>
          </a:p>
        </p:txBody>
      </p:sp>
    </p:spTree>
    <p:extLst>
      <p:ext uri="{BB962C8B-B14F-4D97-AF65-F5344CB8AC3E}">
        <p14:creationId xmlns:p14="http://schemas.microsoft.com/office/powerpoint/2010/main" val="228885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7</a:t>
            </a:fld>
            <a:endParaRPr lang="sv-SE"/>
          </a:p>
        </p:txBody>
      </p:sp>
    </p:spTree>
    <p:extLst>
      <p:ext uri="{BB962C8B-B14F-4D97-AF65-F5344CB8AC3E}">
        <p14:creationId xmlns:p14="http://schemas.microsoft.com/office/powerpoint/2010/main" val="72816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8</a:t>
            </a:fld>
            <a:endParaRPr lang="sv-SE"/>
          </a:p>
        </p:txBody>
      </p:sp>
    </p:spTree>
    <p:extLst>
      <p:ext uri="{BB962C8B-B14F-4D97-AF65-F5344CB8AC3E}">
        <p14:creationId xmlns:p14="http://schemas.microsoft.com/office/powerpoint/2010/main" val="148706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chemeClr val="accent2"/>
                </a:solidFill>
              </a:rPr>
              <a:t>Ärendet kommer in via 1177. Handläggning sker i 1177 och i </a:t>
            </a:r>
            <a:r>
              <a:rPr lang="sv-SE" sz="1200" b="1">
                <a:solidFill>
                  <a:schemeClr val="accent2"/>
                </a:solidFill>
              </a:rPr>
              <a:t>eget</a:t>
            </a:r>
            <a:r>
              <a:rPr lang="sv-SE" sz="1200">
                <a:solidFill>
                  <a:schemeClr val="accent2"/>
                </a:solidFill>
              </a:rPr>
              <a:t> system. </a:t>
            </a:r>
            <a:br>
              <a:rPr lang="sv-SE" sz="1200">
                <a:solidFill>
                  <a:schemeClr val="accent2"/>
                </a:solidFill>
              </a:rPr>
            </a:br>
            <a:r>
              <a:rPr lang="sv-SE" sz="1200">
                <a:solidFill>
                  <a:schemeClr val="accent2"/>
                </a:solidFill>
              </a:rPr>
              <a:t>Separat </a:t>
            </a:r>
            <a:r>
              <a:rPr lang="sv-SE" sz="1200" err="1">
                <a:solidFill>
                  <a:schemeClr val="accent2"/>
                </a:solidFill>
              </a:rPr>
              <a:t>diareföring</a:t>
            </a:r>
            <a:r>
              <a:rPr lang="sv-SE" sz="1200">
                <a:solidFill>
                  <a:schemeClr val="accent2"/>
                </a:solidFill>
              </a:rPr>
              <a:t>. Ärendet tas emot i 1177 via en ärendetyp. Ex Örebro, Halland</a:t>
            </a:r>
            <a:br>
              <a:rPr lang="sv-SE" sz="1200">
                <a:solidFill>
                  <a:schemeClr val="accent2"/>
                </a:solidFill>
              </a:rPr>
            </a:br>
            <a:endParaRPr lang="sv-SE" sz="1200"/>
          </a:p>
          <a:p>
            <a:r>
              <a:rPr lang="sv-SE" b="1"/>
              <a:t>Invånaren</a:t>
            </a:r>
            <a:endParaRPr lang="sv-SE" sz="1200"/>
          </a:p>
          <a:p>
            <a:r>
              <a:rPr lang="sv-SE"/>
              <a:t>Invånaren loggar in i 1177. </a:t>
            </a:r>
            <a:endParaRPr lang="en-US"/>
          </a:p>
          <a:p>
            <a:r>
              <a:rPr lang="sv-SE"/>
              <a:t>Invånaren hittar tjänst på startsidan/mottagningens e-tjänster. </a:t>
            </a:r>
            <a:br>
              <a:rPr lang="sv-SE">
                <a:cs typeface="+mn-lt"/>
              </a:rPr>
            </a:br>
            <a:r>
              <a:rPr lang="sv-SE"/>
              <a:t>Invånaren fyller i formuläret. </a:t>
            </a:r>
            <a:endParaRPr lang="en-US"/>
          </a:p>
          <a:p>
            <a:r>
              <a:rPr lang="sv-SE"/>
              <a:t>Invånaren har dialog med handläggare via 1177 och får svar via ett meddelande i 1177 Inkorg.</a:t>
            </a:r>
            <a:br>
              <a:rPr lang="sv-SE"/>
            </a:br>
            <a:br>
              <a:rPr lang="sv-SE">
                <a:cs typeface="+mn-lt"/>
              </a:rPr>
            </a:br>
            <a:r>
              <a:rPr lang="sv-SE" b="1">
                <a:cs typeface="Calibri"/>
              </a:rPr>
              <a:t>Handläggaren</a:t>
            </a:r>
          </a:p>
          <a:p>
            <a:r>
              <a:rPr lang="sv-SE"/>
              <a:t>Tar emot ärendet i 1177 Personalverktyget. </a:t>
            </a:r>
          </a:p>
          <a:p>
            <a:r>
              <a:rPr lang="sv-SE"/>
              <a:t>Överför manuellt informationen från 1177 till egna systemet för handläggning. </a:t>
            </a:r>
            <a:br>
              <a:rPr lang="sv-SE">
                <a:cs typeface="+mn-lt"/>
              </a:rPr>
            </a:br>
            <a:r>
              <a:rPr lang="sv-SE"/>
              <a:t>Handläggaren har dialog med invånare via 1177 </a:t>
            </a:r>
            <a:br>
              <a:rPr lang="sv-SE">
                <a:cs typeface="+mn-lt"/>
              </a:rPr>
            </a:br>
            <a:r>
              <a:rPr lang="sv-SE"/>
              <a:t>Svarar invånaren via ett meddelande i 1177 Inkorg.</a:t>
            </a:r>
          </a:p>
          <a:p>
            <a:endParaRPr lang="sv-SE" sz="1200"/>
          </a:p>
          <a:p>
            <a:endParaRPr lang="sv-SE"/>
          </a:p>
        </p:txBody>
      </p:sp>
      <p:sp>
        <p:nvSpPr>
          <p:cNvPr id="4" name="Slide Number Placeholder 3"/>
          <p:cNvSpPr>
            <a:spLocks noGrp="1"/>
          </p:cNvSpPr>
          <p:nvPr>
            <p:ph type="sldNum" sz="quarter" idx="5"/>
          </p:nvPr>
        </p:nvSpPr>
        <p:spPr/>
        <p:txBody>
          <a:bodyPr/>
          <a:lstStyle/>
          <a:p>
            <a:fld id="{36DEDCF4-EC53-45ED-9657-3068B2115E42}" type="slidenum">
              <a:rPr lang="sv-SE" smtClean="0"/>
              <a:t>9</a:t>
            </a:fld>
            <a:endParaRPr lang="sv-SE"/>
          </a:p>
        </p:txBody>
      </p:sp>
    </p:spTree>
    <p:extLst>
      <p:ext uri="{BB962C8B-B14F-4D97-AF65-F5344CB8AC3E}">
        <p14:creationId xmlns:p14="http://schemas.microsoft.com/office/powerpoint/2010/main" val="90346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chemeClr val="accent2"/>
                </a:solidFill>
              </a:rPr>
              <a:t>Ärende endast i 1177. All handläggning sker i externt system. Dialog med invånaren sker i 1177. </a:t>
            </a:r>
          </a:p>
          <a:p>
            <a:r>
              <a:rPr lang="sv-SE" sz="1200" b="1">
                <a:solidFill>
                  <a:schemeClr val="accent2"/>
                </a:solidFill>
              </a:rPr>
              <a:t>Invånaren</a:t>
            </a:r>
            <a:br>
              <a:rPr lang="sv-SE" sz="1200" b="1">
                <a:solidFill>
                  <a:schemeClr val="accent2"/>
                </a:solidFill>
              </a:rPr>
            </a:br>
            <a:r>
              <a:rPr lang="sv-SE" err="1"/>
              <a:t>Invånaren</a:t>
            </a:r>
            <a:r>
              <a:rPr lang="sv-SE"/>
              <a:t> loggar in i 1177. </a:t>
            </a:r>
            <a:br>
              <a:rPr lang="sv-SE">
                <a:cs typeface="+mn-lt"/>
              </a:rPr>
            </a:br>
            <a:r>
              <a:rPr lang="sv-SE"/>
              <a:t>Invånaren hittar tjänst på startsidan/mottagningens e-tjänster. </a:t>
            </a:r>
            <a:br>
              <a:rPr lang="sv-SE">
                <a:cs typeface="+mn-lt"/>
              </a:rPr>
            </a:br>
            <a:r>
              <a:rPr lang="sv-SE"/>
              <a:t>Invånaren fyller i formuläret. </a:t>
            </a:r>
            <a:br>
              <a:rPr lang="sv-SE"/>
            </a:br>
            <a:r>
              <a:rPr lang="sv-SE"/>
              <a:t>Invånaren har dialog med handläggare via 1177 och får svar via ett meddelande i 1177 Inkorg.</a:t>
            </a:r>
          </a:p>
          <a:p>
            <a:r>
              <a:rPr lang="sv-SE" b="1"/>
              <a:t>Handläggaren</a:t>
            </a:r>
            <a:endParaRPr lang="en-US"/>
          </a:p>
          <a:p>
            <a:r>
              <a:rPr lang="sv-SE"/>
              <a:t>Tar emot ärenden i eget system för handläggning. </a:t>
            </a:r>
            <a:br>
              <a:rPr lang="sv-SE">
                <a:cs typeface="+mn-lt"/>
              </a:rPr>
            </a:br>
            <a:r>
              <a:rPr lang="sv-SE"/>
              <a:t>Handlägger ärendet i eget system för handläggning. </a:t>
            </a:r>
          </a:p>
          <a:p>
            <a:r>
              <a:rPr lang="sv-SE"/>
              <a:t>Dialog med invånaren sker via meddelanden i 1177.</a:t>
            </a:r>
          </a:p>
          <a:p>
            <a:endParaRPr lang="sv-SE" b="1"/>
          </a:p>
        </p:txBody>
      </p:sp>
      <p:sp>
        <p:nvSpPr>
          <p:cNvPr id="4" name="Slide Number Placeholder 3"/>
          <p:cNvSpPr>
            <a:spLocks noGrp="1"/>
          </p:cNvSpPr>
          <p:nvPr>
            <p:ph type="sldNum" sz="quarter" idx="5"/>
          </p:nvPr>
        </p:nvSpPr>
        <p:spPr/>
        <p:txBody>
          <a:bodyPr/>
          <a:lstStyle/>
          <a:p>
            <a:fld id="{36DEDCF4-EC53-45ED-9657-3068B2115E42}" type="slidenum">
              <a:rPr lang="sv-SE" smtClean="0"/>
              <a:t>10</a:t>
            </a:fld>
            <a:endParaRPr lang="sv-SE"/>
          </a:p>
        </p:txBody>
      </p:sp>
    </p:spTree>
    <p:extLst>
      <p:ext uri="{BB962C8B-B14F-4D97-AF65-F5344CB8AC3E}">
        <p14:creationId xmlns:p14="http://schemas.microsoft.com/office/powerpoint/2010/main" val="272154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Västmanland, Uppsala, Blekinge, Norrbotten, intresserade</a:t>
            </a:r>
          </a:p>
        </p:txBody>
      </p:sp>
      <p:sp>
        <p:nvSpPr>
          <p:cNvPr id="4" name="Platshållare för bildnummer 3"/>
          <p:cNvSpPr>
            <a:spLocks noGrp="1"/>
          </p:cNvSpPr>
          <p:nvPr>
            <p:ph type="sldNum" sz="quarter" idx="5"/>
          </p:nvPr>
        </p:nvSpPr>
        <p:spPr/>
        <p:txBody>
          <a:bodyPr/>
          <a:lstStyle/>
          <a:p>
            <a:fld id="{90CA3E7B-AD77-6947-8F2C-F71B76B3BA7E}" type="slidenum">
              <a:rPr lang="sv-SE" smtClean="0"/>
              <a:t>12</a:t>
            </a:fld>
            <a:endParaRPr lang="sv-SE"/>
          </a:p>
        </p:txBody>
      </p:sp>
    </p:spTree>
    <p:extLst>
      <p:ext uri="{BB962C8B-B14F-4D97-AF65-F5344CB8AC3E}">
        <p14:creationId xmlns:p14="http://schemas.microsoft.com/office/powerpoint/2010/main" val="163831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601" y="2404532"/>
            <a:ext cx="1778000" cy="1126067"/>
          </a:xfrm>
          <a:prstGeom prst="rect">
            <a:avLst/>
          </a:prstGeom>
        </p:spPr>
      </p:pic>
      <p:sp>
        <p:nvSpPr>
          <p:cNvPr id="3" name="Underrubrik"/>
          <p:cNvSpPr>
            <a:spLocks noGrp="1"/>
          </p:cNvSpPr>
          <p:nvPr>
            <p:ph type="subTitle" idx="1" hasCustomPrompt="1"/>
          </p:nvPr>
        </p:nvSpPr>
        <p:spPr>
          <a:xfrm>
            <a:off x="5141408" y="4734790"/>
            <a:ext cx="6253422" cy="90477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2" name="Rubrik"/>
          <p:cNvSpPr>
            <a:spLocks noGrp="1"/>
          </p:cNvSpPr>
          <p:nvPr>
            <p:ph type="ctrTitle"/>
          </p:nvPr>
        </p:nvSpPr>
        <p:spPr>
          <a:xfrm>
            <a:off x="5141408" y="1842655"/>
            <a:ext cx="6253423" cy="2812144"/>
          </a:xfrm>
        </p:spPr>
        <p:txBody>
          <a:bodyPr anchor="ctr">
            <a:normAutofit/>
          </a:bodyPr>
          <a:lstStyle>
            <a:lvl1pPr algn="l">
              <a:lnSpc>
                <a:spcPct val="100000"/>
              </a:lnSpc>
              <a:defRPr sz="4200" b="0" i="0">
                <a:latin typeface="Open Sans Light" charset="0"/>
                <a:ea typeface="Open Sans Light" charset="0"/>
                <a:cs typeface="Open Sans Light" charset="0"/>
              </a:defRPr>
            </a:lvl1pPr>
          </a:lstStyle>
          <a:p>
            <a:r>
              <a:rPr lang="sv-SE"/>
              <a:t>Klicka här för att ändra mall för rubrikformat</a:t>
            </a:r>
          </a:p>
        </p:txBody>
      </p:sp>
    </p:spTree>
    <p:extLst>
      <p:ext uri="{BB962C8B-B14F-4D97-AF65-F5344CB8AC3E}">
        <p14:creationId xmlns:p14="http://schemas.microsoft.com/office/powerpoint/2010/main" val="7235145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bild (höger)">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6" name="Platshållare för bild"/>
          <p:cNvSpPr>
            <a:spLocks noGrp="1"/>
          </p:cNvSpPr>
          <p:nvPr>
            <p:ph type="pic" sz="quarter" idx="10"/>
          </p:nvPr>
        </p:nvSpPr>
        <p:spPr>
          <a:xfrm>
            <a:off x="6096000" y="0"/>
            <a:ext cx="609974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799" y="612952"/>
            <a:ext cx="7212205"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85800" y="2249763"/>
            <a:ext cx="4725030"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35%, höger)">
    <p:spTree>
      <p:nvGrpSpPr>
        <p:cNvPr id="1" name=""/>
        <p:cNvGrpSpPr/>
        <p:nvPr/>
      </p:nvGrpSpPr>
      <p:grpSpPr>
        <a:xfrm>
          <a:off x="0" y="0"/>
          <a:ext cx="0" cy="0"/>
          <a:chOff x="0" y="0"/>
          <a:chExt cx="0" cy="0"/>
        </a:xfrm>
      </p:grpSpPr>
      <p:pic>
        <p:nvPicPr>
          <p:cNvPr id="8"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7892784"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800" y="612952"/>
            <a:ext cx="6335973"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latshållare för innehåll"/>
          <p:cNvSpPr>
            <a:spLocks noGrp="1"/>
          </p:cNvSpPr>
          <p:nvPr>
            <p:ph idx="12"/>
          </p:nvPr>
        </p:nvSpPr>
        <p:spPr>
          <a:xfrm>
            <a:off x="685800" y="2249763"/>
            <a:ext cx="6335974"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50%, vänster)">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6" name="Platshållare för bild"/>
          <p:cNvSpPr>
            <a:spLocks noGrp="1"/>
          </p:cNvSpPr>
          <p:nvPr>
            <p:ph type="pic" sz="quarter" idx="10"/>
          </p:nvPr>
        </p:nvSpPr>
        <p:spPr>
          <a:xfrm>
            <a:off x="0" y="0"/>
            <a:ext cx="609787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955969" y="612952"/>
            <a:ext cx="4549394"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955969" y="2249764"/>
            <a:ext cx="4549394"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35%, vänster)">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0"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5157313" y="612952"/>
            <a:ext cx="6348049"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5157314" y="2249764"/>
            <a:ext cx="6348049"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2"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p:cNvSpPr>
            <a:spLocks noGrp="1"/>
          </p:cNvSpPr>
          <p:nvPr>
            <p:ph type="title"/>
          </p:nvPr>
        </p:nvSpPr>
        <p:spPr>
          <a:xfrm>
            <a:off x="1544321" y="1625600"/>
            <a:ext cx="9117576" cy="3606800"/>
          </a:xfrm>
        </p:spPr>
        <p:txBody>
          <a:bodyPr anchor="ctr">
            <a:normAutofit/>
          </a:bodyPr>
          <a:lstStyle>
            <a:lvl1pPr algn="ctr">
              <a:defRPr sz="4400">
                <a:solidFill>
                  <a:srgbClr val="00706E"/>
                </a:solidFill>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49064780"/>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28342304"/>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ubrik"/>
          <p:cNvSpPr>
            <a:spLocks noGrp="1"/>
          </p:cNvSpPr>
          <p:nvPr>
            <p:ph type="title"/>
          </p:nvPr>
        </p:nvSpPr>
        <p:spPr>
          <a:xfrm>
            <a:off x="685799" y="614974"/>
            <a:ext cx="10730176" cy="850727"/>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k (Graf, diagram, m.m.)">
    <p:spTree>
      <p:nvGrpSpPr>
        <p:cNvPr id="1" name=""/>
        <p:cNvGrpSpPr/>
        <p:nvPr/>
      </p:nvGrpSpPr>
      <p:grpSpPr>
        <a:xfrm>
          <a:off x="0" y="0"/>
          <a:ext cx="0" cy="0"/>
          <a:chOff x="0" y="0"/>
          <a:chExt cx="0" cy="0"/>
        </a:xfrm>
      </p:grpSpPr>
      <p:sp>
        <p:nvSpPr>
          <p:cNvPr id="5" name="Rubrik"/>
          <p:cNvSpPr>
            <a:spLocks noGrp="1"/>
          </p:cNvSpPr>
          <p:nvPr>
            <p:ph type="title" hasCustomPrompt="1"/>
          </p:nvPr>
        </p:nvSpPr>
        <p:spPr>
          <a:xfrm>
            <a:off x="706819" y="672571"/>
            <a:ext cx="10696905" cy="367953"/>
          </a:xfrm>
        </p:spPr>
        <p:txBody>
          <a:bodyPr anchor="t">
            <a:normAutofit/>
          </a:bodyPr>
          <a:lstStyle>
            <a:lvl1pPr>
              <a:defRPr sz="2000" b="1" i="0">
                <a:latin typeface="Open Sans" charset="0"/>
                <a:ea typeface="Open Sans" charset="0"/>
                <a:cs typeface="Open Sans" charset="0"/>
              </a:defRPr>
            </a:lvl1pPr>
          </a:lstStyle>
          <a:p>
            <a:r>
              <a:rPr lang="sv-SE"/>
              <a:t>Statistik</a:t>
            </a:r>
          </a:p>
        </p:txBody>
      </p:sp>
      <p:sp>
        <p:nvSpPr>
          <p:cNvPr id="4" name="Platshållare för innehåll"/>
          <p:cNvSpPr>
            <a:spLocks noGrp="1"/>
          </p:cNvSpPr>
          <p:nvPr>
            <p:ph idx="11"/>
          </p:nvPr>
        </p:nvSpPr>
        <p:spPr>
          <a:xfrm>
            <a:off x="1785977" y="1328928"/>
            <a:ext cx="8620046" cy="4791382"/>
          </a:xfrm>
          <a:prstGeom prst="rect">
            <a:avLst/>
          </a:prstGeom>
        </p:spPr>
        <p:txBody>
          <a:bodyPr/>
          <a:lstStyle>
            <a:lvl1pPr marL="0" indent="0" algn="ctr">
              <a:buSzPct val="100000"/>
              <a:buFont typeface="Arial" charset="0"/>
              <a:buNone/>
              <a:defRPr sz="1800"/>
            </a:lvl1pPr>
            <a:lvl2pPr marL="244800" indent="0" algn="ctr">
              <a:buSzPct val="100000"/>
              <a:buFont typeface="Arial" charset="0"/>
              <a:buNone/>
              <a:defRPr sz="1600"/>
            </a:lvl2pPr>
            <a:lvl3pPr marL="496800" indent="0" algn="ctr">
              <a:buSzPct val="100000"/>
              <a:buFont typeface="Arial" charset="0"/>
              <a:buNone/>
              <a:defRPr sz="1400"/>
            </a:lvl3pPr>
            <a:lvl4pPr marL="735750" indent="0" algn="ctr">
              <a:buSzPct val="100000"/>
              <a:buFont typeface="Arial" charset="0"/>
              <a:buNone/>
              <a:defRPr sz="1200"/>
            </a:lvl4pPr>
            <a:lvl5pPr marL="926550" indent="0" algn="ctr">
              <a:buSzPct val="100000"/>
              <a:buFont typeface="Arial" charset="0"/>
              <a:buNone/>
              <a:defRPr sz="1000"/>
            </a:lvl5pPr>
          </a:lstStyle>
          <a:p>
            <a:pPr lvl="0"/>
            <a:r>
              <a:rPr lang="sv-SE"/>
              <a:t>Klicka här för att ändra format på bakgrundstexten</a:t>
            </a:r>
          </a:p>
          <a:p>
            <a:pPr lvl="1"/>
            <a:r>
              <a:rPr lang="sv-SE"/>
              <a:t>Nivå två</a:t>
            </a:r>
          </a:p>
          <a:p>
            <a:pPr lvl="2"/>
            <a:r>
              <a:rPr lang="sv-SE"/>
              <a:t>Nivå tre</a:t>
            </a:r>
          </a:p>
        </p:txBody>
      </p:sp>
      <p:pic>
        <p:nvPicPr>
          <p:cNvPr id="9"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t">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Ljus)">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98405"/>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5" name="Platshållare för innehåll"/>
          <p:cNvSpPr>
            <a:spLocks noGrp="1"/>
          </p:cNvSpPr>
          <p:nvPr>
            <p:ph idx="11"/>
          </p:nvPr>
        </p:nvSpPr>
        <p:spPr>
          <a:xfrm>
            <a:off x="685800" y="1639016"/>
            <a:ext cx="10779368" cy="4430805"/>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056027484"/>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derrubrik"/>
          <p:cNvSpPr>
            <a:spLocks noGrp="1"/>
          </p:cNvSpPr>
          <p:nvPr>
            <p:ph type="subTitle" idx="1" hasCustomPrompt="1"/>
          </p:nvPr>
        </p:nvSpPr>
        <p:spPr>
          <a:xfrm>
            <a:off x="1671145" y="3602860"/>
            <a:ext cx="8986345" cy="660400"/>
          </a:xfrm>
          <a:prstGeom prst="rect">
            <a:avLst/>
          </a:prstGeom>
        </p:spPr>
        <p:txBody>
          <a:bodyPr>
            <a:noAutofit/>
          </a:bodyPr>
          <a:lstStyle>
            <a:lvl1pPr marL="0" indent="0" algn="ctr">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www.inera.se</a:t>
            </a:r>
            <a:endParaRPr lang="sv-SE"/>
          </a:p>
        </p:txBody>
      </p:sp>
      <p:sp>
        <p:nvSpPr>
          <p:cNvPr id="2" name="Rubrik"/>
          <p:cNvSpPr>
            <a:spLocks noGrp="1"/>
          </p:cNvSpPr>
          <p:nvPr>
            <p:ph type="title" hasCustomPrompt="1"/>
          </p:nvPr>
        </p:nvSpPr>
        <p:spPr>
          <a:xfrm>
            <a:off x="1671145" y="2627150"/>
            <a:ext cx="8986345" cy="673100"/>
          </a:xfrm>
        </p:spPr>
        <p:txBody>
          <a:bodyPr anchor="t"/>
          <a:lstStyle>
            <a:lvl1pPr algn="ctr">
              <a:defRPr/>
            </a:lvl1pPr>
          </a:lstStyle>
          <a:p>
            <a:r>
              <a:rPr lang="sv-SE"/>
              <a:t>Tack!</a:t>
            </a:r>
          </a:p>
        </p:txBody>
      </p:sp>
      <p:pic>
        <p:nvPicPr>
          <p:cNvPr id="6"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072630" cy="1149264"/>
          </a:xfrm>
        </p:spPr>
        <p:txBody>
          <a:bodyPr/>
          <a:lstStyle>
            <a:lvl1pPr>
              <a:defRPr/>
            </a:lvl1pPr>
          </a:lstStyle>
          <a:p>
            <a:r>
              <a:rPr lang="sv-SE"/>
              <a:t>Rubrik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3" y="1693273"/>
            <a:ext cx="10018845" cy="3564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Tree>
    <p:extLst>
      <p:ext uri="{BB962C8B-B14F-4D97-AF65-F5344CB8AC3E}">
        <p14:creationId xmlns:p14="http://schemas.microsoft.com/office/powerpoint/2010/main" val="3743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7F4F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5" name="Platshållare för innehåll"/>
          <p:cNvSpPr>
            <a:spLocks noGrp="1"/>
          </p:cNvSpPr>
          <p:nvPr>
            <p:ph idx="11"/>
          </p:nvPr>
        </p:nvSpPr>
        <p:spPr>
          <a:xfrm>
            <a:off x="685800" y="1639016"/>
            <a:ext cx="10779368" cy="4430805"/>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056027484"/>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443640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443495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995901723"/>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p:cNvSpPr>
            <a:spLocks noGrp="1"/>
          </p:cNvSpPr>
          <p:nvPr>
            <p:ph idx="15"/>
          </p:nvPr>
        </p:nvSpPr>
        <p:spPr>
          <a:xfrm>
            <a:off x="685800" y="3917050"/>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p:cNvSpPr>
            <a:spLocks noGrp="1"/>
          </p:cNvSpPr>
          <p:nvPr>
            <p:ph idx="16"/>
          </p:nvPr>
        </p:nvSpPr>
        <p:spPr>
          <a:xfrm>
            <a:off x="6132133" y="3918514"/>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bild"/>
          <p:cNvSpPr>
            <a:spLocks noGrp="1"/>
          </p:cNvSpPr>
          <p:nvPr>
            <p:ph type="pic" sz="quarter" idx="10"/>
          </p:nvPr>
        </p:nvSpPr>
        <p:spPr>
          <a:xfrm>
            <a:off x="7073978" y="746106"/>
            <a:ext cx="4336388" cy="5374203"/>
          </a:xfrm>
        </p:spPr>
        <p:txBody>
          <a:bodyPr anchor="ctr"/>
          <a:lstStyle>
            <a:lvl1pPr marL="35100" indent="0" algn="ctr">
              <a:buNone/>
              <a:defRPr/>
            </a:lvl1pPr>
          </a:lstStyle>
          <a:p>
            <a:r>
              <a:rPr lang="sv-SE"/>
              <a:t>Klicka på ikonen för att lägga till en bild</a:t>
            </a:r>
          </a:p>
        </p:txBody>
      </p:sp>
      <p:sp>
        <p:nvSpPr>
          <p:cNvPr id="5"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7" name="Platshållare för innehåll"/>
          <p:cNvSpPr>
            <a:spLocks noGrp="1"/>
          </p:cNvSpPr>
          <p:nvPr>
            <p:ph idx="11"/>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och bild (vänster)">
    <p:spTree>
      <p:nvGrpSpPr>
        <p:cNvPr id="1" name=""/>
        <p:cNvGrpSpPr/>
        <p:nvPr/>
      </p:nvGrpSpPr>
      <p:grpSpPr>
        <a:xfrm>
          <a:off x="0" y="0"/>
          <a:ext cx="0" cy="0"/>
          <a:chOff x="0" y="0"/>
          <a:chExt cx="0" cy="0"/>
        </a:xfrm>
      </p:grpSpPr>
      <p:pic>
        <p:nvPicPr>
          <p:cNvPr id="7"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p:cNvSpPr>
            <a:spLocks noGrp="1"/>
          </p:cNvSpPr>
          <p:nvPr>
            <p:ph type="title"/>
          </p:nvPr>
        </p:nvSpPr>
        <p:spPr>
          <a:xfrm>
            <a:off x="6094134" y="612952"/>
            <a:ext cx="5346700"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latshållare för bild"/>
          <p:cNvSpPr>
            <a:spLocks noGrp="1"/>
          </p:cNvSpPr>
          <p:nvPr>
            <p:ph type="pic" sz="quarter" idx="12"/>
          </p:nvPr>
        </p:nvSpPr>
        <p:spPr>
          <a:xfrm>
            <a:off x="781175" y="746107"/>
            <a:ext cx="4365085" cy="5329326"/>
          </a:xfrm>
        </p:spPr>
        <p:txBody>
          <a:bodyPr anchor="ctr"/>
          <a:lstStyle>
            <a:lvl1pPr marL="35100" indent="0" algn="ctr">
              <a:buNone/>
              <a:defRPr/>
            </a:lvl1pPr>
          </a:lstStyle>
          <a:p>
            <a:r>
              <a:rPr lang="sv-SE"/>
              <a:t>Klicka på ikonen för att lägga till en bild</a:t>
            </a:r>
          </a:p>
        </p:txBody>
      </p:sp>
      <p:sp>
        <p:nvSpPr>
          <p:cNvPr id="8" name="Platshållare för innehåll"/>
          <p:cNvSpPr>
            <a:spLocks noGrp="1"/>
          </p:cNvSpPr>
          <p:nvPr>
            <p:ph idx="10"/>
          </p:nvPr>
        </p:nvSpPr>
        <p:spPr>
          <a:xfrm>
            <a:off x="6094135" y="2249764"/>
            <a:ext cx="5346700"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Rund bild)">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icture Placeholder 2"/>
          <p:cNvSpPr>
            <a:spLocks noGrp="1" noChangeAspect="1"/>
          </p:cNvSpPr>
          <p:nvPr>
            <p:ph type="pic" idx="11"/>
          </p:nvPr>
        </p:nvSpPr>
        <p:spPr>
          <a:xfrm>
            <a:off x="6980724" y="1228033"/>
            <a:ext cx="4397673" cy="4398710"/>
          </a:xfrm>
          <a:prstGeom prst="ellipse">
            <a:avLst/>
          </a:prstGeom>
          <a:noFill/>
          <a:ln>
            <a:noFill/>
          </a:ln>
        </p:spPr>
        <p:style>
          <a:lnRef idx="2">
            <a:schemeClr val="dk1"/>
          </a:lnRef>
          <a:fillRef idx="1">
            <a:schemeClr val="lt1"/>
          </a:fillRef>
          <a:effectRef idx="0">
            <a:schemeClr val="dk1"/>
          </a:effectRef>
          <a:fontRef idx="none"/>
        </p:style>
        <p:txBody>
          <a:bodyPr anchor="t">
            <a:normAutofit/>
          </a:bodyPr>
          <a:lstStyle>
            <a:lvl1pPr marL="0" indent="0" algn="ctr">
              <a:buNone/>
              <a:defRPr sz="16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pic>
        <p:nvPicPr>
          <p:cNvPr id="12"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innehåll (Rund bild)">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icture Placeholder 2"/>
          <p:cNvSpPr>
            <a:spLocks noGrp="1" noChangeAspect="1"/>
          </p:cNvSpPr>
          <p:nvPr>
            <p:ph type="pic" idx="11" hasCustomPrompt="1"/>
          </p:nvPr>
        </p:nvSpPr>
        <p:spPr>
          <a:xfrm>
            <a:off x="6533761" y="1568731"/>
            <a:ext cx="2016313" cy="2016786"/>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baseline="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0" name="Picture Placeholder 2"/>
          <p:cNvSpPr>
            <a:spLocks noGrp="1" noChangeAspect="1"/>
          </p:cNvSpPr>
          <p:nvPr>
            <p:ph type="pic" idx="12" hasCustomPrompt="1"/>
          </p:nvPr>
        </p:nvSpPr>
        <p:spPr>
          <a:xfrm>
            <a:off x="7999603" y="3155516"/>
            <a:ext cx="2708846" cy="2709484"/>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2" name="Picture Placeholder 2"/>
          <p:cNvSpPr>
            <a:spLocks noGrp="1" noChangeAspect="1"/>
          </p:cNvSpPr>
          <p:nvPr>
            <p:ph type="pic" idx="13" hasCustomPrompt="1"/>
          </p:nvPr>
        </p:nvSpPr>
        <p:spPr>
          <a:xfrm>
            <a:off x="8713016" y="709654"/>
            <a:ext cx="2186864" cy="2187380"/>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a:t>
            </a:r>
            <a:br>
              <a:rPr lang="sv-SE"/>
            </a:br>
            <a:r>
              <a:rPr lang="sv-SE"/>
              <a:t>eller ikon</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akgrundsbild">
    <p:spTree>
      <p:nvGrpSpPr>
        <p:cNvPr id="1" name=""/>
        <p:cNvGrpSpPr/>
        <p:nvPr/>
      </p:nvGrpSpPr>
      <p:grpSpPr>
        <a:xfrm>
          <a:off x="0" y="0"/>
          <a:ext cx="0" cy="0"/>
          <a:chOff x="0" y="0"/>
          <a:chExt cx="0" cy="0"/>
        </a:xfrm>
      </p:grpSpPr>
      <p:sp>
        <p:nvSpPr>
          <p:cNvPr id="8" name="Platshållare för bild"/>
          <p:cNvSpPr>
            <a:spLocks noGrp="1"/>
          </p:cNvSpPr>
          <p:nvPr>
            <p:ph type="pic" sz="quarter" idx="10"/>
          </p:nvPr>
        </p:nvSpPr>
        <p:spPr>
          <a:xfrm>
            <a:off x="0" y="0"/>
            <a:ext cx="12192000" cy="6858000"/>
          </a:xfrm>
        </p:spPr>
        <p:txBody>
          <a:bodyPr anchor="ctr"/>
          <a:lstStyle>
            <a:lvl1pPr marL="35100" indent="0" algn="ctr">
              <a:buNone/>
              <a:defRPr/>
            </a:lvl1pPr>
          </a:lstStyle>
          <a:p>
            <a:r>
              <a:rPr lang="sv-SE"/>
              <a:t>Klicka på ikonen för att lägga till en bild</a:t>
            </a:r>
          </a:p>
        </p:txBody>
      </p:sp>
      <p:sp>
        <p:nvSpPr>
          <p:cNvPr id="9" name="Underrubrik"/>
          <p:cNvSpPr>
            <a:spLocks noGrp="1"/>
          </p:cNvSpPr>
          <p:nvPr>
            <p:ph type="subTitle" idx="11"/>
          </p:nvPr>
        </p:nvSpPr>
        <p:spPr>
          <a:xfrm>
            <a:off x="685798" y="3220701"/>
            <a:ext cx="5436706" cy="2227249"/>
          </a:xfrm>
          <a:prstGeom prst="rect">
            <a:avLst/>
          </a:prstGeom>
        </p:spPr>
        <p:txBody>
          <a:bodyPr>
            <a:noAutofit/>
          </a:bodyPr>
          <a:lstStyle>
            <a:lvl1pPr marL="0" indent="0" algn="l">
              <a:lnSpc>
                <a:spcPct val="12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Rubrik"/>
          <p:cNvSpPr>
            <a:spLocks noGrp="1"/>
          </p:cNvSpPr>
          <p:nvPr>
            <p:ph type="title"/>
          </p:nvPr>
        </p:nvSpPr>
        <p:spPr>
          <a:xfrm>
            <a:off x="685799" y="1498776"/>
            <a:ext cx="5436706" cy="1531013"/>
          </a:xfrm>
        </p:spPr>
        <p:txBody>
          <a:bodyPr anchor="t">
            <a:no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latshållare för text"/>
          <p:cNvSpPr>
            <a:spLocks noGrp="1"/>
          </p:cNvSpPr>
          <p:nvPr>
            <p:ph type="body" idx="1"/>
          </p:nvPr>
        </p:nvSpPr>
        <p:spPr>
          <a:xfrm>
            <a:off x="685800" y="1639015"/>
            <a:ext cx="10668000" cy="453794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p:cNvSpPr>
            <a:spLocks noGrp="1"/>
          </p:cNvSpPr>
          <p:nvPr>
            <p:ph type="title"/>
          </p:nvPr>
        </p:nvSpPr>
        <p:spPr>
          <a:xfrm>
            <a:off x="685800" y="614974"/>
            <a:ext cx="10667999" cy="850727"/>
          </a:xfrm>
          <a:prstGeom prst="rect">
            <a:avLst/>
          </a:prstGeom>
        </p:spPr>
        <p:txBody>
          <a:bodyPr vert="horz" lIns="91440" tIns="45720" rIns="91440" bIns="45720" rtlCol="0" anchor="ctr">
            <a:normAutofit/>
          </a:bodyPr>
          <a:lstStyle/>
          <a:p>
            <a:r>
              <a:rPr lang="sv-SE"/>
              <a:t>Klicka här för att ändra format</a:t>
            </a:r>
          </a:p>
        </p:txBody>
      </p:sp>
    </p:spTree>
    <p:extLst>
      <p:ext uri="{BB962C8B-B14F-4D97-AF65-F5344CB8AC3E}">
        <p14:creationId xmlns:p14="http://schemas.microsoft.com/office/powerpoint/2010/main" val="211238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80" r:id="rId4"/>
    <p:sldLayoutId id="2147483666" r:id="rId5"/>
    <p:sldLayoutId id="2147483669" r:id="rId6"/>
    <p:sldLayoutId id="2147483677" r:id="rId7"/>
    <p:sldLayoutId id="2147483678" r:id="rId8"/>
    <p:sldLayoutId id="2147483667" r:id="rId9"/>
    <p:sldLayoutId id="2147483662" r:id="rId10"/>
    <p:sldLayoutId id="2147483665" r:id="rId11"/>
    <p:sldLayoutId id="2147483663" r:id="rId12"/>
    <p:sldLayoutId id="2147483664" r:id="rId13"/>
    <p:sldLayoutId id="2147483651" r:id="rId14"/>
    <p:sldLayoutId id="2147483682" r:id="rId15"/>
    <p:sldLayoutId id="2147483660" r:id="rId16"/>
    <p:sldLayoutId id="2147483674" r:id="rId17"/>
    <p:sldLayoutId id="2147483679" r:id="rId18"/>
    <p:sldLayoutId id="2147483655" r:id="rId19"/>
    <p:sldLayoutId id="2147483661" r:id="rId20"/>
  </p:sldLayoutIdLst>
  <p:transition spd="slow">
    <p:cover/>
  </p:transition>
  <p:txStyles>
    <p:title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p:titleStyle>
    <p:bodyStyle>
      <a:lvl1pPr marL="223200" indent="-223200" algn="l" defTabSz="914400" rtl="0" eaLnBrk="1" latinLnBrk="0" hangingPunct="1">
        <a:lnSpc>
          <a:spcPct val="120000"/>
        </a:lnSpc>
        <a:spcBef>
          <a:spcPts val="1000"/>
        </a:spcBef>
        <a:buClr>
          <a:srgbClr val="01A5A3"/>
        </a:buClr>
        <a:buSzPct val="100000"/>
        <a:buFont typeface="Arial" charset="0"/>
        <a:buChar char="•"/>
        <a:defRPr sz="20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3pPr>
      <a:lvl4pPr marL="907200" indent="-17280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4pPr>
      <a:lvl5pPr marL="1098000" indent="-172800" algn="l" defTabSz="914400" rtl="0" eaLnBrk="1" latinLnBrk="0" hangingPunct="1">
        <a:lnSpc>
          <a:spcPct val="120000"/>
        </a:lnSpc>
        <a:spcBef>
          <a:spcPts val="500"/>
        </a:spcBef>
        <a:buClr>
          <a:srgbClr val="01A5A3"/>
        </a:buClr>
        <a:buSzPct val="100000"/>
        <a:buFont typeface=".AppleSystemUIFont" charset="-120"/>
        <a:buChar char="-"/>
        <a:defRPr sz="12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3D54B3-3F29-493D-B9C7-8FF2C8DE3569}"/>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DC7C7845-42F2-47E4-96D5-7F5977D34261}"/>
              </a:ext>
            </a:extLst>
          </p:cNvPr>
          <p:cNvSpPr>
            <a:spLocks noGrp="1"/>
          </p:cNvSpPr>
          <p:nvPr>
            <p:ph type="title"/>
          </p:nvPr>
        </p:nvSpPr>
        <p:spPr>
          <a:xfrm>
            <a:off x="874296" y="84221"/>
            <a:ext cx="10515600" cy="1149264"/>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B6E503-A6AE-440E-9524-D5848DBA3FED}"/>
              </a:ext>
            </a:extLst>
          </p:cNvPr>
          <p:cNvSpPr>
            <a:spLocks noGrp="1"/>
          </p:cNvSpPr>
          <p:nvPr>
            <p:ph type="body" idx="1"/>
          </p:nvPr>
        </p:nvSpPr>
        <p:spPr>
          <a:xfrm>
            <a:off x="922424" y="1693273"/>
            <a:ext cx="10459450" cy="356452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83F6A5D-1C51-4365-ABBC-26E2E26DE459}"/>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E1800B5-0CC4-499E-AD85-61BE4A07F5EB}"/>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pic>
        <p:nvPicPr>
          <p:cNvPr id="7" name="Bildobjekt 6">
            <a:extLst>
              <a:ext uri="{FF2B5EF4-FFF2-40B4-BE49-F238E27FC236}">
                <a16:creationId xmlns:a16="http://schemas.microsoft.com/office/drawing/2014/main" id="{DEAFFFF7-0E10-4F4B-9970-4B0EEECA84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cxnSp>
        <p:nvCxnSpPr>
          <p:cNvPr id="16" name="Rak koppling 15">
            <a:extLst>
              <a:ext uri="{FF2B5EF4-FFF2-40B4-BE49-F238E27FC236}">
                <a16:creationId xmlns:a16="http://schemas.microsoft.com/office/drawing/2014/main" id="{FB36DCB9-B0BC-4692-9E94-7E0F650AAE02}"/>
              </a:ext>
            </a:extLst>
          </p:cNvPr>
          <p:cNvCxnSpPr>
            <a:cxnSpLocks/>
          </p:cNvCxnSpPr>
          <p:nvPr userDrawn="1"/>
        </p:nvCxnSpPr>
        <p:spPr>
          <a:xfrm flipH="1">
            <a:off x="642809" y="6450806"/>
            <a:ext cx="16637" cy="8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EB9E73E2-B998-4067-931F-01E9716BB421}"/>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0" name="Bildobjekt 9">
            <a:extLst>
              <a:ext uri="{FF2B5EF4-FFF2-40B4-BE49-F238E27FC236}">
                <a16:creationId xmlns:a16="http://schemas.microsoft.com/office/drawing/2014/main" id="{4857C6E5-A5AF-4290-829D-C981D052AB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2358584115"/>
      </p:ext>
    </p:extLst>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spc="-15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text"/>
          <p:cNvSpPr>
            <a:spLocks noGrp="1"/>
          </p:cNvSpPr>
          <p:nvPr>
            <p:ph type="body" idx="1"/>
          </p:nvPr>
        </p:nvSpPr>
        <p:spPr>
          <a:xfrm>
            <a:off x="685800" y="1639015"/>
            <a:ext cx="10668000" cy="453794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p:cNvSpPr>
            <a:spLocks noGrp="1"/>
          </p:cNvSpPr>
          <p:nvPr>
            <p:ph type="title"/>
          </p:nvPr>
        </p:nvSpPr>
        <p:spPr>
          <a:xfrm>
            <a:off x="685800" y="614974"/>
            <a:ext cx="10667999" cy="850727"/>
          </a:xfrm>
          <a:prstGeom prst="rect">
            <a:avLst/>
          </a:prstGeom>
        </p:spPr>
        <p:txBody>
          <a:bodyPr vert="horz" lIns="91440" tIns="45720" rIns="91440" bIns="45720" rtlCol="0" anchor="ctr">
            <a:normAutofit/>
          </a:bodyPr>
          <a:lstStyle/>
          <a:p>
            <a:r>
              <a:rPr lang="sv-SE"/>
              <a:t>Klicka här för att ändra format</a:t>
            </a:r>
          </a:p>
        </p:txBody>
      </p:sp>
    </p:spTree>
    <p:extLst>
      <p:ext uri="{BB962C8B-B14F-4D97-AF65-F5344CB8AC3E}">
        <p14:creationId xmlns:p14="http://schemas.microsoft.com/office/powerpoint/2010/main" val="2112389074"/>
      </p:ext>
    </p:extLst>
  </p:cSld>
  <p:clrMap bg1="lt1" tx1="dk1" bg2="lt2" tx2="dk2" accent1="accent1" accent2="accent2" accent3="accent3" accent4="accent4" accent5="accent5" accent6="accent6" hlink="hlink" folHlink="folHlink"/>
  <p:sldLayoutIdLst>
    <p:sldLayoutId id="2147483716" r:id="rId1"/>
  </p:sldLayoutIdLst>
  <p:transition spd="slow">
    <p:cover/>
  </p:transition>
  <p:txStyles>
    <p:title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p:titleStyle>
    <p:bodyStyle>
      <a:lvl1pPr marL="223200" indent="-223200" algn="l" defTabSz="914400" rtl="0" eaLnBrk="1" latinLnBrk="0" hangingPunct="1">
        <a:lnSpc>
          <a:spcPct val="120000"/>
        </a:lnSpc>
        <a:spcBef>
          <a:spcPts val="1000"/>
        </a:spcBef>
        <a:buClr>
          <a:srgbClr val="01A5A3"/>
        </a:buClr>
        <a:buSzPct val="100000"/>
        <a:buFont typeface="Arial" charset="0"/>
        <a:buChar char="•"/>
        <a:defRPr sz="20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3pPr>
      <a:lvl4pPr marL="907200" indent="-17280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4pPr>
      <a:lvl5pPr marL="1098000" indent="-172800" algn="l" defTabSz="914400" rtl="0" eaLnBrk="1" latinLnBrk="0" hangingPunct="1">
        <a:lnSpc>
          <a:spcPct val="120000"/>
        </a:lnSpc>
        <a:spcBef>
          <a:spcPts val="500"/>
        </a:spcBef>
        <a:buClr>
          <a:srgbClr val="01A5A3"/>
        </a:buClr>
        <a:buSzPct val="100000"/>
        <a:buFont typeface=".AppleSystemUIFont" charset="-120"/>
        <a:buChar char="-"/>
        <a:defRPr sz="12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a.kling.hassler@inera.se" TargetMode="External"/><Relationship Id="rId2" Type="http://schemas.openxmlformats.org/officeDocument/2006/relationships/hyperlink" Target="mailto:safia.bennani@inera.se"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E3B9B95-3194-2D4A-9F9F-96A24AB77B20}"/>
              </a:ext>
            </a:extLst>
          </p:cNvPr>
          <p:cNvSpPr>
            <a:spLocks noGrp="1"/>
          </p:cNvSpPr>
          <p:nvPr>
            <p:ph type="title"/>
          </p:nvPr>
        </p:nvSpPr>
        <p:spPr>
          <a:xfrm>
            <a:off x="762000" y="1362105"/>
            <a:ext cx="10667999" cy="850727"/>
          </a:xfrm>
        </p:spPr>
        <p:txBody>
          <a:bodyPr>
            <a:normAutofit/>
          </a:bodyPr>
          <a:lstStyle/>
          <a:p>
            <a:r>
              <a:rPr lang="sv-SE"/>
              <a:t>Synpunkter och klagomål </a:t>
            </a:r>
          </a:p>
        </p:txBody>
      </p:sp>
      <p:sp>
        <p:nvSpPr>
          <p:cNvPr id="4" name="textruta 3">
            <a:extLst>
              <a:ext uri="{FF2B5EF4-FFF2-40B4-BE49-F238E27FC236}">
                <a16:creationId xmlns:a16="http://schemas.microsoft.com/office/drawing/2014/main" id="{AF68C54A-0C07-064B-B4E4-A5DA7DB121C5}"/>
              </a:ext>
            </a:extLst>
          </p:cNvPr>
          <p:cNvSpPr txBox="1"/>
          <p:nvPr/>
        </p:nvSpPr>
        <p:spPr>
          <a:xfrm>
            <a:off x="1973766" y="2352907"/>
            <a:ext cx="8329961" cy="2862322"/>
          </a:xfrm>
          <a:prstGeom prst="rect">
            <a:avLst/>
          </a:prstGeom>
          <a:noFill/>
        </p:spPr>
        <p:txBody>
          <a:bodyPr wrap="square" lIns="90000" rtlCol="0">
            <a:spAutoFit/>
          </a:bodyPr>
          <a:lstStyle/>
          <a:p>
            <a:pPr algn="ctr"/>
            <a:r>
              <a:rPr lang="sv-SE"/>
              <a:t>Projektet syftar till att förenkla hanteringen av synpunkter och klagomål inom hälsa och sjukvård till vårdgivare och patientnämnd, genom att nya och förbättrade funktioner och en systemintegrationslösning via 1177 Vårdguidens e-tjänster</a:t>
            </a:r>
          </a:p>
          <a:p>
            <a:pPr marL="285750" indent="-285750" algn="ctr">
              <a:buFont typeface="Arial" panose="020B0604020202020204" pitchFamily="34" charset="0"/>
              <a:buChar char="•"/>
            </a:pPr>
            <a:endParaRPr lang="sv-SE"/>
          </a:p>
          <a:p>
            <a:pPr algn="ctr"/>
            <a:r>
              <a:rPr lang="sv-SE"/>
              <a:t>Projektet pågick:  december 2020 - mars 2022</a:t>
            </a:r>
          </a:p>
          <a:p>
            <a:pPr marL="285750" indent="-285750" algn="ctr">
              <a:buFont typeface="Arial" panose="020B0604020202020204" pitchFamily="34" charset="0"/>
              <a:buChar char="•"/>
            </a:pPr>
            <a:endParaRPr lang="sv-SE"/>
          </a:p>
          <a:p>
            <a:pPr algn="ctr"/>
            <a:r>
              <a:rPr lang="sv-SE"/>
              <a:t>Safia Bennani, Tjänstespecialist, </a:t>
            </a:r>
            <a:r>
              <a:rPr lang="sv-SE">
                <a:hlinkClick r:id="rId2"/>
              </a:rPr>
              <a:t>safia.bennani@inera.se</a:t>
            </a:r>
            <a:endParaRPr lang="sv-SE"/>
          </a:p>
          <a:p>
            <a:pPr algn="ctr"/>
            <a:r>
              <a:rPr lang="sv-SE"/>
              <a:t>Christina Kling Hassler, Medicinsk chef, </a:t>
            </a:r>
            <a:r>
              <a:rPr lang="sv-SE">
                <a:hlinkClick r:id="rId3"/>
              </a:rPr>
              <a:t>christina.kling.hassler@inera.se</a:t>
            </a:r>
            <a:endParaRPr lang="sv-SE"/>
          </a:p>
          <a:p>
            <a:pPr algn="ctr"/>
            <a:endParaRPr lang="sv-SE"/>
          </a:p>
          <a:p>
            <a:pPr algn="ctr"/>
            <a:r>
              <a:rPr lang="sv-SE"/>
              <a:t>2022-04-01</a:t>
            </a:r>
          </a:p>
        </p:txBody>
      </p:sp>
    </p:spTree>
    <p:extLst>
      <p:ext uri="{BB962C8B-B14F-4D97-AF65-F5344CB8AC3E}">
        <p14:creationId xmlns:p14="http://schemas.microsoft.com/office/powerpoint/2010/main" val="146763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F125744C-94C1-4883-881E-E49552925277}"/>
              </a:ext>
            </a:extLst>
          </p:cNvPr>
          <p:cNvSpPr/>
          <p:nvPr/>
        </p:nvSpPr>
        <p:spPr>
          <a:xfrm>
            <a:off x="2877972" y="4963872"/>
            <a:ext cx="8351146" cy="73901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a:xfrm>
            <a:off x="874296" y="84221"/>
            <a:ext cx="11132545" cy="1149264"/>
          </a:xfrm>
        </p:spPr>
        <p:txBody>
          <a:bodyPr/>
          <a:lstStyle/>
          <a:p>
            <a:r>
              <a:rPr lang="sv-SE">
                <a:solidFill>
                  <a:schemeClr val="accent1"/>
                </a:solidFill>
              </a:rPr>
              <a:t>Målbild steg 2 - Integration</a:t>
            </a:r>
            <a:r>
              <a:rPr lang="sv-SE"/>
              <a:t> Ärende inkommer via 1177, all handläggning i eget system</a:t>
            </a:r>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fld id="{7FF155A8-5C6D-4241-95DF-81E4F2B16EE5}" type="slidenum">
              <a:rPr lang="sv-SE" smtClean="0"/>
              <a:t>10</a:t>
            </a:fld>
            <a:endParaRPr lang="sv-SE"/>
          </a:p>
        </p:txBody>
      </p:sp>
      <p:pic>
        <p:nvPicPr>
          <p:cNvPr id="22" name="Picture 21" descr="Icon&#10;&#10;Description automatically generated">
            <a:extLst>
              <a:ext uri="{FF2B5EF4-FFF2-40B4-BE49-F238E27FC236}">
                <a16:creationId xmlns:a16="http://schemas.microsoft.com/office/drawing/2014/main" id="{12DC77FE-383F-40A4-A311-E9F5ECF55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29" y="4299063"/>
            <a:ext cx="1149264" cy="1149264"/>
          </a:xfrm>
          <a:prstGeom prst="rect">
            <a:avLst/>
          </a:prstGeom>
        </p:spPr>
      </p:pic>
      <p:sp>
        <p:nvSpPr>
          <p:cNvPr id="25" name="TextBox 24">
            <a:extLst>
              <a:ext uri="{FF2B5EF4-FFF2-40B4-BE49-F238E27FC236}">
                <a16:creationId xmlns:a16="http://schemas.microsoft.com/office/drawing/2014/main" id="{7F097FB6-4F66-4582-BB1C-E3C517B43815}"/>
              </a:ext>
            </a:extLst>
          </p:cNvPr>
          <p:cNvSpPr txBox="1"/>
          <p:nvPr/>
        </p:nvSpPr>
        <p:spPr>
          <a:xfrm>
            <a:off x="777874" y="4019724"/>
            <a:ext cx="1434319" cy="254745"/>
          </a:xfrm>
          <a:prstGeom prst="rect">
            <a:avLst/>
          </a:prstGeom>
          <a:noFill/>
        </p:spPr>
        <p:txBody>
          <a:bodyPr wrap="none" lIns="0" tIns="0" rIns="0" bIns="0" rtlCol="0">
            <a:noAutofit/>
          </a:bodyPr>
          <a:lstStyle/>
          <a:p>
            <a:pPr algn="l"/>
            <a:r>
              <a:rPr lang="sv-SE" sz="1600" b="1"/>
              <a:t>Handläggaren</a:t>
            </a:r>
          </a:p>
        </p:txBody>
      </p:sp>
      <p:sp>
        <p:nvSpPr>
          <p:cNvPr id="30" name="TextBox 29">
            <a:extLst>
              <a:ext uri="{FF2B5EF4-FFF2-40B4-BE49-F238E27FC236}">
                <a16:creationId xmlns:a16="http://schemas.microsoft.com/office/drawing/2014/main" id="{79A677A4-BDEB-45CF-992D-7DD52DA9F482}"/>
              </a:ext>
            </a:extLst>
          </p:cNvPr>
          <p:cNvSpPr txBox="1"/>
          <p:nvPr/>
        </p:nvSpPr>
        <p:spPr>
          <a:xfrm>
            <a:off x="551052" y="5399287"/>
            <a:ext cx="1981337" cy="553998"/>
          </a:xfrm>
          <a:prstGeom prst="rect">
            <a:avLst/>
          </a:prstGeom>
          <a:noFill/>
        </p:spPr>
        <p:txBody>
          <a:bodyPr wrap="square">
            <a:spAutoFit/>
          </a:bodyPr>
          <a:lstStyle/>
          <a:p>
            <a:pPr algn="ctr"/>
            <a:r>
              <a:rPr lang="sv-SE" sz="1000">
                <a:solidFill>
                  <a:schemeClr val="accent3">
                    <a:lumMod val="10000"/>
                  </a:schemeClr>
                </a:solidFill>
              </a:rPr>
              <a:t>Tar emot, handlägger</a:t>
            </a:r>
          </a:p>
          <a:p>
            <a:pPr algn="ctr"/>
            <a:r>
              <a:rPr lang="sv-SE" sz="1000">
                <a:solidFill>
                  <a:schemeClr val="accent3">
                    <a:lumMod val="10000"/>
                  </a:schemeClr>
                </a:solidFill>
              </a:rPr>
              <a:t>och för dialog i eget system. Integrering med 1177.</a:t>
            </a:r>
          </a:p>
        </p:txBody>
      </p:sp>
      <p:sp>
        <p:nvSpPr>
          <p:cNvPr id="45" name="Rectangle: Rounded Corners 44">
            <a:extLst>
              <a:ext uri="{FF2B5EF4-FFF2-40B4-BE49-F238E27FC236}">
                <a16:creationId xmlns:a16="http://schemas.microsoft.com/office/drawing/2014/main" id="{8FF67B02-B46E-4C9A-95BD-B0051B1ADC7D}"/>
              </a:ext>
            </a:extLst>
          </p:cNvPr>
          <p:cNvSpPr/>
          <p:nvPr/>
        </p:nvSpPr>
        <p:spPr>
          <a:xfrm>
            <a:off x="9780415" y="4841485"/>
            <a:ext cx="1382028" cy="733540"/>
          </a:xfrm>
          <a:prstGeom prst="roundRect">
            <a:avLst>
              <a:gd name="adj" fmla="val 9344"/>
            </a:avLst>
          </a:prstGeom>
          <a:solidFill>
            <a:srgbClr val="D3DFEE"/>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Svaret skickas till 1177 Inkorg</a:t>
            </a:r>
          </a:p>
        </p:txBody>
      </p:sp>
      <p:grpSp>
        <p:nvGrpSpPr>
          <p:cNvPr id="49" name="Group 48">
            <a:extLst>
              <a:ext uri="{FF2B5EF4-FFF2-40B4-BE49-F238E27FC236}">
                <a16:creationId xmlns:a16="http://schemas.microsoft.com/office/drawing/2014/main" id="{803A4E1C-9F12-48B7-9355-7FD8836D6500}"/>
              </a:ext>
            </a:extLst>
          </p:cNvPr>
          <p:cNvGrpSpPr/>
          <p:nvPr/>
        </p:nvGrpSpPr>
        <p:grpSpPr>
          <a:xfrm>
            <a:off x="2832424" y="4855587"/>
            <a:ext cx="1863069" cy="739010"/>
            <a:chOff x="2956794" y="2934953"/>
            <a:chExt cx="1863069" cy="727667"/>
          </a:xfrm>
          <a:solidFill>
            <a:schemeClr val="accent4">
              <a:lumMod val="20000"/>
              <a:lumOff val="80000"/>
            </a:schemeClr>
          </a:solidFill>
        </p:grpSpPr>
        <p:sp>
          <p:nvSpPr>
            <p:cNvPr id="50" name="Flowchart: Alternate Process 49">
              <a:extLst>
                <a:ext uri="{FF2B5EF4-FFF2-40B4-BE49-F238E27FC236}">
                  <a16:creationId xmlns:a16="http://schemas.microsoft.com/office/drawing/2014/main" id="{8A1032F4-2F92-4154-83B3-836384FE9E4A}"/>
                </a:ext>
              </a:extLst>
            </p:cNvPr>
            <p:cNvSpPr/>
            <p:nvPr/>
          </p:nvSpPr>
          <p:spPr>
            <a:xfrm>
              <a:off x="2956794" y="2934953"/>
              <a:ext cx="1604378" cy="727667"/>
            </a:xfrm>
            <a:prstGeom prst="flowChartAlternateProcess">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a:solidFill>
                    <a:schemeClr val="accent4">
                      <a:lumMod val="50000"/>
                    </a:schemeClr>
                  </a:solidFill>
                </a:rPr>
                <a:t>Tar emot ärendet i eget system</a:t>
              </a:r>
            </a:p>
          </p:txBody>
        </p:sp>
        <p:sp>
          <p:nvSpPr>
            <p:cNvPr id="51" name="Pil: höger 18">
              <a:extLst>
                <a:ext uri="{FF2B5EF4-FFF2-40B4-BE49-F238E27FC236}">
                  <a16:creationId xmlns:a16="http://schemas.microsoft.com/office/drawing/2014/main" id="{09530A1F-F29B-4AC4-B4C5-DBFC631BAFB8}"/>
                </a:ext>
              </a:extLst>
            </p:cNvPr>
            <p:cNvSpPr/>
            <p:nvPr/>
          </p:nvSpPr>
          <p:spPr>
            <a:xfrm>
              <a:off x="4549730" y="3179270"/>
              <a:ext cx="270133" cy="25942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4">
                    <a:lumMod val="50000"/>
                  </a:schemeClr>
                </a:solidFill>
              </a:endParaRPr>
            </a:p>
          </p:txBody>
        </p:sp>
      </p:grpSp>
      <p:grpSp>
        <p:nvGrpSpPr>
          <p:cNvPr id="53" name="Group 52">
            <a:extLst>
              <a:ext uri="{FF2B5EF4-FFF2-40B4-BE49-F238E27FC236}">
                <a16:creationId xmlns:a16="http://schemas.microsoft.com/office/drawing/2014/main" id="{A110678A-8CCE-437B-AD3F-7594EB6F1FEA}"/>
              </a:ext>
            </a:extLst>
          </p:cNvPr>
          <p:cNvGrpSpPr/>
          <p:nvPr/>
        </p:nvGrpSpPr>
        <p:grpSpPr>
          <a:xfrm>
            <a:off x="4802274" y="4858685"/>
            <a:ext cx="1708665" cy="732814"/>
            <a:chOff x="4376420" y="2948157"/>
            <a:chExt cx="1708665" cy="704262"/>
          </a:xfrm>
          <a:solidFill>
            <a:schemeClr val="accent4">
              <a:lumMod val="20000"/>
              <a:lumOff val="80000"/>
            </a:schemeClr>
          </a:solidFill>
        </p:grpSpPr>
        <p:sp>
          <p:nvSpPr>
            <p:cNvPr id="54" name="Rectangle: Rounded Corners 53">
              <a:extLst>
                <a:ext uri="{FF2B5EF4-FFF2-40B4-BE49-F238E27FC236}">
                  <a16:creationId xmlns:a16="http://schemas.microsoft.com/office/drawing/2014/main" id="{C0F3229D-8063-43C2-9A3A-EF52DA1792A4}"/>
                </a:ext>
              </a:extLst>
            </p:cNvPr>
            <p:cNvSpPr/>
            <p:nvPr/>
          </p:nvSpPr>
          <p:spPr>
            <a:xfrm>
              <a:off x="4376420" y="2948157"/>
              <a:ext cx="1451846" cy="704262"/>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4">
                      <a:lumMod val="50000"/>
                    </a:schemeClr>
                  </a:solidFill>
                </a:rPr>
                <a:t>Handlägger ärendet i eget system</a:t>
              </a:r>
            </a:p>
          </p:txBody>
        </p:sp>
        <p:sp>
          <p:nvSpPr>
            <p:cNvPr id="55" name="Pil: höger 18">
              <a:extLst>
                <a:ext uri="{FF2B5EF4-FFF2-40B4-BE49-F238E27FC236}">
                  <a16:creationId xmlns:a16="http://schemas.microsoft.com/office/drawing/2014/main" id="{A2B31E8C-FF16-4353-88AD-416C7C266D26}"/>
                </a:ext>
              </a:extLst>
            </p:cNvPr>
            <p:cNvSpPr/>
            <p:nvPr/>
          </p:nvSpPr>
          <p:spPr>
            <a:xfrm>
              <a:off x="5820530" y="3154394"/>
              <a:ext cx="264555" cy="25942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4">
                    <a:lumMod val="50000"/>
                  </a:schemeClr>
                </a:solidFill>
              </a:endParaRPr>
            </a:p>
          </p:txBody>
        </p:sp>
      </p:grpSp>
      <p:grpSp>
        <p:nvGrpSpPr>
          <p:cNvPr id="56" name="Group 55">
            <a:extLst>
              <a:ext uri="{FF2B5EF4-FFF2-40B4-BE49-F238E27FC236}">
                <a16:creationId xmlns:a16="http://schemas.microsoft.com/office/drawing/2014/main" id="{9ECA85C4-00FF-46ED-99A7-547AF6A387AA}"/>
              </a:ext>
            </a:extLst>
          </p:cNvPr>
          <p:cNvGrpSpPr/>
          <p:nvPr/>
        </p:nvGrpSpPr>
        <p:grpSpPr>
          <a:xfrm>
            <a:off x="6627920" y="4865440"/>
            <a:ext cx="3051431" cy="733540"/>
            <a:chOff x="6198171" y="2948157"/>
            <a:chExt cx="2229794" cy="733540"/>
          </a:xfrm>
          <a:solidFill>
            <a:schemeClr val="accent4">
              <a:lumMod val="20000"/>
              <a:lumOff val="80000"/>
            </a:schemeClr>
          </a:solidFill>
        </p:grpSpPr>
        <p:sp>
          <p:nvSpPr>
            <p:cNvPr id="57" name="Rectangle: Rounded Corners 56">
              <a:extLst>
                <a:ext uri="{FF2B5EF4-FFF2-40B4-BE49-F238E27FC236}">
                  <a16:creationId xmlns:a16="http://schemas.microsoft.com/office/drawing/2014/main" id="{1E149182-C2AE-4FDA-9F5C-B0D9A72CE716}"/>
                </a:ext>
              </a:extLst>
            </p:cNvPr>
            <p:cNvSpPr/>
            <p:nvPr/>
          </p:nvSpPr>
          <p:spPr>
            <a:xfrm>
              <a:off x="6198171" y="2948157"/>
              <a:ext cx="2051115" cy="733540"/>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4">
                    <a:lumMod val="50000"/>
                  </a:schemeClr>
                </a:solidFill>
              </a:endParaRPr>
            </a:p>
            <a:p>
              <a:pPr algn="ctr"/>
              <a:r>
                <a:rPr lang="sv-SE" sz="1000">
                  <a:solidFill>
                    <a:schemeClr val="accent4">
                      <a:lumMod val="50000"/>
                    </a:schemeClr>
                  </a:solidFill>
                </a:rPr>
                <a:t>Dialog med invånaren </a:t>
              </a:r>
              <a:br>
                <a:rPr lang="sv-SE" sz="1000">
                  <a:solidFill>
                    <a:schemeClr val="accent4">
                      <a:lumMod val="50000"/>
                    </a:schemeClr>
                  </a:solidFill>
                </a:rPr>
              </a:br>
              <a:r>
                <a:rPr lang="sv-SE" sz="1000">
                  <a:solidFill>
                    <a:schemeClr val="accent4">
                      <a:lumMod val="50000"/>
                    </a:schemeClr>
                  </a:solidFill>
                </a:rPr>
                <a:t>via systemintegration</a:t>
              </a:r>
              <a:br>
                <a:rPr lang="sv-SE" sz="1000">
                  <a:solidFill>
                    <a:schemeClr val="accent4">
                      <a:lumMod val="50000"/>
                    </a:schemeClr>
                  </a:solidFill>
                </a:rPr>
              </a:br>
              <a:r>
                <a:rPr lang="sv-SE" sz="1000">
                  <a:solidFill>
                    <a:schemeClr val="accent4">
                      <a:lumMod val="50000"/>
                    </a:schemeClr>
                  </a:solidFill>
                </a:rPr>
                <a:t>mellan eget system och 1177</a:t>
              </a:r>
              <a:endParaRPr lang="es-ES" sz="1000">
                <a:solidFill>
                  <a:schemeClr val="accent4">
                    <a:lumMod val="50000"/>
                  </a:schemeClr>
                </a:solidFill>
              </a:endParaRPr>
            </a:p>
            <a:p>
              <a:pPr algn="ctr"/>
              <a:endParaRPr lang="sv-SE" sz="1000">
                <a:solidFill>
                  <a:schemeClr val="accent4">
                    <a:lumMod val="50000"/>
                  </a:schemeClr>
                </a:solidFill>
              </a:endParaRPr>
            </a:p>
          </p:txBody>
        </p:sp>
        <p:sp>
          <p:nvSpPr>
            <p:cNvPr id="58" name="Pil: höger 18">
              <a:extLst>
                <a:ext uri="{FF2B5EF4-FFF2-40B4-BE49-F238E27FC236}">
                  <a16:creationId xmlns:a16="http://schemas.microsoft.com/office/drawing/2014/main" id="{38D5AD31-5983-473B-B353-E149FD923E6F}"/>
                </a:ext>
              </a:extLst>
            </p:cNvPr>
            <p:cNvSpPr/>
            <p:nvPr/>
          </p:nvSpPr>
          <p:spPr>
            <a:xfrm>
              <a:off x="8241606" y="3171210"/>
              <a:ext cx="186359" cy="26994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4">
                    <a:lumMod val="50000"/>
                  </a:schemeClr>
                </a:solidFill>
              </a:endParaRPr>
            </a:p>
          </p:txBody>
        </p:sp>
      </p:grpSp>
      <p:pic>
        <p:nvPicPr>
          <p:cNvPr id="62" name="Picture 61" descr="Icon&#10;&#10;Description automatically generated">
            <a:extLst>
              <a:ext uri="{FF2B5EF4-FFF2-40B4-BE49-F238E27FC236}">
                <a16:creationId xmlns:a16="http://schemas.microsoft.com/office/drawing/2014/main" id="{E9DFAC30-4B86-41D2-BD16-89E5D293A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094880"/>
            <a:ext cx="733540" cy="733540"/>
          </a:xfrm>
          <a:prstGeom prst="rect">
            <a:avLst/>
          </a:prstGeom>
        </p:spPr>
      </p:pic>
      <p:grpSp>
        <p:nvGrpSpPr>
          <p:cNvPr id="66" name="Group 65">
            <a:extLst>
              <a:ext uri="{FF2B5EF4-FFF2-40B4-BE49-F238E27FC236}">
                <a16:creationId xmlns:a16="http://schemas.microsoft.com/office/drawing/2014/main" id="{C3CEEF06-BDA5-489D-883F-D41446D9ACF7}"/>
              </a:ext>
            </a:extLst>
          </p:cNvPr>
          <p:cNvGrpSpPr/>
          <p:nvPr/>
        </p:nvGrpSpPr>
        <p:grpSpPr>
          <a:xfrm>
            <a:off x="10123136" y="4069026"/>
            <a:ext cx="739010" cy="739010"/>
            <a:chOff x="10105761" y="1892290"/>
            <a:chExt cx="739010" cy="739010"/>
          </a:xfrm>
        </p:grpSpPr>
        <p:pic>
          <p:nvPicPr>
            <p:cNvPr id="67" name="Picture 66" descr="A picture containing chart&#10;&#10;Description automatically generated">
              <a:extLst>
                <a:ext uri="{FF2B5EF4-FFF2-40B4-BE49-F238E27FC236}">
                  <a16:creationId xmlns:a16="http://schemas.microsoft.com/office/drawing/2014/main" id="{D340EEF9-ED3D-4F96-B0BA-3051C67A6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761" y="1892290"/>
              <a:ext cx="739010" cy="739010"/>
            </a:xfrm>
            <a:prstGeom prst="rect">
              <a:avLst/>
            </a:prstGeom>
          </p:spPr>
        </p:pic>
        <p:sp>
          <p:nvSpPr>
            <p:cNvPr id="68" name="Oval 67">
              <a:extLst>
                <a:ext uri="{FF2B5EF4-FFF2-40B4-BE49-F238E27FC236}">
                  <a16:creationId xmlns:a16="http://schemas.microsoft.com/office/drawing/2014/main" id="{AE365192-CEC4-4355-9C60-933B4207CFA0}"/>
                </a:ext>
              </a:extLst>
            </p:cNvPr>
            <p:cNvSpPr/>
            <p:nvPr/>
          </p:nvSpPr>
          <p:spPr>
            <a:xfrm>
              <a:off x="10623210" y="2050187"/>
              <a:ext cx="115413" cy="104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2" name="Picture 71" descr="Icon&#10;&#10;Description automatically generated">
            <a:extLst>
              <a:ext uri="{FF2B5EF4-FFF2-40B4-BE49-F238E27FC236}">
                <a16:creationId xmlns:a16="http://schemas.microsoft.com/office/drawing/2014/main" id="{CC7C9CA1-DE3F-4BD6-9EAE-EFE78530C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566" y="4094880"/>
            <a:ext cx="733540" cy="733540"/>
          </a:xfrm>
          <a:prstGeom prst="rect">
            <a:avLst/>
          </a:prstGeom>
        </p:spPr>
      </p:pic>
      <p:sp>
        <p:nvSpPr>
          <p:cNvPr id="59" name="Pil: höger 18">
            <a:extLst>
              <a:ext uri="{FF2B5EF4-FFF2-40B4-BE49-F238E27FC236}">
                <a16:creationId xmlns:a16="http://schemas.microsoft.com/office/drawing/2014/main" id="{87931223-A2BE-4553-871C-7BA10AB5FF30}"/>
              </a:ext>
            </a:extLst>
          </p:cNvPr>
          <p:cNvSpPr/>
          <p:nvPr/>
        </p:nvSpPr>
        <p:spPr>
          <a:xfrm>
            <a:off x="8037497" y="4546481"/>
            <a:ext cx="255029" cy="269944"/>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4">
                  <a:lumMod val="50000"/>
                </a:schemeClr>
              </a:solidFill>
            </a:endParaRPr>
          </a:p>
        </p:txBody>
      </p:sp>
      <p:sp>
        <p:nvSpPr>
          <p:cNvPr id="60" name="Pil: höger 18">
            <a:extLst>
              <a:ext uri="{FF2B5EF4-FFF2-40B4-BE49-F238E27FC236}">
                <a16:creationId xmlns:a16="http://schemas.microsoft.com/office/drawing/2014/main" id="{E27A0F57-D0D2-4C3C-BA8D-A72A0341203E}"/>
              </a:ext>
            </a:extLst>
          </p:cNvPr>
          <p:cNvSpPr/>
          <p:nvPr/>
        </p:nvSpPr>
        <p:spPr>
          <a:xfrm rot="10800000">
            <a:off x="7970566" y="5727256"/>
            <a:ext cx="306885" cy="269944"/>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sp>
        <p:nvSpPr>
          <p:cNvPr id="52" name="Rectangle: Rounded Corners 38">
            <a:extLst>
              <a:ext uri="{FF2B5EF4-FFF2-40B4-BE49-F238E27FC236}">
                <a16:creationId xmlns:a16="http://schemas.microsoft.com/office/drawing/2014/main" id="{A45D9C7D-07A0-40E5-8302-2AD014DCBF10}"/>
              </a:ext>
            </a:extLst>
          </p:cNvPr>
          <p:cNvSpPr/>
          <p:nvPr/>
        </p:nvSpPr>
        <p:spPr>
          <a:xfrm>
            <a:off x="2877972" y="2811262"/>
            <a:ext cx="8342478" cy="7390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1" name="Picture 12" descr="Icon&#10;&#10;Description automatically generated">
            <a:extLst>
              <a:ext uri="{FF2B5EF4-FFF2-40B4-BE49-F238E27FC236}">
                <a16:creationId xmlns:a16="http://schemas.microsoft.com/office/drawing/2014/main" id="{96E02E77-9DBC-4CB4-A008-112CAD20D8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296" y="1997882"/>
            <a:ext cx="1149264" cy="1149264"/>
          </a:xfrm>
          <a:prstGeom prst="rect">
            <a:avLst/>
          </a:prstGeom>
        </p:spPr>
      </p:pic>
      <p:sp>
        <p:nvSpPr>
          <p:cNvPr id="70" name="TextBox 2">
            <a:extLst>
              <a:ext uri="{FF2B5EF4-FFF2-40B4-BE49-F238E27FC236}">
                <a16:creationId xmlns:a16="http://schemas.microsoft.com/office/drawing/2014/main" id="{4B5D15A8-12D9-43F0-998B-5ECAC5BDCFFC}"/>
              </a:ext>
            </a:extLst>
          </p:cNvPr>
          <p:cNvSpPr txBox="1"/>
          <p:nvPr/>
        </p:nvSpPr>
        <p:spPr>
          <a:xfrm>
            <a:off x="961105" y="1736943"/>
            <a:ext cx="1098198" cy="254745"/>
          </a:xfrm>
          <a:prstGeom prst="rect">
            <a:avLst/>
          </a:prstGeom>
          <a:noFill/>
        </p:spPr>
        <p:txBody>
          <a:bodyPr wrap="none" lIns="0" tIns="0" rIns="0" bIns="0" rtlCol="0">
            <a:noAutofit/>
          </a:bodyPr>
          <a:lstStyle/>
          <a:p>
            <a:r>
              <a:rPr lang="sv-SE" sz="1600" b="1"/>
              <a:t>Invånaren/Närstående</a:t>
            </a:r>
          </a:p>
        </p:txBody>
      </p:sp>
      <p:sp>
        <p:nvSpPr>
          <p:cNvPr id="71" name="TextBox 24">
            <a:extLst>
              <a:ext uri="{FF2B5EF4-FFF2-40B4-BE49-F238E27FC236}">
                <a16:creationId xmlns:a16="http://schemas.microsoft.com/office/drawing/2014/main" id="{E229DBF1-6A59-42B7-BB3C-5DC8E2FB1065}"/>
              </a:ext>
            </a:extLst>
          </p:cNvPr>
          <p:cNvSpPr txBox="1"/>
          <p:nvPr/>
        </p:nvSpPr>
        <p:spPr>
          <a:xfrm>
            <a:off x="551052" y="3089199"/>
            <a:ext cx="1795753" cy="400110"/>
          </a:xfrm>
          <a:prstGeom prst="rect">
            <a:avLst/>
          </a:prstGeom>
          <a:noFill/>
        </p:spPr>
        <p:txBody>
          <a:bodyPr wrap="square">
            <a:spAutoFit/>
          </a:bodyPr>
          <a:lstStyle/>
          <a:p>
            <a:pPr algn="ctr"/>
            <a:r>
              <a:rPr lang="sv-SE" sz="1000">
                <a:solidFill>
                  <a:schemeClr val="accent3">
                    <a:lumMod val="10000"/>
                  </a:schemeClr>
                </a:solidFill>
              </a:rPr>
              <a:t>Loggar in, fyller i formulär &amp; har dialog i 1177.</a:t>
            </a:r>
          </a:p>
        </p:txBody>
      </p:sp>
      <p:sp>
        <p:nvSpPr>
          <p:cNvPr id="73" name="Rectangle: Rounded Corners 29">
            <a:extLst>
              <a:ext uri="{FF2B5EF4-FFF2-40B4-BE49-F238E27FC236}">
                <a16:creationId xmlns:a16="http://schemas.microsoft.com/office/drawing/2014/main" id="{773C5CE7-2B0A-40D3-8C55-F221CF2D6813}"/>
              </a:ext>
            </a:extLst>
          </p:cNvPr>
          <p:cNvSpPr/>
          <p:nvPr/>
        </p:nvSpPr>
        <p:spPr>
          <a:xfrm>
            <a:off x="9771747" y="2702667"/>
            <a:ext cx="1382028" cy="724338"/>
          </a:xfrm>
          <a:prstGeom prst="roundRect">
            <a:avLst>
              <a:gd name="adj" fmla="val 9344"/>
            </a:avLst>
          </a:prstGeom>
          <a:solidFill>
            <a:schemeClr val="accent3">
              <a:lumMod val="90000"/>
            </a:schemeClr>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Svar i 1177 Inkorg</a:t>
            </a:r>
          </a:p>
        </p:txBody>
      </p:sp>
      <p:grpSp>
        <p:nvGrpSpPr>
          <p:cNvPr id="74" name="Group 16">
            <a:extLst>
              <a:ext uri="{FF2B5EF4-FFF2-40B4-BE49-F238E27FC236}">
                <a16:creationId xmlns:a16="http://schemas.microsoft.com/office/drawing/2014/main" id="{9750D91B-414A-42FB-8E9B-98B643441435}"/>
              </a:ext>
            </a:extLst>
          </p:cNvPr>
          <p:cNvGrpSpPr/>
          <p:nvPr/>
        </p:nvGrpSpPr>
        <p:grpSpPr>
          <a:xfrm>
            <a:off x="4626890" y="2697842"/>
            <a:ext cx="1548023" cy="729164"/>
            <a:chOff x="4526448" y="2948157"/>
            <a:chExt cx="1548023" cy="700754"/>
          </a:xfrm>
          <a:solidFill>
            <a:schemeClr val="accent3">
              <a:lumMod val="90000"/>
            </a:schemeClr>
          </a:solidFill>
        </p:grpSpPr>
        <p:sp>
          <p:nvSpPr>
            <p:cNvPr id="75" name="Rectangle: Rounded Corners 40">
              <a:extLst>
                <a:ext uri="{FF2B5EF4-FFF2-40B4-BE49-F238E27FC236}">
                  <a16:creationId xmlns:a16="http://schemas.microsoft.com/office/drawing/2014/main" id="{7D5FCEEE-EE92-4A04-9577-9DCCE6ADB4FD}"/>
                </a:ext>
              </a:extLst>
            </p:cNvPr>
            <p:cNvSpPr/>
            <p:nvPr/>
          </p:nvSpPr>
          <p:spPr>
            <a:xfrm>
              <a:off x="4526448" y="2948157"/>
              <a:ext cx="1301818" cy="700754"/>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Fyller i formulär</a:t>
              </a:r>
              <a:r>
                <a:rPr lang="sv-SE" sz="1000">
                  <a:solidFill>
                    <a:schemeClr val="accent3">
                      <a:lumMod val="10000"/>
                    </a:schemeClr>
                  </a:solidFill>
                  <a:ea typeface="Open Sans"/>
                  <a:cs typeface="Open Sans"/>
                </a:rPr>
                <a:t> och skickar in i 1177</a:t>
              </a:r>
            </a:p>
          </p:txBody>
        </p:sp>
        <p:sp>
          <p:nvSpPr>
            <p:cNvPr id="76" name="Pil: höger 18">
              <a:extLst>
                <a:ext uri="{FF2B5EF4-FFF2-40B4-BE49-F238E27FC236}">
                  <a16:creationId xmlns:a16="http://schemas.microsoft.com/office/drawing/2014/main" id="{DAF3597C-45B7-4399-898A-8136B9355B7B}"/>
                </a:ext>
              </a:extLst>
            </p:cNvPr>
            <p:cNvSpPr/>
            <p:nvPr/>
          </p:nvSpPr>
          <p:spPr>
            <a:xfrm>
              <a:off x="5809916" y="3177067"/>
              <a:ext cx="264555" cy="25942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grpSp>
      <p:pic>
        <p:nvPicPr>
          <p:cNvPr id="77" name="Picture 46" descr="Logo, icon&#10;&#10;Description automatically generated">
            <a:extLst>
              <a:ext uri="{FF2B5EF4-FFF2-40B4-BE49-F238E27FC236}">
                <a16:creationId xmlns:a16="http://schemas.microsoft.com/office/drawing/2014/main" id="{9C1F3359-8992-4E70-BD61-CE2C033AD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610" y="1913545"/>
            <a:ext cx="733540" cy="733540"/>
          </a:xfrm>
          <a:prstGeom prst="rect">
            <a:avLst/>
          </a:prstGeom>
        </p:spPr>
      </p:pic>
      <p:pic>
        <p:nvPicPr>
          <p:cNvPr id="78" name="Picture 51" descr="Icon&#10;&#10;Description automatically generated">
            <a:extLst>
              <a:ext uri="{FF2B5EF4-FFF2-40B4-BE49-F238E27FC236}">
                <a16:creationId xmlns:a16="http://schemas.microsoft.com/office/drawing/2014/main" id="{45396930-8205-4469-A573-15F0F8C82D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2441" y="1905245"/>
            <a:ext cx="733540" cy="733540"/>
          </a:xfrm>
          <a:prstGeom prst="rect">
            <a:avLst/>
          </a:prstGeom>
        </p:spPr>
      </p:pic>
      <p:pic>
        <p:nvPicPr>
          <p:cNvPr id="79" name="Picture 53" descr="Icon&#10;&#10;Description automatically generated">
            <a:extLst>
              <a:ext uri="{FF2B5EF4-FFF2-40B4-BE49-F238E27FC236}">
                <a16:creationId xmlns:a16="http://schemas.microsoft.com/office/drawing/2014/main" id="{8D605217-91AE-412A-8FFC-EC4913DE8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558" y="1892290"/>
            <a:ext cx="733540" cy="733540"/>
          </a:xfrm>
          <a:prstGeom prst="rect">
            <a:avLst/>
          </a:prstGeom>
        </p:spPr>
      </p:pic>
      <p:pic>
        <p:nvPicPr>
          <p:cNvPr id="80" name="Picture 6" descr="Icon&#10;&#10;Description automatically generated">
            <a:extLst>
              <a:ext uri="{FF2B5EF4-FFF2-40B4-BE49-F238E27FC236}">
                <a16:creationId xmlns:a16="http://schemas.microsoft.com/office/drawing/2014/main" id="{186124B3-1ADC-4037-BD27-2DEC835D57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8160" y="1895024"/>
            <a:ext cx="733541" cy="733541"/>
          </a:xfrm>
          <a:prstGeom prst="rect">
            <a:avLst/>
          </a:prstGeom>
        </p:spPr>
      </p:pic>
      <p:grpSp>
        <p:nvGrpSpPr>
          <p:cNvPr id="81" name="Group 17">
            <a:extLst>
              <a:ext uri="{FF2B5EF4-FFF2-40B4-BE49-F238E27FC236}">
                <a16:creationId xmlns:a16="http://schemas.microsoft.com/office/drawing/2014/main" id="{1D73ADB4-6166-434D-BC64-869697D3C203}"/>
              </a:ext>
            </a:extLst>
          </p:cNvPr>
          <p:cNvGrpSpPr/>
          <p:nvPr/>
        </p:nvGrpSpPr>
        <p:grpSpPr>
          <a:xfrm>
            <a:off x="2828125" y="2702669"/>
            <a:ext cx="1720325" cy="715136"/>
            <a:chOff x="2956793" y="2934953"/>
            <a:chExt cx="1439247" cy="704159"/>
          </a:xfrm>
        </p:grpSpPr>
        <p:sp>
          <p:nvSpPr>
            <p:cNvPr id="82" name="Flowchart: Alternate Process 32">
              <a:extLst>
                <a:ext uri="{FF2B5EF4-FFF2-40B4-BE49-F238E27FC236}">
                  <a16:creationId xmlns:a16="http://schemas.microsoft.com/office/drawing/2014/main" id="{8182D147-D156-40F2-B6CF-1BDB8537AC6A}"/>
                </a:ext>
              </a:extLst>
            </p:cNvPr>
            <p:cNvSpPr/>
            <p:nvPr/>
          </p:nvSpPr>
          <p:spPr>
            <a:xfrm>
              <a:off x="2956793" y="2934953"/>
              <a:ext cx="1226902" cy="704159"/>
            </a:xfrm>
            <a:prstGeom prst="flowChartAlternateProcess">
              <a:avLst/>
            </a:prstGeom>
            <a:solidFill>
              <a:schemeClr val="accent3">
                <a:lumMod val="9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a:solidFill>
                    <a:schemeClr val="accent3">
                      <a:lumMod val="10000"/>
                    </a:schemeClr>
                  </a:solidFill>
                </a:rPr>
                <a:t>1177.se </a:t>
              </a:r>
              <a:br>
                <a:rPr lang="sv-SE" sz="1000">
                  <a:solidFill>
                    <a:schemeClr val="accent3">
                      <a:lumMod val="10000"/>
                    </a:schemeClr>
                  </a:solidFill>
                </a:rPr>
              </a:br>
              <a:r>
                <a:rPr lang="sv-SE" sz="1000">
                  <a:solidFill>
                    <a:schemeClr val="accent3">
                      <a:lumMod val="10000"/>
                    </a:schemeClr>
                  </a:solidFill>
                </a:rPr>
                <a:t>Mottagning/ e-tjänst</a:t>
              </a:r>
            </a:p>
            <a:p>
              <a:pPr algn="ctr"/>
              <a:r>
                <a:rPr lang="sv-SE" sz="1000">
                  <a:solidFill>
                    <a:schemeClr val="accent3">
                      <a:lumMod val="10000"/>
                    </a:schemeClr>
                  </a:solidFill>
                </a:rPr>
                <a:t> och via startsida</a:t>
              </a:r>
              <a:endParaRPr lang="sv-SE" sz="1100">
                <a:solidFill>
                  <a:schemeClr val="bg1"/>
                </a:solidFill>
              </a:endParaRPr>
            </a:p>
          </p:txBody>
        </p:sp>
        <p:sp>
          <p:nvSpPr>
            <p:cNvPr id="83" name="Pil: höger 18">
              <a:extLst>
                <a:ext uri="{FF2B5EF4-FFF2-40B4-BE49-F238E27FC236}">
                  <a16:creationId xmlns:a16="http://schemas.microsoft.com/office/drawing/2014/main" id="{CDF9A42E-0DD4-4BCE-9C9A-639DC8A54BBC}"/>
                </a:ext>
              </a:extLst>
            </p:cNvPr>
            <p:cNvSpPr/>
            <p:nvPr/>
          </p:nvSpPr>
          <p:spPr>
            <a:xfrm>
              <a:off x="4179205" y="3161850"/>
              <a:ext cx="216835" cy="259426"/>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84" name="Group 19">
            <a:extLst>
              <a:ext uri="{FF2B5EF4-FFF2-40B4-BE49-F238E27FC236}">
                <a16:creationId xmlns:a16="http://schemas.microsoft.com/office/drawing/2014/main" id="{DC1DBDB5-70E6-4759-ABF6-1EC1D268A887}"/>
              </a:ext>
            </a:extLst>
          </p:cNvPr>
          <p:cNvGrpSpPr/>
          <p:nvPr/>
        </p:nvGrpSpPr>
        <p:grpSpPr>
          <a:xfrm>
            <a:off x="6263123" y="2693465"/>
            <a:ext cx="1817120" cy="748212"/>
            <a:chOff x="6481458" y="2932562"/>
            <a:chExt cx="1817120" cy="748212"/>
          </a:xfrm>
          <a:solidFill>
            <a:schemeClr val="accent3">
              <a:lumMod val="90000"/>
            </a:schemeClr>
          </a:solidFill>
        </p:grpSpPr>
        <p:sp>
          <p:nvSpPr>
            <p:cNvPr id="85" name="Rectangle: Rounded Corners 43">
              <a:extLst>
                <a:ext uri="{FF2B5EF4-FFF2-40B4-BE49-F238E27FC236}">
                  <a16:creationId xmlns:a16="http://schemas.microsoft.com/office/drawing/2014/main" id="{8B20E4A5-FA33-4B5B-BDD1-F68FAFA9C76D}"/>
                </a:ext>
              </a:extLst>
            </p:cNvPr>
            <p:cNvSpPr/>
            <p:nvPr/>
          </p:nvSpPr>
          <p:spPr>
            <a:xfrm>
              <a:off x="6481458" y="2932562"/>
              <a:ext cx="1572176" cy="748212"/>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3">
                    <a:lumMod val="10000"/>
                  </a:schemeClr>
                </a:solidFill>
              </a:endParaRPr>
            </a:p>
            <a:p>
              <a:pPr algn="ctr"/>
              <a:r>
                <a:rPr lang="sv-SE" sz="1000">
                  <a:solidFill>
                    <a:schemeClr val="accent3">
                      <a:lumMod val="10000"/>
                    </a:schemeClr>
                  </a:solidFill>
                </a:rPr>
                <a:t>Dialog med vård/</a:t>
              </a:r>
              <a:r>
                <a:rPr lang="sv-SE" sz="1000" err="1">
                  <a:solidFill>
                    <a:schemeClr val="accent3">
                      <a:lumMod val="10000"/>
                    </a:schemeClr>
                  </a:solidFill>
                </a:rPr>
                <a:t>PaN</a:t>
              </a:r>
              <a:r>
                <a:rPr lang="sv-SE" sz="1000">
                  <a:solidFill>
                    <a:schemeClr val="accent3">
                      <a:lumMod val="10000"/>
                    </a:schemeClr>
                  </a:solidFill>
                </a:rPr>
                <a:t> </a:t>
              </a:r>
            </a:p>
            <a:p>
              <a:pPr algn="ctr"/>
              <a:r>
                <a:rPr lang="sv-SE" sz="1000">
                  <a:solidFill>
                    <a:schemeClr val="accent3">
                      <a:lumMod val="10000"/>
                    </a:schemeClr>
                  </a:solidFill>
                </a:rPr>
                <a:t>per telefon och via meddelanden i 1177</a:t>
              </a:r>
            </a:p>
            <a:p>
              <a:pPr algn="ctr"/>
              <a:endParaRPr lang="sv-SE" sz="1000">
                <a:solidFill>
                  <a:schemeClr val="accent3">
                    <a:lumMod val="10000"/>
                  </a:schemeClr>
                </a:solidFill>
              </a:endParaRPr>
            </a:p>
          </p:txBody>
        </p:sp>
        <p:sp>
          <p:nvSpPr>
            <p:cNvPr id="86" name="Pil: höger 18">
              <a:extLst>
                <a:ext uri="{FF2B5EF4-FFF2-40B4-BE49-F238E27FC236}">
                  <a16:creationId xmlns:a16="http://schemas.microsoft.com/office/drawing/2014/main" id="{02F63080-13D9-4EC4-B94C-DE844A427CB8}"/>
                </a:ext>
              </a:extLst>
            </p:cNvPr>
            <p:cNvSpPr/>
            <p:nvPr/>
          </p:nvSpPr>
          <p:spPr>
            <a:xfrm>
              <a:off x="8034023" y="3193324"/>
              <a:ext cx="264555" cy="26994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grpSp>
      <p:grpSp>
        <p:nvGrpSpPr>
          <p:cNvPr id="87" name="Group 18">
            <a:extLst>
              <a:ext uri="{FF2B5EF4-FFF2-40B4-BE49-F238E27FC236}">
                <a16:creationId xmlns:a16="http://schemas.microsoft.com/office/drawing/2014/main" id="{0F7EAA99-630D-4540-8F7B-9FB6DBA575C4}"/>
              </a:ext>
            </a:extLst>
          </p:cNvPr>
          <p:cNvGrpSpPr/>
          <p:nvPr/>
        </p:nvGrpSpPr>
        <p:grpSpPr>
          <a:xfrm>
            <a:off x="8171188" y="2701744"/>
            <a:ext cx="1534045" cy="739933"/>
            <a:chOff x="8434007" y="2948156"/>
            <a:chExt cx="1534045" cy="739933"/>
          </a:xfrm>
          <a:solidFill>
            <a:schemeClr val="accent3">
              <a:lumMod val="90000"/>
            </a:schemeClr>
          </a:solidFill>
        </p:grpSpPr>
        <p:sp>
          <p:nvSpPr>
            <p:cNvPr id="88" name="Rectangle: Rounded Corners 44">
              <a:extLst>
                <a:ext uri="{FF2B5EF4-FFF2-40B4-BE49-F238E27FC236}">
                  <a16:creationId xmlns:a16="http://schemas.microsoft.com/office/drawing/2014/main" id="{C6545838-A27F-49C5-B1ED-6458E03DAD97}"/>
                </a:ext>
              </a:extLst>
            </p:cNvPr>
            <p:cNvSpPr/>
            <p:nvPr/>
          </p:nvSpPr>
          <p:spPr>
            <a:xfrm>
              <a:off x="8434007" y="2948156"/>
              <a:ext cx="1260782" cy="739933"/>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Informeras om ärendegången i 1177</a:t>
              </a:r>
              <a:endParaRPr lang="sv-SE" sz="1000">
                <a:solidFill>
                  <a:schemeClr val="accent3">
                    <a:lumMod val="10000"/>
                  </a:schemeClr>
                </a:solidFill>
                <a:ea typeface="Open Sans"/>
                <a:cs typeface="Open Sans"/>
              </a:endParaRPr>
            </a:p>
          </p:txBody>
        </p:sp>
        <p:sp>
          <p:nvSpPr>
            <p:cNvPr id="89" name="Pil: höger 18">
              <a:extLst>
                <a:ext uri="{FF2B5EF4-FFF2-40B4-BE49-F238E27FC236}">
                  <a16:creationId xmlns:a16="http://schemas.microsoft.com/office/drawing/2014/main" id="{C35DE568-43A2-48A8-801F-5E2DD65EDB78}"/>
                </a:ext>
              </a:extLst>
            </p:cNvPr>
            <p:cNvSpPr/>
            <p:nvPr/>
          </p:nvSpPr>
          <p:spPr>
            <a:xfrm>
              <a:off x="9623834" y="3184036"/>
              <a:ext cx="344218" cy="26994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grpSp>
      <p:grpSp>
        <p:nvGrpSpPr>
          <p:cNvPr id="90" name="Group 13">
            <a:extLst>
              <a:ext uri="{FF2B5EF4-FFF2-40B4-BE49-F238E27FC236}">
                <a16:creationId xmlns:a16="http://schemas.microsoft.com/office/drawing/2014/main" id="{FD13C172-EE94-477E-95AD-75AF323B8FCC}"/>
              </a:ext>
            </a:extLst>
          </p:cNvPr>
          <p:cNvGrpSpPr/>
          <p:nvPr/>
        </p:nvGrpSpPr>
        <p:grpSpPr>
          <a:xfrm>
            <a:off x="10093255" y="1902510"/>
            <a:ext cx="739010" cy="739010"/>
            <a:chOff x="10105761" y="1892290"/>
            <a:chExt cx="739010" cy="739010"/>
          </a:xfrm>
        </p:grpSpPr>
        <p:pic>
          <p:nvPicPr>
            <p:cNvPr id="91" name="Picture 10" descr="A picture containing chart&#10;&#10;Description automatically generated">
              <a:extLst>
                <a:ext uri="{FF2B5EF4-FFF2-40B4-BE49-F238E27FC236}">
                  <a16:creationId xmlns:a16="http://schemas.microsoft.com/office/drawing/2014/main" id="{715B7C75-D3E6-4527-B6F4-9EFBEB82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761" y="1892290"/>
              <a:ext cx="739010" cy="739010"/>
            </a:xfrm>
            <a:prstGeom prst="rect">
              <a:avLst/>
            </a:prstGeom>
          </p:spPr>
        </p:pic>
        <p:sp>
          <p:nvSpPr>
            <p:cNvPr id="92" name="Oval 11">
              <a:extLst>
                <a:ext uri="{FF2B5EF4-FFF2-40B4-BE49-F238E27FC236}">
                  <a16:creationId xmlns:a16="http://schemas.microsoft.com/office/drawing/2014/main" id="{6FCA5DD3-BB45-4D26-8D22-5461694AA4EE}"/>
                </a:ext>
              </a:extLst>
            </p:cNvPr>
            <p:cNvSpPr/>
            <p:nvPr/>
          </p:nvSpPr>
          <p:spPr>
            <a:xfrm>
              <a:off x="10623210" y="2050187"/>
              <a:ext cx="115413" cy="104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453356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a:t>Statistik presenteras på inera.se</a:t>
            </a:r>
          </a:p>
        </p:txBody>
      </p:sp>
      <p:sp>
        <p:nvSpPr>
          <p:cNvPr id="3" name="Platshållare för innehåll 2"/>
          <p:cNvSpPr>
            <a:spLocks noGrp="1"/>
          </p:cNvSpPr>
          <p:nvPr>
            <p:ph idx="11"/>
          </p:nvPr>
        </p:nvSpPr>
        <p:spPr>
          <a:xfrm>
            <a:off x="685800" y="1639016"/>
            <a:ext cx="10779368" cy="1316861"/>
          </a:xfrm>
        </p:spPr>
        <p:txBody>
          <a:bodyPr vert="horz" lIns="91440" tIns="45720" rIns="91440" bIns="45720" rtlCol="0" anchor="t">
            <a:noAutofit/>
          </a:bodyPr>
          <a:lstStyle/>
          <a:p>
            <a:pPr marL="0" indent="0">
              <a:lnSpc>
                <a:spcPct val="100000"/>
              </a:lnSpc>
              <a:spcBef>
                <a:spcPts val="600"/>
              </a:spcBef>
              <a:buNone/>
            </a:pPr>
            <a:r>
              <a:rPr lang="sv-SE" sz="1600">
                <a:solidFill>
                  <a:schemeClr val="tx1"/>
                </a:solidFill>
              </a:rPr>
              <a:t>En gemensam väg in skapar förutsättningar för sammanhållen statistik för regioner som är anslutna till tjänsten </a:t>
            </a:r>
          </a:p>
          <a:p>
            <a:pPr>
              <a:lnSpc>
                <a:spcPct val="100000"/>
              </a:lnSpc>
            </a:pPr>
            <a:r>
              <a:rPr lang="sv-SE" sz="1600">
                <a:solidFill>
                  <a:schemeClr val="tx1"/>
                </a:solidFill>
              </a:rPr>
              <a:t>Statistik kan visualiseras aggregerat på verksamhetsnivå, vårdgivarenivå, regionnivå och nationell nivå</a:t>
            </a:r>
          </a:p>
          <a:p>
            <a:pPr>
              <a:lnSpc>
                <a:spcPct val="100000"/>
              </a:lnSpc>
              <a:spcBef>
                <a:spcPts val="0"/>
              </a:spcBef>
              <a:spcAft>
                <a:spcPts val="1000"/>
              </a:spcAft>
            </a:pPr>
            <a:r>
              <a:rPr lang="sv-SE" sz="1600">
                <a:solidFill>
                  <a:schemeClr val="tx1"/>
                </a:solidFill>
              </a:rPr>
              <a:t>Statistiken kan visas i öppet läge och i inloggat läge för de med behörighet*</a:t>
            </a:r>
          </a:p>
        </p:txBody>
      </p:sp>
      <p:sp>
        <p:nvSpPr>
          <p:cNvPr id="6" name="Rektangel 5">
            <a:extLst>
              <a:ext uri="{FF2B5EF4-FFF2-40B4-BE49-F238E27FC236}">
                <a16:creationId xmlns:a16="http://schemas.microsoft.com/office/drawing/2014/main" id="{849A5F42-AE76-4ABE-92D7-26B2246CB11A}"/>
              </a:ext>
            </a:extLst>
          </p:cNvPr>
          <p:cNvSpPr/>
          <p:nvPr/>
        </p:nvSpPr>
        <p:spPr>
          <a:xfrm>
            <a:off x="7823228" y="2713421"/>
            <a:ext cx="3819524" cy="3046988"/>
          </a:xfrm>
          <a:prstGeom prst="rect">
            <a:avLst/>
          </a:prstGeom>
          <a:solidFill>
            <a:schemeClr val="bg2"/>
          </a:solidFill>
        </p:spPr>
        <p:txBody>
          <a:bodyPr wrap="square">
            <a:spAutoFit/>
          </a:bodyPr>
          <a:lstStyle/>
          <a:p>
            <a:r>
              <a:rPr lang="sv-SE" sz="1600" b="1"/>
              <a:t>Statistiken baseras på följande parametrar:</a:t>
            </a:r>
            <a:endParaRPr lang="sv-SE" sz="1600"/>
          </a:p>
          <a:p>
            <a:pPr marL="176213" lvl="0" indent="-176213">
              <a:buFont typeface="Arial" panose="020B0604020202020204" pitchFamily="34" charset="0"/>
              <a:buChar char="•"/>
            </a:pPr>
            <a:r>
              <a:rPr lang="sv-SE" sz="1600"/>
              <a:t>Mottagning/enhet </a:t>
            </a:r>
            <a:br>
              <a:rPr lang="sv-SE" sz="1600"/>
            </a:br>
            <a:r>
              <a:rPr lang="sv-SE" sz="1600"/>
              <a:t>(HSA-ID och relaterad info)</a:t>
            </a:r>
          </a:p>
          <a:p>
            <a:pPr marL="176213" lvl="0" indent="-176213">
              <a:buFont typeface="Arial" panose="020B0604020202020204" pitchFamily="34" charset="0"/>
              <a:buChar char="•"/>
            </a:pPr>
            <a:r>
              <a:rPr lang="sv-SE" sz="1600"/>
              <a:t>Ålder</a:t>
            </a:r>
          </a:p>
          <a:p>
            <a:pPr marL="176213" lvl="0" indent="-176213">
              <a:buFont typeface="Arial" panose="020B0604020202020204" pitchFamily="34" charset="0"/>
              <a:buChar char="•"/>
            </a:pPr>
            <a:r>
              <a:rPr lang="sv-SE" sz="1600"/>
              <a:t>Kön</a:t>
            </a:r>
          </a:p>
          <a:p>
            <a:pPr marL="176213" lvl="0" indent="-176213">
              <a:buFont typeface="Arial" panose="020B0604020202020204" pitchFamily="34" charset="0"/>
              <a:buChar char="•"/>
            </a:pPr>
            <a:r>
              <a:rPr lang="sv-SE" sz="1600"/>
              <a:t>Huvudproblem</a:t>
            </a:r>
          </a:p>
          <a:p>
            <a:pPr marL="176213" lvl="0" indent="-176213">
              <a:buFont typeface="Arial" panose="020B0604020202020204" pitchFamily="34" charset="0"/>
              <a:buChar char="•"/>
            </a:pPr>
            <a:r>
              <a:rPr lang="sv-SE" sz="1600"/>
              <a:t>Delproblem</a:t>
            </a:r>
          </a:p>
          <a:p>
            <a:pPr marL="176213" indent="-176213">
              <a:buFont typeface="Arial" panose="020B0604020202020204" pitchFamily="34" charset="0"/>
              <a:buChar char="•"/>
            </a:pPr>
            <a:r>
              <a:rPr lang="sv-SE" sz="1600"/>
              <a:t>Upplevt problem av patient</a:t>
            </a:r>
          </a:p>
          <a:p>
            <a:pPr marL="176213" lvl="0" indent="-176213">
              <a:buFont typeface="Arial" panose="020B0604020202020204" pitchFamily="34" charset="0"/>
              <a:buChar char="•"/>
            </a:pPr>
            <a:r>
              <a:rPr lang="sv-SE" sz="1600"/>
              <a:t>Verksamhetsområde</a:t>
            </a:r>
          </a:p>
          <a:p>
            <a:pPr marL="176213" lvl="0" indent="-176213">
              <a:buFont typeface="Arial" panose="020B0604020202020204" pitchFamily="34" charset="0"/>
              <a:buChar char="•"/>
            </a:pPr>
            <a:r>
              <a:rPr lang="sv-SE" sz="1600"/>
              <a:t>Händelsetidpunkt</a:t>
            </a:r>
          </a:p>
          <a:p>
            <a:pPr marL="176213" lvl="0" indent="-176213">
              <a:buFont typeface="Arial" panose="020B0604020202020204" pitchFamily="34" charset="0"/>
              <a:buChar char="•"/>
            </a:pPr>
            <a:r>
              <a:rPr lang="sv-SE" sz="1600"/>
              <a:t>Datum Mottaget ärende</a:t>
            </a:r>
          </a:p>
          <a:p>
            <a:pPr marL="176213" indent="-176213">
              <a:buFont typeface="Arial" panose="020B0604020202020204" pitchFamily="34" charset="0"/>
              <a:buChar char="•"/>
            </a:pPr>
            <a:r>
              <a:rPr lang="sv-SE" sz="1600"/>
              <a:t>Datum Avslutat ärende</a:t>
            </a:r>
          </a:p>
        </p:txBody>
      </p:sp>
      <p:sp>
        <p:nvSpPr>
          <p:cNvPr id="4" name="textruta 3">
            <a:extLst>
              <a:ext uri="{FF2B5EF4-FFF2-40B4-BE49-F238E27FC236}">
                <a16:creationId xmlns:a16="http://schemas.microsoft.com/office/drawing/2014/main" id="{24E70812-681B-44AB-B1EF-19EFE52F75E9}"/>
              </a:ext>
            </a:extLst>
          </p:cNvPr>
          <p:cNvSpPr txBox="1"/>
          <p:nvPr/>
        </p:nvSpPr>
        <p:spPr>
          <a:xfrm>
            <a:off x="685799" y="6322664"/>
            <a:ext cx="7599837" cy="369332"/>
          </a:xfrm>
          <a:prstGeom prst="rect">
            <a:avLst/>
          </a:prstGeom>
          <a:noFill/>
        </p:spPr>
        <p:txBody>
          <a:bodyPr wrap="none" rtlCol="0">
            <a:spAutoFit/>
          </a:bodyPr>
          <a:lstStyle/>
          <a:p>
            <a:r>
              <a:rPr lang="sv-SE"/>
              <a:t>*</a:t>
            </a:r>
            <a:r>
              <a:rPr lang="sv-SE" sz="1400">
                <a:latin typeface="Open Sans" charset="0"/>
              </a:rPr>
              <a:t>Inera inte kommer att lägga ut statistik utan överenskommelse med en ”ägare” av statistiken</a:t>
            </a:r>
            <a:endParaRPr lang="sv-SE" sz="1600">
              <a:latin typeface="Open Sans" charset="0"/>
            </a:endParaRPr>
          </a:p>
        </p:txBody>
      </p:sp>
      <p:pic>
        <p:nvPicPr>
          <p:cNvPr id="9" name="Bildobjekt 8">
            <a:extLst>
              <a:ext uri="{FF2B5EF4-FFF2-40B4-BE49-F238E27FC236}">
                <a16:creationId xmlns:a16="http://schemas.microsoft.com/office/drawing/2014/main" id="{85DDC195-F0D7-4E77-833D-C62BABEB3C16}"/>
              </a:ext>
            </a:extLst>
          </p:cNvPr>
          <p:cNvPicPr>
            <a:picLocks noChangeAspect="1"/>
          </p:cNvPicPr>
          <p:nvPr/>
        </p:nvPicPr>
        <p:blipFill>
          <a:blip r:embed="rId2"/>
          <a:stretch>
            <a:fillRect/>
          </a:stretch>
        </p:blipFill>
        <p:spPr>
          <a:xfrm>
            <a:off x="726832" y="2607932"/>
            <a:ext cx="6918812" cy="3714732"/>
          </a:xfrm>
          <a:prstGeom prst="rect">
            <a:avLst/>
          </a:prstGeom>
        </p:spPr>
      </p:pic>
    </p:spTree>
    <p:extLst>
      <p:ext uri="{BB962C8B-B14F-4D97-AF65-F5344CB8AC3E}">
        <p14:creationId xmlns:p14="http://schemas.microsoft.com/office/powerpoint/2010/main" val="336438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C4F6D1-AE64-4319-8E4B-7064CD77D9EA}"/>
              </a:ext>
            </a:extLst>
          </p:cNvPr>
          <p:cNvPicPr>
            <a:picLocks noChangeAspect="1"/>
          </p:cNvPicPr>
          <p:nvPr/>
        </p:nvPicPr>
        <p:blipFill>
          <a:blip r:embed="rId3"/>
          <a:stretch>
            <a:fillRect/>
          </a:stretch>
        </p:blipFill>
        <p:spPr>
          <a:xfrm>
            <a:off x="7205684" y="1628775"/>
            <a:ext cx="4259484" cy="3068200"/>
          </a:xfrm>
          <a:prstGeom prst="rect">
            <a:avLst/>
          </a:prstGeom>
        </p:spPr>
      </p:pic>
      <p:sp>
        <p:nvSpPr>
          <p:cNvPr id="4" name="Rubrik 4">
            <a:extLst>
              <a:ext uri="{FF2B5EF4-FFF2-40B4-BE49-F238E27FC236}">
                <a16:creationId xmlns:a16="http://schemas.microsoft.com/office/drawing/2014/main" id="{B2838D07-6F19-402A-8A25-135DD87E10A8}"/>
              </a:ext>
            </a:extLst>
          </p:cNvPr>
          <p:cNvSpPr txBox="1">
            <a:spLocks/>
          </p:cNvSpPr>
          <p:nvPr/>
        </p:nvSpPr>
        <p:spPr>
          <a:xfrm>
            <a:off x="685799" y="614974"/>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3500" b="1"/>
              <a:t>Synpunkter och klagomål används i tre regioner</a:t>
            </a:r>
          </a:p>
        </p:txBody>
      </p:sp>
      <p:sp>
        <p:nvSpPr>
          <p:cNvPr id="5" name="textruta 4">
            <a:extLst>
              <a:ext uri="{FF2B5EF4-FFF2-40B4-BE49-F238E27FC236}">
                <a16:creationId xmlns:a16="http://schemas.microsoft.com/office/drawing/2014/main" id="{7F495B7C-AD14-4D1D-A1D5-D5F30FE96745}"/>
              </a:ext>
            </a:extLst>
          </p:cNvPr>
          <p:cNvSpPr txBox="1"/>
          <p:nvPr/>
        </p:nvSpPr>
        <p:spPr>
          <a:xfrm>
            <a:off x="685799" y="1583228"/>
            <a:ext cx="5791626" cy="2893100"/>
          </a:xfrm>
          <a:prstGeom prst="rect">
            <a:avLst/>
          </a:prstGeom>
          <a:noFill/>
        </p:spPr>
        <p:txBody>
          <a:bodyPr wrap="square" rtlCol="0">
            <a:spAutoFit/>
          </a:bodyPr>
          <a:lstStyle/>
          <a:p>
            <a:r>
              <a:rPr lang="sv-SE" b="1">
                <a:latin typeface="Open Sans" panose="020B0606030504020204" pitchFamily="34" charset="0"/>
                <a:ea typeface="Open Sans" panose="020B0606030504020204" pitchFamily="34" charset="0"/>
                <a:cs typeface="Open Sans" panose="020B0606030504020204" pitchFamily="34" charset="0"/>
              </a:rPr>
              <a:t>Den 8 februari lanserades tjänsten Synpunkter och klagomål i 1177 Vårdguidens e-tjänster.</a:t>
            </a:r>
          </a:p>
          <a:p>
            <a:endParaRPr lang="sv-SE" b="1">
              <a:latin typeface="Open Sans" panose="020B0606030504020204" pitchFamily="34" charset="0"/>
              <a:ea typeface="Open Sans" panose="020B0606030504020204" pitchFamily="34" charset="0"/>
              <a:cs typeface="Open Sans" panose="020B0606030504020204" pitchFamily="34" charset="0"/>
            </a:endParaRPr>
          </a:p>
          <a:p>
            <a:r>
              <a:rPr lang="sv-SE">
                <a:latin typeface="Open Sans" panose="020B0606030504020204" pitchFamily="34" charset="0"/>
                <a:ea typeface="Open Sans" panose="020B0606030504020204" pitchFamily="34" charset="0"/>
                <a:cs typeface="Open Sans" panose="020B0606030504020204" pitchFamily="34" charset="0"/>
              </a:rPr>
              <a:t>Anslutna regioner:</a:t>
            </a:r>
          </a:p>
          <a:p>
            <a:pPr marL="285750" indent="-285750">
              <a:spcAft>
                <a:spcPts val="600"/>
              </a:spcAft>
              <a:buFont typeface="Arial" panose="020B0604020202020204" pitchFamily="34" charset="0"/>
              <a:buChar char="•"/>
            </a:pPr>
            <a:r>
              <a:rPr lang="sv-SE">
                <a:latin typeface="Open Sans" panose="020B0606030504020204" pitchFamily="34" charset="0"/>
                <a:ea typeface="Open Sans" panose="020B0606030504020204" pitchFamily="34" charset="0"/>
                <a:cs typeface="Open Sans" panose="020B0606030504020204" pitchFamily="34" charset="0"/>
              </a:rPr>
              <a:t>1 mars: Värmland</a:t>
            </a:r>
          </a:p>
          <a:p>
            <a:pPr marL="285750" indent="-285750">
              <a:spcAft>
                <a:spcPts val="600"/>
              </a:spcAft>
              <a:buFont typeface="Arial" panose="020B0604020202020204" pitchFamily="34" charset="0"/>
              <a:buChar char="•"/>
            </a:pPr>
            <a:r>
              <a:rPr lang="sv-SE">
                <a:latin typeface="Open Sans" panose="020B0606030504020204" pitchFamily="34" charset="0"/>
                <a:ea typeface="Open Sans" panose="020B0606030504020204" pitchFamily="34" charset="0"/>
                <a:cs typeface="Open Sans" panose="020B0606030504020204" pitchFamily="34" charset="0"/>
              </a:rPr>
              <a:t>3 mars: Jämtland/Härjedalen</a:t>
            </a:r>
          </a:p>
          <a:p>
            <a:pPr marL="285750" indent="-285750">
              <a:spcAft>
                <a:spcPts val="600"/>
              </a:spcAft>
              <a:buFont typeface="Arial" panose="020B0604020202020204" pitchFamily="34" charset="0"/>
              <a:buChar char="•"/>
            </a:pPr>
            <a:r>
              <a:rPr lang="sv-SE">
                <a:latin typeface="Open Sans" panose="020B0606030504020204" pitchFamily="34" charset="0"/>
                <a:ea typeface="Open Sans" panose="020B0606030504020204" pitchFamily="34" charset="0"/>
                <a:cs typeface="Open Sans" panose="020B0606030504020204" pitchFamily="34" charset="0"/>
              </a:rPr>
              <a:t>31 mars: Kalmar</a:t>
            </a:r>
          </a:p>
          <a:p>
            <a:pPr marL="285750" indent="-285750">
              <a:spcAft>
                <a:spcPts val="600"/>
              </a:spcAft>
              <a:buFont typeface="Arial" panose="020B0604020202020204" pitchFamily="34" charset="0"/>
              <a:buChar char="•"/>
            </a:pPr>
            <a:r>
              <a:rPr lang="sv-SE" i="1">
                <a:latin typeface="Open Sans" panose="020B0606030504020204" pitchFamily="34" charset="0"/>
                <a:ea typeface="Open Sans" panose="020B0606030504020204" pitchFamily="34" charset="0"/>
                <a:cs typeface="Open Sans" panose="020B0606030504020204" pitchFamily="34" charset="0"/>
              </a:rPr>
              <a:t>19 april: Jönköping </a:t>
            </a:r>
          </a:p>
          <a:p>
            <a:pPr marL="285750" indent="-285750">
              <a:spcAft>
                <a:spcPts val="600"/>
              </a:spcAft>
              <a:buFont typeface="Arial" panose="020B0604020202020204" pitchFamily="34" charset="0"/>
              <a:buChar char="•"/>
            </a:pPr>
            <a:r>
              <a:rPr lang="sv-SE" i="1">
                <a:latin typeface="Open Sans" panose="020B0606030504020204" pitchFamily="34" charset="0"/>
                <a:ea typeface="Open Sans" panose="020B0606030504020204" pitchFamily="34" charset="0"/>
                <a:cs typeface="Open Sans" panose="020B0606030504020204" pitchFamily="34" charset="0"/>
              </a:rPr>
              <a:t>Inväntar datum för uppstart: Skåne och Halland</a:t>
            </a:r>
          </a:p>
        </p:txBody>
      </p:sp>
      <p:sp>
        <p:nvSpPr>
          <p:cNvPr id="6" name="textruta 5">
            <a:extLst>
              <a:ext uri="{FF2B5EF4-FFF2-40B4-BE49-F238E27FC236}">
                <a16:creationId xmlns:a16="http://schemas.microsoft.com/office/drawing/2014/main" id="{96BCEEE9-6E71-4C06-B804-2D53731AA782}"/>
              </a:ext>
            </a:extLst>
          </p:cNvPr>
          <p:cNvSpPr txBox="1"/>
          <p:nvPr/>
        </p:nvSpPr>
        <p:spPr>
          <a:xfrm>
            <a:off x="685799" y="4801899"/>
            <a:ext cx="10779369" cy="1477328"/>
          </a:xfrm>
          <a:prstGeom prst="rect">
            <a:avLst/>
          </a:prstGeom>
          <a:noFill/>
        </p:spPr>
        <p:txBody>
          <a:bodyPr wrap="square" rtlCol="0">
            <a:spAutoFit/>
          </a:bodyPr>
          <a:lstStyle/>
          <a:p>
            <a:r>
              <a:rPr lang="sv-SE">
                <a:latin typeface="Open Sans" panose="020B0606030504020204" pitchFamily="34" charset="0"/>
                <a:ea typeface="Open Sans" panose="020B0606030504020204" pitchFamily="34" charset="0"/>
                <a:cs typeface="Open Sans" panose="020B0606030504020204" pitchFamily="34" charset="0"/>
              </a:rPr>
              <a:t>Pilottester pågår just nu tillsammans med region Dalarna, där vi testar framtagna tjänstekontrakt. Från den 5 april kan man beställa anslutning via integration via Ineras Kundportal. </a:t>
            </a:r>
          </a:p>
          <a:p>
            <a:endParaRPr lang="sv-SE">
              <a:latin typeface="Open Sans" panose="020B0606030504020204" pitchFamily="34" charset="0"/>
              <a:ea typeface="Open Sans" panose="020B0606030504020204" pitchFamily="34" charset="0"/>
              <a:cs typeface="Open Sans" panose="020B0606030504020204" pitchFamily="34" charset="0"/>
            </a:endParaRPr>
          </a:p>
          <a:p>
            <a:r>
              <a:rPr lang="sv-SE">
                <a:latin typeface="Open Sans" panose="020B0606030504020204" pitchFamily="34" charset="0"/>
                <a:ea typeface="Open Sans" panose="020B0606030504020204" pitchFamily="34" charset="0"/>
                <a:cs typeface="Open Sans" panose="020B0606030504020204" pitchFamily="34" charset="0"/>
              </a:rPr>
              <a:t>Regioner som meddelat intresse att ansluta till tjänsten via integrationslösningen är (Dalarna), Värmland, Västernorrland, Halland, Jämtland/Härjedalen, Kalmar, Norrbotten och Gävleborg.</a:t>
            </a:r>
          </a:p>
        </p:txBody>
      </p:sp>
    </p:spTree>
    <p:extLst>
      <p:ext uri="{BB962C8B-B14F-4D97-AF65-F5344CB8AC3E}">
        <p14:creationId xmlns:p14="http://schemas.microsoft.com/office/powerpoint/2010/main" val="62444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4F4484E-708D-3740-B645-6142773B7797}"/>
              </a:ext>
            </a:extLst>
          </p:cNvPr>
          <p:cNvSpPr txBox="1">
            <a:spLocks/>
          </p:cNvSpPr>
          <p:nvPr/>
        </p:nvSpPr>
        <p:spPr>
          <a:xfrm>
            <a:off x="685799" y="614974"/>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a:t>Erfarenheter och lärdomar</a:t>
            </a:r>
            <a:endParaRPr lang="sv-SE" sz="3200" b="1"/>
          </a:p>
        </p:txBody>
      </p:sp>
      <p:sp>
        <p:nvSpPr>
          <p:cNvPr id="4" name="textruta 3">
            <a:extLst>
              <a:ext uri="{FF2B5EF4-FFF2-40B4-BE49-F238E27FC236}">
                <a16:creationId xmlns:a16="http://schemas.microsoft.com/office/drawing/2014/main" id="{A59922B6-40B3-46D5-985A-0969BED46E2E}"/>
              </a:ext>
            </a:extLst>
          </p:cNvPr>
          <p:cNvSpPr txBox="1"/>
          <p:nvPr/>
        </p:nvSpPr>
        <p:spPr>
          <a:xfrm>
            <a:off x="2024743" y="3312247"/>
            <a:ext cx="9481457" cy="1200329"/>
          </a:xfrm>
          <a:prstGeom prst="rect">
            <a:avLst/>
          </a:prstGeom>
          <a:noFill/>
        </p:spPr>
        <p:txBody>
          <a:bodyPr wrap="square" rtlCol="0">
            <a:spAutoFit/>
          </a:bodyPr>
          <a:lstStyle/>
          <a:p>
            <a:r>
              <a:rPr lang="sv-SE"/>
              <a:t>Förankring av leverans och införande via Hälso- och sjukvårdsdirektörerna har resulterat i att ca 90% av regionerna har visat intresse samt har om att ansluta tjänsten.</a:t>
            </a:r>
          </a:p>
          <a:p>
            <a:pPr marL="285750" indent="-285750">
              <a:buFont typeface="Arial" panose="020B0604020202020204" pitchFamily="34" charset="0"/>
              <a:buChar char="•"/>
            </a:pPr>
            <a:r>
              <a:rPr lang="sv-SE"/>
              <a:t>Fungerat bra då projektet handlat om arbetssätt och patientsäkerhet, kanske svårare om projektet avser infrastrukturfrågor eller informatik.</a:t>
            </a:r>
          </a:p>
        </p:txBody>
      </p:sp>
      <p:pic>
        <p:nvPicPr>
          <p:cNvPr id="3074" name="Picture 2">
            <a:extLst>
              <a:ext uri="{FF2B5EF4-FFF2-40B4-BE49-F238E27FC236}">
                <a16:creationId xmlns:a16="http://schemas.microsoft.com/office/drawing/2014/main" id="{5CAE13D1-5D6A-4ED1-BA6F-655404893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848436"/>
            <a:ext cx="1215889" cy="1215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9DE89B4-C192-407A-9E3C-06B9CACCF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3304468"/>
            <a:ext cx="1215889" cy="12158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BEE0B2D-F491-4899-A511-6687329C4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9" y="4760500"/>
            <a:ext cx="1215889" cy="1215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377D56E9-957D-48EC-B9AD-D58804665415}"/>
              </a:ext>
            </a:extLst>
          </p:cNvPr>
          <p:cNvSpPr txBox="1"/>
          <p:nvPr/>
        </p:nvSpPr>
        <p:spPr>
          <a:xfrm>
            <a:off x="2024743" y="5045278"/>
            <a:ext cx="9481457" cy="646331"/>
          </a:xfrm>
          <a:prstGeom prst="rect">
            <a:avLst/>
          </a:prstGeom>
          <a:noFill/>
        </p:spPr>
        <p:txBody>
          <a:bodyPr wrap="square" rtlCol="0">
            <a:spAutoFit/>
          </a:bodyPr>
          <a:lstStyle/>
          <a:p>
            <a:r>
              <a:rPr lang="sv-SE"/>
              <a:t>Beställning till Inera kommer ofta när ett behov uppstår (istället för en del av en långsiktig plan), vilket försenar Ineras uppstart och kräver därför att vi förhåller oss till det som redan finns utvecklat.</a:t>
            </a:r>
          </a:p>
        </p:txBody>
      </p:sp>
      <p:sp>
        <p:nvSpPr>
          <p:cNvPr id="3" name="textruta 2">
            <a:extLst>
              <a:ext uri="{FF2B5EF4-FFF2-40B4-BE49-F238E27FC236}">
                <a16:creationId xmlns:a16="http://schemas.microsoft.com/office/drawing/2014/main" id="{40B2F7FF-B447-4F2D-805A-01359BE30C5B}"/>
              </a:ext>
            </a:extLst>
          </p:cNvPr>
          <p:cNvSpPr txBox="1"/>
          <p:nvPr/>
        </p:nvSpPr>
        <p:spPr>
          <a:xfrm>
            <a:off x="2024743" y="2133214"/>
            <a:ext cx="9481457" cy="646331"/>
          </a:xfrm>
          <a:prstGeom prst="rect">
            <a:avLst/>
          </a:prstGeom>
          <a:noFill/>
        </p:spPr>
        <p:txBody>
          <a:bodyPr wrap="square" rtlCol="0">
            <a:spAutoFit/>
          </a:bodyPr>
          <a:lstStyle/>
          <a:p>
            <a:r>
              <a:rPr lang="sv-SE"/>
              <a:t>Engagerad referensgrupp (ca 25 deltagare) från både vården och patientnämnden, med stor uppslutning. Avgörande för insamling av krav och behov till tjänsten.</a:t>
            </a:r>
          </a:p>
        </p:txBody>
      </p:sp>
    </p:spTree>
    <p:extLst>
      <p:ext uri="{BB962C8B-B14F-4D97-AF65-F5344CB8AC3E}">
        <p14:creationId xmlns:p14="http://schemas.microsoft.com/office/powerpoint/2010/main" val="264192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4F4484E-708D-3740-B645-6142773B7797}"/>
              </a:ext>
            </a:extLst>
          </p:cNvPr>
          <p:cNvSpPr txBox="1">
            <a:spLocks/>
          </p:cNvSpPr>
          <p:nvPr/>
        </p:nvSpPr>
        <p:spPr>
          <a:xfrm>
            <a:off x="685799" y="614974"/>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3500"/>
              <a:t>Klagomålshantering - ett strategiskt sammanhang</a:t>
            </a:r>
            <a:endParaRPr lang="sv-SE" sz="3500" b="1"/>
          </a:p>
        </p:txBody>
      </p:sp>
      <p:sp>
        <p:nvSpPr>
          <p:cNvPr id="2" name="textruta 1">
            <a:extLst>
              <a:ext uri="{FF2B5EF4-FFF2-40B4-BE49-F238E27FC236}">
                <a16:creationId xmlns:a16="http://schemas.microsoft.com/office/drawing/2014/main" id="{A52636D5-DAED-4A87-833B-C2BDE39A2E7B}"/>
              </a:ext>
            </a:extLst>
          </p:cNvPr>
          <p:cNvSpPr txBox="1"/>
          <p:nvPr/>
        </p:nvSpPr>
        <p:spPr>
          <a:xfrm>
            <a:off x="685799" y="1628775"/>
            <a:ext cx="10779369" cy="3693319"/>
          </a:xfrm>
          <a:prstGeom prst="rect">
            <a:avLst/>
          </a:prstGeom>
          <a:noFill/>
        </p:spPr>
        <p:txBody>
          <a:bodyPr wrap="square" lIns="91440" tIns="45720" rIns="91440" bIns="45720" rtlCol="0" anchor="t">
            <a:spAutoFit/>
          </a:bodyPr>
          <a:lstStyle/>
          <a:p>
            <a:pPr fontAlgn="base"/>
            <a:r>
              <a:rPr lang="sv-SE" b="1" i="0" u="none" strike="noStrike">
                <a:solidFill>
                  <a:srgbClr val="000000"/>
                </a:solidFill>
                <a:effectLst/>
                <a:latin typeface="Open Sans"/>
                <a:ea typeface="Open Sans"/>
                <a:cs typeface="Open Sans"/>
              </a:rPr>
              <a:t>Systematiska förbättringar</a:t>
            </a:r>
          </a:p>
          <a:p>
            <a:pPr fontAlgn="base"/>
            <a:r>
              <a:rPr lang="sv-SE" b="0" i="0" u="none" strike="noStrike">
                <a:solidFill>
                  <a:srgbClr val="000000"/>
                </a:solidFill>
                <a:effectLst/>
                <a:latin typeface="Open Sans"/>
                <a:ea typeface="Open Sans"/>
                <a:cs typeface="Open Sans"/>
              </a:rPr>
              <a:t>Klagomålssystemet har historiskt syftat till att undvika skador och höja patientsäkerheten genom </a:t>
            </a:r>
            <a:br>
              <a:rPr lang="sv-SE" b="0" i="0" u="none" strike="noStrike">
                <a:solidFill>
                  <a:srgbClr val="000000"/>
                </a:solidFill>
                <a:effectLst/>
                <a:latin typeface="Open Sans"/>
                <a:ea typeface="Open Sans"/>
                <a:cs typeface="Open Sans"/>
              </a:rPr>
            </a:br>
            <a:r>
              <a:rPr lang="sv-SE" b="0" i="0" u="none" strike="noStrike">
                <a:solidFill>
                  <a:srgbClr val="000000"/>
                </a:solidFill>
                <a:effectLst/>
                <a:latin typeface="Open Sans"/>
                <a:ea typeface="Open Sans"/>
                <a:cs typeface="Open Sans"/>
              </a:rPr>
              <a:t>vårdpersonalens rapportering av avvikelser och risker. </a:t>
            </a:r>
          </a:p>
          <a:p>
            <a:pPr fontAlgn="base"/>
            <a:endParaRPr lang="sv-SE" b="0" i="0" u="none" strike="noStrike">
              <a:solidFill>
                <a:srgbClr val="000000"/>
              </a:solidFill>
              <a:effectLst/>
              <a:latin typeface="Open Sans"/>
              <a:ea typeface="Open Sans"/>
              <a:cs typeface="Open Sans"/>
            </a:endParaRPr>
          </a:p>
          <a:p>
            <a:pPr fontAlgn="base"/>
            <a:r>
              <a:rPr lang="sv-SE" b="1" i="0" u="none" strike="noStrike">
                <a:solidFill>
                  <a:srgbClr val="000000"/>
                </a:solidFill>
                <a:effectLst/>
                <a:latin typeface="Open Sans"/>
                <a:ea typeface="Open Sans"/>
                <a:cs typeface="Open Sans"/>
              </a:rPr>
              <a:t>Personcentrerad vård</a:t>
            </a:r>
          </a:p>
          <a:p>
            <a:pPr fontAlgn="base"/>
            <a:r>
              <a:rPr lang="sv-SE">
                <a:latin typeface="Open Sans"/>
                <a:ea typeface="Open Sans"/>
                <a:cs typeface="Open Sans"/>
              </a:rPr>
              <a:t>Patienters och närståendes synpunkter blir allt viktigare bidrag i utvecklingen av vårdens alla </a:t>
            </a:r>
            <a:br>
              <a:rPr lang="sv-SE">
                <a:latin typeface="Open Sans" panose="020B0606030504020204" pitchFamily="34" charset="0"/>
                <a:ea typeface="Open Sans" panose="020B0606030504020204" pitchFamily="34" charset="0"/>
                <a:cs typeface="Open Sans" panose="020B0606030504020204" pitchFamily="34" charset="0"/>
              </a:rPr>
            </a:br>
            <a:r>
              <a:rPr lang="sv-SE">
                <a:latin typeface="Open Sans"/>
                <a:ea typeface="Open Sans"/>
                <a:cs typeface="Open Sans"/>
              </a:rPr>
              <a:t>perspektiv. Man vill nu fånga människans hela behov och upplevelse av vården för utveckling av verksamheten mot personcentrering.</a:t>
            </a:r>
          </a:p>
          <a:p>
            <a:pPr fontAlgn="base"/>
            <a:endParaRPr lang="sv-SE" b="0" i="0" u="none" strike="noStrike">
              <a:solidFill>
                <a:srgbClr val="000000"/>
              </a:solidFill>
              <a:effectLst/>
              <a:latin typeface="Open Sans"/>
              <a:ea typeface="Open Sans"/>
              <a:cs typeface="Open Sans"/>
            </a:endParaRPr>
          </a:p>
          <a:p>
            <a:pPr fontAlgn="base"/>
            <a:r>
              <a:rPr lang="sv-SE" b="1" i="0" u="none" strike="noStrike">
                <a:solidFill>
                  <a:srgbClr val="000000"/>
                </a:solidFill>
                <a:effectLst/>
                <a:latin typeface="Open Sans"/>
                <a:ea typeface="Open Sans"/>
                <a:cs typeface="Open Sans"/>
              </a:rPr>
              <a:t>Strategisk satsning på 1177 Vårdguiden </a:t>
            </a:r>
          </a:p>
          <a:p>
            <a:pPr fontAlgn="base"/>
            <a:r>
              <a:rPr lang="sv-SE" b="0" i="0" u="none" strike="noStrike">
                <a:solidFill>
                  <a:srgbClr val="000000"/>
                </a:solidFill>
                <a:effectLst/>
                <a:latin typeface="Open Sans"/>
                <a:ea typeface="Open Sans"/>
                <a:cs typeface="Open Sans"/>
              </a:rPr>
              <a:t>1177 Vårdguiden är Sveriges samlingsplats för invånarens hälsa, vård, omsorg och tandvård. </a:t>
            </a:r>
            <a:br>
              <a:rPr lang="sv-SE" b="0" i="0" u="none" strike="noStrike">
                <a:solidFill>
                  <a:srgbClr val="000000"/>
                </a:solidFill>
                <a:effectLst/>
                <a:latin typeface="Open Sans"/>
                <a:ea typeface="Open Sans"/>
                <a:cs typeface="Open Sans"/>
              </a:rPr>
            </a:br>
            <a:r>
              <a:rPr lang="sv-SE" b="0" i="0" u="none" strike="noStrike">
                <a:solidFill>
                  <a:srgbClr val="000000"/>
                </a:solidFill>
                <a:effectLst/>
                <a:latin typeface="Open Sans"/>
                <a:ea typeface="Open Sans"/>
                <a:cs typeface="Open Sans"/>
              </a:rPr>
              <a:t>Att kunna lämna synpunkter och klagomål är en viktig funktion.</a:t>
            </a:r>
          </a:p>
        </p:txBody>
      </p:sp>
    </p:spTree>
    <p:extLst>
      <p:ext uri="{BB962C8B-B14F-4D97-AF65-F5344CB8AC3E}">
        <p14:creationId xmlns:p14="http://schemas.microsoft.com/office/powerpoint/2010/main" val="66888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D24B-E913-7C86-C89D-48CD8AD42280}"/>
              </a:ext>
            </a:extLst>
          </p:cNvPr>
          <p:cNvSpPr>
            <a:spLocks noGrp="1"/>
          </p:cNvSpPr>
          <p:nvPr>
            <p:ph type="title"/>
          </p:nvPr>
        </p:nvSpPr>
        <p:spPr/>
        <p:txBody>
          <a:bodyPr vert="horz" lIns="91440" tIns="45720" rIns="91440" bIns="45720" rtlCol="0" anchor="t">
            <a:noAutofit/>
          </a:bodyPr>
          <a:lstStyle/>
          <a:p>
            <a:r>
              <a:rPr lang="en-US" sz="3500" err="1">
                <a:latin typeface="Open Sans Light"/>
                <a:ea typeface="Open Sans Light"/>
                <a:cs typeface="Open Sans Light"/>
              </a:rPr>
              <a:t>Avvikelserapportering</a:t>
            </a:r>
            <a:r>
              <a:rPr lang="en-US" sz="3500">
                <a:latin typeface="Open Sans Light"/>
                <a:ea typeface="Open Sans Light"/>
                <a:cs typeface="Open Sans Light"/>
              </a:rPr>
              <a:t> </a:t>
            </a:r>
            <a:r>
              <a:rPr lang="en-US" sz="3500" err="1">
                <a:latin typeface="Open Sans Light"/>
                <a:ea typeface="Open Sans Light"/>
                <a:cs typeface="Open Sans Light"/>
              </a:rPr>
              <a:t>leder</a:t>
            </a:r>
            <a:r>
              <a:rPr lang="en-US" sz="3500">
                <a:latin typeface="Open Sans Light"/>
                <a:ea typeface="Open Sans Light"/>
                <a:cs typeface="Open Sans Light"/>
              </a:rPr>
              <a:t> till </a:t>
            </a:r>
            <a:r>
              <a:rPr lang="en-US" sz="3500" err="1">
                <a:latin typeface="Open Sans Light"/>
                <a:ea typeface="Open Sans Light"/>
                <a:cs typeface="Open Sans Light"/>
              </a:rPr>
              <a:t>ökad</a:t>
            </a:r>
            <a:r>
              <a:rPr lang="en-US" sz="3500">
                <a:latin typeface="Open Sans Light"/>
                <a:ea typeface="Open Sans Light"/>
                <a:cs typeface="Open Sans Light"/>
              </a:rPr>
              <a:t> </a:t>
            </a:r>
            <a:r>
              <a:rPr lang="en-US" sz="3500" err="1">
                <a:latin typeface="Open Sans Light"/>
                <a:ea typeface="Open Sans Light"/>
                <a:cs typeface="Open Sans Light"/>
              </a:rPr>
              <a:t>patientsäkerhet</a:t>
            </a:r>
            <a:endParaRPr lang="en-US" sz="3500">
              <a:latin typeface="Open Sans Light"/>
              <a:ea typeface="Open Sans Light"/>
              <a:cs typeface="Open Sans Light"/>
            </a:endParaRPr>
          </a:p>
        </p:txBody>
      </p:sp>
      <p:sp>
        <p:nvSpPr>
          <p:cNvPr id="3" name="Content Placeholder 2">
            <a:extLst>
              <a:ext uri="{FF2B5EF4-FFF2-40B4-BE49-F238E27FC236}">
                <a16:creationId xmlns:a16="http://schemas.microsoft.com/office/drawing/2014/main" id="{D9AC711A-AEC3-E192-B04D-397D8866F9B6}"/>
              </a:ext>
            </a:extLst>
          </p:cNvPr>
          <p:cNvSpPr>
            <a:spLocks noGrp="1"/>
          </p:cNvSpPr>
          <p:nvPr>
            <p:ph idx="11"/>
          </p:nvPr>
        </p:nvSpPr>
        <p:spPr/>
        <p:txBody>
          <a:bodyPr vert="horz" lIns="91440" tIns="45720" rIns="91440" bIns="45720" rtlCol="0" anchor="t">
            <a:normAutofit/>
          </a:bodyPr>
          <a:lstStyle/>
          <a:p>
            <a:pPr marL="0" indent="0">
              <a:buNone/>
            </a:pPr>
            <a:r>
              <a:rPr lang="sv-SE" sz="1800" b="1">
                <a:solidFill>
                  <a:srgbClr val="000000"/>
                </a:solidFill>
                <a:latin typeface="Open Sans"/>
                <a:ea typeface="Open Sans"/>
                <a:cs typeface="Open Sans"/>
              </a:rPr>
              <a:t>Patientsäkerhetslagen uppdaterades 1 januari 2018 för:</a:t>
            </a:r>
            <a:endParaRPr lang="en-US" sz="1800" b="1">
              <a:solidFill>
                <a:srgbClr val="000000"/>
              </a:solidFill>
              <a:latin typeface="Open Sans"/>
              <a:ea typeface="Open Sans"/>
              <a:cs typeface="Open Sans"/>
            </a:endParaRPr>
          </a:p>
          <a:p>
            <a:pPr marL="222885" indent="-222885"/>
            <a:r>
              <a:rPr lang="sv-SE" sz="1800">
                <a:solidFill>
                  <a:srgbClr val="000000"/>
                </a:solidFill>
                <a:latin typeface="Open Sans"/>
                <a:ea typeface="Open Sans"/>
                <a:cs typeface="Open Sans"/>
              </a:rPr>
              <a:t>Ett mer ändamålsenligt klagomålssystem med effektivare hantering så att patienter snabbare får sina klagomål besvarade och att åtgärder kan vidtas tidigare.</a:t>
            </a:r>
            <a:endParaRPr lang="en-US" sz="1800">
              <a:latin typeface="Open Sans"/>
              <a:ea typeface="Open Sans"/>
              <a:cs typeface="Open Sans"/>
            </a:endParaRPr>
          </a:p>
          <a:p>
            <a:pPr marL="222885" indent="-222885"/>
            <a:r>
              <a:rPr lang="sv-SE" sz="1800">
                <a:latin typeface="Open Sans"/>
                <a:ea typeface="Open Sans"/>
                <a:cs typeface="Open Sans"/>
              </a:rPr>
              <a:t>Patienters och närståendes</a:t>
            </a:r>
            <a:r>
              <a:rPr lang="sv-SE" sz="1800">
                <a:solidFill>
                  <a:srgbClr val="000000"/>
                </a:solidFill>
                <a:latin typeface="Open Sans"/>
                <a:ea typeface="Open Sans"/>
                <a:cs typeface="Open Sans"/>
              </a:rPr>
              <a:t> synpunkter och klagomål ska kunna tas emot både av vården och patientnämnden på ett likvärdigt sätt. Patientnämnden kan ge stöd och hjälp i kontakten med vården </a:t>
            </a:r>
            <a:r>
              <a:rPr lang="sv-SE" sz="1800">
                <a:latin typeface="Open Sans"/>
                <a:ea typeface="Open Sans"/>
                <a:cs typeface="Open Sans"/>
              </a:rPr>
              <a:t>för att få en synpunkt besvarad</a:t>
            </a:r>
            <a:r>
              <a:rPr lang="sv-SE" sz="1800">
                <a:solidFill>
                  <a:srgbClr val="000000"/>
                </a:solidFill>
                <a:latin typeface="Open Sans"/>
                <a:ea typeface="Open Sans"/>
                <a:cs typeface="Open Sans"/>
              </a:rPr>
              <a:t>. </a:t>
            </a:r>
            <a:endParaRPr lang="sv-SE" sz="1800">
              <a:latin typeface="Open Sans"/>
              <a:ea typeface="Open Sans"/>
              <a:cs typeface="Open Sans"/>
            </a:endParaRPr>
          </a:p>
          <a:p>
            <a:pPr marL="222885" indent="-222885"/>
            <a:r>
              <a:rPr lang="sv-SE" sz="1800" err="1">
                <a:solidFill>
                  <a:srgbClr val="000000"/>
                </a:solidFill>
                <a:latin typeface="Open Sans"/>
                <a:ea typeface="Open Sans"/>
                <a:cs typeface="Open Sans"/>
              </a:rPr>
              <a:t>IVOs</a:t>
            </a:r>
            <a:r>
              <a:rPr lang="sv-SE" sz="1800">
                <a:solidFill>
                  <a:srgbClr val="000000"/>
                </a:solidFill>
                <a:latin typeface="Open Sans"/>
                <a:ea typeface="Open Sans"/>
                <a:cs typeface="Open Sans"/>
              </a:rPr>
              <a:t> utredningsskyldighet begränsades</a:t>
            </a:r>
          </a:p>
        </p:txBody>
      </p:sp>
    </p:spTree>
    <p:extLst>
      <p:ext uri="{BB962C8B-B14F-4D97-AF65-F5344CB8AC3E}">
        <p14:creationId xmlns:p14="http://schemas.microsoft.com/office/powerpoint/2010/main" val="4016911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4F4484E-708D-3740-B645-6142773B7797}"/>
              </a:ext>
            </a:extLst>
          </p:cNvPr>
          <p:cNvSpPr txBox="1">
            <a:spLocks/>
          </p:cNvSpPr>
          <p:nvPr/>
        </p:nvSpPr>
        <p:spPr>
          <a:xfrm>
            <a:off x="685799" y="614974"/>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3500"/>
              <a:t>Beställning från SKR om att skapa ”en väg in”</a:t>
            </a:r>
            <a:endParaRPr lang="sv-SE" sz="3500" b="1"/>
          </a:p>
        </p:txBody>
      </p:sp>
      <p:sp>
        <p:nvSpPr>
          <p:cNvPr id="2" name="textruta 1">
            <a:extLst>
              <a:ext uri="{FF2B5EF4-FFF2-40B4-BE49-F238E27FC236}">
                <a16:creationId xmlns:a16="http://schemas.microsoft.com/office/drawing/2014/main" id="{A52636D5-DAED-4A87-833B-C2BDE39A2E7B}"/>
              </a:ext>
            </a:extLst>
          </p:cNvPr>
          <p:cNvSpPr txBox="1"/>
          <p:nvPr/>
        </p:nvSpPr>
        <p:spPr>
          <a:xfrm>
            <a:off x="685799" y="1628775"/>
            <a:ext cx="10875579" cy="3093154"/>
          </a:xfrm>
          <a:prstGeom prst="rect">
            <a:avLst/>
          </a:prstGeom>
          <a:noFill/>
        </p:spPr>
        <p:txBody>
          <a:bodyPr wrap="square" lIns="91440" tIns="45720" rIns="91440" bIns="45720" rtlCol="0" anchor="t">
            <a:spAutoFit/>
          </a:bodyPr>
          <a:lstStyle/>
          <a:p>
            <a:pPr fontAlgn="base"/>
            <a:r>
              <a:rPr lang="sv-SE" b="0" i="0" u="none" strike="noStrike">
                <a:solidFill>
                  <a:srgbClr val="000000"/>
                </a:solidFill>
                <a:effectLst/>
                <a:latin typeface="Open Sans"/>
                <a:ea typeface="Open Sans"/>
                <a:cs typeface="Open Sans"/>
              </a:rPr>
              <a:t>Socialstyrelsen genomförde en förstudie, som resulterade i att Socialdepartementet gjorde en beställning till SKR</a:t>
            </a:r>
            <a:r>
              <a:rPr lang="sv-SE">
                <a:solidFill>
                  <a:srgbClr val="000000"/>
                </a:solidFill>
                <a:latin typeface="Open Sans"/>
                <a:ea typeface="Open Sans"/>
                <a:cs typeface="Open Sans"/>
              </a:rPr>
              <a:t>, och</a:t>
            </a:r>
            <a:r>
              <a:rPr lang="sv-SE" b="0" i="0" u="none" strike="noStrike">
                <a:solidFill>
                  <a:srgbClr val="000000"/>
                </a:solidFill>
                <a:effectLst/>
                <a:latin typeface="Open Sans"/>
                <a:ea typeface="Open Sans"/>
                <a:cs typeface="Open Sans"/>
              </a:rPr>
              <a:t> </a:t>
            </a:r>
            <a:r>
              <a:rPr lang="sv-SE">
                <a:solidFill>
                  <a:srgbClr val="000000"/>
                </a:solidFill>
                <a:latin typeface="Open Sans"/>
                <a:ea typeface="Open Sans"/>
                <a:cs typeface="Open Sans"/>
              </a:rPr>
              <a:t>vidare till Inera</a:t>
            </a:r>
            <a:r>
              <a:rPr lang="sv-SE" b="0" i="0" u="none" strike="noStrike">
                <a:solidFill>
                  <a:srgbClr val="000000"/>
                </a:solidFill>
                <a:effectLst/>
                <a:latin typeface="Open Sans"/>
                <a:ea typeface="Open Sans"/>
                <a:cs typeface="Open Sans"/>
              </a:rPr>
              <a:t>, om en gemensam väg in för anmälan av synpunkter och klagomål till vården och patientnämnden via 1177. </a:t>
            </a:r>
          </a:p>
          <a:p>
            <a:pPr algn="l" rtl="0" fontAlgn="base"/>
            <a:endParaRPr lang="sv-SE">
              <a:solidFill>
                <a:srgbClr val="000000"/>
              </a:solidFill>
              <a:latin typeface="Open Sans" panose="020B0606030504020204" pitchFamily="34" charset="0"/>
            </a:endParaRPr>
          </a:p>
          <a:p>
            <a:r>
              <a:rPr lang="sv-SE" sz="1800" b="1">
                <a:latin typeface="Open Sans"/>
                <a:ea typeface="Open Sans"/>
                <a:cs typeface="Open Sans"/>
              </a:rPr>
              <a:t>Beställningen från SKR till Inera innehöll:</a:t>
            </a:r>
            <a:r>
              <a:rPr lang="sv-SE" b="1">
                <a:latin typeface="Open Sans"/>
                <a:ea typeface="Open Sans"/>
                <a:cs typeface="Open Sans"/>
              </a:rPr>
              <a:t>  </a:t>
            </a:r>
            <a:endParaRPr lang="sv-SE" sz="180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600"/>
              </a:spcBef>
              <a:buFont typeface="Arial" panose="020B0604020202020204" pitchFamily="34" charset="0"/>
              <a:buChar char="•"/>
            </a:pPr>
            <a:r>
              <a:rPr lang="sv-SE" sz="1800">
                <a:latin typeface="Open Sans"/>
                <a:ea typeface="Open Sans"/>
                <a:cs typeface="Open Sans"/>
              </a:rPr>
              <a:t>Gemensam väg in för patient och närstående via 1177, ett gemensamt inrapporteringsformulär för enhetlig rapportering av synpunkter och klagomål enligt förslag i Socialstyrelsen rapport 2018</a:t>
            </a:r>
          </a:p>
          <a:p>
            <a:pPr marL="285750" indent="-285750">
              <a:spcBef>
                <a:spcPts val="600"/>
              </a:spcBef>
              <a:buFont typeface="Arial" panose="020B0604020202020204" pitchFamily="34" charset="0"/>
              <a:buChar char="•"/>
            </a:pPr>
            <a:r>
              <a:rPr lang="sv-SE" sz="1800">
                <a:latin typeface="Open Sans"/>
                <a:ea typeface="Open Sans"/>
                <a:cs typeface="Open Sans"/>
              </a:rPr>
              <a:t>Tydlig, enhetlig och tillgänglighetsanpassad information om klagomålssystemet</a:t>
            </a:r>
            <a:r>
              <a:rPr lang="sv-SE">
                <a:latin typeface="Open Sans"/>
                <a:ea typeface="Open Sans"/>
                <a:cs typeface="Open Sans"/>
              </a:rPr>
              <a:t> </a:t>
            </a:r>
            <a:endParaRPr lang="sv-SE" sz="180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600"/>
              </a:spcBef>
              <a:buFont typeface="Arial" panose="020B0604020202020204" pitchFamily="34" charset="0"/>
              <a:buChar char="•"/>
            </a:pPr>
            <a:r>
              <a:rPr lang="sv-SE" sz="1800">
                <a:latin typeface="Open Sans"/>
                <a:ea typeface="Open Sans"/>
                <a:cs typeface="Open Sans"/>
              </a:rPr>
              <a:t>Möjlighet till aggregering av statistik och analysfunktioner</a:t>
            </a:r>
          </a:p>
          <a:p>
            <a:pPr algn="l" rtl="0" fontAlgn="base"/>
            <a:endParaRPr lang="sv-SE" b="0" i="0" u="none" strike="noStrike">
              <a:solidFill>
                <a:srgbClr val="000000"/>
              </a:solidFill>
              <a:effectLst/>
              <a:latin typeface="Open Sans" panose="020B0606030504020204" pitchFamily="34" charset="0"/>
            </a:endParaRPr>
          </a:p>
        </p:txBody>
      </p:sp>
      <p:sp>
        <p:nvSpPr>
          <p:cNvPr id="4" name="textruta 3">
            <a:extLst>
              <a:ext uri="{FF2B5EF4-FFF2-40B4-BE49-F238E27FC236}">
                <a16:creationId xmlns:a16="http://schemas.microsoft.com/office/drawing/2014/main" id="{71CB6100-E86D-4951-B98B-165991BE6785}"/>
              </a:ext>
            </a:extLst>
          </p:cNvPr>
          <p:cNvSpPr txBox="1"/>
          <p:nvPr/>
        </p:nvSpPr>
        <p:spPr>
          <a:xfrm>
            <a:off x="685799" y="4721929"/>
            <a:ext cx="10875579" cy="1477328"/>
          </a:xfrm>
          <a:prstGeom prst="rect">
            <a:avLst/>
          </a:prstGeom>
          <a:noFill/>
        </p:spPr>
        <p:txBody>
          <a:bodyPr wrap="square" lIns="91440" tIns="45720" rIns="91440" bIns="45720" rtlCol="0" anchor="t">
            <a:spAutoFit/>
          </a:bodyPr>
          <a:lstStyle/>
          <a:p>
            <a:r>
              <a:rPr lang="sv-SE">
                <a:solidFill>
                  <a:srgbClr val="000000"/>
                </a:solidFill>
                <a:latin typeface="Open Sans"/>
                <a:ea typeface="Open Sans"/>
                <a:cs typeface="Open Sans"/>
              </a:rPr>
              <a:t>Beställningen från SKR började med en förstudie av </a:t>
            </a:r>
            <a:r>
              <a:rPr lang="sv-SE" err="1">
                <a:solidFill>
                  <a:srgbClr val="000000"/>
                </a:solidFill>
                <a:latin typeface="Open Sans"/>
                <a:ea typeface="Open Sans"/>
                <a:cs typeface="Open Sans"/>
              </a:rPr>
              <a:t>Inera</a:t>
            </a:r>
            <a:r>
              <a:rPr lang="sv-SE">
                <a:solidFill>
                  <a:srgbClr val="000000"/>
                </a:solidFill>
                <a:latin typeface="Open Sans"/>
                <a:ea typeface="Open Sans"/>
                <a:cs typeface="Open Sans"/>
              </a:rPr>
              <a:t> för att utreda tekniska möjligheter för att hantera behoven.</a:t>
            </a:r>
          </a:p>
          <a:p>
            <a:endParaRPr lang="sv-SE">
              <a:solidFill>
                <a:srgbClr val="000000"/>
              </a:solidFill>
              <a:latin typeface="Open Sans" panose="020B0606030504020204" pitchFamily="34" charset="0"/>
            </a:endParaRPr>
          </a:p>
          <a:p>
            <a:r>
              <a:rPr lang="sv-SE">
                <a:solidFill>
                  <a:srgbClr val="000000"/>
                </a:solidFill>
                <a:latin typeface="Open Sans"/>
                <a:ea typeface="Open Sans"/>
                <a:cs typeface="Open Sans"/>
              </a:rPr>
              <a:t>Förstudien följdes av projektet 1177 Klagomålshantering, där vi genomförde framtagna lösningsförslag.</a:t>
            </a:r>
          </a:p>
        </p:txBody>
      </p:sp>
    </p:spTree>
    <p:extLst>
      <p:ext uri="{BB962C8B-B14F-4D97-AF65-F5344CB8AC3E}">
        <p14:creationId xmlns:p14="http://schemas.microsoft.com/office/powerpoint/2010/main" val="246769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44D0169-CC05-460A-9112-34C2544EC340}"/>
              </a:ext>
            </a:extLst>
          </p:cNvPr>
          <p:cNvSpPr>
            <a:spLocks noGrp="1"/>
          </p:cNvSpPr>
          <p:nvPr>
            <p:ph type="sldNum" sz="quarter" idx="4294967295"/>
          </p:nvPr>
        </p:nvSpPr>
        <p:spPr>
          <a:xfrm>
            <a:off x="0" y="6311900"/>
            <a:ext cx="2886075" cy="365125"/>
          </a:xfrm>
          <a:prstGeom prst="rect">
            <a:avLst/>
          </a:prstGeom>
        </p:spPr>
        <p:txBody>
          <a:bodyPr/>
          <a:lstStyle/>
          <a:p>
            <a:pPr algn="l"/>
            <a:fld id="{7FF155A8-5C6D-4241-95DF-81E4F2B16EE5}" type="slidenum">
              <a:rPr lang="sv-SE" smtClean="0"/>
              <a:pPr algn="l"/>
              <a:t>5</a:t>
            </a:fld>
            <a:endParaRPr lang="sv-SE"/>
          </a:p>
        </p:txBody>
      </p:sp>
      <p:sp>
        <p:nvSpPr>
          <p:cNvPr id="18" name="Platshållare för innehåll 4">
            <a:extLst>
              <a:ext uri="{FF2B5EF4-FFF2-40B4-BE49-F238E27FC236}">
                <a16:creationId xmlns:a16="http://schemas.microsoft.com/office/drawing/2014/main" id="{42C8A167-4E18-4DC5-A3F8-5A4438117DBC}"/>
              </a:ext>
            </a:extLst>
          </p:cNvPr>
          <p:cNvSpPr txBox="1">
            <a:spLocks/>
          </p:cNvSpPr>
          <p:nvPr/>
        </p:nvSpPr>
        <p:spPr>
          <a:xfrm>
            <a:off x="685799" y="1636925"/>
            <a:ext cx="10779369" cy="1242820"/>
          </a:xfrm>
          <a:prstGeom prst="rect">
            <a:avLst/>
          </a:prstGeom>
          <a:noFill/>
          <a:ln>
            <a:noFill/>
          </a:ln>
        </p:spPr>
        <p:txBody>
          <a:bodyPr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solidFill>
                  <a:schemeClr val="tx1"/>
                </a:solidFill>
                <a:latin typeface="Open Sans" panose="020B0606030504020204" pitchFamily="34" charset="0"/>
                <a:ea typeface="Open Sans" panose="020B0606030504020204" pitchFamily="34" charset="0"/>
                <a:cs typeface="Open Sans" panose="020B0606030504020204" pitchFamily="34" charset="0"/>
              </a:rPr>
              <a:t>I samband med att Patientsäkerhetslagen uppdaterades 2018 tilldelades regionerna medel för att uppdatera och förbättra deras befintliga system för hantering av synpunkt- och klagomålsärenden.</a:t>
            </a:r>
          </a:p>
          <a:p>
            <a:pPr marL="0" indent="0">
              <a:buNone/>
            </a:pPr>
            <a:r>
              <a:rPr lang="sv-SE">
                <a:solidFill>
                  <a:schemeClr val="tx1"/>
                </a:solidFill>
                <a:latin typeface="Open Sans" panose="020B0606030504020204" pitchFamily="34" charset="0"/>
                <a:ea typeface="Open Sans" panose="020B0606030504020204" pitchFamily="34" charset="0"/>
                <a:cs typeface="Open Sans" panose="020B0606030504020204" pitchFamily="34" charset="0"/>
              </a:rPr>
              <a:t>Tjänsten behöver därför förhålla sig till den redan genomförda utveckling som är gjord i de regionala handläggningssystemen. </a:t>
            </a:r>
            <a:endParaRPr lang="sv-SE"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ubrik 4">
            <a:extLst>
              <a:ext uri="{FF2B5EF4-FFF2-40B4-BE49-F238E27FC236}">
                <a16:creationId xmlns:a16="http://schemas.microsoft.com/office/drawing/2014/main" id="{9E88F4E2-70E2-4887-AC0B-EF4FFF2AA1EB}"/>
              </a:ext>
            </a:extLst>
          </p:cNvPr>
          <p:cNvSpPr txBox="1">
            <a:spLocks/>
          </p:cNvSpPr>
          <p:nvPr/>
        </p:nvSpPr>
        <p:spPr>
          <a:xfrm>
            <a:off x="685799" y="614974"/>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3500"/>
              <a:t>Val av lösning och funktionalitet för tjänsten</a:t>
            </a:r>
            <a:endParaRPr lang="sv-SE" sz="3500" b="1"/>
          </a:p>
        </p:txBody>
      </p:sp>
      <p:pic>
        <p:nvPicPr>
          <p:cNvPr id="2052" name="Picture 4">
            <a:extLst>
              <a:ext uri="{FF2B5EF4-FFF2-40B4-BE49-F238E27FC236}">
                <a16:creationId xmlns:a16="http://schemas.microsoft.com/office/drawing/2014/main" id="{62EAE58A-A32B-4A7D-B606-B75BECE63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66" y="3217719"/>
            <a:ext cx="1004105" cy="1004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6D0B94F-6383-43AC-B192-D223D246A007}"/>
              </a:ext>
            </a:extLst>
          </p:cNvPr>
          <p:cNvSpPr txBox="1"/>
          <p:nvPr/>
        </p:nvSpPr>
        <p:spPr>
          <a:xfrm>
            <a:off x="1648872" y="3258106"/>
            <a:ext cx="9775263" cy="923330"/>
          </a:xfrm>
          <a:prstGeom prst="rect">
            <a:avLst/>
          </a:prstGeom>
          <a:noFill/>
        </p:spPr>
        <p:txBody>
          <a:bodyPr wrap="square" rtlCol="0">
            <a:spAutoFit/>
          </a:bodyPr>
          <a:lstStyle/>
          <a:p>
            <a:r>
              <a:rPr lang="sv-SE">
                <a:solidFill>
                  <a:schemeClr val="tx1"/>
                </a:solidFill>
                <a:latin typeface="Open Sans" panose="020B0606030504020204" pitchFamily="34" charset="0"/>
                <a:ea typeface="Open Sans" panose="020B0606030504020204" pitchFamily="34" charset="0"/>
                <a:cs typeface="Open Sans" panose="020B0606030504020204" pitchFamily="34" charset="0"/>
              </a:rPr>
              <a:t>Innan sommaren 2021 skickades en enkät ut till samtliga regioner (vårdgivare och patientnämnder), med totalt 42 mottagare. Enkäten innehöll frågor avseende hur ärenden för synpunkter och klagomål tas emot idag, och vilka funktioner som lösningen har. </a:t>
            </a:r>
          </a:p>
        </p:txBody>
      </p:sp>
      <p:pic>
        <p:nvPicPr>
          <p:cNvPr id="2056" name="Picture 8">
            <a:extLst>
              <a:ext uri="{FF2B5EF4-FFF2-40B4-BE49-F238E27FC236}">
                <a16:creationId xmlns:a16="http://schemas.microsoft.com/office/drawing/2014/main" id="{FD21BE3D-D29D-4B47-A29D-B7D99138B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66" y="4704885"/>
            <a:ext cx="1004105" cy="10041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8F2932AB-D32B-4D4A-8072-A23528CB693C}"/>
              </a:ext>
            </a:extLst>
          </p:cNvPr>
          <p:cNvSpPr txBox="1"/>
          <p:nvPr/>
        </p:nvSpPr>
        <p:spPr>
          <a:xfrm>
            <a:off x="1689905" y="4745273"/>
            <a:ext cx="9775263" cy="923330"/>
          </a:xfrm>
          <a:prstGeom prst="rect">
            <a:avLst/>
          </a:prstGeom>
          <a:noFill/>
        </p:spPr>
        <p:txBody>
          <a:bodyPr wrap="square" rtlCol="0">
            <a:spAutoFit/>
          </a:bodyPr>
          <a:lstStyle/>
          <a:p>
            <a:r>
              <a:rPr lang="sv-SE">
                <a:solidFill>
                  <a:schemeClr val="tx1"/>
                </a:solidFill>
                <a:latin typeface="Open Sans" panose="020B0606030504020204" pitchFamily="34" charset="0"/>
                <a:ea typeface="Open Sans" panose="020B0606030504020204" pitchFamily="34" charset="0"/>
                <a:cs typeface="Open Sans" panose="020B0606030504020204" pitchFamily="34" charset="0"/>
              </a:rPr>
              <a:t>Förstudien identifierade metodi</a:t>
            </a:r>
            <a:r>
              <a:rPr lang="sv-SE">
                <a:latin typeface="Open Sans" panose="020B0606030504020204" pitchFamily="34" charset="0"/>
                <a:ea typeface="Open Sans" panose="020B0606030504020204" pitchFamily="34" charset="0"/>
                <a:cs typeface="Open Sans" panose="020B0606030504020204" pitchFamily="34" charset="0"/>
              </a:rPr>
              <a:t>k och behov avseende statistik och funktionalitet för att uppfylla de krav som fanns via beställning från SKR, att ta fram en lösning för sammanhållen hantering av synpunkter och klagomål. </a:t>
            </a:r>
            <a:endParaRPr lang="sv-SE">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1194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44D0169-CC05-460A-9112-34C2544EC340}"/>
              </a:ext>
            </a:extLst>
          </p:cNvPr>
          <p:cNvSpPr>
            <a:spLocks noGrp="1"/>
          </p:cNvSpPr>
          <p:nvPr>
            <p:ph type="sldNum" sz="quarter" idx="4294967295"/>
          </p:nvPr>
        </p:nvSpPr>
        <p:spPr>
          <a:xfrm>
            <a:off x="0" y="6311900"/>
            <a:ext cx="2886075" cy="365125"/>
          </a:xfrm>
          <a:prstGeom prst="rect">
            <a:avLst/>
          </a:prstGeom>
        </p:spPr>
        <p:txBody>
          <a:bodyPr/>
          <a:lstStyle/>
          <a:p>
            <a:pPr algn="l"/>
            <a:fld id="{7FF155A8-5C6D-4241-95DF-81E4F2B16EE5}" type="slidenum">
              <a:rPr lang="sv-SE" smtClean="0"/>
              <a:pPr algn="l"/>
              <a:t>6</a:t>
            </a:fld>
            <a:endParaRPr lang="sv-SE"/>
          </a:p>
        </p:txBody>
      </p:sp>
      <p:sp>
        <p:nvSpPr>
          <p:cNvPr id="18" name="Platshållare för innehåll 4">
            <a:extLst>
              <a:ext uri="{FF2B5EF4-FFF2-40B4-BE49-F238E27FC236}">
                <a16:creationId xmlns:a16="http://schemas.microsoft.com/office/drawing/2014/main" id="{42C8A167-4E18-4DC5-A3F8-5A4438117DBC}"/>
              </a:ext>
            </a:extLst>
          </p:cNvPr>
          <p:cNvSpPr txBox="1">
            <a:spLocks/>
          </p:cNvSpPr>
          <p:nvPr/>
        </p:nvSpPr>
        <p:spPr>
          <a:xfrm>
            <a:off x="685799" y="1628775"/>
            <a:ext cx="10779369" cy="4337003"/>
          </a:xfrm>
          <a:prstGeom prst="rect">
            <a:avLst/>
          </a:prstGeom>
          <a:noFill/>
          <a:ln>
            <a:noFill/>
          </a:ln>
        </p:spPr>
        <p:txBody>
          <a:bodyPr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sv-SE"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Slutsats av enkäten</a:t>
            </a:r>
          </a:p>
          <a:p>
            <a:pPr marL="182563" indent="-182563">
              <a:lnSpc>
                <a:spcPct val="100000"/>
              </a:lnSpc>
              <a:spcBef>
                <a:spcPts val="0"/>
              </a:spcBef>
              <a:spcAft>
                <a:spcPts val="1200"/>
              </a:spcAft>
            </a:pPr>
            <a:r>
              <a:rPr lang="sv-SE">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53% av befintlig ärenden avseende synpunkter och klagomål kommer in via i 1177.se idag</a:t>
            </a:r>
          </a:p>
          <a:p>
            <a:pPr marL="182563" indent="-182563">
              <a:lnSpc>
                <a:spcPct val="100000"/>
              </a:lnSpc>
              <a:spcBef>
                <a:spcPts val="0"/>
              </a:spcBef>
              <a:spcAft>
                <a:spcPts val="1200"/>
              </a:spcAft>
            </a:pPr>
            <a:r>
              <a:rPr lang="sv-SE">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41% av vårdgivarna och regionerna återkopplar inte det slutgiltiga svaret till anmälaren digitalt</a:t>
            </a:r>
          </a:p>
          <a:p>
            <a:pPr marL="182563" indent="-182563">
              <a:lnSpc>
                <a:spcPct val="100000"/>
              </a:lnSpc>
              <a:spcBef>
                <a:spcPts val="0"/>
              </a:spcBef>
              <a:spcAft>
                <a:spcPts val="1200"/>
              </a:spcAft>
            </a:pPr>
            <a:r>
              <a:rPr lang="sv-SE">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Av de vårdgivare eller patientnämnder som har egna system för att handlägga av ärenden, saknar majoriteten möjlighet att föra dialog digitalt mellan anmälare och handläggare samt möjlighet att visa status på ärendet. Möjlighet att bifoga bilaga i ärendet finns utvecklat i de flesta systemen.</a:t>
            </a:r>
          </a:p>
          <a:p>
            <a:pPr marL="182563" indent="-182563">
              <a:lnSpc>
                <a:spcPct val="100000"/>
              </a:lnSpc>
              <a:spcBef>
                <a:spcPts val="0"/>
              </a:spcBef>
              <a:spcAft>
                <a:spcPts val="1200"/>
              </a:spcAft>
            </a:pPr>
            <a:r>
              <a:rPr lang="sv-SE">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50% av regionerna kommer att få högre funktionalitet vid anslutning till den tjänsten. En integration underlättar handläggningen.</a:t>
            </a:r>
          </a:p>
          <a:p>
            <a:pPr marL="182563" indent="-182563">
              <a:lnSpc>
                <a:spcPct val="100000"/>
              </a:lnSpc>
              <a:spcBef>
                <a:spcPts val="0"/>
              </a:spcBef>
              <a:spcAft>
                <a:spcPts val="1200"/>
              </a:spcAft>
            </a:pPr>
            <a:endParaRPr lang="sv-SE">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spcAft>
                <a:spcPts val="1200"/>
              </a:spcAft>
              <a:buNone/>
            </a:pPr>
            <a:r>
              <a:rPr lang="sv-SE">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Enkäten gav oss en uppfattning om vilken funktionalitet i tjänsten som vi bör prioritera och hur stor nytta som tjänsten kan göra för regionerna. </a:t>
            </a:r>
          </a:p>
          <a:p>
            <a:pPr marL="0" indent="0">
              <a:spcBef>
                <a:spcPts val="0"/>
              </a:spcBef>
              <a:buNone/>
            </a:pPr>
            <a:endParaRPr lang="sv-SE">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ubrik 4">
            <a:extLst>
              <a:ext uri="{FF2B5EF4-FFF2-40B4-BE49-F238E27FC236}">
                <a16:creationId xmlns:a16="http://schemas.microsoft.com/office/drawing/2014/main" id="{9E88F4E2-70E2-4887-AC0B-EF4FFF2AA1EB}"/>
              </a:ext>
            </a:extLst>
          </p:cNvPr>
          <p:cNvSpPr txBox="1">
            <a:spLocks/>
          </p:cNvSpPr>
          <p:nvPr/>
        </p:nvSpPr>
        <p:spPr>
          <a:xfrm>
            <a:off x="685799" y="614974"/>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3500"/>
              <a:t>Val av lösning och funktionalitet</a:t>
            </a:r>
            <a:endParaRPr lang="sv-SE" sz="3500" b="1"/>
          </a:p>
        </p:txBody>
      </p:sp>
    </p:spTree>
    <p:extLst>
      <p:ext uri="{BB962C8B-B14F-4D97-AF65-F5344CB8AC3E}">
        <p14:creationId xmlns:p14="http://schemas.microsoft.com/office/powerpoint/2010/main" val="340053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innehåll 4">
            <a:extLst>
              <a:ext uri="{FF2B5EF4-FFF2-40B4-BE49-F238E27FC236}">
                <a16:creationId xmlns:a16="http://schemas.microsoft.com/office/drawing/2014/main" id="{42C8A167-4E18-4DC5-A3F8-5A4438117DBC}"/>
              </a:ext>
            </a:extLst>
          </p:cNvPr>
          <p:cNvSpPr txBox="1">
            <a:spLocks/>
          </p:cNvSpPr>
          <p:nvPr/>
        </p:nvSpPr>
        <p:spPr>
          <a:xfrm>
            <a:off x="685799" y="1628775"/>
            <a:ext cx="10779369" cy="4337003"/>
          </a:xfrm>
          <a:prstGeom prst="rect">
            <a:avLst/>
          </a:prstGeom>
          <a:noFill/>
          <a:ln>
            <a:noFill/>
          </a:ln>
        </p:spPr>
        <p:txBody>
          <a:bodyPr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a:solidFill>
                  <a:srgbClr val="000000"/>
                </a:solidFill>
                <a:latin typeface="Open Sans"/>
              </a:rPr>
              <a:t>Den framtagna tjänsten bidrar till en enkel, enhetligt och säker hantering av klagomål, med en sömlös klagomålsprocess </a:t>
            </a:r>
            <a:r>
              <a:rPr lang="sv-SE" b="1">
                <a:solidFill>
                  <a:schemeClr val="tx1"/>
                </a:solidFill>
                <a:latin typeface="Open Sans"/>
              </a:rPr>
              <a:t>samt bättre underlag för lärande</a:t>
            </a:r>
            <a:r>
              <a:rPr lang="sv-SE" b="1">
                <a:solidFill>
                  <a:srgbClr val="000000"/>
                </a:solidFill>
                <a:latin typeface="Open Sans"/>
              </a:rPr>
              <a:t>.</a:t>
            </a:r>
          </a:p>
          <a:p>
            <a:r>
              <a:rPr lang="sv-SE" b="1">
                <a:solidFill>
                  <a:srgbClr val="000000"/>
                </a:solidFill>
                <a:latin typeface="Open Sans"/>
              </a:rPr>
              <a:t>Gemensamt inrapporteringsformulär </a:t>
            </a:r>
            <a:r>
              <a:rPr lang="sv-SE">
                <a:solidFill>
                  <a:srgbClr val="000000"/>
                </a:solidFill>
                <a:latin typeface="Open Sans"/>
              </a:rPr>
              <a:t>som är framtaget av representanter från NSG Patientsäkerhet.</a:t>
            </a:r>
          </a:p>
          <a:p>
            <a:r>
              <a:rPr lang="sv-SE" b="1">
                <a:solidFill>
                  <a:srgbClr val="000000"/>
                </a:solidFill>
                <a:latin typeface="Open Sans"/>
              </a:rPr>
              <a:t>Sammanhållen digital kommunikation, </a:t>
            </a:r>
            <a:r>
              <a:rPr lang="sv-SE">
                <a:solidFill>
                  <a:srgbClr val="000000"/>
                </a:solidFill>
                <a:latin typeface="Open Sans"/>
              </a:rPr>
              <a:t>där patient och närstående får en samlad upplevelse via 1177.se och majoriteten av handläggarna får en förbättrad funktionalitet i dialog med anmälaren.</a:t>
            </a:r>
          </a:p>
          <a:p>
            <a:r>
              <a:rPr lang="sv-SE" b="1">
                <a:solidFill>
                  <a:srgbClr val="000000"/>
                </a:solidFill>
                <a:latin typeface="Open Sans"/>
              </a:rPr>
              <a:t>Tjänsten kan användas med eller utan eget system för handläggning</a:t>
            </a:r>
            <a:r>
              <a:rPr lang="sv-SE">
                <a:solidFill>
                  <a:srgbClr val="000000"/>
                </a:solidFill>
                <a:latin typeface="Open Sans"/>
              </a:rPr>
              <a:t>. Det finns möjlighet att integrera sitt egna system för handläggning av synpunkter och klagomål, för effektivare handläggning av ärenden. </a:t>
            </a:r>
          </a:p>
          <a:p>
            <a:r>
              <a:rPr lang="sv-SE" b="1">
                <a:solidFill>
                  <a:srgbClr val="000000"/>
                </a:solidFill>
                <a:latin typeface="Open Sans"/>
              </a:rPr>
              <a:t>Tydliggjord, enhetlig och tillgänglighetsanpassad </a:t>
            </a:r>
            <a:r>
              <a:rPr lang="sv-SE">
                <a:solidFill>
                  <a:srgbClr val="000000"/>
                </a:solidFill>
                <a:latin typeface="Open Sans"/>
              </a:rPr>
              <a:t>information om klagomålsprocessen på 1177.se</a:t>
            </a:r>
          </a:p>
          <a:p>
            <a:r>
              <a:rPr lang="sv-SE" b="1">
                <a:solidFill>
                  <a:srgbClr val="000000"/>
                </a:solidFill>
                <a:latin typeface="Open Sans"/>
              </a:rPr>
              <a:t>Statistikunderlag</a:t>
            </a:r>
            <a:r>
              <a:rPr lang="sv-SE">
                <a:solidFill>
                  <a:srgbClr val="000000"/>
                </a:solidFill>
                <a:latin typeface="Open Sans"/>
              </a:rPr>
              <a:t> från det gemensamma inrapporteringsformuläret som kan</a:t>
            </a:r>
            <a:r>
              <a:rPr lang="sv-SE" b="1">
                <a:solidFill>
                  <a:srgbClr val="000000"/>
                </a:solidFill>
                <a:latin typeface="Open Sans"/>
              </a:rPr>
              <a:t> </a:t>
            </a:r>
            <a:r>
              <a:rPr lang="sv-SE">
                <a:solidFill>
                  <a:srgbClr val="000000"/>
                </a:solidFill>
                <a:latin typeface="Open Sans"/>
              </a:rPr>
              <a:t>aggregeras till statistik på olika nivåer. Statistiken grundar sig även i ärenden som initierats utanför 1177.se, men som rapporteras in via en integration.</a:t>
            </a:r>
          </a:p>
        </p:txBody>
      </p:sp>
      <p:sp>
        <p:nvSpPr>
          <p:cNvPr id="5" name="Rubrik 4">
            <a:extLst>
              <a:ext uri="{FF2B5EF4-FFF2-40B4-BE49-F238E27FC236}">
                <a16:creationId xmlns:a16="http://schemas.microsoft.com/office/drawing/2014/main" id="{9E88F4E2-70E2-4887-AC0B-EF4FFF2AA1EB}"/>
              </a:ext>
            </a:extLst>
          </p:cNvPr>
          <p:cNvSpPr txBox="1">
            <a:spLocks/>
          </p:cNvSpPr>
          <p:nvPr/>
        </p:nvSpPr>
        <p:spPr>
          <a:xfrm>
            <a:off x="685799" y="614974"/>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3500"/>
              <a:t>Framtagen lösning</a:t>
            </a:r>
            <a:endParaRPr lang="sv-SE" sz="3500" b="1"/>
          </a:p>
        </p:txBody>
      </p:sp>
    </p:spTree>
    <p:extLst>
      <p:ext uri="{BB962C8B-B14F-4D97-AF65-F5344CB8AC3E}">
        <p14:creationId xmlns:p14="http://schemas.microsoft.com/office/powerpoint/2010/main" val="400558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E88F4E2-70E2-4887-AC0B-EF4FFF2AA1EB}"/>
              </a:ext>
            </a:extLst>
          </p:cNvPr>
          <p:cNvSpPr txBox="1">
            <a:spLocks/>
          </p:cNvSpPr>
          <p:nvPr/>
        </p:nvSpPr>
        <p:spPr>
          <a:xfrm>
            <a:off x="870994" y="3003636"/>
            <a:ext cx="10779369" cy="850727"/>
          </a:xfrm>
          <a:prstGeom prst="rect">
            <a:avLst/>
          </a:prstGeom>
        </p:spPr>
        <p:txBody>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3500"/>
              <a:t>Demo av tjänsten</a:t>
            </a:r>
            <a:endParaRPr lang="sv-SE" sz="3500" b="1"/>
          </a:p>
        </p:txBody>
      </p:sp>
    </p:spTree>
    <p:extLst>
      <p:ext uri="{BB962C8B-B14F-4D97-AF65-F5344CB8AC3E}">
        <p14:creationId xmlns:p14="http://schemas.microsoft.com/office/powerpoint/2010/main" val="370073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6C78C792-F58B-4672-9584-34B9442E41E6}"/>
              </a:ext>
            </a:extLst>
          </p:cNvPr>
          <p:cNvSpPr/>
          <p:nvPr/>
        </p:nvSpPr>
        <p:spPr>
          <a:xfrm>
            <a:off x="8226729" y="4982935"/>
            <a:ext cx="2993720" cy="7390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ctangle: Rounded Corners 38">
            <a:extLst>
              <a:ext uri="{FF2B5EF4-FFF2-40B4-BE49-F238E27FC236}">
                <a16:creationId xmlns:a16="http://schemas.microsoft.com/office/drawing/2014/main" id="{80CF4C9C-D143-4662-827D-888BE78AC8E4}"/>
              </a:ext>
            </a:extLst>
          </p:cNvPr>
          <p:cNvSpPr/>
          <p:nvPr/>
        </p:nvSpPr>
        <p:spPr>
          <a:xfrm>
            <a:off x="2877972" y="2811262"/>
            <a:ext cx="8342478" cy="7390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a:xfrm>
            <a:off x="874295" y="84221"/>
            <a:ext cx="10636890" cy="1149264"/>
          </a:xfrm>
        </p:spPr>
        <p:txBody>
          <a:bodyPr/>
          <a:lstStyle/>
          <a:p>
            <a:r>
              <a:rPr lang="sv-SE">
                <a:solidFill>
                  <a:schemeClr val="accent1"/>
                </a:solidFill>
              </a:rPr>
              <a:t>Målbild steg 1 – </a:t>
            </a:r>
            <a:r>
              <a:rPr lang="sv-SE"/>
              <a:t>Ärende inkommer via 1177, delvis handläggning i eget system</a:t>
            </a:r>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fld id="{7FF155A8-5C6D-4241-95DF-81E4F2B16EE5}" type="slidenum">
              <a:rPr lang="sv-SE" smtClean="0"/>
              <a:t>9</a:t>
            </a:fld>
            <a:endParaRPr lang="sv-SE"/>
          </a:p>
        </p:txBody>
      </p:sp>
      <p:pic>
        <p:nvPicPr>
          <p:cNvPr id="13" name="Picture 12" descr="Icon&#10;&#10;Description automatically generated">
            <a:extLst>
              <a:ext uri="{FF2B5EF4-FFF2-40B4-BE49-F238E27FC236}">
                <a16:creationId xmlns:a16="http://schemas.microsoft.com/office/drawing/2014/main" id="{F0B1CC56-6ADD-4F04-9112-A7AB37182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96" y="1997882"/>
            <a:ext cx="1149264" cy="1149264"/>
          </a:xfrm>
          <a:prstGeom prst="rect">
            <a:avLst/>
          </a:prstGeom>
        </p:spPr>
      </p:pic>
      <p:pic>
        <p:nvPicPr>
          <p:cNvPr id="15" name="Picture 14" descr="Icon&#10;&#10;Description automatically generated">
            <a:extLst>
              <a:ext uri="{FF2B5EF4-FFF2-40B4-BE49-F238E27FC236}">
                <a16:creationId xmlns:a16="http://schemas.microsoft.com/office/drawing/2014/main" id="{80B2519D-91E5-48A0-963D-E4B8AF97B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829" y="4299063"/>
            <a:ext cx="1149264" cy="1149264"/>
          </a:xfrm>
          <a:prstGeom prst="rect">
            <a:avLst/>
          </a:prstGeom>
        </p:spPr>
      </p:pic>
      <p:sp>
        <p:nvSpPr>
          <p:cNvPr id="3" name="TextBox 2">
            <a:extLst>
              <a:ext uri="{FF2B5EF4-FFF2-40B4-BE49-F238E27FC236}">
                <a16:creationId xmlns:a16="http://schemas.microsoft.com/office/drawing/2014/main" id="{0330155B-4F71-4184-A487-E703BA420FB3}"/>
              </a:ext>
            </a:extLst>
          </p:cNvPr>
          <p:cNvSpPr txBox="1"/>
          <p:nvPr/>
        </p:nvSpPr>
        <p:spPr>
          <a:xfrm>
            <a:off x="961105" y="1736943"/>
            <a:ext cx="1098198" cy="254745"/>
          </a:xfrm>
          <a:prstGeom prst="rect">
            <a:avLst/>
          </a:prstGeom>
          <a:noFill/>
        </p:spPr>
        <p:txBody>
          <a:bodyPr wrap="none" lIns="0" tIns="0" rIns="0" bIns="0" rtlCol="0">
            <a:noAutofit/>
          </a:bodyPr>
          <a:lstStyle/>
          <a:p>
            <a:r>
              <a:rPr lang="sv-SE" sz="1600" b="1"/>
              <a:t>Invånaren/Närstående</a:t>
            </a:r>
          </a:p>
        </p:txBody>
      </p:sp>
      <p:sp>
        <p:nvSpPr>
          <p:cNvPr id="16" name="TextBox 15">
            <a:extLst>
              <a:ext uri="{FF2B5EF4-FFF2-40B4-BE49-F238E27FC236}">
                <a16:creationId xmlns:a16="http://schemas.microsoft.com/office/drawing/2014/main" id="{533681A6-D4EA-4F4E-B909-532154064077}"/>
              </a:ext>
            </a:extLst>
          </p:cNvPr>
          <p:cNvSpPr txBox="1"/>
          <p:nvPr/>
        </p:nvSpPr>
        <p:spPr>
          <a:xfrm>
            <a:off x="777874" y="4019724"/>
            <a:ext cx="1434319" cy="254745"/>
          </a:xfrm>
          <a:prstGeom prst="rect">
            <a:avLst/>
          </a:prstGeom>
          <a:noFill/>
        </p:spPr>
        <p:txBody>
          <a:bodyPr wrap="none" lIns="0" tIns="0" rIns="0" bIns="0" rtlCol="0">
            <a:noAutofit/>
          </a:bodyPr>
          <a:lstStyle/>
          <a:p>
            <a:pPr algn="l"/>
            <a:r>
              <a:rPr lang="sv-SE" sz="1600" b="1"/>
              <a:t>Handläggaren</a:t>
            </a:r>
          </a:p>
        </p:txBody>
      </p:sp>
      <p:sp>
        <p:nvSpPr>
          <p:cNvPr id="25" name="TextBox 24">
            <a:extLst>
              <a:ext uri="{FF2B5EF4-FFF2-40B4-BE49-F238E27FC236}">
                <a16:creationId xmlns:a16="http://schemas.microsoft.com/office/drawing/2014/main" id="{494B0670-355F-4853-A3E7-94C29387DE05}"/>
              </a:ext>
            </a:extLst>
          </p:cNvPr>
          <p:cNvSpPr txBox="1"/>
          <p:nvPr/>
        </p:nvSpPr>
        <p:spPr>
          <a:xfrm>
            <a:off x="551052" y="3089199"/>
            <a:ext cx="1795753" cy="400110"/>
          </a:xfrm>
          <a:prstGeom prst="rect">
            <a:avLst/>
          </a:prstGeom>
          <a:noFill/>
        </p:spPr>
        <p:txBody>
          <a:bodyPr wrap="square">
            <a:spAutoFit/>
          </a:bodyPr>
          <a:lstStyle/>
          <a:p>
            <a:pPr algn="ctr"/>
            <a:r>
              <a:rPr lang="sv-SE" sz="1000">
                <a:solidFill>
                  <a:schemeClr val="accent3">
                    <a:lumMod val="10000"/>
                  </a:schemeClr>
                </a:solidFill>
              </a:rPr>
              <a:t>Loggar in, fyller i formulär &amp; har dialog i 1177.</a:t>
            </a:r>
          </a:p>
        </p:txBody>
      </p:sp>
      <p:sp>
        <p:nvSpPr>
          <p:cNvPr id="30" name="Rectangle: Rounded Corners 29">
            <a:extLst>
              <a:ext uri="{FF2B5EF4-FFF2-40B4-BE49-F238E27FC236}">
                <a16:creationId xmlns:a16="http://schemas.microsoft.com/office/drawing/2014/main" id="{384AAF5D-2198-4108-89C8-1B8FE9C75BC4}"/>
              </a:ext>
            </a:extLst>
          </p:cNvPr>
          <p:cNvSpPr/>
          <p:nvPr/>
        </p:nvSpPr>
        <p:spPr>
          <a:xfrm>
            <a:off x="9771747" y="2702667"/>
            <a:ext cx="1382028" cy="724338"/>
          </a:xfrm>
          <a:prstGeom prst="roundRect">
            <a:avLst>
              <a:gd name="adj" fmla="val 9344"/>
            </a:avLst>
          </a:prstGeom>
          <a:solidFill>
            <a:schemeClr val="accent3">
              <a:lumMod val="90000"/>
            </a:schemeClr>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Svar i 1177 Inkorg</a:t>
            </a:r>
          </a:p>
        </p:txBody>
      </p:sp>
      <p:grpSp>
        <p:nvGrpSpPr>
          <p:cNvPr id="17" name="Group 16">
            <a:extLst>
              <a:ext uri="{FF2B5EF4-FFF2-40B4-BE49-F238E27FC236}">
                <a16:creationId xmlns:a16="http://schemas.microsoft.com/office/drawing/2014/main" id="{650DE1CE-E4AA-4E50-9ECA-9F7331D64519}"/>
              </a:ext>
            </a:extLst>
          </p:cNvPr>
          <p:cNvGrpSpPr/>
          <p:nvPr/>
        </p:nvGrpSpPr>
        <p:grpSpPr>
          <a:xfrm>
            <a:off x="4626890" y="2697842"/>
            <a:ext cx="1548023" cy="729164"/>
            <a:chOff x="4526448" y="2948157"/>
            <a:chExt cx="1548023" cy="700754"/>
          </a:xfrm>
          <a:solidFill>
            <a:schemeClr val="accent3">
              <a:lumMod val="90000"/>
            </a:schemeClr>
          </a:solidFill>
        </p:grpSpPr>
        <p:sp>
          <p:nvSpPr>
            <p:cNvPr id="41" name="Rectangle: Rounded Corners 40">
              <a:extLst>
                <a:ext uri="{FF2B5EF4-FFF2-40B4-BE49-F238E27FC236}">
                  <a16:creationId xmlns:a16="http://schemas.microsoft.com/office/drawing/2014/main" id="{1856B1A1-3833-47CA-88FD-A389A20CDA6E}"/>
                </a:ext>
              </a:extLst>
            </p:cNvPr>
            <p:cNvSpPr/>
            <p:nvPr/>
          </p:nvSpPr>
          <p:spPr>
            <a:xfrm>
              <a:off x="4526448" y="2948157"/>
              <a:ext cx="1301818" cy="700754"/>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Fyller i formulär</a:t>
              </a:r>
              <a:r>
                <a:rPr lang="sv-SE" sz="1000">
                  <a:solidFill>
                    <a:schemeClr val="accent3">
                      <a:lumMod val="10000"/>
                    </a:schemeClr>
                  </a:solidFill>
                  <a:ea typeface="Open Sans"/>
                  <a:cs typeface="Open Sans"/>
                </a:rPr>
                <a:t> och skickar in i 1177</a:t>
              </a:r>
            </a:p>
          </p:txBody>
        </p:sp>
        <p:sp>
          <p:nvSpPr>
            <p:cNvPr id="49" name="Pil: höger 18">
              <a:extLst>
                <a:ext uri="{FF2B5EF4-FFF2-40B4-BE49-F238E27FC236}">
                  <a16:creationId xmlns:a16="http://schemas.microsoft.com/office/drawing/2014/main" id="{4EA3818A-4B29-4601-88B9-10A4B4F608FB}"/>
                </a:ext>
              </a:extLst>
            </p:cNvPr>
            <p:cNvSpPr/>
            <p:nvPr/>
          </p:nvSpPr>
          <p:spPr>
            <a:xfrm>
              <a:off x="5809916" y="3177067"/>
              <a:ext cx="264555" cy="25942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grpSp>
      <p:sp>
        <p:nvSpPr>
          <p:cNvPr id="64" name="TextBox 63">
            <a:extLst>
              <a:ext uri="{FF2B5EF4-FFF2-40B4-BE49-F238E27FC236}">
                <a16:creationId xmlns:a16="http://schemas.microsoft.com/office/drawing/2014/main" id="{B8EBA93E-D548-4A84-B766-DCCC72C65FE8}"/>
              </a:ext>
            </a:extLst>
          </p:cNvPr>
          <p:cNvSpPr txBox="1"/>
          <p:nvPr/>
        </p:nvSpPr>
        <p:spPr>
          <a:xfrm>
            <a:off x="397910" y="5383742"/>
            <a:ext cx="2185010" cy="553998"/>
          </a:xfrm>
          <a:prstGeom prst="rect">
            <a:avLst/>
          </a:prstGeom>
          <a:noFill/>
        </p:spPr>
        <p:txBody>
          <a:bodyPr wrap="square">
            <a:spAutoFit/>
          </a:bodyPr>
          <a:lstStyle/>
          <a:p>
            <a:pPr algn="ctr"/>
            <a:r>
              <a:rPr lang="sv-SE" sz="1000">
                <a:solidFill>
                  <a:schemeClr val="accent3">
                    <a:lumMod val="10000"/>
                  </a:schemeClr>
                </a:solidFill>
              </a:rPr>
              <a:t>Tar emot i 1177. För över manuellt och handlägger i eget system.  Dialog &amp; svar i 1177.</a:t>
            </a:r>
          </a:p>
        </p:txBody>
      </p:sp>
      <p:pic>
        <p:nvPicPr>
          <p:cNvPr id="47" name="Picture 46" descr="Logo, icon&#10;&#10;Description automatically generated">
            <a:extLst>
              <a:ext uri="{FF2B5EF4-FFF2-40B4-BE49-F238E27FC236}">
                <a16:creationId xmlns:a16="http://schemas.microsoft.com/office/drawing/2014/main" id="{1023B2C4-E9A4-4A4A-91B7-D96A85F3B1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4610" y="1913545"/>
            <a:ext cx="733540" cy="733540"/>
          </a:xfrm>
          <a:prstGeom prst="rect">
            <a:avLst/>
          </a:prstGeom>
        </p:spPr>
      </p:pic>
      <p:pic>
        <p:nvPicPr>
          <p:cNvPr id="52" name="Picture 51" descr="Icon&#10;&#10;Description automatically generated">
            <a:extLst>
              <a:ext uri="{FF2B5EF4-FFF2-40B4-BE49-F238E27FC236}">
                <a16:creationId xmlns:a16="http://schemas.microsoft.com/office/drawing/2014/main" id="{603A25E2-5D8D-4EB2-87E6-A7291C3DD0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2441" y="1905245"/>
            <a:ext cx="733540" cy="733540"/>
          </a:xfrm>
          <a:prstGeom prst="rect">
            <a:avLst/>
          </a:prstGeom>
        </p:spPr>
      </p:pic>
      <p:pic>
        <p:nvPicPr>
          <p:cNvPr id="54" name="Picture 53" descr="Icon&#10;&#10;Description automatically generated">
            <a:extLst>
              <a:ext uri="{FF2B5EF4-FFF2-40B4-BE49-F238E27FC236}">
                <a16:creationId xmlns:a16="http://schemas.microsoft.com/office/drawing/2014/main" id="{2DB36644-1BF2-4A6B-BB44-FB26013C9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558" y="1892290"/>
            <a:ext cx="733540" cy="733540"/>
          </a:xfrm>
          <a:prstGeom prst="rect">
            <a:avLst/>
          </a:prstGeom>
        </p:spPr>
      </p:pic>
      <p:pic>
        <p:nvPicPr>
          <p:cNvPr id="7" name="Picture 6" descr="Icon&#10;&#10;Description automatically generated">
            <a:extLst>
              <a:ext uri="{FF2B5EF4-FFF2-40B4-BE49-F238E27FC236}">
                <a16:creationId xmlns:a16="http://schemas.microsoft.com/office/drawing/2014/main" id="{8CFCE260-2CAE-463A-BE37-48F07108FF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8160" y="1895024"/>
            <a:ext cx="733541" cy="733541"/>
          </a:xfrm>
          <a:prstGeom prst="rect">
            <a:avLst/>
          </a:prstGeom>
        </p:spPr>
      </p:pic>
      <p:grpSp>
        <p:nvGrpSpPr>
          <p:cNvPr id="18" name="Group 17">
            <a:extLst>
              <a:ext uri="{FF2B5EF4-FFF2-40B4-BE49-F238E27FC236}">
                <a16:creationId xmlns:a16="http://schemas.microsoft.com/office/drawing/2014/main" id="{A48E8D37-E3FC-4F29-A8DF-C80D77D1C87E}"/>
              </a:ext>
            </a:extLst>
          </p:cNvPr>
          <p:cNvGrpSpPr/>
          <p:nvPr/>
        </p:nvGrpSpPr>
        <p:grpSpPr>
          <a:xfrm>
            <a:off x="2828125" y="2702669"/>
            <a:ext cx="1720325" cy="715136"/>
            <a:chOff x="2956793" y="2934953"/>
            <a:chExt cx="1439247" cy="704159"/>
          </a:xfrm>
        </p:grpSpPr>
        <p:sp>
          <p:nvSpPr>
            <p:cNvPr id="33" name="Flowchart: Alternate Process 32">
              <a:extLst>
                <a:ext uri="{FF2B5EF4-FFF2-40B4-BE49-F238E27FC236}">
                  <a16:creationId xmlns:a16="http://schemas.microsoft.com/office/drawing/2014/main" id="{FC2EBA94-B1C3-493A-A83F-1270EF622291}"/>
                </a:ext>
              </a:extLst>
            </p:cNvPr>
            <p:cNvSpPr/>
            <p:nvPr/>
          </p:nvSpPr>
          <p:spPr>
            <a:xfrm>
              <a:off x="2956793" y="2934953"/>
              <a:ext cx="1226902" cy="704159"/>
            </a:xfrm>
            <a:prstGeom prst="flowChartAlternateProcess">
              <a:avLst/>
            </a:prstGeom>
            <a:solidFill>
              <a:schemeClr val="accent3">
                <a:lumMod val="9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a:solidFill>
                    <a:schemeClr val="accent3">
                      <a:lumMod val="10000"/>
                    </a:schemeClr>
                  </a:solidFill>
                </a:rPr>
                <a:t>1177.se </a:t>
              </a:r>
              <a:br>
                <a:rPr lang="sv-SE" sz="1000">
                  <a:solidFill>
                    <a:schemeClr val="accent3">
                      <a:lumMod val="10000"/>
                    </a:schemeClr>
                  </a:solidFill>
                </a:rPr>
              </a:br>
              <a:r>
                <a:rPr lang="sv-SE" sz="1000">
                  <a:solidFill>
                    <a:schemeClr val="accent3">
                      <a:lumMod val="10000"/>
                    </a:schemeClr>
                  </a:solidFill>
                </a:rPr>
                <a:t>Mottagning/ e-tjänst</a:t>
              </a:r>
            </a:p>
            <a:p>
              <a:pPr algn="ctr"/>
              <a:r>
                <a:rPr lang="sv-SE" sz="1000">
                  <a:solidFill>
                    <a:schemeClr val="accent3">
                      <a:lumMod val="10000"/>
                    </a:schemeClr>
                  </a:solidFill>
                </a:rPr>
                <a:t> och via startsida</a:t>
              </a:r>
              <a:endParaRPr lang="sv-SE" sz="1100">
                <a:solidFill>
                  <a:schemeClr val="bg1"/>
                </a:solidFill>
              </a:endParaRPr>
            </a:p>
          </p:txBody>
        </p:sp>
        <p:sp>
          <p:nvSpPr>
            <p:cNvPr id="80" name="Pil: höger 18">
              <a:extLst>
                <a:ext uri="{FF2B5EF4-FFF2-40B4-BE49-F238E27FC236}">
                  <a16:creationId xmlns:a16="http://schemas.microsoft.com/office/drawing/2014/main" id="{5067745B-ED0C-4C89-B5FB-3619AA063B2A}"/>
                </a:ext>
              </a:extLst>
            </p:cNvPr>
            <p:cNvSpPr/>
            <p:nvPr/>
          </p:nvSpPr>
          <p:spPr>
            <a:xfrm>
              <a:off x="4179205" y="3161850"/>
              <a:ext cx="216835" cy="259426"/>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oup 19">
            <a:extLst>
              <a:ext uri="{FF2B5EF4-FFF2-40B4-BE49-F238E27FC236}">
                <a16:creationId xmlns:a16="http://schemas.microsoft.com/office/drawing/2014/main" id="{F4FBD5BD-611A-42A9-B50D-BAB6C1D3B8A2}"/>
              </a:ext>
            </a:extLst>
          </p:cNvPr>
          <p:cNvGrpSpPr/>
          <p:nvPr/>
        </p:nvGrpSpPr>
        <p:grpSpPr>
          <a:xfrm>
            <a:off x="6263123" y="2693465"/>
            <a:ext cx="1817120" cy="748212"/>
            <a:chOff x="6481458" y="2932562"/>
            <a:chExt cx="1817120" cy="748212"/>
          </a:xfrm>
          <a:solidFill>
            <a:schemeClr val="accent3">
              <a:lumMod val="90000"/>
            </a:schemeClr>
          </a:solidFill>
        </p:grpSpPr>
        <p:sp>
          <p:nvSpPr>
            <p:cNvPr id="44" name="Rectangle: Rounded Corners 43">
              <a:extLst>
                <a:ext uri="{FF2B5EF4-FFF2-40B4-BE49-F238E27FC236}">
                  <a16:creationId xmlns:a16="http://schemas.microsoft.com/office/drawing/2014/main" id="{1F2C92B7-A0A5-4E78-832C-6E9EB665596C}"/>
                </a:ext>
              </a:extLst>
            </p:cNvPr>
            <p:cNvSpPr/>
            <p:nvPr/>
          </p:nvSpPr>
          <p:spPr>
            <a:xfrm>
              <a:off x="6481458" y="2932562"/>
              <a:ext cx="1572176" cy="748212"/>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3">
                    <a:lumMod val="10000"/>
                  </a:schemeClr>
                </a:solidFill>
              </a:endParaRPr>
            </a:p>
            <a:p>
              <a:pPr algn="ctr"/>
              <a:r>
                <a:rPr lang="sv-SE" sz="1000">
                  <a:solidFill>
                    <a:schemeClr val="accent3">
                      <a:lumMod val="10000"/>
                    </a:schemeClr>
                  </a:solidFill>
                </a:rPr>
                <a:t>Dialog med vård/</a:t>
              </a:r>
              <a:r>
                <a:rPr lang="sv-SE" sz="1000" err="1">
                  <a:solidFill>
                    <a:schemeClr val="accent3">
                      <a:lumMod val="10000"/>
                    </a:schemeClr>
                  </a:solidFill>
                </a:rPr>
                <a:t>PaN</a:t>
              </a:r>
              <a:r>
                <a:rPr lang="sv-SE" sz="1000">
                  <a:solidFill>
                    <a:schemeClr val="accent3">
                      <a:lumMod val="10000"/>
                    </a:schemeClr>
                  </a:solidFill>
                </a:rPr>
                <a:t> </a:t>
              </a:r>
            </a:p>
            <a:p>
              <a:pPr algn="ctr"/>
              <a:r>
                <a:rPr lang="sv-SE" sz="1000">
                  <a:solidFill>
                    <a:schemeClr val="accent3">
                      <a:lumMod val="10000"/>
                    </a:schemeClr>
                  </a:solidFill>
                </a:rPr>
                <a:t>per telefon och via meddelanden i 1177</a:t>
              </a:r>
            </a:p>
            <a:p>
              <a:pPr algn="ctr"/>
              <a:endParaRPr lang="sv-SE" sz="1000">
                <a:solidFill>
                  <a:schemeClr val="accent3">
                    <a:lumMod val="10000"/>
                  </a:schemeClr>
                </a:solidFill>
              </a:endParaRPr>
            </a:p>
          </p:txBody>
        </p:sp>
        <p:sp>
          <p:nvSpPr>
            <p:cNvPr id="81" name="Pil: höger 18">
              <a:extLst>
                <a:ext uri="{FF2B5EF4-FFF2-40B4-BE49-F238E27FC236}">
                  <a16:creationId xmlns:a16="http://schemas.microsoft.com/office/drawing/2014/main" id="{372CA84A-686F-4CA9-8DCD-4B238A291662}"/>
                </a:ext>
              </a:extLst>
            </p:cNvPr>
            <p:cNvSpPr/>
            <p:nvPr/>
          </p:nvSpPr>
          <p:spPr>
            <a:xfrm>
              <a:off x="8034023" y="3193324"/>
              <a:ext cx="264555" cy="26994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grpSp>
      <p:grpSp>
        <p:nvGrpSpPr>
          <p:cNvPr id="19" name="Group 18">
            <a:extLst>
              <a:ext uri="{FF2B5EF4-FFF2-40B4-BE49-F238E27FC236}">
                <a16:creationId xmlns:a16="http://schemas.microsoft.com/office/drawing/2014/main" id="{85F0589D-C4F3-4416-B0BC-FFB1AE22312E}"/>
              </a:ext>
            </a:extLst>
          </p:cNvPr>
          <p:cNvGrpSpPr/>
          <p:nvPr/>
        </p:nvGrpSpPr>
        <p:grpSpPr>
          <a:xfrm>
            <a:off x="8171188" y="2701744"/>
            <a:ext cx="1534045" cy="739933"/>
            <a:chOff x="8434007" y="2948156"/>
            <a:chExt cx="1534045" cy="739933"/>
          </a:xfrm>
          <a:solidFill>
            <a:schemeClr val="accent3">
              <a:lumMod val="90000"/>
            </a:schemeClr>
          </a:solidFill>
        </p:grpSpPr>
        <p:sp>
          <p:nvSpPr>
            <p:cNvPr id="45" name="Rectangle: Rounded Corners 44">
              <a:extLst>
                <a:ext uri="{FF2B5EF4-FFF2-40B4-BE49-F238E27FC236}">
                  <a16:creationId xmlns:a16="http://schemas.microsoft.com/office/drawing/2014/main" id="{E06BC6B0-F45E-4C6D-8728-DB404B722F74}"/>
                </a:ext>
              </a:extLst>
            </p:cNvPr>
            <p:cNvSpPr/>
            <p:nvPr/>
          </p:nvSpPr>
          <p:spPr>
            <a:xfrm>
              <a:off x="8434007" y="2948156"/>
              <a:ext cx="1260782" cy="739933"/>
            </a:xfrm>
            <a:prstGeom prst="roundRect">
              <a:avLst/>
            </a:prstGeom>
            <a:grp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Informeras om ärendegången i 1177</a:t>
              </a:r>
              <a:endParaRPr lang="sv-SE" sz="1000">
                <a:solidFill>
                  <a:schemeClr val="accent3">
                    <a:lumMod val="10000"/>
                  </a:schemeClr>
                </a:solidFill>
                <a:ea typeface="Open Sans"/>
                <a:cs typeface="Open Sans"/>
              </a:endParaRPr>
            </a:p>
          </p:txBody>
        </p:sp>
        <p:sp>
          <p:nvSpPr>
            <p:cNvPr id="82" name="Pil: höger 18">
              <a:extLst>
                <a:ext uri="{FF2B5EF4-FFF2-40B4-BE49-F238E27FC236}">
                  <a16:creationId xmlns:a16="http://schemas.microsoft.com/office/drawing/2014/main" id="{20C3145D-71BD-4027-8E37-AFC458CD6EC1}"/>
                </a:ext>
              </a:extLst>
            </p:cNvPr>
            <p:cNvSpPr/>
            <p:nvPr/>
          </p:nvSpPr>
          <p:spPr>
            <a:xfrm>
              <a:off x="9623834" y="3184036"/>
              <a:ext cx="344218" cy="26994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grpSp>
      <p:sp>
        <p:nvSpPr>
          <p:cNvPr id="71" name="Rectangle: Rounded Corners 70">
            <a:extLst>
              <a:ext uri="{FF2B5EF4-FFF2-40B4-BE49-F238E27FC236}">
                <a16:creationId xmlns:a16="http://schemas.microsoft.com/office/drawing/2014/main" id="{CB239C31-92E5-49E1-A1B8-668469FA4D7A}"/>
              </a:ext>
            </a:extLst>
          </p:cNvPr>
          <p:cNvSpPr/>
          <p:nvPr/>
        </p:nvSpPr>
        <p:spPr>
          <a:xfrm>
            <a:off x="9771746" y="4842385"/>
            <a:ext cx="1382028" cy="749477"/>
          </a:xfrm>
          <a:prstGeom prst="roundRect">
            <a:avLst>
              <a:gd name="adj" fmla="val 9344"/>
            </a:avLst>
          </a:prstGeom>
          <a:solidFill>
            <a:schemeClr val="accent3">
              <a:lumMod val="90000"/>
            </a:schemeClr>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Svarar i </a:t>
            </a:r>
          </a:p>
          <a:p>
            <a:pPr algn="ctr"/>
            <a:r>
              <a:rPr lang="sv-SE" sz="1000">
                <a:solidFill>
                  <a:schemeClr val="accent3">
                    <a:lumMod val="10000"/>
                  </a:schemeClr>
                </a:solidFill>
              </a:rPr>
              <a:t>1177 Inkorg</a:t>
            </a:r>
          </a:p>
        </p:txBody>
      </p:sp>
      <p:sp>
        <p:nvSpPr>
          <p:cNvPr id="73" name="Pil: höger 18">
            <a:extLst>
              <a:ext uri="{FF2B5EF4-FFF2-40B4-BE49-F238E27FC236}">
                <a16:creationId xmlns:a16="http://schemas.microsoft.com/office/drawing/2014/main" id="{599B6B5C-B5F6-495D-A045-7E5972E984B5}"/>
              </a:ext>
            </a:extLst>
          </p:cNvPr>
          <p:cNvSpPr/>
          <p:nvPr/>
        </p:nvSpPr>
        <p:spPr>
          <a:xfrm>
            <a:off x="5759441" y="5057245"/>
            <a:ext cx="146045" cy="269944"/>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ctangle: Rounded Corners 75">
            <a:extLst>
              <a:ext uri="{FF2B5EF4-FFF2-40B4-BE49-F238E27FC236}">
                <a16:creationId xmlns:a16="http://schemas.microsoft.com/office/drawing/2014/main" id="{74AB42BD-2BC6-4AF2-B971-E157777CD87A}"/>
              </a:ext>
            </a:extLst>
          </p:cNvPr>
          <p:cNvSpPr/>
          <p:nvPr/>
        </p:nvSpPr>
        <p:spPr>
          <a:xfrm>
            <a:off x="2877973" y="4963872"/>
            <a:ext cx="1776926" cy="7390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7" name="Picture 76" descr="Logo, icon&#10;&#10;Description automatically generated">
            <a:extLst>
              <a:ext uri="{FF2B5EF4-FFF2-40B4-BE49-F238E27FC236}">
                <a16:creationId xmlns:a16="http://schemas.microsoft.com/office/drawing/2014/main" id="{6CBA1CDB-FF63-4F75-82F3-867C19576C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362" y="4085863"/>
            <a:ext cx="733540" cy="733540"/>
          </a:xfrm>
          <a:prstGeom prst="rect">
            <a:avLst/>
          </a:prstGeom>
        </p:spPr>
      </p:pic>
      <p:sp>
        <p:nvSpPr>
          <p:cNvPr id="79" name="Flowchart: Alternate Process 78">
            <a:extLst>
              <a:ext uri="{FF2B5EF4-FFF2-40B4-BE49-F238E27FC236}">
                <a16:creationId xmlns:a16="http://schemas.microsoft.com/office/drawing/2014/main" id="{CB5B3108-253A-4DB6-9C1B-F7FE89FF0E3C}"/>
              </a:ext>
            </a:extLst>
          </p:cNvPr>
          <p:cNvSpPr/>
          <p:nvPr/>
        </p:nvSpPr>
        <p:spPr>
          <a:xfrm>
            <a:off x="2828125" y="4858321"/>
            <a:ext cx="1770170" cy="735965"/>
          </a:xfrm>
          <a:prstGeom prst="flowChartAlternateProcess">
            <a:avLst/>
          </a:prstGeom>
          <a:solidFill>
            <a:schemeClr val="accent3">
              <a:lumMod val="9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a:solidFill>
                  <a:schemeClr val="accent3">
                    <a:lumMod val="10000"/>
                  </a:schemeClr>
                </a:solidFill>
              </a:rPr>
              <a:t>Tar emot ärende i </a:t>
            </a:r>
          </a:p>
          <a:p>
            <a:pPr algn="ctr"/>
            <a:r>
              <a:rPr lang="sv-SE" sz="1000">
                <a:solidFill>
                  <a:schemeClr val="accent3">
                    <a:lumMod val="10000"/>
                  </a:schemeClr>
                </a:solidFill>
              </a:rPr>
              <a:t>1177 Personalverktyget</a:t>
            </a:r>
          </a:p>
        </p:txBody>
      </p:sp>
      <p:sp>
        <p:nvSpPr>
          <p:cNvPr id="94" name="Rectangle: Rounded Corners 93">
            <a:extLst>
              <a:ext uri="{FF2B5EF4-FFF2-40B4-BE49-F238E27FC236}">
                <a16:creationId xmlns:a16="http://schemas.microsoft.com/office/drawing/2014/main" id="{57F82E20-EBC1-44FA-B3EF-883059A48CB4}"/>
              </a:ext>
            </a:extLst>
          </p:cNvPr>
          <p:cNvSpPr/>
          <p:nvPr/>
        </p:nvSpPr>
        <p:spPr>
          <a:xfrm>
            <a:off x="4977144" y="4982935"/>
            <a:ext cx="2940810" cy="7056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5" name="Group 94">
            <a:extLst>
              <a:ext uri="{FF2B5EF4-FFF2-40B4-BE49-F238E27FC236}">
                <a16:creationId xmlns:a16="http://schemas.microsoft.com/office/drawing/2014/main" id="{2A62305B-7DF9-48E6-8454-BA9C16C9D29B}"/>
              </a:ext>
            </a:extLst>
          </p:cNvPr>
          <p:cNvGrpSpPr/>
          <p:nvPr/>
        </p:nvGrpSpPr>
        <p:grpSpPr>
          <a:xfrm>
            <a:off x="4943878" y="4842385"/>
            <a:ext cx="1612345" cy="732814"/>
            <a:chOff x="4526446" y="2948157"/>
            <a:chExt cx="1612345" cy="704262"/>
          </a:xfrm>
        </p:grpSpPr>
        <p:sp>
          <p:nvSpPr>
            <p:cNvPr id="96" name="Rectangle: Rounded Corners 95">
              <a:extLst>
                <a:ext uri="{FF2B5EF4-FFF2-40B4-BE49-F238E27FC236}">
                  <a16:creationId xmlns:a16="http://schemas.microsoft.com/office/drawing/2014/main" id="{F4D9C7B9-9871-4091-82F9-226C3B5A3503}"/>
                </a:ext>
              </a:extLst>
            </p:cNvPr>
            <p:cNvSpPr/>
            <p:nvPr/>
          </p:nvSpPr>
          <p:spPr>
            <a:xfrm>
              <a:off x="4526446" y="2948157"/>
              <a:ext cx="1392773" cy="704262"/>
            </a:xfrm>
            <a:prstGeom prst="roundRect">
              <a:avLst/>
            </a:prstGeom>
            <a:solidFill>
              <a:schemeClr val="accent4">
                <a:lumMod val="20000"/>
                <a:lumOff val="80000"/>
              </a:schemeClr>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4">
                      <a:lumMod val="50000"/>
                    </a:schemeClr>
                  </a:solidFill>
                </a:rPr>
                <a:t>För över ärendet manuellt från 1177 till eget system</a:t>
              </a:r>
            </a:p>
          </p:txBody>
        </p:sp>
        <p:sp>
          <p:nvSpPr>
            <p:cNvPr id="97" name="Pil: höger 18">
              <a:extLst>
                <a:ext uri="{FF2B5EF4-FFF2-40B4-BE49-F238E27FC236}">
                  <a16:creationId xmlns:a16="http://schemas.microsoft.com/office/drawing/2014/main" id="{AC2F266E-D427-43FF-897C-D39C44B8BD00}"/>
                </a:ext>
              </a:extLst>
            </p:cNvPr>
            <p:cNvSpPr/>
            <p:nvPr/>
          </p:nvSpPr>
          <p:spPr>
            <a:xfrm>
              <a:off x="5874236" y="3211454"/>
              <a:ext cx="264555" cy="259426"/>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9" name="Rectangle: Rounded Corners 98">
            <a:extLst>
              <a:ext uri="{FF2B5EF4-FFF2-40B4-BE49-F238E27FC236}">
                <a16:creationId xmlns:a16="http://schemas.microsoft.com/office/drawing/2014/main" id="{8D260826-EACD-4D88-A26A-8ACB30B7C2E9}"/>
              </a:ext>
            </a:extLst>
          </p:cNvPr>
          <p:cNvSpPr/>
          <p:nvPr/>
        </p:nvSpPr>
        <p:spPr>
          <a:xfrm>
            <a:off x="6634909" y="4842385"/>
            <a:ext cx="1195596" cy="743600"/>
          </a:xfrm>
          <a:prstGeom prst="roundRect">
            <a:avLst/>
          </a:prstGeom>
          <a:solidFill>
            <a:schemeClr val="accent4">
              <a:lumMod val="20000"/>
              <a:lumOff val="80000"/>
            </a:schemeClr>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accent4">
                  <a:lumMod val="50000"/>
                </a:schemeClr>
              </a:solidFill>
            </a:endParaRPr>
          </a:p>
          <a:p>
            <a:pPr algn="ctr"/>
            <a:r>
              <a:rPr lang="sv-SE" sz="1000">
                <a:solidFill>
                  <a:schemeClr val="accent4">
                    <a:lumMod val="50000"/>
                  </a:schemeClr>
                </a:solidFill>
              </a:rPr>
              <a:t>Handlägger ärendet i eget system</a:t>
            </a:r>
            <a:endParaRPr lang="sv-SE" sz="1000">
              <a:solidFill>
                <a:schemeClr val="accent4">
                  <a:lumMod val="50000"/>
                </a:schemeClr>
              </a:solidFill>
              <a:ea typeface="Open Sans"/>
              <a:cs typeface="Open Sans"/>
            </a:endParaRPr>
          </a:p>
          <a:p>
            <a:pPr algn="ctr"/>
            <a:endParaRPr lang="sv-SE" sz="1000"/>
          </a:p>
        </p:txBody>
      </p:sp>
      <p:grpSp>
        <p:nvGrpSpPr>
          <p:cNvPr id="101" name="Group 100">
            <a:extLst>
              <a:ext uri="{FF2B5EF4-FFF2-40B4-BE49-F238E27FC236}">
                <a16:creationId xmlns:a16="http://schemas.microsoft.com/office/drawing/2014/main" id="{E2EAA2F2-BE58-46C9-8495-A848807CE1E8}"/>
              </a:ext>
            </a:extLst>
          </p:cNvPr>
          <p:cNvGrpSpPr/>
          <p:nvPr/>
        </p:nvGrpSpPr>
        <p:grpSpPr>
          <a:xfrm>
            <a:off x="8182756" y="4842385"/>
            <a:ext cx="1516059" cy="749477"/>
            <a:chOff x="7742517" y="2947432"/>
            <a:chExt cx="1516059" cy="733540"/>
          </a:xfrm>
        </p:grpSpPr>
        <p:sp>
          <p:nvSpPr>
            <p:cNvPr id="102" name="Rectangle: Rounded Corners 101">
              <a:extLst>
                <a:ext uri="{FF2B5EF4-FFF2-40B4-BE49-F238E27FC236}">
                  <a16:creationId xmlns:a16="http://schemas.microsoft.com/office/drawing/2014/main" id="{49A13A59-9BA4-46F0-A28E-172261543EBF}"/>
                </a:ext>
              </a:extLst>
            </p:cNvPr>
            <p:cNvSpPr/>
            <p:nvPr/>
          </p:nvSpPr>
          <p:spPr>
            <a:xfrm>
              <a:off x="7742517" y="2947432"/>
              <a:ext cx="1260782" cy="733540"/>
            </a:xfrm>
            <a:prstGeom prst="roundRect">
              <a:avLst/>
            </a:prstGeom>
            <a:solidFill>
              <a:schemeClr val="accent3">
                <a:lumMod val="90000"/>
              </a:schemeClr>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accent3">
                      <a:lumMod val="10000"/>
                    </a:schemeClr>
                  </a:solidFill>
                </a:rPr>
                <a:t>Dialog med invånaren i 1177</a:t>
              </a:r>
              <a:endParaRPr lang="sv-SE" sz="1000">
                <a:solidFill>
                  <a:schemeClr val="accent3">
                    <a:lumMod val="10000"/>
                  </a:schemeClr>
                </a:solidFill>
                <a:ea typeface="Open Sans"/>
                <a:cs typeface="Open Sans"/>
              </a:endParaRPr>
            </a:p>
          </p:txBody>
        </p:sp>
        <p:sp>
          <p:nvSpPr>
            <p:cNvPr id="103" name="Pil: höger 18">
              <a:extLst>
                <a:ext uri="{FF2B5EF4-FFF2-40B4-BE49-F238E27FC236}">
                  <a16:creationId xmlns:a16="http://schemas.microsoft.com/office/drawing/2014/main" id="{6ABB6401-CCCF-498B-A170-A4D5570F86BD}"/>
                </a:ext>
              </a:extLst>
            </p:cNvPr>
            <p:cNvSpPr/>
            <p:nvPr/>
          </p:nvSpPr>
          <p:spPr>
            <a:xfrm>
              <a:off x="8994021" y="3217159"/>
              <a:ext cx="264555" cy="269944"/>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grpSp>
      <p:pic>
        <p:nvPicPr>
          <p:cNvPr id="104" name="Picture 103" descr="Icon&#10;&#10;Description automatically generated">
            <a:extLst>
              <a:ext uri="{FF2B5EF4-FFF2-40B4-BE49-F238E27FC236}">
                <a16:creationId xmlns:a16="http://schemas.microsoft.com/office/drawing/2014/main" id="{200B4929-2FEF-483C-A856-09F4B757E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338" y="4080498"/>
            <a:ext cx="733540" cy="733540"/>
          </a:xfrm>
          <a:prstGeom prst="rect">
            <a:avLst/>
          </a:prstGeom>
        </p:spPr>
      </p:pic>
      <p:grpSp>
        <p:nvGrpSpPr>
          <p:cNvPr id="14" name="Group 13">
            <a:extLst>
              <a:ext uri="{FF2B5EF4-FFF2-40B4-BE49-F238E27FC236}">
                <a16:creationId xmlns:a16="http://schemas.microsoft.com/office/drawing/2014/main" id="{72C54E2F-4AAF-4D9F-89E9-563DE90D9562}"/>
              </a:ext>
            </a:extLst>
          </p:cNvPr>
          <p:cNvGrpSpPr/>
          <p:nvPr/>
        </p:nvGrpSpPr>
        <p:grpSpPr>
          <a:xfrm>
            <a:off x="10093255" y="1902510"/>
            <a:ext cx="739010" cy="739010"/>
            <a:chOff x="10105761" y="1892290"/>
            <a:chExt cx="739010" cy="739010"/>
          </a:xfrm>
        </p:grpSpPr>
        <p:pic>
          <p:nvPicPr>
            <p:cNvPr id="11" name="Picture 10" descr="A picture containing chart&#10;&#10;Description automatically generated">
              <a:extLst>
                <a:ext uri="{FF2B5EF4-FFF2-40B4-BE49-F238E27FC236}">
                  <a16:creationId xmlns:a16="http://schemas.microsoft.com/office/drawing/2014/main" id="{D658062E-EA45-48CB-81B1-6E1743D4FE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5761" y="1892290"/>
              <a:ext cx="739010" cy="739010"/>
            </a:xfrm>
            <a:prstGeom prst="rect">
              <a:avLst/>
            </a:prstGeom>
          </p:spPr>
        </p:pic>
        <p:sp>
          <p:nvSpPr>
            <p:cNvPr id="12" name="Oval 11">
              <a:extLst>
                <a:ext uri="{FF2B5EF4-FFF2-40B4-BE49-F238E27FC236}">
                  <a16:creationId xmlns:a16="http://schemas.microsoft.com/office/drawing/2014/main" id="{E82688A1-A612-4AF6-9304-2F2CD7243D29}"/>
                </a:ext>
              </a:extLst>
            </p:cNvPr>
            <p:cNvSpPr/>
            <p:nvPr/>
          </p:nvSpPr>
          <p:spPr>
            <a:xfrm>
              <a:off x="10623210" y="2050187"/>
              <a:ext cx="115413" cy="104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7" name="Group 56">
            <a:extLst>
              <a:ext uri="{FF2B5EF4-FFF2-40B4-BE49-F238E27FC236}">
                <a16:creationId xmlns:a16="http://schemas.microsoft.com/office/drawing/2014/main" id="{C3397557-AC60-47BE-A171-FF60F2ACC979}"/>
              </a:ext>
            </a:extLst>
          </p:cNvPr>
          <p:cNvGrpSpPr/>
          <p:nvPr/>
        </p:nvGrpSpPr>
        <p:grpSpPr>
          <a:xfrm>
            <a:off x="10114467" y="4085863"/>
            <a:ext cx="739010" cy="739010"/>
            <a:chOff x="10105761" y="1892290"/>
            <a:chExt cx="739010" cy="739010"/>
          </a:xfrm>
        </p:grpSpPr>
        <p:pic>
          <p:nvPicPr>
            <p:cNvPr id="58" name="Picture 57" descr="A picture containing chart&#10;&#10;Description automatically generated">
              <a:extLst>
                <a:ext uri="{FF2B5EF4-FFF2-40B4-BE49-F238E27FC236}">
                  <a16:creationId xmlns:a16="http://schemas.microsoft.com/office/drawing/2014/main" id="{7492787C-7443-46C6-B25E-EBEFD6EE1F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5761" y="1892290"/>
              <a:ext cx="739010" cy="739010"/>
            </a:xfrm>
            <a:prstGeom prst="rect">
              <a:avLst/>
            </a:prstGeom>
          </p:spPr>
        </p:pic>
        <p:sp>
          <p:nvSpPr>
            <p:cNvPr id="59" name="Oval 58">
              <a:extLst>
                <a:ext uri="{FF2B5EF4-FFF2-40B4-BE49-F238E27FC236}">
                  <a16:creationId xmlns:a16="http://schemas.microsoft.com/office/drawing/2014/main" id="{C62D891E-DC3A-4F0D-A6E1-6B8A2B122DCB}"/>
                </a:ext>
              </a:extLst>
            </p:cNvPr>
            <p:cNvSpPr/>
            <p:nvPr/>
          </p:nvSpPr>
          <p:spPr>
            <a:xfrm>
              <a:off x="10623210" y="2050187"/>
              <a:ext cx="115413" cy="104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 name="Pil: höger 18">
            <a:extLst>
              <a:ext uri="{FF2B5EF4-FFF2-40B4-BE49-F238E27FC236}">
                <a16:creationId xmlns:a16="http://schemas.microsoft.com/office/drawing/2014/main" id="{13B7C8AF-B4E0-4F37-8A18-2914DEAF892F}"/>
              </a:ext>
            </a:extLst>
          </p:cNvPr>
          <p:cNvSpPr/>
          <p:nvPr/>
        </p:nvSpPr>
        <p:spPr>
          <a:xfrm>
            <a:off x="7803261" y="5133020"/>
            <a:ext cx="297039" cy="269944"/>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Pil: höger 18">
            <a:extLst>
              <a:ext uri="{FF2B5EF4-FFF2-40B4-BE49-F238E27FC236}">
                <a16:creationId xmlns:a16="http://schemas.microsoft.com/office/drawing/2014/main" id="{7EC1522C-E772-4A16-AC01-1653F1C57020}"/>
              </a:ext>
            </a:extLst>
          </p:cNvPr>
          <p:cNvSpPr/>
          <p:nvPr/>
        </p:nvSpPr>
        <p:spPr>
          <a:xfrm>
            <a:off x="4589275" y="5133020"/>
            <a:ext cx="264555" cy="269944"/>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lumMod val="10000"/>
                </a:schemeClr>
              </a:solidFill>
            </a:endParaRPr>
          </a:p>
        </p:txBody>
      </p:sp>
    </p:spTree>
    <p:extLst>
      <p:ext uri="{BB962C8B-B14F-4D97-AF65-F5344CB8AC3E}">
        <p14:creationId xmlns:p14="http://schemas.microsoft.com/office/powerpoint/2010/main" val="230870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ma">
  <a:themeElements>
    <a:clrScheme name="Inera">
      <a:dk1>
        <a:srgbClr val="33302F"/>
      </a:dk1>
      <a:lt1>
        <a:srgbClr val="FFFFFF"/>
      </a:lt1>
      <a:dk2>
        <a:srgbClr val="33302F"/>
      </a:dk2>
      <a:lt2>
        <a:srgbClr val="EFE9E4"/>
      </a:lt2>
      <a:accent1>
        <a:srgbClr val="00706D"/>
      </a:accent1>
      <a:accent2>
        <a:srgbClr val="41C0C1"/>
      </a:accent2>
      <a:accent3>
        <a:srgbClr val="EC7F21"/>
      </a:accent3>
      <a:accent4>
        <a:srgbClr val="FABC46"/>
      </a:accent4>
      <a:accent5>
        <a:srgbClr val="7B6856"/>
      </a:accent5>
      <a:accent6>
        <a:srgbClr val="A1958A"/>
      </a:accent6>
      <a:hlink>
        <a:srgbClr val="00A4A3"/>
      </a:hlink>
      <a:folHlink>
        <a:srgbClr val="A195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Inera_PPT_v04-Mall.potx  -  Skrivskyddad" id="{DF427BC7-A412-48E8-AFD4-25EC7AAC5A10}" vid="{A8E99C60-70E8-4263-9EE5-CC1F5B5EA8FD}"/>
    </a:ext>
  </a:extLst>
</a:theme>
</file>

<file path=ppt/theme/theme2.xml><?xml version="1.0" encoding="utf-8"?>
<a:theme xmlns:a="http://schemas.openxmlformats.org/drawingml/2006/main" name="1177 Vårguiden">
  <a:themeElements>
    <a:clrScheme name="1177">
      <a:dk1>
        <a:sysClr val="windowText" lastClr="000000"/>
      </a:dk1>
      <a:lt1>
        <a:sysClr val="window" lastClr="FFFFFF"/>
      </a:lt1>
      <a:dk2>
        <a:srgbClr val="FA8100"/>
      </a:dk2>
      <a:lt2>
        <a:srgbClr val="636466"/>
      </a:lt2>
      <a:accent1>
        <a:srgbClr val="C12143"/>
      </a:accent1>
      <a:accent2>
        <a:srgbClr val="6A0032"/>
      </a:accent2>
      <a:accent3>
        <a:srgbClr val="FAEEF0"/>
      </a:accent3>
      <a:accent4>
        <a:srgbClr val="396291"/>
      </a:accent4>
      <a:accent5>
        <a:srgbClr val="438F2C"/>
      </a:accent5>
      <a:accent6>
        <a:srgbClr val="A9428B"/>
      </a:accent6>
      <a:hlink>
        <a:srgbClr val="C12143"/>
      </a:hlink>
      <a:folHlink>
        <a:srgbClr val="6A0032"/>
      </a:folHlink>
    </a:clrScheme>
    <a:fontScheme name="1177">
      <a:majorFont>
        <a:latin typeface="Inter"/>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Mall_PPT_20190416  -  Skrivskyddad" id="{22903717-B928-4645-BD5D-D0BD4232857A}" vid="{FA763605-81F1-4FF2-B45C-69DD8ABF7492}"/>
    </a:ext>
  </a:extLst>
</a:theme>
</file>

<file path=ppt/theme/theme3.xml><?xml version="1.0" encoding="utf-8"?>
<a:theme xmlns:a="http://schemas.openxmlformats.org/drawingml/2006/main" name="Office-tema">
  <a:themeElements>
    <a:clrScheme name="Inera">
      <a:dk1>
        <a:srgbClr val="33302F"/>
      </a:dk1>
      <a:lt1>
        <a:srgbClr val="FFFFFF"/>
      </a:lt1>
      <a:dk2>
        <a:srgbClr val="33302F"/>
      </a:dk2>
      <a:lt2>
        <a:srgbClr val="EFE9E4"/>
      </a:lt2>
      <a:accent1>
        <a:srgbClr val="00706D"/>
      </a:accent1>
      <a:accent2>
        <a:srgbClr val="41C0C1"/>
      </a:accent2>
      <a:accent3>
        <a:srgbClr val="EC7F21"/>
      </a:accent3>
      <a:accent4>
        <a:srgbClr val="FABC46"/>
      </a:accent4>
      <a:accent5>
        <a:srgbClr val="7B6856"/>
      </a:accent5>
      <a:accent6>
        <a:srgbClr val="A1958A"/>
      </a:accent6>
      <a:hlink>
        <a:srgbClr val="00A4A3"/>
      </a:hlink>
      <a:folHlink>
        <a:srgbClr val="A195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Inera_PPT_v04-Mall.potx  -  Skrivskyddad" id="{DF427BC7-A412-48E8-AFD4-25EC7AAC5A10}" vid="{A8E99C60-70E8-4263-9EE5-CC1F5B5EA8F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1223DD501A9FE41AD9605ECB4B51DA5" ma:contentTypeVersion="15" ma:contentTypeDescription="Skapa ett nytt dokument." ma:contentTypeScope="" ma:versionID="21d12e39542b82e7fd37aaeefa549801">
  <xsd:schema xmlns:xsd="http://www.w3.org/2001/XMLSchema" xmlns:xs="http://www.w3.org/2001/XMLSchema" xmlns:p="http://schemas.microsoft.com/office/2006/metadata/properties" xmlns:ns2="7138e552-9a3b-4a0d-81a6-eef3693d98ac" xmlns:ns3="95b90cfb-39c3-4cad-9348-91e9da6d993c" targetNamespace="http://schemas.microsoft.com/office/2006/metadata/properties" ma:root="true" ma:fieldsID="2e9cd9838724455d7b66155af46766ba" ns2:_="" ns3:_="">
    <xsd:import namespace="7138e552-9a3b-4a0d-81a6-eef3693d98ac"/>
    <xsd:import namespace="95b90cfb-39c3-4cad-9348-91e9da6d993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8e552-9a3b-4a0d-81a6-eef3693d9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d24b8daa-ea0d-4019-ac30-410f7b645d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b90cfb-39c3-4cad-9348-91e9da6d993c"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bbd6b442-7301-46fd-8e08-68d555a658b0}" ma:internalName="TaxCatchAll" ma:showField="CatchAllData" ma:web="95b90cfb-39c3-4cad-9348-91e9da6d99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38e552-9a3b-4a0d-81a6-eef3693d98ac">
      <Terms xmlns="http://schemas.microsoft.com/office/infopath/2007/PartnerControls"/>
    </lcf76f155ced4ddcb4097134ff3c332f>
    <TaxCatchAll xmlns="95b90cfb-39c3-4cad-9348-91e9da6d99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FB9014-DD0B-4AEC-BAD7-2484C792470D}"/>
</file>

<file path=customXml/itemProps2.xml><?xml version="1.0" encoding="utf-8"?>
<ds:datastoreItem xmlns:ds="http://schemas.openxmlformats.org/officeDocument/2006/customXml" ds:itemID="{A824D59F-55C6-4D4B-90FF-6DD44B447FDD}">
  <ds:schemaRefs>
    <ds:schemaRef ds:uri="http://www.w3.org/XML/1998/namespace"/>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microsoft.com/office/2006/metadata/properties"/>
    <ds:schemaRef ds:uri="d5cd9c00-9142-418b-bd3d-fe39af653954"/>
    <ds:schemaRef ds:uri="http://schemas.openxmlformats.org/package/2006/metadata/core-properties"/>
    <ds:schemaRef ds:uri="fdef150e-3404-4dbc-871f-41e845a54953"/>
  </ds:schemaRefs>
</ds:datastoreItem>
</file>

<file path=customXml/itemProps3.xml><?xml version="1.0" encoding="utf-8"?>
<ds:datastoreItem xmlns:ds="http://schemas.openxmlformats.org/officeDocument/2006/customXml" ds:itemID="{F3171361-35EE-4BE5-882F-FCFEE748C2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0</TotalTime>
  <Words>1619</Words>
  <Application>Microsoft Macintosh PowerPoint</Application>
  <PresentationFormat>Bredbild</PresentationFormat>
  <Paragraphs>157</Paragraphs>
  <Slides>13</Slides>
  <Notes>10</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13</vt:i4>
      </vt:variant>
    </vt:vector>
  </HeadingPairs>
  <TitlesOfParts>
    <vt:vector size="22" baseType="lpstr">
      <vt:lpstr>.AppleSystemUIFont</vt:lpstr>
      <vt:lpstr>Arial</vt:lpstr>
      <vt:lpstr>Calibri</vt:lpstr>
      <vt:lpstr>Inter</vt:lpstr>
      <vt:lpstr>Open Sans</vt:lpstr>
      <vt:lpstr>Open Sans Light</vt:lpstr>
      <vt:lpstr>Office-tema</vt:lpstr>
      <vt:lpstr>1177 Vårguiden</vt:lpstr>
      <vt:lpstr>Office-tema</vt:lpstr>
      <vt:lpstr>Synpunkter och klagomål </vt:lpstr>
      <vt:lpstr>PowerPoint-presentation</vt:lpstr>
      <vt:lpstr>Avvikelserapportering leder till ökad patientsäkerhet</vt:lpstr>
      <vt:lpstr>PowerPoint-presentation</vt:lpstr>
      <vt:lpstr>PowerPoint-presentation</vt:lpstr>
      <vt:lpstr>PowerPoint-presentation</vt:lpstr>
      <vt:lpstr>PowerPoint-presentation</vt:lpstr>
      <vt:lpstr>PowerPoint-presentation</vt:lpstr>
      <vt:lpstr>Målbild steg 1 – Ärende inkommer via 1177, delvis handläggning i eget system</vt:lpstr>
      <vt:lpstr>Målbild steg 2 - Integration Ärende inkommer via 1177, all handläggning i eget system</vt:lpstr>
      <vt:lpstr>Statistik presenteras på inera.se</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Jutta Andersson</dc:creator>
  <cp:keywords/>
  <dc:description/>
  <cp:lastModifiedBy>Jutta Andersson</cp:lastModifiedBy>
  <cp:revision>2</cp:revision>
  <dcterms:created xsi:type="dcterms:W3CDTF">2021-05-19T08:47:34Z</dcterms:created>
  <dcterms:modified xsi:type="dcterms:W3CDTF">2022-03-31T11:58:49Z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0x010100D1223DD501A9FE41AD9605ECB4B51DA5</vt:lpwstr>
  </property>
  <property fmtid="{D5CDD505-2E9C-101B-9397-08002B2CF9AE}" pid="3" name="MSIP_Label_692bfde4-d50c-4af0-ae90-7ac5bcb4ba86_Enabled">
    <vt:lpwstr>true</vt:lpwstr>
  </property>
  <property fmtid="{D5CDD505-2E9C-101B-9397-08002B2CF9AE}" pid="4" name="MSIP_Label_692bfde4-d50c-4af0-ae90-7ac5bcb4ba86_SetDate">
    <vt:lpwstr>2022-02-11T10:21:53Z</vt:lpwstr>
  </property>
  <property fmtid="{D5CDD505-2E9C-101B-9397-08002B2CF9AE}" pid="5" name="MSIP_Label_692bfde4-d50c-4af0-ae90-7ac5bcb4ba86_Method">
    <vt:lpwstr>Privileged</vt:lpwstr>
  </property>
  <property fmtid="{D5CDD505-2E9C-101B-9397-08002B2CF9AE}" pid="6" name="MSIP_Label_692bfde4-d50c-4af0-ae90-7ac5bcb4ba86_Name">
    <vt:lpwstr>Ej applicerbar</vt:lpwstr>
  </property>
  <property fmtid="{D5CDD505-2E9C-101B-9397-08002B2CF9AE}" pid="7" name="MSIP_Label_692bfde4-d50c-4af0-ae90-7ac5bcb4ba86_SiteId">
    <vt:lpwstr>b238764b-05b9-48a7-a2bd-55a357dee4ae</vt:lpwstr>
  </property>
  <property fmtid="{D5CDD505-2E9C-101B-9397-08002B2CF9AE}" pid="8" name="MSIP_Label_692bfde4-d50c-4af0-ae90-7ac5bcb4ba86_ActionId">
    <vt:lpwstr>1a987448-e9cd-42c0-b1d0-beeb5cd9114d</vt:lpwstr>
  </property>
  <property fmtid="{D5CDD505-2E9C-101B-9397-08002B2CF9AE}" pid="9" name="MSIP_Label_692bfde4-d50c-4af0-ae90-7ac5bcb4ba86_ContentBits">
    <vt:lpwstr>0</vt:lpwstr>
  </property>
  <property fmtid="{D5CDD505-2E9C-101B-9397-08002B2CF9AE}" pid="10" name="MediaServiceImageTags">
    <vt:lpwstr/>
  </property>
</Properties>
</file>