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4"/>
  </p:notesMasterIdLst>
  <p:handoutMasterIdLst>
    <p:handoutMasterId r:id="rId15"/>
  </p:handoutMasterIdLst>
  <p:sldIdLst>
    <p:sldId id="257" r:id="rId6"/>
    <p:sldId id="267" r:id="rId7"/>
    <p:sldId id="317" r:id="rId8"/>
    <p:sldId id="319" r:id="rId9"/>
    <p:sldId id="320" r:id="rId10"/>
    <p:sldId id="321" r:id="rId11"/>
    <p:sldId id="318" r:id="rId12"/>
    <p:sldId id="322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B6B4"/>
    <a:srgbClr val="0AAFAC"/>
    <a:srgbClr val="C5ECED"/>
    <a:srgbClr val="FF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519F5B2E-46C0-47EB-B370-A7BE3F5747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68AD9A-7F21-438C-B816-BF68ED85D9C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695D4-45A5-4B03-80D5-40D26CEF2DA2}" type="datetimeFigureOut">
              <a:rPr lang="sv-SE" smtClean="0"/>
              <a:t>2021-05-06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C3DE6CE-AFD0-4804-9F23-89AAB097E9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E5CE7CD-610D-459D-8725-7B1319C4AB6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1A9F8-7F22-4097-A44E-7BBED80583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2520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C2964-331D-4C62-95CA-8307FFA7D585}" type="datetimeFigureOut">
              <a:rPr lang="sv-SE" smtClean="0"/>
              <a:t>2021-05-06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36CA8-3492-4CE7-9F51-57C5DC4B1B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7306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SE" dirty="0"/>
              <a:t>Ny grafisk profil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E" dirty="0"/>
              <a:t>Navigationsbar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E" dirty="0"/>
              <a:t>Bokade tider </a:t>
            </a:r>
            <a:r>
              <a:rPr lang="en-GB" dirty="0"/>
              <a:t>I</a:t>
            </a:r>
            <a:r>
              <a:rPr lang="en-SE" dirty="0"/>
              <a:t> en egen ruta (tidigare under inkorg)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E" dirty="0"/>
              <a:t>Genvägar (OBS fel namn, favoriter, </a:t>
            </a:r>
            <a:r>
              <a:rPr lang="en-GB" dirty="0"/>
              <a:t>I</a:t>
            </a:r>
            <a:r>
              <a:rPr lang="en-SE" dirty="0"/>
              <a:t> skissen)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E" dirty="0"/>
              <a:t>Journalen på startsidan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E" dirty="0"/>
              <a:t>Egen provhantering på startsidan (OBS fel länknamn)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E" dirty="0"/>
              <a:t>Recept och läkemedel </a:t>
            </a:r>
            <a:r>
              <a:rPr lang="en-GB" dirty="0"/>
              <a:t>I</a:t>
            </a:r>
            <a:r>
              <a:rPr lang="en-SE" dirty="0"/>
              <a:t> en egen ruta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SE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SE" dirty="0"/>
              <a:t>Navigationsbar planerat till slutet av mars övrigt släpps den 9 februari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EDCF4-EC53-45ED-9657-3068B2115E42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5425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591407-BAB7-4D0E-AEF1-2442E1C02E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AE4CBD9-BAD1-48AA-BDDA-B42D4F611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5867266-25F3-44BE-B213-C062CC982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B2FE-1089-4B16-80FF-279B06C85D80}" type="datetimeFigureOut">
              <a:rPr lang="sv-SE" smtClean="0"/>
              <a:t>2021-05-06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D2B0E30-B75C-42AB-9CD8-FEBA6D1E5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92F14EB-7A87-4489-95F4-5F8661B7A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7611-B29E-4363-B771-6589D5B59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377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97D3A0-9C51-4587-B097-E25520B4B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42616AF-362E-4ADF-B544-A85E7BE30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B8FD1B6-2C58-41A7-BA53-B945ED4C6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B2FE-1089-4B16-80FF-279B06C85D80}" type="datetimeFigureOut">
              <a:rPr lang="sv-SE" smtClean="0"/>
              <a:t>2021-05-06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BA10712-B970-49AC-9A80-3A4DB5A04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242D79B-9B44-4D33-B7EB-E4C98E1D4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7611-B29E-4363-B771-6589D5B59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171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75DAA09-65E1-4C23-A062-9AA2F2ACB9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38CEE09-9CCC-4903-B1E3-9C343EDB36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5FFB4B5-DEAE-4F3F-B77B-696A0A31F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B2FE-1089-4B16-80FF-279B06C85D80}" type="datetimeFigureOut">
              <a:rPr lang="sv-SE" smtClean="0"/>
              <a:t>2021-05-06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66E13C-F037-43CF-9F9A-3FF258ED7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EC2AB0C-3075-4974-9D04-8D827CEDA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7611-B29E-4363-B771-6589D5B59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3237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apitelsida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540043"/>
            <a:ext cx="10515600" cy="2679331"/>
          </a:xfrm>
        </p:spPr>
        <p:txBody>
          <a:bodyPr anchor="ctr"/>
          <a:lstStyle>
            <a:lvl1pPr algn="ctr">
              <a:defRPr sz="4600"/>
            </a:lvl1pPr>
          </a:lstStyle>
          <a:p>
            <a:r>
              <a:rPr lang="sv-SE">
                <a:solidFill>
                  <a:schemeClr val="accent1"/>
                </a:solidFill>
              </a:rPr>
              <a:t>Vi finns på</a:t>
            </a:r>
            <a:br>
              <a:rPr lang="sv-SE"/>
            </a:br>
            <a:r>
              <a:rPr lang="sv-SE"/>
              <a:t>webb och telefon och</a:t>
            </a:r>
            <a:br>
              <a:rPr lang="sv-SE"/>
            </a:br>
            <a:r>
              <a:rPr lang="sv-SE"/>
              <a:t>har öppet dygnet runt</a:t>
            </a:r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E744CDB5-661C-4791-9896-07C2BE046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7223757-76B0-47E7-AE0D-6C3F025C0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773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1700808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565466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00280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7612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eller platta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-32452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557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eller platta v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6456040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pic>
        <p:nvPicPr>
          <p:cNvPr id="4" name="Bildobjekt 5">
            <a:extLst>
              <a:ext uri="{FF2B5EF4-FFF2-40B4-BE49-F238E27FC236}">
                <a16:creationId xmlns:a16="http://schemas.microsoft.com/office/drawing/2014/main" id="{ACBDEC4D-638F-4BC4-BFCE-C3779A42C8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25400" y="-26988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77993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4074702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3073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7595C6-BE77-42A2-AB17-B8A105BD8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4A77F0-063A-48F7-A3BD-D49A3A9A6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36E0B8D-5499-4705-9C0A-445DF543E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B2FE-1089-4B16-80FF-279B06C85D80}" type="datetimeFigureOut">
              <a:rPr lang="sv-SE" smtClean="0"/>
              <a:t>2021-05-06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944548A-7823-49DF-B199-A7DF71627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3603E62-FE15-4B28-AB0E-8D9B584D1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7611-B29E-4363-B771-6589D5B59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3456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1424" y="692696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705223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7100288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99456" y="4800600"/>
            <a:ext cx="850546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199456" y="476672"/>
            <a:ext cx="9793088" cy="42588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99456" y="5367338"/>
            <a:ext cx="8505461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9191565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v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19">
            <a:extLst>
              <a:ext uri="{FF2B5EF4-FFF2-40B4-BE49-F238E27FC236}">
                <a16:creationId xmlns:a16="http://schemas.microsoft.com/office/drawing/2014/main" id="{8A6151B1-F11A-42C1-960F-C83B2E2973C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-24146" y="-36589"/>
            <a:ext cx="5328057" cy="65619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23232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08701694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AEA12A-8306-45F4-A7C8-CFC06456A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B1CFABA-2D06-480C-9CC3-7AC36EDA3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248AB76-9B89-47ED-9595-576CE7FBF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B2FE-1089-4B16-80FF-279B06C85D80}" type="datetimeFigureOut">
              <a:rPr lang="sv-SE" smtClean="0"/>
              <a:t>2021-05-06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85017BD-68AC-4BB6-A618-8D1D3C039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6F5BA62-99C2-4BF2-97DA-1A8394982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7611-B29E-4363-B771-6589D5B59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6232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EFFB4A-E10F-4265-9BF5-1045EB442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87F800-7FD9-44C7-A836-78C934D220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F9F5C5A-9F58-42D9-BA5A-323059E93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F861698-A2A5-4B80-BC10-75874CCAE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B2FE-1089-4B16-80FF-279B06C85D80}" type="datetimeFigureOut">
              <a:rPr lang="sv-SE" smtClean="0"/>
              <a:t>2021-05-06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0A0FF9C-FB27-43BB-B72D-0013A21F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B1A8556-5DBF-44D9-86DE-A0813BD72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7611-B29E-4363-B771-6589D5B59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39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28C46E-A78E-4901-867E-8920184B1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58E569F-4214-4AFB-A644-2FA1E9BDA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9DF87D1-457E-4845-B6E5-E23581F21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AEBE7BF-1098-4BFF-B095-975124FE41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E0D5B63-9624-478B-A471-8B8B6B4DBE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D86F2FD-8A4F-456D-ACCD-FDAE33DA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B2FE-1089-4B16-80FF-279B06C85D80}" type="datetimeFigureOut">
              <a:rPr lang="sv-SE" smtClean="0"/>
              <a:t>2021-05-06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638501D-6635-405C-B765-C2F1370AE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5CEB328-D3F5-492A-BBE2-F1290C901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7611-B29E-4363-B771-6589D5B59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039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DC818C-5EAF-4835-B9A7-4056EC7E6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FC7718D-13F2-42A9-91C8-D3B9F2130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B2FE-1089-4B16-80FF-279B06C85D80}" type="datetimeFigureOut">
              <a:rPr lang="sv-SE" smtClean="0"/>
              <a:t>2021-05-06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41DF666-E6F4-4526-B541-E9AE9B522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6AB1998-808E-4BAC-8D86-D07CB8061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7611-B29E-4363-B771-6589D5B59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549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6D4D195-887C-4F2C-A734-AB02DD5E9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B2FE-1089-4B16-80FF-279B06C85D80}" type="datetimeFigureOut">
              <a:rPr lang="sv-SE" smtClean="0"/>
              <a:t>2021-05-06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7078864-69DA-48ED-BA7B-167B9AB24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5801F9-8F5E-4E21-A1CB-E0D2EA105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7611-B29E-4363-B771-6589D5B59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0949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F8326F-6CCD-4C99-85EF-EE2B5A887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3D3820-0200-4080-A096-FB04C4793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C65CFC6-9CDA-4E84-B874-AB8E4A6CB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FEF415E-8E0B-4D5D-97B8-652CE4790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B2FE-1089-4B16-80FF-279B06C85D80}" type="datetimeFigureOut">
              <a:rPr lang="sv-SE" smtClean="0"/>
              <a:t>2021-05-06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6EA7267-4A5B-4AF4-B417-EAFBE6E0B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14A0BE7-EF29-400E-9D44-28EAD6B6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7611-B29E-4363-B771-6589D5B59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8407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49C9C0-1810-4664-BDD5-E2AC04A0D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25E6DD9-5BD2-4E2F-A4A6-9E6FD0A81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CCE6767-B771-48A1-85D4-8F16CA9A5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F783D33-1BD4-4C48-A6CF-EB73FED64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B2FE-1089-4B16-80FF-279B06C85D80}" type="datetimeFigureOut">
              <a:rPr lang="sv-SE" smtClean="0"/>
              <a:t>2021-05-06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2623574-3A77-419C-8A9F-ECF5D4A8F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ACBBF8E-FAE4-46FB-A71B-F04D8C271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27611-B29E-4363-B771-6589D5B59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997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E6704DA-B4F4-4837-AD05-C9EBBB0D0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8BB5CC2-E494-4F9A-85DD-E4A17BA73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35020"/>
            <a:ext cx="7664669" cy="3917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A544411-A4B4-4868-B31F-1B6B40C887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DB2FE-1089-4B16-80FF-279B06C85D80}" type="datetimeFigureOut">
              <a:rPr lang="sv-SE" smtClean="0"/>
              <a:t>2021-05-06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CFB9627-6CC3-4B27-BD64-2EA4F4D3DC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481C679-A479-4A09-BAEA-80351EA9D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27611-B29E-4363-B771-6589D5B59B5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C5FE30B-11A4-4A8A-BC5D-27489F24E2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3700" y="5806140"/>
            <a:ext cx="1020783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861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3050" indent="-273050" algn="l" defTabSz="914400" rtl="0" eaLnBrk="1" latinLnBrk="0" hangingPunct="1">
        <a:lnSpc>
          <a:spcPct val="90000"/>
        </a:lnSpc>
        <a:spcBef>
          <a:spcPts val="1000"/>
        </a:spcBef>
        <a:buClr>
          <a:srgbClr val="21B6B4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1B6B4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1B6B4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1B6B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1B6B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11">
            <a:extLst>
              <a:ext uri="{FF2B5EF4-FFF2-40B4-BE49-F238E27FC236}">
                <a16:creationId xmlns:a16="http://schemas.microsoft.com/office/drawing/2014/main" id="{667560BB-C8C3-4371-A5E4-941E61430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7600" y="6553200"/>
            <a:ext cx="6096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9FD1A5A4-4934-4F16-AC14-4F441D0C8C45}" type="slidenum">
              <a:rPr lang="sv-SE" altLang="sv-SE" sz="600" smtClean="0"/>
              <a:pPr algn="r">
                <a:spcBef>
                  <a:spcPct val="50000"/>
                </a:spcBef>
                <a:defRPr/>
              </a:pPr>
              <a:t>‹#›</a:t>
            </a:fld>
            <a:endParaRPr lang="sv-SE" altLang="sv-SE" sz="600"/>
          </a:p>
        </p:txBody>
      </p:sp>
      <p:pic>
        <p:nvPicPr>
          <p:cNvPr id="2051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795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49A215-F26E-4AAB-BBF5-E275E36F3C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5400" b="1" dirty="0">
                <a:solidFill>
                  <a:srgbClr val="21B6B4"/>
                </a:solidFill>
              </a:rPr>
              <a:t>Sammanhållen planering – Etapp 1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A303212-1A2F-4CF4-9CDC-61BFEAC05C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sv-SE" sz="2800" dirty="0">
              <a:solidFill>
                <a:srgbClr val="000000"/>
              </a:solidFill>
              <a:latin typeface="Helvetica" panose="020B0604020202020204" pitchFamily="34" charset="0"/>
            </a:endParaRPr>
          </a:p>
          <a:p>
            <a:r>
              <a:rPr lang="sv-SE" sz="2800" dirty="0">
                <a:solidFill>
                  <a:srgbClr val="000000"/>
                </a:solidFill>
                <a:latin typeface="Helvetica" panose="020B0604020202020204" pitchFamily="34" charset="0"/>
              </a:rPr>
              <a:t>Ett steg mot att v</a:t>
            </a:r>
            <a:r>
              <a:rPr lang="sv-SE" sz="2800" b="0" i="0" u="none" strike="noStrike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isualisera en digital sammanhållen planering på 1177 Vårdguiden för invånare.</a:t>
            </a:r>
            <a:endParaRPr lang="sv-SE" sz="2800" dirty="0"/>
          </a:p>
          <a:p>
            <a:endParaRPr lang="sv-SE" sz="1800" dirty="0"/>
          </a:p>
          <a:p>
            <a:r>
              <a:rPr lang="sv-SE" sz="1800" dirty="0"/>
              <a:t>Öppen demo</a:t>
            </a:r>
          </a:p>
          <a:p>
            <a:r>
              <a:rPr lang="sv-SE" sz="1800" dirty="0"/>
              <a:t>2021-05-07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2358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581625"/>
          </a:xfrm>
        </p:spPr>
        <p:txBody>
          <a:bodyPr>
            <a:normAutofit fontScale="90000"/>
          </a:bodyPr>
          <a:lstStyle/>
          <a:p>
            <a:pPr algn="l" fontAlgn="ctr"/>
            <a:r>
              <a:rPr lang="sv-SE" sz="4000" dirty="0"/>
              <a:t>Startsidan som den såg ut tidigare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</p:spPr>
        <p:txBody>
          <a:bodyPr/>
          <a:lstStyle/>
          <a:p>
            <a:fld id="{7FF155A8-5C6D-4241-95DF-81E4F2B16EE5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666776" y="2165682"/>
            <a:ext cx="10517780" cy="3185963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6" name="Picture 5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2C527A2E-BC0C-144A-A55A-078580CCA4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641" y="892441"/>
            <a:ext cx="7680717" cy="5073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54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581625"/>
          </a:xfrm>
        </p:spPr>
        <p:txBody>
          <a:bodyPr>
            <a:normAutofit fontScale="90000"/>
          </a:bodyPr>
          <a:lstStyle/>
          <a:p>
            <a:pPr algn="l" fontAlgn="ctr"/>
            <a:r>
              <a:rPr lang="sv-SE" sz="4000"/>
              <a:t>Nya startsidan</a:t>
            </a:r>
            <a:endParaRPr lang="sv-SE" sz="4000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</p:spPr>
        <p:txBody>
          <a:bodyPr/>
          <a:lstStyle/>
          <a:p>
            <a:fld id="{7FF155A8-5C6D-4241-95DF-81E4F2B16EE5}" type="slidenum">
              <a:rPr lang="sv-SE" smtClean="0"/>
              <a:pPr/>
              <a:t>3</a:t>
            </a:fld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6C36E0F4-2FAB-4288-AD02-1A44D17A0D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612" y="307375"/>
            <a:ext cx="5642919" cy="6308800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C94C913F-1FAF-4F92-9AF5-BF104F7650CE}"/>
              </a:ext>
            </a:extLst>
          </p:cNvPr>
          <p:cNvSpPr txBox="1"/>
          <p:nvPr/>
        </p:nvSpPr>
        <p:spPr>
          <a:xfrm>
            <a:off x="582040" y="1335640"/>
            <a:ext cx="2403222" cy="923330"/>
          </a:xfrm>
          <a:prstGeom prst="rect">
            <a:avLst/>
          </a:prstGeom>
          <a:noFill/>
          <a:ln w="31750">
            <a:solidFill>
              <a:srgbClr val="0AAFAC"/>
            </a:solidFill>
          </a:ln>
        </p:spPr>
        <p:txBody>
          <a:bodyPr wrap="none" rtlCol="0">
            <a:spAutoFit/>
          </a:bodyPr>
          <a:lstStyle/>
          <a:p>
            <a:r>
              <a:rPr lang="sv-SE" dirty="0"/>
              <a:t>Navigationsbar</a:t>
            </a:r>
            <a:br>
              <a:rPr lang="sv-SE" dirty="0"/>
            </a:br>
            <a:r>
              <a:rPr lang="sv-SE" dirty="0"/>
              <a:t>för enklare navigering</a:t>
            </a:r>
          </a:p>
          <a:p>
            <a:r>
              <a:rPr lang="sv-SE" dirty="0"/>
              <a:t>mellan tjänster</a:t>
            </a:r>
          </a:p>
        </p:txBody>
      </p:sp>
      <p:cxnSp>
        <p:nvCxnSpPr>
          <p:cNvPr id="10" name="Rak pilkoppling 9">
            <a:extLst>
              <a:ext uri="{FF2B5EF4-FFF2-40B4-BE49-F238E27FC236}">
                <a16:creationId xmlns:a16="http://schemas.microsoft.com/office/drawing/2014/main" id="{10BB7D06-D367-4597-83F5-4AF38D613449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985262" y="889000"/>
            <a:ext cx="1011385" cy="908305"/>
          </a:xfrm>
          <a:prstGeom prst="straightConnector1">
            <a:avLst/>
          </a:prstGeom>
          <a:ln w="19050">
            <a:solidFill>
              <a:srgbClr val="21B6B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ruta 12">
            <a:extLst>
              <a:ext uri="{FF2B5EF4-FFF2-40B4-BE49-F238E27FC236}">
                <a16:creationId xmlns:a16="http://schemas.microsoft.com/office/drawing/2014/main" id="{B47F16FB-4329-42CA-8C7C-106720776944}"/>
              </a:ext>
            </a:extLst>
          </p:cNvPr>
          <p:cNvSpPr txBox="1"/>
          <p:nvPr/>
        </p:nvSpPr>
        <p:spPr>
          <a:xfrm>
            <a:off x="570083" y="2861834"/>
            <a:ext cx="2339102" cy="1477328"/>
          </a:xfrm>
          <a:prstGeom prst="rect">
            <a:avLst/>
          </a:prstGeom>
          <a:noFill/>
          <a:ln w="31750">
            <a:solidFill>
              <a:srgbClr val="0AAFAC"/>
            </a:solidFill>
          </a:ln>
        </p:spPr>
        <p:txBody>
          <a:bodyPr wrap="none" rtlCol="0">
            <a:spAutoFit/>
          </a:bodyPr>
          <a:lstStyle/>
          <a:p>
            <a:r>
              <a:rPr lang="sv-SE" dirty="0"/>
              <a:t>Invånaren kan själv</a:t>
            </a:r>
            <a:br>
              <a:rPr lang="sv-SE" dirty="0"/>
            </a:br>
            <a:r>
              <a:rPr lang="sv-SE" dirty="0"/>
              <a:t>lägga till genvägar</a:t>
            </a:r>
            <a:br>
              <a:rPr lang="sv-SE" dirty="0"/>
            </a:br>
            <a:r>
              <a:rPr lang="sv-SE" dirty="0"/>
              <a:t>till tjänster som hen</a:t>
            </a:r>
            <a:br>
              <a:rPr lang="sv-SE" dirty="0"/>
            </a:br>
            <a:r>
              <a:rPr lang="sv-SE" dirty="0"/>
              <a:t>vill ha snabb åtkomst</a:t>
            </a:r>
            <a:br>
              <a:rPr lang="sv-SE" dirty="0"/>
            </a:br>
            <a:r>
              <a:rPr lang="sv-SE" dirty="0"/>
              <a:t>till </a:t>
            </a:r>
          </a:p>
        </p:txBody>
      </p:sp>
      <p:cxnSp>
        <p:nvCxnSpPr>
          <p:cNvPr id="14" name="Rak pilkoppling 13">
            <a:extLst>
              <a:ext uri="{FF2B5EF4-FFF2-40B4-BE49-F238E27FC236}">
                <a16:creationId xmlns:a16="http://schemas.microsoft.com/office/drawing/2014/main" id="{FDCBF20E-3615-463C-978A-DEC27AC192D9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2909185" y="3246634"/>
            <a:ext cx="1426509" cy="353864"/>
          </a:xfrm>
          <a:prstGeom prst="straightConnector1">
            <a:avLst/>
          </a:prstGeom>
          <a:ln w="25400">
            <a:solidFill>
              <a:srgbClr val="21B6B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ruta 15">
            <a:extLst>
              <a:ext uri="{FF2B5EF4-FFF2-40B4-BE49-F238E27FC236}">
                <a16:creationId xmlns:a16="http://schemas.microsoft.com/office/drawing/2014/main" id="{154093B8-7C12-418E-860F-ADC870F37396}"/>
              </a:ext>
            </a:extLst>
          </p:cNvPr>
          <p:cNvSpPr txBox="1"/>
          <p:nvPr/>
        </p:nvSpPr>
        <p:spPr>
          <a:xfrm>
            <a:off x="9693988" y="2275259"/>
            <a:ext cx="2262158" cy="1200329"/>
          </a:xfrm>
          <a:prstGeom prst="rect">
            <a:avLst/>
          </a:prstGeom>
          <a:noFill/>
          <a:ln w="31750">
            <a:solidFill>
              <a:srgbClr val="0AAFAC"/>
            </a:solidFill>
          </a:ln>
        </p:spPr>
        <p:txBody>
          <a:bodyPr wrap="none" rtlCol="0">
            <a:spAutoFit/>
          </a:bodyPr>
          <a:lstStyle/>
          <a:p>
            <a:r>
              <a:rPr lang="sv-SE" dirty="0"/>
              <a:t>Journalen och Egen</a:t>
            </a:r>
            <a:br>
              <a:rPr lang="sv-SE" dirty="0"/>
            </a:br>
            <a:r>
              <a:rPr lang="sv-SE" dirty="0"/>
              <a:t>provhantering visas </a:t>
            </a:r>
            <a:br>
              <a:rPr lang="sv-SE" dirty="0"/>
            </a:br>
            <a:r>
              <a:rPr lang="sv-SE" dirty="0"/>
              <a:t>direkt på invånarens</a:t>
            </a:r>
            <a:br>
              <a:rPr lang="sv-SE" dirty="0"/>
            </a:br>
            <a:r>
              <a:rPr lang="sv-SE" dirty="0"/>
              <a:t>startsida</a:t>
            </a:r>
          </a:p>
        </p:txBody>
      </p:sp>
      <p:cxnSp>
        <p:nvCxnSpPr>
          <p:cNvPr id="18" name="Rak pilkoppling 17">
            <a:extLst>
              <a:ext uri="{FF2B5EF4-FFF2-40B4-BE49-F238E27FC236}">
                <a16:creationId xmlns:a16="http://schemas.microsoft.com/office/drawing/2014/main" id="{D869943D-CCB7-4C5B-B289-64EEED6CCF1C}"/>
              </a:ext>
            </a:extLst>
          </p:cNvPr>
          <p:cNvCxnSpPr>
            <a:cxnSpLocks/>
            <a:stCxn id="16" idx="1"/>
          </p:cNvCxnSpPr>
          <p:nvPr/>
        </p:nvCxnSpPr>
        <p:spPr>
          <a:xfrm flipH="1" flipV="1">
            <a:off x="8650842" y="1335642"/>
            <a:ext cx="1043146" cy="1539782"/>
          </a:xfrm>
          <a:prstGeom prst="straightConnector1">
            <a:avLst/>
          </a:prstGeom>
          <a:ln w="25400">
            <a:solidFill>
              <a:srgbClr val="21B6B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pilkoppling 20">
            <a:extLst>
              <a:ext uri="{FF2B5EF4-FFF2-40B4-BE49-F238E27FC236}">
                <a16:creationId xmlns:a16="http://schemas.microsoft.com/office/drawing/2014/main" id="{23C5DBC7-6E1C-45FC-9AD2-D4DA2B72E54A}"/>
              </a:ext>
            </a:extLst>
          </p:cNvPr>
          <p:cNvCxnSpPr>
            <a:cxnSpLocks/>
            <a:stCxn id="16" idx="1"/>
          </p:cNvCxnSpPr>
          <p:nvPr/>
        </p:nvCxnSpPr>
        <p:spPr>
          <a:xfrm flipH="1" flipV="1">
            <a:off x="8907694" y="2409262"/>
            <a:ext cx="786294" cy="466162"/>
          </a:xfrm>
          <a:prstGeom prst="straightConnector1">
            <a:avLst/>
          </a:prstGeom>
          <a:ln w="25400">
            <a:solidFill>
              <a:srgbClr val="21B6B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ruta 23">
            <a:extLst>
              <a:ext uri="{FF2B5EF4-FFF2-40B4-BE49-F238E27FC236}">
                <a16:creationId xmlns:a16="http://schemas.microsoft.com/office/drawing/2014/main" id="{D812DEB7-3A10-4643-B9F1-6FEE5B6CFE55}"/>
              </a:ext>
            </a:extLst>
          </p:cNvPr>
          <p:cNvSpPr txBox="1"/>
          <p:nvPr/>
        </p:nvSpPr>
        <p:spPr>
          <a:xfrm>
            <a:off x="9693988" y="4045030"/>
            <a:ext cx="2262158" cy="1754326"/>
          </a:xfrm>
          <a:prstGeom prst="rect">
            <a:avLst/>
          </a:prstGeom>
          <a:noFill/>
          <a:ln w="31750">
            <a:solidFill>
              <a:srgbClr val="0AAFAC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Invånare som har pågående moment i Stöd och behandling når dessa direkt från startsidan</a:t>
            </a:r>
          </a:p>
        </p:txBody>
      </p:sp>
      <p:cxnSp>
        <p:nvCxnSpPr>
          <p:cNvPr id="25" name="Rak pilkoppling 24">
            <a:extLst>
              <a:ext uri="{FF2B5EF4-FFF2-40B4-BE49-F238E27FC236}">
                <a16:creationId xmlns:a16="http://schemas.microsoft.com/office/drawing/2014/main" id="{ED3965EA-A0DD-455D-A854-18A8DA6F4AC3}"/>
              </a:ext>
            </a:extLst>
          </p:cNvPr>
          <p:cNvCxnSpPr>
            <a:cxnSpLocks/>
            <a:stCxn id="24" idx="1"/>
          </p:cNvCxnSpPr>
          <p:nvPr/>
        </p:nvCxnSpPr>
        <p:spPr>
          <a:xfrm flipH="1">
            <a:off x="8979614" y="4922193"/>
            <a:ext cx="714374" cy="235434"/>
          </a:xfrm>
          <a:prstGeom prst="straightConnector1">
            <a:avLst/>
          </a:prstGeom>
          <a:ln w="25400">
            <a:solidFill>
              <a:srgbClr val="21B6B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95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885D78-73F3-4F86-9BEF-38B7B1456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Invånare kan bifoga filer i kommunikation med vården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EC03584-EB79-4AB7-B672-4B59295717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1734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1F874199-AA1C-470A-898E-99F8128BC2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383" y="477982"/>
            <a:ext cx="9509234" cy="590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768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18D6786F-AEB8-4526-9E0D-A878ED0D0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362" y="356839"/>
            <a:ext cx="7838184" cy="611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197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527E57-B200-4066-9161-99305A523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Ombudsfunktion i Stöd och behandling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BB6DEA1-AD37-4C96-84F4-D9FC0AAB61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2740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DBB520-1863-4656-A8EA-E63A0C372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Utmaningar/lärdomar</a:t>
            </a:r>
          </a:p>
        </p:txBody>
      </p:sp>
      <p:sp>
        <p:nvSpPr>
          <p:cNvPr id="13" name="Platshållare för innehåll 12">
            <a:extLst>
              <a:ext uri="{FF2B5EF4-FFF2-40B4-BE49-F238E27FC236}">
                <a16:creationId xmlns:a16="http://schemas.microsoft.com/office/drawing/2014/main" id="{670F864C-8DA3-4829-816F-B98943DC3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Funktioner i olika tjänster</a:t>
            </a:r>
            <a:br>
              <a:rPr lang="sv-SE" dirty="0"/>
            </a:br>
            <a:r>
              <a:rPr lang="sv-SE" dirty="0"/>
              <a:t>som har samma </a:t>
            </a:r>
            <a:br>
              <a:rPr lang="sv-SE" dirty="0"/>
            </a:br>
            <a:r>
              <a:rPr lang="sv-SE" dirty="0"/>
              <a:t>benämning </a:t>
            </a:r>
          </a:p>
          <a:p>
            <a:r>
              <a:rPr lang="sv-SE" dirty="0"/>
              <a:t>Navigationsbar – gemensam</a:t>
            </a:r>
            <a:br>
              <a:rPr lang="sv-SE" dirty="0"/>
            </a:br>
            <a:r>
              <a:rPr lang="sv-SE" dirty="0"/>
              <a:t>funktion över flera tjänster. </a:t>
            </a:r>
            <a:br>
              <a:rPr lang="sv-SE" dirty="0"/>
            </a:br>
            <a:r>
              <a:rPr lang="sv-SE" dirty="0"/>
              <a:t>Vem förvaltar och hur hanteras förändringar/releaser?</a:t>
            </a:r>
          </a:p>
        </p:txBody>
      </p:sp>
      <p:pic>
        <p:nvPicPr>
          <p:cNvPr id="3" name="Platshållare för innehåll 5" descr="En bild som visar text&#10;&#10;Automatiskt genererad beskrivning">
            <a:extLst>
              <a:ext uri="{FF2B5EF4-FFF2-40B4-BE49-F238E27FC236}">
                <a16:creationId xmlns:a16="http://schemas.microsoft.com/office/drawing/2014/main" id="{F4F3AF16-E478-47B0-A08E-7659773F10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510" y="1264575"/>
            <a:ext cx="5161276" cy="2461229"/>
          </a:xfrm>
          <a:prstGeom prst="rect">
            <a:avLst/>
          </a:prstGeom>
        </p:spPr>
      </p:pic>
      <p:cxnSp>
        <p:nvCxnSpPr>
          <p:cNvPr id="5" name="Rak pilkoppling 4">
            <a:extLst>
              <a:ext uri="{FF2B5EF4-FFF2-40B4-BE49-F238E27FC236}">
                <a16:creationId xmlns:a16="http://schemas.microsoft.com/office/drawing/2014/main" id="{F6E4FA20-37ED-428C-87EB-87F1FD3E8FC6}"/>
              </a:ext>
            </a:extLst>
          </p:cNvPr>
          <p:cNvCxnSpPr>
            <a:cxnSpLocks/>
          </p:cNvCxnSpPr>
          <p:nvPr/>
        </p:nvCxnSpPr>
        <p:spPr>
          <a:xfrm>
            <a:off x="4592548" y="2354029"/>
            <a:ext cx="2917861" cy="245333"/>
          </a:xfrm>
          <a:prstGeom prst="straightConnector1">
            <a:avLst/>
          </a:prstGeom>
          <a:ln w="19050">
            <a:solidFill>
              <a:srgbClr val="21B6B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ACDFD118-E72C-4462-862A-874D31E6B86C}"/>
              </a:ext>
            </a:extLst>
          </p:cNvPr>
          <p:cNvCxnSpPr>
            <a:cxnSpLocks/>
          </p:cNvCxnSpPr>
          <p:nvPr/>
        </p:nvCxnSpPr>
        <p:spPr>
          <a:xfrm flipV="1">
            <a:off x="4509287" y="1927621"/>
            <a:ext cx="2025077" cy="426408"/>
          </a:xfrm>
          <a:prstGeom prst="straightConnector1">
            <a:avLst/>
          </a:prstGeom>
          <a:ln w="19050">
            <a:solidFill>
              <a:srgbClr val="21B6B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181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npassat 1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gion Skåne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E96A8"/>
      </a:accent1>
      <a:accent2>
        <a:srgbClr val="61B9BD"/>
      </a:accent2>
      <a:accent3>
        <a:srgbClr val="3D9378"/>
      </a:accent3>
      <a:accent4>
        <a:srgbClr val="C4B79F"/>
      </a:accent4>
      <a:accent5>
        <a:srgbClr val="FFFFFF"/>
      </a:accent5>
      <a:accent6>
        <a:srgbClr val="FFFFFF"/>
      </a:accent6>
      <a:hlink>
        <a:srgbClr val="00B0F0"/>
      </a:hlink>
      <a:folHlink>
        <a:srgbClr val="D1FF47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spcAft>
            <a:spcPts val="1200"/>
          </a:spcAft>
          <a:defRPr sz="2800" dirty="0"/>
        </a:defPPr>
      </a:lstStyle>
    </a:tx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S ppt mall [Skrivskyddad]" id="{38E291C4-B7BA-45E4-AD9F-E269BF75A3A2}" vid="{009CC2E4-A812-4743-A514-A5EA96DE6E62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1223DD501A9FE41AD9605ECB4B51DA5" ma:contentTypeVersion="9" ma:contentTypeDescription="Skapa ett nytt dokument." ma:contentTypeScope="" ma:versionID="0106862105180ce3b19789d28514ba12">
  <xsd:schema xmlns:xsd="http://www.w3.org/2001/XMLSchema" xmlns:xs="http://www.w3.org/2001/XMLSchema" xmlns:p="http://schemas.microsoft.com/office/2006/metadata/properties" xmlns:ns2="7138e552-9a3b-4a0d-81a6-eef3693d98ac" xmlns:ns3="95b90cfb-39c3-4cad-9348-91e9da6d993c" targetNamespace="http://schemas.microsoft.com/office/2006/metadata/properties" ma:root="true" ma:fieldsID="e37ddf5e8e248ad59bea9dde01ed3992" ns2:_="" ns3:_="">
    <xsd:import namespace="7138e552-9a3b-4a0d-81a6-eef3693d98ac"/>
    <xsd:import namespace="95b90cfb-39c3-4cad-9348-91e9da6d99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38e552-9a3b-4a0d-81a6-eef3693d98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b90cfb-39c3-4cad-9348-91e9da6d993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609E51-6498-4397-89AB-DB7B9BDAFE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72B080-6395-4273-9B8A-561194583F9A}"/>
</file>

<file path=customXml/itemProps3.xml><?xml version="1.0" encoding="utf-8"?>
<ds:datastoreItem xmlns:ds="http://schemas.openxmlformats.org/officeDocument/2006/customXml" ds:itemID="{9B72008A-FC01-4F76-8E67-49BE415D5DD0}">
  <ds:schemaRefs>
    <ds:schemaRef ds:uri="http://purl.org/dc/terms/"/>
    <ds:schemaRef ds:uri="0d6c1b23-835d-46bf-9d2e-c7a5935761d4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01d2b0ce-81a8-44d1-b8a7-3c8396920282"/>
    <ds:schemaRef ds:uri="http://www.w3.org/XML/1998/namespace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187</Words>
  <Application>Microsoft Office PowerPoint</Application>
  <PresentationFormat>Bredbild</PresentationFormat>
  <Paragraphs>30</Paragraphs>
  <Slides>8</Slides>
  <Notes>1</Notes>
  <HiddenSlides>3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</vt:lpstr>
      <vt:lpstr>Office-tema</vt:lpstr>
      <vt:lpstr>Region Skåne</vt:lpstr>
      <vt:lpstr>Sammanhållen planering – Etapp 1</vt:lpstr>
      <vt:lpstr>Startsidan som den såg ut tidigare</vt:lpstr>
      <vt:lpstr>Nya startsidan</vt:lpstr>
      <vt:lpstr>Invånare kan bifoga filer i kommunikation med vården</vt:lpstr>
      <vt:lpstr>PowerPoint-presentation</vt:lpstr>
      <vt:lpstr>PowerPoint-presentation</vt:lpstr>
      <vt:lpstr>Ombudsfunktion i Stöd och behandling</vt:lpstr>
      <vt:lpstr>Utmaningar/lärdomar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 från pilot</dc:title>
  <dc:creator>Baccarini Daniela</dc:creator>
  <cp:lastModifiedBy>Ekorn Eleonor</cp:lastModifiedBy>
  <cp:revision>11</cp:revision>
  <dcterms:created xsi:type="dcterms:W3CDTF">2021-04-23T13:08:55Z</dcterms:created>
  <dcterms:modified xsi:type="dcterms:W3CDTF">2021-05-06T11:53:32Z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0x010100D1223DD501A9FE41AD9605ECB4B51DA5</vt:lpwstr>
  </property>
</Properties>
</file>