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5" r:id="rId2"/>
    <p:sldId id="297" r:id="rId3"/>
    <p:sldId id="298" r:id="rId4"/>
    <p:sldId id="295" r:id="rId5"/>
    <p:sldId id="319" r:id="rId6"/>
    <p:sldId id="305" r:id="rId7"/>
    <p:sldId id="317" r:id="rId8"/>
    <p:sldId id="303" r:id="rId9"/>
    <p:sldId id="296" r:id="rId10"/>
    <p:sldId id="308" r:id="rId11"/>
    <p:sldId id="314" r:id="rId12"/>
    <p:sldId id="322" r:id="rId13"/>
    <p:sldId id="324" r:id="rId14"/>
    <p:sldId id="310" r:id="rId15"/>
    <p:sldId id="323" r:id="rId16"/>
    <p:sldId id="311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blom Elin" initials="LE" lastIdx="2" clrIdx="0">
    <p:extLst>
      <p:ext uri="{19B8F6BF-5375-455C-9EA6-DF929625EA0E}">
        <p15:presenceInfo xmlns:p15="http://schemas.microsoft.com/office/powerpoint/2012/main" userId="S::elin.lindblom@inera.se::ef958822-ad5c-4406-9034-2d01458184ac" providerId="AD"/>
      </p:ext>
    </p:extLst>
  </p:cmAuthor>
  <p:cmAuthor id="2" name="Osman Khadija" initials="OK" lastIdx="2" clrIdx="1">
    <p:extLst>
      <p:ext uri="{19B8F6BF-5375-455C-9EA6-DF929625EA0E}">
        <p15:presenceInfo xmlns:p15="http://schemas.microsoft.com/office/powerpoint/2012/main" userId="S::khadija.osman@inera.se::6dc921c5-5de3-4d9f-b745-db9b6d554d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47"/>
    <a:srgbClr val="A2958A"/>
    <a:srgbClr val="33302F"/>
    <a:srgbClr val="EFE9E4"/>
    <a:srgbClr val="F7F4F1"/>
    <a:srgbClr val="00706E"/>
    <a:srgbClr val="EC8022"/>
    <a:srgbClr val="01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15362-3E6B-4B86-B8E5-005D540259C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CB829C9-4381-49FF-981F-B2B8CB4B85D2}">
      <dgm:prSet phldrT="[Text]" custT="1"/>
      <dgm:spPr/>
      <dgm:t>
        <a:bodyPr/>
        <a:lstStyle/>
        <a:p>
          <a:r>
            <a:rPr lang="sv-SE" sz="1400"/>
            <a:t>Beskriva ärendet</a:t>
          </a:r>
        </a:p>
      </dgm:t>
    </dgm:pt>
    <dgm:pt modelId="{1CF696B7-1C3F-4958-B720-DDA06F30A885}" type="parTrans" cxnId="{82916354-2C73-4DF3-B14B-3DC5C3B768A0}">
      <dgm:prSet/>
      <dgm:spPr/>
      <dgm:t>
        <a:bodyPr/>
        <a:lstStyle/>
        <a:p>
          <a:endParaRPr lang="sv-SE"/>
        </a:p>
      </dgm:t>
    </dgm:pt>
    <dgm:pt modelId="{ACD9E859-3D0D-4EF5-8ACE-8A59D11EC285}" type="sibTrans" cxnId="{82916354-2C73-4DF3-B14B-3DC5C3B768A0}">
      <dgm:prSet/>
      <dgm:spPr/>
      <dgm:t>
        <a:bodyPr/>
        <a:lstStyle/>
        <a:p>
          <a:endParaRPr lang="sv-SE"/>
        </a:p>
      </dgm:t>
    </dgm:pt>
    <dgm:pt modelId="{5C53F7D2-80C7-4CCD-91C0-3D2FC1319E22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sv-SE" sz="1400">
              <a:effectLst/>
            </a:rPr>
            <a:t>Låt barnkonventionen vägleda. </a:t>
          </a:r>
          <a:endParaRPr lang="sv-SE" sz="1400"/>
        </a:p>
      </dgm:t>
    </dgm:pt>
    <dgm:pt modelId="{4E24681C-533E-42B7-BE46-C0E7834C98C8}" type="parTrans" cxnId="{C97DD305-41EF-4669-AAFA-FC6432240B1D}">
      <dgm:prSet/>
      <dgm:spPr/>
      <dgm:t>
        <a:bodyPr/>
        <a:lstStyle/>
        <a:p>
          <a:endParaRPr lang="sv-SE"/>
        </a:p>
      </dgm:t>
    </dgm:pt>
    <dgm:pt modelId="{3F53F0C7-4110-4248-8D2B-DB84D6786E44}" type="sibTrans" cxnId="{C97DD305-41EF-4669-AAFA-FC6432240B1D}">
      <dgm:prSet/>
      <dgm:spPr/>
      <dgm:t>
        <a:bodyPr/>
        <a:lstStyle/>
        <a:p>
          <a:endParaRPr lang="sv-SE"/>
        </a:p>
      </dgm:t>
    </dgm:pt>
    <dgm:pt modelId="{8F1AD383-36D9-445A-9504-C0B5282D7B7C}">
      <dgm:prSet phldrT="[Text]" custT="1"/>
      <dgm:spPr/>
      <dgm:t>
        <a:bodyPr/>
        <a:lstStyle/>
        <a:p>
          <a:r>
            <a:rPr lang="sv-SE" sz="1400">
              <a:effectLst/>
            </a:rPr>
            <a:t>Ta fram handlingsalternativ och analysera konsekvenser</a:t>
          </a:r>
          <a:endParaRPr lang="sv-SE" sz="1400"/>
        </a:p>
      </dgm:t>
    </dgm:pt>
    <dgm:pt modelId="{40D36F9E-7563-4E12-831E-A7EC613D00BF}" type="parTrans" cxnId="{F476DB49-2472-40FD-961D-46C7F92FFFF7}">
      <dgm:prSet/>
      <dgm:spPr/>
      <dgm:t>
        <a:bodyPr/>
        <a:lstStyle/>
        <a:p>
          <a:endParaRPr lang="sv-SE"/>
        </a:p>
      </dgm:t>
    </dgm:pt>
    <dgm:pt modelId="{E0C567E0-C2DE-4963-8159-BA8BE0FBAF38}" type="sibTrans" cxnId="{F476DB49-2472-40FD-961D-46C7F92FFFF7}">
      <dgm:prSet/>
      <dgm:spPr/>
      <dgm:t>
        <a:bodyPr/>
        <a:lstStyle/>
        <a:p>
          <a:endParaRPr lang="sv-SE"/>
        </a:p>
      </dgm:t>
    </dgm:pt>
    <dgm:pt modelId="{725E3D77-B18D-48A3-B61E-7B13EEEF7716}">
      <dgm:prSet phldrT="[Text]" custT="1"/>
      <dgm:spPr/>
      <dgm:t>
        <a:bodyPr/>
        <a:lstStyle/>
        <a:p>
          <a:r>
            <a:rPr lang="sv-SE" sz="1400">
              <a:effectLst/>
            </a:rPr>
            <a:t>Bedöm barnets bästa och fatta beslut. </a:t>
          </a:r>
          <a:endParaRPr lang="sv-SE" sz="1400"/>
        </a:p>
      </dgm:t>
    </dgm:pt>
    <dgm:pt modelId="{B5CF4B93-E527-4B3A-8C5A-BA65386D07FA}" type="parTrans" cxnId="{36C89BB9-98A7-41E9-A3C2-64095B771D15}">
      <dgm:prSet/>
      <dgm:spPr/>
      <dgm:t>
        <a:bodyPr/>
        <a:lstStyle/>
        <a:p>
          <a:endParaRPr lang="sv-SE"/>
        </a:p>
      </dgm:t>
    </dgm:pt>
    <dgm:pt modelId="{E176C99D-5F86-4A8B-A128-C60546F4EB21}" type="sibTrans" cxnId="{36C89BB9-98A7-41E9-A3C2-64095B771D15}">
      <dgm:prSet/>
      <dgm:spPr/>
      <dgm:t>
        <a:bodyPr/>
        <a:lstStyle/>
        <a:p>
          <a:endParaRPr lang="sv-SE"/>
        </a:p>
      </dgm:t>
    </dgm:pt>
    <dgm:pt modelId="{9BFD42A1-002E-4F82-9B04-C4BD1C5660A3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sv-SE" sz="1400">
              <a:effectLst/>
            </a:rPr>
            <a:t>Återkoppla och utvärdera.</a:t>
          </a:r>
          <a:endParaRPr lang="sv-SE" sz="1400"/>
        </a:p>
      </dgm:t>
    </dgm:pt>
    <dgm:pt modelId="{1B2B8759-CF08-422E-924A-77F59BD57255}" type="parTrans" cxnId="{2C3B529B-C9C9-4F5F-81A8-1AE3D5846E41}">
      <dgm:prSet/>
      <dgm:spPr/>
      <dgm:t>
        <a:bodyPr/>
        <a:lstStyle/>
        <a:p>
          <a:endParaRPr lang="sv-SE"/>
        </a:p>
      </dgm:t>
    </dgm:pt>
    <dgm:pt modelId="{A7EDC27E-1BE8-420E-AAA3-08D654AF44DD}" type="sibTrans" cxnId="{2C3B529B-C9C9-4F5F-81A8-1AE3D5846E41}">
      <dgm:prSet/>
      <dgm:spPr/>
      <dgm:t>
        <a:bodyPr/>
        <a:lstStyle/>
        <a:p>
          <a:endParaRPr lang="sv-SE"/>
        </a:p>
      </dgm:t>
    </dgm:pt>
    <dgm:pt modelId="{28C8E009-18DC-410A-9B14-4C7FB9D4F9D7}">
      <dgm:prSet phldrT="[Text]" custT="1"/>
      <dgm:spPr/>
      <dgm:t>
        <a:bodyPr/>
        <a:lstStyle/>
        <a:p>
          <a:r>
            <a:rPr lang="sv-SE" sz="1400">
              <a:effectLst/>
            </a:rPr>
            <a:t>Lyssna till barnet eller barnen. </a:t>
          </a:r>
          <a:endParaRPr lang="sv-SE" sz="1400"/>
        </a:p>
      </dgm:t>
    </dgm:pt>
    <dgm:pt modelId="{C6E1E2C9-05F1-4B4E-8B53-A0294C97F7E9}" type="parTrans" cxnId="{10043766-35DB-45F8-92EF-5D853B4E91FF}">
      <dgm:prSet/>
      <dgm:spPr/>
      <dgm:t>
        <a:bodyPr/>
        <a:lstStyle/>
        <a:p>
          <a:endParaRPr lang="sv-SE"/>
        </a:p>
      </dgm:t>
    </dgm:pt>
    <dgm:pt modelId="{2D5D984E-1F90-43AC-8991-DEBADD81A86C}" type="sibTrans" cxnId="{10043766-35DB-45F8-92EF-5D853B4E91FF}">
      <dgm:prSet/>
      <dgm:spPr/>
      <dgm:t>
        <a:bodyPr/>
        <a:lstStyle/>
        <a:p>
          <a:endParaRPr lang="sv-SE"/>
        </a:p>
      </dgm:t>
    </dgm:pt>
    <dgm:pt modelId="{D077F2CA-EC20-4240-B820-9A389F94B8F1}">
      <dgm:prSet phldrT="[Text]" custT="1"/>
      <dgm:spPr/>
      <dgm:t>
        <a:bodyPr/>
        <a:lstStyle/>
        <a:p>
          <a:r>
            <a:rPr lang="sv-SE" sz="1400">
              <a:effectLst/>
            </a:rPr>
            <a:t>Inhämta kunskap</a:t>
          </a:r>
          <a:endParaRPr lang="sv-SE" sz="1400"/>
        </a:p>
      </dgm:t>
    </dgm:pt>
    <dgm:pt modelId="{D28053E6-B008-4396-8EF2-668D0B56851C}" type="parTrans" cxnId="{41B32CF7-260E-4914-93FF-5605EC48CB66}">
      <dgm:prSet/>
      <dgm:spPr/>
      <dgm:t>
        <a:bodyPr/>
        <a:lstStyle/>
        <a:p>
          <a:endParaRPr lang="sv-SE"/>
        </a:p>
      </dgm:t>
    </dgm:pt>
    <dgm:pt modelId="{CF681EB9-37BA-4E4B-8C16-46C09E0CB978}" type="sibTrans" cxnId="{41B32CF7-260E-4914-93FF-5605EC48CB66}">
      <dgm:prSet/>
      <dgm:spPr/>
      <dgm:t>
        <a:bodyPr/>
        <a:lstStyle/>
        <a:p>
          <a:endParaRPr lang="sv-SE"/>
        </a:p>
      </dgm:t>
    </dgm:pt>
    <dgm:pt modelId="{EE14F10C-03A1-42FA-9410-981A782CD54D}" type="pres">
      <dgm:prSet presAssocID="{A9615362-3E6B-4B86-B8E5-005D540259C7}" presName="Name0" presStyleCnt="0">
        <dgm:presLayoutVars>
          <dgm:dir/>
          <dgm:resizeHandles val="exact"/>
        </dgm:presLayoutVars>
      </dgm:prSet>
      <dgm:spPr/>
    </dgm:pt>
    <dgm:pt modelId="{AF2B3150-9F28-469E-BA1A-D9C79973D737}" type="pres">
      <dgm:prSet presAssocID="{A9615362-3E6B-4B86-B8E5-005D540259C7}" presName="cycle" presStyleCnt="0"/>
      <dgm:spPr/>
    </dgm:pt>
    <dgm:pt modelId="{8F4995E3-C089-4D9F-8289-1A29A7549CD3}" type="pres">
      <dgm:prSet presAssocID="{3CB829C9-4381-49FF-981F-B2B8CB4B85D2}" presName="nodeFirstNode" presStyleLbl="node1" presStyleIdx="0" presStyleCnt="7">
        <dgm:presLayoutVars>
          <dgm:bulletEnabled val="1"/>
        </dgm:presLayoutVars>
      </dgm:prSet>
      <dgm:spPr/>
    </dgm:pt>
    <dgm:pt modelId="{AA6EAE54-C541-4F8A-B8C8-FAE07CD7CDF3}" type="pres">
      <dgm:prSet presAssocID="{ACD9E859-3D0D-4EF5-8ACE-8A59D11EC285}" presName="sibTransFirstNode" presStyleLbl="bgShp" presStyleIdx="0" presStyleCnt="1"/>
      <dgm:spPr/>
    </dgm:pt>
    <dgm:pt modelId="{BF4EEFFD-AC5D-40D1-9770-D0DED4B804FD}" type="pres">
      <dgm:prSet presAssocID="{28C8E009-18DC-410A-9B14-4C7FB9D4F9D7}" presName="nodeFollowingNodes" presStyleLbl="node1" presStyleIdx="1" presStyleCnt="7">
        <dgm:presLayoutVars>
          <dgm:bulletEnabled val="1"/>
        </dgm:presLayoutVars>
      </dgm:prSet>
      <dgm:spPr/>
    </dgm:pt>
    <dgm:pt modelId="{92F67C5C-A49B-4029-B217-55C5EC650369}" type="pres">
      <dgm:prSet presAssocID="{D077F2CA-EC20-4240-B820-9A389F94B8F1}" presName="nodeFollowingNodes" presStyleLbl="node1" presStyleIdx="2" presStyleCnt="7">
        <dgm:presLayoutVars>
          <dgm:bulletEnabled val="1"/>
        </dgm:presLayoutVars>
      </dgm:prSet>
      <dgm:spPr/>
    </dgm:pt>
    <dgm:pt modelId="{FC4724FF-6217-49BF-B985-ABB3577C8936}" type="pres">
      <dgm:prSet presAssocID="{5C53F7D2-80C7-4CCD-91C0-3D2FC1319E22}" presName="nodeFollowingNodes" presStyleLbl="node1" presStyleIdx="3" presStyleCnt="7">
        <dgm:presLayoutVars>
          <dgm:bulletEnabled val="1"/>
        </dgm:presLayoutVars>
      </dgm:prSet>
      <dgm:spPr/>
    </dgm:pt>
    <dgm:pt modelId="{5D3BA7A4-5122-4F1A-B0D5-FDD2643D9AF3}" type="pres">
      <dgm:prSet presAssocID="{8F1AD383-36D9-445A-9504-C0B5282D7B7C}" presName="nodeFollowingNodes" presStyleLbl="node1" presStyleIdx="4" presStyleCnt="7">
        <dgm:presLayoutVars>
          <dgm:bulletEnabled val="1"/>
        </dgm:presLayoutVars>
      </dgm:prSet>
      <dgm:spPr/>
    </dgm:pt>
    <dgm:pt modelId="{473D30D3-A621-4B23-A40A-41CA642BAAA6}" type="pres">
      <dgm:prSet presAssocID="{725E3D77-B18D-48A3-B61E-7B13EEEF7716}" presName="nodeFollowingNodes" presStyleLbl="node1" presStyleIdx="5" presStyleCnt="7">
        <dgm:presLayoutVars>
          <dgm:bulletEnabled val="1"/>
        </dgm:presLayoutVars>
      </dgm:prSet>
      <dgm:spPr/>
    </dgm:pt>
    <dgm:pt modelId="{D2C961C9-0461-4570-A8CA-6E954F149667}" type="pres">
      <dgm:prSet presAssocID="{9BFD42A1-002E-4F82-9B04-C4BD1C5660A3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C97DD305-41EF-4669-AAFA-FC6432240B1D}" srcId="{A9615362-3E6B-4B86-B8E5-005D540259C7}" destId="{5C53F7D2-80C7-4CCD-91C0-3D2FC1319E22}" srcOrd="3" destOrd="0" parTransId="{4E24681C-533E-42B7-BE46-C0E7834C98C8}" sibTransId="{3F53F0C7-4110-4248-8D2B-DB84D6786E44}"/>
    <dgm:cxn modelId="{731A000B-5EF7-4C30-973C-3A540050B34A}" type="presOf" srcId="{ACD9E859-3D0D-4EF5-8ACE-8A59D11EC285}" destId="{AA6EAE54-C541-4F8A-B8C8-FAE07CD7CDF3}" srcOrd="0" destOrd="0" presId="urn:microsoft.com/office/officeart/2005/8/layout/cycle3"/>
    <dgm:cxn modelId="{A5515D18-A3A0-4BAC-8252-03A37DD89319}" type="presOf" srcId="{D077F2CA-EC20-4240-B820-9A389F94B8F1}" destId="{92F67C5C-A49B-4029-B217-55C5EC650369}" srcOrd="0" destOrd="0" presId="urn:microsoft.com/office/officeart/2005/8/layout/cycle3"/>
    <dgm:cxn modelId="{10043766-35DB-45F8-92EF-5D853B4E91FF}" srcId="{A9615362-3E6B-4B86-B8E5-005D540259C7}" destId="{28C8E009-18DC-410A-9B14-4C7FB9D4F9D7}" srcOrd="1" destOrd="0" parTransId="{C6E1E2C9-05F1-4B4E-8B53-A0294C97F7E9}" sibTransId="{2D5D984E-1F90-43AC-8991-DEBADD81A86C}"/>
    <dgm:cxn modelId="{F476DB49-2472-40FD-961D-46C7F92FFFF7}" srcId="{A9615362-3E6B-4B86-B8E5-005D540259C7}" destId="{8F1AD383-36D9-445A-9504-C0B5282D7B7C}" srcOrd="4" destOrd="0" parTransId="{40D36F9E-7563-4E12-831E-A7EC613D00BF}" sibTransId="{E0C567E0-C2DE-4963-8159-BA8BE0FBAF38}"/>
    <dgm:cxn modelId="{990B2272-4E58-4903-85A5-0497632F1787}" type="presOf" srcId="{9BFD42A1-002E-4F82-9B04-C4BD1C5660A3}" destId="{D2C961C9-0461-4570-A8CA-6E954F149667}" srcOrd="0" destOrd="0" presId="urn:microsoft.com/office/officeart/2005/8/layout/cycle3"/>
    <dgm:cxn modelId="{82916354-2C73-4DF3-B14B-3DC5C3B768A0}" srcId="{A9615362-3E6B-4B86-B8E5-005D540259C7}" destId="{3CB829C9-4381-49FF-981F-B2B8CB4B85D2}" srcOrd="0" destOrd="0" parTransId="{1CF696B7-1C3F-4958-B720-DDA06F30A885}" sibTransId="{ACD9E859-3D0D-4EF5-8ACE-8A59D11EC285}"/>
    <dgm:cxn modelId="{60ADA65A-5B07-4B66-9E02-A6B76972113D}" type="presOf" srcId="{5C53F7D2-80C7-4CCD-91C0-3D2FC1319E22}" destId="{FC4724FF-6217-49BF-B985-ABB3577C8936}" srcOrd="0" destOrd="0" presId="urn:microsoft.com/office/officeart/2005/8/layout/cycle3"/>
    <dgm:cxn modelId="{E941698F-ABB2-4E2D-9DE4-3ADDF5D8AC47}" type="presOf" srcId="{3CB829C9-4381-49FF-981F-B2B8CB4B85D2}" destId="{8F4995E3-C089-4D9F-8289-1A29A7549CD3}" srcOrd="0" destOrd="0" presId="urn:microsoft.com/office/officeart/2005/8/layout/cycle3"/>
    <dgm:cxn modelId="{2C3B529B-C9C9-4F5F-81A8-1AE3D5846E41}" srcId="{A9615362-3E6B-4B86-B8E5-005D540259C7}" destId="{9BFD42A1-002E-4F82-9B04-C4BD1C5660A3}" srcOrd="6" destOrd="0" parTransId="{1B2B8759-CF08-422E-924A-77F59BD57255}" sibTransId="{A7EDC27E-1BE8-420E-AAA3-08D654AF44DD}"/>
    <dgm:cxn modelId="{6ED48BA7-5343-4B69-85D9-0D6EB883458D}" type="presOf" srcId="{8F1AD383-36D9-445A-9504-C0B5282D7B7C}" destId="{5D3BA7A4-5122-4F1A-B0D5-FDD2643D9AF3}" srcOrd="0" destOrd="0" presId="urn:microsoft.com/office/officeart/2005/8/layout/cycle3"/>
    <dgm:cxn modelId="{36C89BB9-98A7-41E9-A3C2-64095B771D15}" srcId="{A9615362-3E6B-4B86-B8E5-005D540259C7}" destId="{725E3D77-B18D-48A3-B61E-7B13EEEF7716}" srcOrd="5" destOrd="0" parTransId="{B5CF4B93-E527-4B3A-8C5A-BA65386D07FA}" sibTransId="{E176C99D-5F86-4A8B-A128-C60546F4EB21}"/>
    <dgm:cxn modelId="{85315CCE-2329-422B-B5FE-8C6820DE8E56}" type="presOf" srcId="{28C8E009-18DC-410A-9B14-4C7FB9D4F9D7}" destId="{BF4EEFFD-AC5D-40D1-9770-D0DED4B804FD}" srcOrd="0" destOrd="0" presId="urn:microsoft.com/office/officeart/2005/8/layout/cycle3"/>
    <dgm:cxn modelId="{EAB13DD7-A902-4078-8063-7404D8F9D614}" type="presOf" srcId="{725E3D77-B18D-48A3-B61E-7B13EEEF7716}" destId="{473D30D3-A621-4B23-A40A-41CA642BAAA6}" srcOrd="0" destOrd="0" presId="urn:microsoft.com/office/officeart/2005/8/layout/cycle3"/>
    <dgm:cxn modelId="{4E3650DE-FABE-415B-8D8F-B3CCA84C15F7}" type="presOf" srcId="{A9615362-3E6B-4B86-B8E5-005D540259C7}" destId="{EE14F10C-03A1-42FA-9410-981A782CD54D}" srcOrd="0" destOrd="0" presId="urn:microsoft.com/office/officeart/2005/8/layout/cycle3"/>
    <dgm:cxn modelId="{41B32CF7-260E-4914-93FF-5605EC48CB66}" srcId="{A9615362-3E6B-4B86-B8E5-005D540259C7}" destId="{D077F2CA-EC20-4240-B820-9A389F94B8F1}" srcOrd="2" destOrd="0" parTransId="{D28053E6-B008-4396-8EF2-668D0B56851C}" sibTransId="{CF681EB9-37BA-4E4B-8C16-46C09E0CB978}"/>
    <dgm:cxn modelId="{E0ADCD56-9EE0-4596-B270-89CCD3C87B8E}" type="presParOf" srcId="{EE14F10C-03A1-42FA-9410-981A782CD54D}" destId="{AF2B3150-9F28-469E-BA1A-D9C79973D737}" srcOrd="0" destOrd="0" presId="urn:microsoft.com/office/officeart/2005/8/layout/cycle3"/>
    <dgm:cxn modelId="{092871D1-D7C2-41D4-A011-42259AB5FFBC}" type="presParOf" srcId="{AF2B3150-9F28-469E-BA1A-D9C79973D737}" destId="{8F4995E3-C089-4D9F-8289-1A29A7549CD3}" srcOrd="0" destOrd="0" presId="urn:microsoft.com/office/officeart/2005/8/layout/cycle3"/>
    <dgm:cxn modelId="{16715753-C6B5-4B3A-ACF6-60E8DF498713}" type="presParOf" srcId="{AF2B3150-9F28-469E-BA1A-D9C79973D737}" destId="{AA6EAE54-C541-4F8A-B8C8-FAE07CD7CDF3}" srcOrd="1" destOrd="0" presId="urn:microsoft.com/office/officeart/2005/8/layout/cycle3"/>
    <dgm:cxn modelId="{2BCB0248-984A-4C6B-977A-DF74006B1E95}" type="presParOf" srcId="{AF2B3150-9F28-469E-BA1A-D9C79973D737}" destId="{BF4EEFFD-AC5D-40D1-9770-D0DED4B804FD}" srcOrd="2" destOrd="0" presId="urn:microsoft.com/office/officeart/2005/8/layout/cycle3"/>
    <dgm:cxn modelId="{EAF1406C-EEA3-41A7-BDD9-EA8C1729BB35}" type="presParOf" srcId="{AF2B3150-9F28-469E-BA1A-D9C79973D737}" destId="{92F67C5C-A49B-4029-B217-55C5EC650369}" srcOrd="3" destOrd="0" presId="urn:microsoft.com/office/officeart/2005/8/layout/cycle3"/>
    <dgm:cxn modelId="{A358AEA4-6FB5-4EFA-B5B6-31900906F293}" type="presParOf" srcId="{AF2B3150-9F28-469E-BA1A-D9C79973D737}" destId="{FC4724FF-6217-49BF-B985-ABB3577C8936}" srcOrd="4" destOrd="0" presId="urn:microsoft.com/office/officeart/2005/8/layout/cycle3"/>
    <dgm:cxn modelId="{D22E0694-4DD9-4DDE-9103-D76E3DC11B19}" type="presParOf" srcId="{AF2B3150-9F28-469E-BA1A-D9C79973D737}" destId="{5D3BA7A4-5122-4F1A-B0D5-FDD2643D9AF3}" srcOrd="5" destOrd="0" presId="urn:microsoft.com/office/officeart/2005/8/layout/cycle3"/>
    <dgm:cxn modelId="{A3AADB49-0A58-4F52-982B-BE6ECDD51325}" type="presParOf" srcId="{AF2B3150-9F28-469E-BA1A-D9C79973D737}" destId="{473D30D3-A621-4B23-A40A-41CA642BAAA6}" srcOrd="6" destOrd="0" presId="urn:microsoft.com/office/officeart/2005/8/layout/cycle3"/>
    <dgm:cxn modelId="{81D4CBBC-9D91-4C66-86AD-AA22462F441C}" type="presParOf" srcId="{AF2B3150-9F28-469E-BA1A-D9C79973D737}" destId="{D2C961C9-0461-4570-A8CA-6E954F14966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EAE54-C541-4F8A-B8C8-FAE07CD7CDF3}">
      <dsp:nvSpPr>
        <dsp:cNvPr id="0" name=""/>
        <dsp:cNvSpPr/>
      </dsp:nvSpPr>
      <dsp:spPr>
        <a:xfrm>
          <a:off x="376243" y="811633"/>
          <a:ext cx="5346688" cy="5346688"/>
        </a:xfrm>
        <a:prstGeom prst="circularArrow">
          <a:avLst>
            <a:gd name="adj1" fmla="val 5544"/>
            <a:gd name="adj2" fmla="val 330680"/>
            <a:gd name="adj3" fmla="val 14528214"/>
            <a:gd name="adj4" fmla="val 1694312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995E3-C089-4D9F-8289-1A29A7549CD3}">
      <dsp:nvSpPr>
        <dsp:cNvPr id="0" name=""/>
        <dsp:cNvSpPr/>
      </dsp:nvSpPr>
      <dsp:spPr>
        <a:xfrm>
          <a:off x="2224650" y="849391"/>
          <a:ext cx="1649874" cy="82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Beskriva ärendet</a:t>
          </a:r>
        </a:p>
      </dsp:txBody>
      <dsp:txXfrm>
        <a:off x="2264920" y="889661"/>
        <a:ext cx="1569334" cy="744397"/>
      </dsp:txXfrm>
    </dsp:sp>
    <dsp:sp modelId="{BF4EEFFD-AC5D-40D1-9770-D0DED4B804FD}">
      <dsp:nvSpPr>
        <dsp:cNvPr id="0" name=""/>
        <dsp:cNvSpPr/>
      </dsp:nvSpPr>
      <dsp:spPr>
        <a:xfrm>
          <a:off x="4007255" y="1707848"/>
          <a:ext cx="1649874" cy="82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>
              <a:effectLst/>
            </a:rPr>
            <a:t>Lyssna till barnet eller barnen. </a:t>
          </a:r>
          <a:endParaRPr lang="sv-SE" sz="1400" kern="1200"/>
        </a:p>
      </dsp:txBody>
      <dsp:txXfrm>
        <a:off x="4047525" y="1748118"/>
        <a:ext cx="1569334" cy="744397"/>
      </dsp:txXfrm>
    </dsp:sp>
    <dsp:sp modelId="{92F67C5C-A49B-4029-B217-55C5EC650369}">
      <dsp:nvSpPr>
        <dsp:cNvPr id="0" name=""/>
        <dsp:cNvSpPr/>
      </dsp:nvSpPr>
      <dsp:spPr>
        <a:xfrm>
          <a:off x="4447522" y="3636784"/>
          <a:ext cx="1649874" cy="82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>
              <a:effectLst/>
            </a:rPr>
            <a:t>Inhämta kunskap</a:t>
          </a:r>
          <a:endParaRPr lang="sv-SE" sz="1400" kern="1200"/>
        </a:p>
      </dsp:txBody>
      <dsp:txXfrm>
        <a:off x="4487792" y="3677054"/>
        <a:ext cx="1569334" cy="744397"/>
      </dsp:txXfrm>
    </dsp:sp>
    <dsp:sp modelId="{FC4724FF-6217-49BF-B985-ABB3577C8936}">
      <dsp:nvSpPr>
        <dsp:cNvPr id="0" name=""/>
        <dsp:cNvSpPr/>
      </dsp:nvSpPr>
      <dsp:spPr>
        <a:xfrm>
          <a:off x="3213921" y="5183671"/>
          <a:ext cx="1649874" cy="82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1400" kern="1200">
              <a:effectLst/>
            </a:rPr>
            <a:t>Låt barnkonventionen vägleda. </a:t>
          </a:r>
          <a:endParaRPr lang="sv-SE" sz="1400" kern="1200"/>
        </a:p>
      </dsp:txBody>
      <dsp:txXfrm>
        <a:off x="3254191" y="5223941"/>
        <a:ext cx="1569334" cy="744397"/>
      </dsp:txXfrm>
    </dsp:sp>
    <dsp:sp modelId="{5D3BA7A4-5122-4F1A-B0D5-FDD2643D9AF3}">
      <dsp:nvSpPr>
        <dsp:cNvPr id="0" name=""/>
        <dsp:cNvSpPr/>
      </dsp:nvSpPr>
      <dsp:spPr>
        <a:xfrm>
          <a:off x="1235378" y="5183671"/>
          <a:ext cx="1649874" cy="82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>
              <a:effectLst/>
            </a:rPr>
            <a:t>Ta fram handlingsalternativ och analysera konsekvenser</a:t>
          </a:r>
          <a:endParaRPr lang="sv-SE" sz="1400" kern="1200"/>
        </a:p>
      </dsp:txBody>
      <dsp:txXfrm>
        <a:off x="1275648" y="5223941"/>
        <a:ext cx="1569334" cy="744397"/>
      </dsp:txXfrm>
    </dsp:sp>
    <dsp:sp modelId="{473D30D3-A621-4B23-A40A-41CA642BAAA6}">
      <dsp:nvSpPr>
        <dsp:cNvPr id="0" name=""/>
        <dsp:cNvSpPr/>
      </dsp:nvSpPr>
      <dsp:spPr>
        <a:xfrm>
          <a:off x="1777" y="3636784"/>
          <a:ext cx="1649874" cy="82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>
              <a:effectLst/>
            </a:rPr>
            <a:t>Bedöm barnets bästa och fatta beslut. </a:t>
          </a:r>
          <a:endParaRPr lang="sv-SE" sz="1400" kern="1200"/>
        </a:p>
      </dsp:txBody>
      <dsp:txXfrm>
        <a:off x="42047" y="3677054"/>
        <a:ext cx="1569334" cy="744397"/>
      </dsp:txXfrm>
    </dsp:sp>
    <dsp:sp modelId="{D2C961C9-0461-4570-A8CA-6E954F149667}">
      <dsp:nvSpPr>
        <dsp:cNvPr id="0" name=""/>
        <dsp:cNvSpPr/>
      </dsp:nvSpPr>
      <dsp:spPr>
        <a:xfrm>
          <a:off x="442045" y="1707848"/>
          <a:ext cx="1649874" cy="824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1400" kern="1200">
              <a:effectLst/>
            </a:rPr>
            <a:t>Återkoppla och utvärdera.</a:t>
          </a:r>
          <a:endParaRPr lang="sv-SE" sz="1400" kern="1200"/>
        </a:p>
      </dsp:txBody>
      <dsp:txXfrm>
        <a:off x="482315" y="1748118"/>
        <a:ext cx="1569334" cy="744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C678-292F-E445-A6AF-F6777C83089C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3E7B-AD77-6947-8F2C-F71B76B3BA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588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08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6631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172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58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Bildkälla: Werner, J (2021): https://www.1177.se/contentassets/909c5b9754f3417da3c589835496c904/egenprovtagning_foto-johan-werner-avby.jpg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18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38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>
                <a:effectLst/>
              </a:rPr>
              <a:t>Bildkälla (barn runt glob): </a:t>
            </a:r>
            <a:r>
              <a:rPr lang="sv-SE" sz="1200" b="0" i="0" err="1">
                <a:effectLst/>
              </a:rPr>
              <a:t>Chombusan</a:t>
            </a:r>
            <a:r>
              <a:rPr lang="sv-SE" sz="1200" b="0" i="0">
                <a:effectLst/>
              </a:rPr>
              <a:t> (u.å.): https://cdn-se-sa-ms.clio.me/Knappbild_barnkonventionen.jpg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47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008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81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89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01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54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2404532"/>
            <a:ext cx="1778000" cy="1126067"/>
          </a:xfrm>
          <a:prstGeom prst="rect">
            <a:avLst/>
          </a:prstGeom>
        </p:spPr>
      </p:pic>
      <p:sp>
        <p:nvSpPr>
          <p:cNvPr id="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5141408" y="4734790"/>
            <a:ext cx="6253422" cy="9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3" cy="28121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2351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74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2952"/>
            <a:ext cx="7212205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4725030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892784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6335974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50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787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955969" y="2249764"/>
            <a:ext cx="4549394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5157313" y="612952"/>
            <a:ext cx="6348049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5157314" y="2249764"/>
            <a:ext cx="6348049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1544321" y="1625600"/>
            <a:ext cx="9117576" cy="36068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706E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47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mn"/>
          <p:cNvSpPr>
            <a:spLocks noGrp="1"/>
          </p:cNvSpPr>
          <p:nvPr>
            <p:ph type="subTitle" idx="1" hasCustomPrompt="1"/>
          </p:nvPr>
        </p:nvSpPr>
        <p:spPr>
          <a:xfrm>
            <a:off x="1574800" y="4533900"/>
            <a:ext cx="9052560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 Efternamn, titel</a:t>
            </a:r>
          </a:p>
        </p:txBody>
      </p:sp>
      <p:sp>
        <p:nvSpPr>
          <p:cNvPr id="2" name="Citat"/>
          <p:cNvSpPr>
            <a:spLocks noGrp="1"/>
          </p:cNvSpPr>
          <p:nvPr>
            <p:ph type="title" hasCustomPrompt="1"/>
          </p:nvPr>
        </p:nvSpPr>
        <p:spPr>
          <a:xfrm>
            <a:off x="1574800" y="1574800"/>
            <a:ext cx="9052560" cy="28702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/>
              <a:t>Lägg till citat</a:t>
            </a:r>
          </a:p>
        </p:txBody>
      </p:sp>
      <p:pic>
        <p:nvPicPr>
          <p:cNvPr id="8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2304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(Graf, diagram, m.m.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 hasCustomPrompt="1"/>
          </p:nvPr>
        </p:nvSpPr>
        <p:spPr>
          <a:xfrm>
            <a:off x="706819" y="672571"/>
            <a:ext cx="10696905" cy="367953"/>
          </a:xfrm>
        </p:spPr>
        <p:txBody>
          <a:bodyPr anchor="t">
            <a:normAutofit/>
          </a:bodyPr>
          <a:lstStyle>
            <a:lvl1pPr>
              <a:defRPr sz="2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/>
              <a:t>Statistik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idx="11"/>
          </p:nvPr>
        </p:nvSpPr>
        <p:spPr>
          <a:xfrm>
            <a:off x="1785977" y="1328928"/>
            <a:ext cx="8620046" cy="4791382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 typeface="Arial" charset="0"/>
              <a:buNone/>
              <a:defRPr sz="1800"/>
            </a:lvl1pPr>
            <a:lvl2pPr marL="244800" indent="0" algn="ctr">
              <a:buSzPct val="100000"/>
              <a:buFont typeface="Arial" charset="0"/>
              <a:buNone/>
              <a:defRPr sz="1600"/>
            </a:lvl2pPr>
            <a:lvl3pPr marL="496800" indent="0" algn="ctr">
              <a:buSzPct val="100000"/>
              <a:buFont typeface="Arial" charset="0"/>
              <a:buNone/>
              <a:defRPr sz="1400"/>
            </a:lvl3pPr>
            <a:lvl4pPr marL="735750" indent="0" algn="ctr">
              <a:buSzPct val="100000"/>
              <a:buFont typeface="Arial" charset="0"/>
              <a:buNone/>
              <a:defRPr sz="1200"/>
            </a:lvl4pPr>
            <a:lvl5pPr marL="926550" indent="0" algn="ctr">
              <a:buSzPct val="100000"/>
              <a:buFont typeface="Arial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Ljus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9840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"/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430805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1671145" y="3602860"/>
            <a:ext cx="898634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www.inera.se</a:t>
            </a:r>
            <a:endParaRPr lang="sv-SE"/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1671145" y="2627150"/>
            <a:ext cx="8986345" cy="6731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/>
              <a:t>Tack!</a:t>
            </a:r>
          </a:p>
        </p:txBody>
      </p:sp>
      <p:pic>
        <p:nvPicPr>
          <p:cNvPr id="6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443640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443495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"/>
          <p:cNvSpPr>
            <a:spLocks noGrp="1"/>
          </p:cNvSpPr>
          <p:nvPr>
            <p:ph idx="15"/>
          </p:nvPr>
        </p:nvSpPr>
        <p:spPr>
          <a:xfrm>
            <a:off x="685800" y="3917050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"/>
          <p:cNvSpPr>
            <a:spLocks noGrp="1"/>
          </p:cNvSpPr>
          <p:nvPr>
            <p:ph idx="16"/>
          </p:nvPr>
        </p:nvSpPr>
        <p:spPr>
          <a:xfrm>
            <a:off x="6132133" y="3918514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073978" y="746106"/>
            <a:ext cx="4336388" cy="5374203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"/>
          <p:cNvSpPr>
            <a:spLocks noGrp="1"/>
          </p:cNvSpPr>
          <p:nvPr>
            <p:ph idx="11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vänster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094134" y="612952"/>
            <a:ext cx="5346700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bild"/>
          <p:cNvSpPr>
            <a:spLocks noGrp="1"/>
          </p:cNvSpPr>
          <p:nvPr>
            <p:ph type="pic" sz="quarter" idx="12"/>
          </p:nvPr>
        </p:nvSpPr>
        <p:spPr>
          <a:xfrm>
            <a:off x="781175" y="746107"/>
            <a:ext cx="4365085" cy="5329326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094135" y="2249764"/>
            <a:ext cx="5346700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980724" y="1228033"/>
            <a:ext cx="4397673" cy="43987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6533761" y="1568731"/>
            <a:ext cx="2016313" cy="2016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 eller ikon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999603" y="3155516"/>
            <a:ext cx="2708846" cy="2709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 eller ikon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13016" y="709654"/>
            <a:ext cx="2186864" cy="218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</a:t>
            </a:r>
            <a:br>
              <a:rPr lang="sv-SE"/>
            </a:br>
            <a:r>
              <a:rPr lang="sv-SE"/>
              <a:t>eller ikon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akgrunds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Underrubrik"/>
          <p:cNvSpPr>
            <a:spLocks noGrp="1"/>
          </p:cNvSpPr>
          <p:nvPr>
            <p:ph type="subTitle" idx="11"/>
          </p:nvPr>
        </p:nvSpPr>
        <p:spPr>
          <a:xfrm>
            <a:off x="685798" y="3220701"/>
            <a:ext cx="5436706" cy="2227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1498776"/>
            <a:ext cx="5436706" cy="1531013"/>
          </a:xfrm>
        </p:spPr>
        <p:txBody>
          <a:bodyPr anchor="t">
            <a:no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"/>
          <p:cNvSpPr>
            <a:spLocks noGrp="1"/>
          </p:cNvSpPr>
          <p:nvPr>
            <p:ph type="body" idx="1"/>
          </p:nvPr>
        </p:nvSpPr>
        <p:spPr>
          <a:xfrm>
            <a:off x="685800" y="1639015"/>
            <a:ext cx="10668000" cy="453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"/>
          <p:cNvSpPr>
            <a:spLocks noGrp="1"/>
          </p:cNvSpPr>
          <p:nvPr>
            <p:ph type="title"/>
          </p:nvPr>
        </p:nvSpPr>
        <p:spPr>
          <a:xfrm>
            <a:off x="685800" y="614974"/>
            <a:ext cx="10667999" cy="85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12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0" r:id="rId4"/>
    <p:sldLayoutId id="2147483666" r:id="rId5"/>
    <p:sldLayoutId id="2147483669" r:id="rId6"/>
    <p:sldLayoutId id="2147483677" r:id="rId7"/>
    <p:sldLayoutId id="2147483678" r:id="rId8"/>
    <p:sldLayoutId id="2147483667" r:id="rId9"/>
    <p:sldLayoutId id="2147483662" r:id="rId10"/>
    <p:sldLayoutId id="2147483665" r:id="rId11"/>
    <p:sldLayoutId id="2147483663" r:id="rId12"/>
    <p:sldLayoutId id="2147483664" r:id="rId13"/>
    <p:sldLayoutId id="2147483651" r:id="rId14"/>
    <p:sldLayoutId id="2147483654" r:id="rId15"/>
    <p:sldLayoutId id="2147483660" r:id="rId16"/>
    <p:sldLayoutId id="2147483674" r:id="rId17"/>
    <p:sldLayoutId id="2147483679" r:id="rId18"/>
    <p:sldLayoutId id="2147483655" r:id="rId19"/>
    <p:sldLayoutId id="2147483661" r:id="rId20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cap="none" spc="0">
          <a:ln>
            <a:noFill/>
          </a:ln>
          <a:solidFill>
            <a:srgbClr val="00706E"/>
          </a:solidFill>
          <a:effectLst/>
          <a:latin typeface="Open Sans Light" charset="0"/>
          <a:ea typeface="Open Sans Light" charset="0"/>
          <a:cs typeface="Open Sans Light" charset="0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1000"/>
        </a:spcBef>
        <a:buClr>
          <a:srgbClr val="01A5A3"/>
        </a:buClr>
        <a:buSzPct val="100000"/>
        <a:buFont typeface="Arial" charset="0"/>
        <a:buChar char="•"/>
        <a:defRPr sz="20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1pPr>
      <a:lvl2pPr marL="468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8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2pPr>
      <a:lvl3pPr marL="720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6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3pPr>
      <a:lvl4pPr marL="90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4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4pPr>
      <a:lvl5pPr marL="10980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2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n.lindblom@inera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hadija.osman@inera.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FD68FA5E-9F25-4E15-946C-0B1AC09E5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409" y="4060062"/>
            <a:ext cx="6857304" cy="2564781"/>
          </a:xfrm>
        </p:spPr>
        <p:txBody>
          <a:bodyPr/>
          <a:lstStyle/>
          <a:p>
            <a:r>
              <a:rPr lang="sv-SE"/>
              <a:t>Uppdraget pågår: okt 2021 – feb 2022</a:t>
            </a:r>
          </a:p>
          <a:p>
            <a:r>
              <a:rPr lang="sv-SE"/>
              <a:t>Presentatörer: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Elin Lindblom, Trainee sektion Projekt, </a:t>
            </a:r>
            <a:r>
              <a:rPr lang="sv-SE">
                <a:hlinkClick r:id="rId3"/>
              </a:rPr>
              <a:t>elin.lindblom@inera.se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Khadija Osman, Trainee sektion E-tjänster, </a:t>
            </a:r>
            <a:r>
              <a:rPr lang="sv-SE">
                <a:hlinkClick r:id="rId4"/>
              </a:rPr>
              <a:t>khadija.osman@inera.se</a:t>
            </a:r>
            <a:endParaRPr lang="sv-SE"/>
          </a:p>
          <a:p>
            <a:r>
              <a:rPr lang="sv-SE"/>
              <a:t>Datum: 2022-02-18</a:t>
            </a:r>
          </a:p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B7A2039-EB3A-4256-9376-133520B83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409" y="1593606"/>
            <a:ext cx="6253423" cy="2812144"/>
          </a:xfrm>
        </p:spPr>
        <p:txBody>
          <a:bodyPr/>
          <a:lstStyle/>
          <a:p>
            <a:r>
              <a:rPr lang="sv-SE"/>
              <a:t>Barnkonsekvensanalys </a:t>
            </a:r>
            <a:r>
              <a:rPr lang="sv-SE" sz="2000"/>
              <a:t>Egen provhantering - Provtagning för covid-19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7046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70284B-25EC-4148-8576-371BEA81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Resultat &amp; fortsatt arbete</a:t>
            </a:r>
          </a:p>
        </p:txBody>
      </p:sp>
    </p:spTree>
    <p:extLst>
      <p:ext uri="{BB962C8B-B14F-4D97-AF65-F5344CB8AC3E}">
        <p14:creationId xmlns:p14="http://schemas.microsoft.com/office/powerpoint/2010/main" val="3067941094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oto of bulb artwork">
            <a:extLst>
              <a:ext uri="{FF2B5EF4-FFF2-40B4-BE49-F238E27FC236}">
                <a16:creationId xmlns:a16="http://schemas.microsoft.com/office/drawing/2014/main" id="{3F928417-DB9C-4943-8EE1-03730125396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r="48492" b="-1"/>
          <a:stretch/>
        </p:blipFill>
        <p:spPr bwMode="auto">
          <a:xfrm>
            <a:off x="7892784" y="10"/>
            <a:ext cx="429921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BB5F0D3-6742-4E2F-9E6B-7BD13F74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>
            <a:normAutofit/>
          </a:bodyPr>
          <a:lstStyle/>
          <a:p>
            <a:r>
              <a:rPr lang="sv-SE"/>
              <a:t>Insikter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54D879E-AAD1-4BDA-99AB-E7CCAA4895B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9579" y="1591128"/>
            <a:ext cx="6997700" cy="5511799"/>
          </a:xfrm>
        </p:spPr>
        <p:txBody>
          <a:bodyPr>
            <a:normAutofit/>
          </a:bodyPr>
          <a:lstStyle/>
          <a:p>
            <a:pPr marL="587700" lvl="1" indent="-342900">
              <a:lnSpc>
                <a:spcPct val="110000"/>
              </a:lnSpc>
              <a:buFont typeface="+mj-lt"/>
              <a:buAutoNum type="arabicPeriod"/>
            </a:pPr>
            <a:r>
              <a:rPr lang="sv-SE" sz="1600" dirty="0"/>
              <a:t> Barn vill vara självständiga!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600" i="1" dirty="0"/>
              <a:t>”Föräldrarna kommer inte alltid kunna göra allt åt oss” </a:t>
            </a:r>
          </a:p>
          <a:p>
            <a:pPr marL="735750" lvl="3" indent="0">
              <a:lnSpc>
                <a:spcPct val="110000"/>
              </a:lnSpc>
              <a:buNone/>
            </a:pPr>
            <a:endParaRPr lang="sv-SE" sz="1600" dirty="0"/>
          </a:p>
          <a:p>
            <a:pPr marL="587700" lvl="1" indent="-342900">
              <a:lnSpc>
                <a:spcPct val="110000"/>
              </a:lnSpc>
              <a:buFont typeface="+mj-lt"/>
              <a:buAutoNum type="arabicPeriod"/>
            </a:pPr>
            <a:r>
              <a:rPr lang="sv-SE" sz="1600" dirty="0"/>
              <a:t>Information på 1177.se är inte tillräckligt anpassad efter barn.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600" i="1" dirty="0"/>
              <a:t>”Det är ganska mycket text att läsa”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600" i="1" dirty="0">
                <a:effectLst/>
              </a:rPr>
              <a:t>”Den lätta svenskan var bra för att den hade mindre text och att den hade steg som man kunde följa”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600" i="1" dirty="0">
                <a:effectLst/>
              </a:rPr>
              <a:t>”Ni borde berätta vad ord betyder”</a:t>
            </a:r>
          </a:p>
          <a:p>
            <a:pPr marL="496800" lvl="2" indent="0">
              <a:lnSpc>
                <a:spcPct val="110000"/>
              </a:lnSpc>
              <a:buNone/>
            </a:pPr>
            <a:endParaRPr lang="sv-SE" i="1" dirty="0">
              <a:effectLst/>
            </a:endParaRPr>
          </a:p>
          <a:p>
            <a:pPr marL="702000" lvl="1" indent="-457200">
              <a:lnSpc>
                <a:spcPct val="110000"/>
              </a:lnSpc>
              <a:buFont typeface="+mj-lt"/>
              <a:buAutoNum type="arabicPeriod"/>
            </a:pPr>
            <a:r>
              <a:rPr lang="sv-SE" sz="1600" dirty="0"/>
              <a:t>Information om tjänsten når inte ut till alla barn.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3 av 13 barn från skolklass kände till tjänsten på förhand.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Nås av samhällsviktig info via sociala medier samt föräldrar. 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Vill att skolan ska ta större ansvar för att sprida information.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947A273-65B1-4DCB-9656-04FBE9440DB5}"/>
              </a:ext>
            </a:extLst>
          </p:cNvPr>
          <p:cNvSpPr txBox="1"/>
          <p:nvPr/>
        </p:nvSpPr>
        <p:spPr>
          <a:xfrm>
            <a:off x="11760200" y="648865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>
                <a:solidFill>
                  <a:schemeClr val="bg1"/>
                </a:solidFill>
              </a:rPr>
              <a:t>11</a:t>
            </a:fld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60461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ite and green arrow sign">
            <a:extLst>
              <a:ext uri="{FF2B5EF4-FFF2-40B4-BE49-F238E27FC236}">
                <a16:creationId xmlns:a16="http://schemas.microsoft.com/office/drawing/2014/main" id="{32D0896F-9E54-480D-B8DC-A7D90D6B614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r="47550" b="-1"/>
          <a:stretch/>
        </p:blipFill>
        <p:spPr bwMode="auto">
          <a:xfrm>
            <a:off x="7892784" y="10"/>
            <a:ext cx="4299216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3308801-316D-4F04-9DBF-4091C64D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2953"/>
            <a:ext cx="7461607" cy="1101547"/>
          </a:xfrm>
        </p:spPr>
        <p:txBody>
          <a:bodyPr anchor="t">
            <a:normAutofit fontScale="90000"/>
          </a:bodyPr>
          <a:lstStyle/>
          <a:p>
            <a:r>
              <a:rPr lang="sv-SE"/>
              <a:t>Åtgärder – Egen provhantering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3A6BFC-8E40-4262-ABFE-E47E2EFA321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88062" y="1567791"/>
            <a:ext cx="6763443" cy="4677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i="1" dirty="0"/>
              <a:t>För att tjänsten ska ta bättre hänsyn till barn och  barnkonventionens förordningar….</a:t>
            </a:r>
          </a:p>
          <a:p>
            <a:r>
              <a:rPr lang="sv-SE" dirty="0"/>
              <a:t>Anpassa innehåll på 1177.se och Egen provhantering. </a:t>
            </a:r>
          </a:p>
          <a:p>
            <a:pPr lvl="1"/>
            <a:r>
              <a:rPr lang="sv-SE" dirty="0"/>
              <a:t>Mindre text, färre svåra ord, fler videos, instruktioner </a:t>
            </a:r>
            <a:r>
              <a:rPr lang="sv-SE"/>
              <a:t>i punktform </a:t>
            </a:r>
            <a:r>
              <a:rPr lang="sv-SE" dirty="0"/>
              <a:t>mm.</a:t>
            </a:r>
          </a:p>
          <a:p>
            <a:pPr lvl="1"/>
            <a:r>
              <a:rPr lang="sv-SE" dirty="0"/>
              <a:t>Lättare för barn = lättare för alla</a:t>
            </a:r>
          </a:p>
          <a:p>
            <a:r>
              <a:rPr lang="sv-SE" dirty="0"/>
              <a:t>Informationsspridning.</a:t>
            </a:r>
          </a:p>
          <a:p>
            <a:pPr lvl="1"/>
            <a:r>
              <a:rPr lang="sv-SE" dirty="0"/>
              <a:t>Sprid info i rätt kanaler</a:t>
            </a:r>
          </a:p>
          <a:p>
            <a:pPr lvl="1"/>
            <a:r>
              <a:rPr lang="sv-SE" dirty="0"/>
              <a:t>Lobba för nationell satsning på e-leg </a:t>
            </a:r>
          </a:p>
          <a:p>
            <a:r>
              <a:rPr lang="sv-SE" dirty="0"/>
              <a:t>Fortsätt involvera barn.</a:t>
            </a:r>
          </a:p>
          <a:p>
            <a:pPr lvl="1"/>
            <a:r>
              <a:rPr lang="sv-SE" dirty="0"/>
              <a:t>Ha barn i åtanke vid framtida förändringar</a:t>
            </a:r>
          </a:p>
          <a:p>
            <a:pPr lvl="1"/>
            <a:r>
              <a:rPr lang="sv-SE" dirty="0"/>
              <a:t>Samla in barns synpunkter kontinuerligt (tänk ut strategi)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AED27F5-3EE1-4D02-90E5-D171BB9ED7A8}"/>
              </a:ext>
            </a:extLst>
          </p:cNvPr>
          <p:cNvSpPr txBox="1"/>
          <p:nvPr/>
        </p:nvSpPr>
        <p:spPr>
          <a:xfrm>
            <a:off x="11760200" y="648865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>
                <a:solidFill>
                  <a:schemeClr val="bg1"/>
                </a:solidFill>
              </a:rPr>
              <a:t>12</a:t>
            </a:fld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86953"/>
      </p:ext>
    </p:extLst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3308801-316D-4F04-9DBF-4091C64D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2952"/>
            <a:ext cx="7206984" cy="1531013"/>
          </a:xfrm>
        </p:spPr>
        <p:txBody>
          <a:bodyPr anchor="t">
            <a:normAutofit/>
          </a:bodyPr>
          <a:lstStyle/>
          <a:p>
            <a:r>
              <a:rPr lang="sv-SE" dirty="0"/>
              <a:t>Hur bör Inera arbeta vidare?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3A6BFC-8E40-4262-ABFE-E47E2EFA321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800" y="2264614"/>
            <a:ext cx="6335974" cy="38714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800" dirty="0"/>
              <a:t>Sprida info om BKA till berörda inom Inera. </a:t>
            </a:r>
          </a:p>
          <a:p>
            <a:pPr>
              <a:lnSpc>
                <a:spcPct val="110000"/>
              </a:lnSpc>
            </a:pPr>
            <a:r>
              <a:rPr lang="sv-SE" sz="1800" dirty="0"/>
              <a:t>Se till att alltid ha barn i åtanke – ta fram modell.</a:t>
            </a:r>
          </a:p>
          <a:p>
            <a:pPr>
              <a:lnSpc>
                <a:spcPct val="110000"/>
              </a:lnSpc>
            </a:pPr>
            <a:r>
              <a:rPr lang="sv-SE" sz="1800" dirty="0"/>
              <a:t>Gemensam approach för alla som arbetar med info som når ut till barn.</a:t>
            </a:r>
          </a:p>
          <a:p>
            <a:pPr lvl="1">
              <a:lnSpc>
                <a:spcPct val="110000"/>
              </a:lnSpc>
            </a:pPr>
            <a:r>
              <a:rPr lang="sv-SE" sz="1600" dirty="0"/>
              <a:t>Se över användning av begrepp</a:t>
            </a:r>
          </a:p>
          <a:p>
            <a:pPr lvl="1">
              <a:lnSpc>
                <a:spcPct val="110000"/>
              </a:lnSpc>
            </a:pPr>
            <a:r>
              <a:rPr lang="sv-SE" sz="1600" dirty="0"/>
              <a:t>Enklare innehåll </a:t>
            </a:r>
          </a:p>
        </p:txBody>
      </p:sp>
      <p:pic>
        <p:nvPicPr>
          <p:cNvPr id="8196" name="Picture 4" descr="green plant on brown soil">
            <a:extLst>
              <a:ext uri="{FF2B5EF4-FFF2-40B4-BE49-F238E27FC236}">
                <a16:creationId xmlns:a16="http://schemas.microsoft.com/office/drawing/2014/main" id="{5FF7D8FD-7137-4E00-BAFB-B152BFD0E73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r="81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07E808D-DC93-4CF5-BE9E-937AAC9A5D28}"/>
              </a:ext>
            </a:extLst>
          </p:cNvPr>
          <p:cNvSpPr txBox="1"/>
          <p:nvPr/>
        </p:nvSpPr>
        <p:spPr>
          <a:xfrm>
            <a:off x="11760200" y="648865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>
                <a:solidFill>
                  <a:schemeClr val="bg1"/>
                </a:solidFill>
              </a:rPr>
              <a:t>13</a:t>
            </a:fld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2374"/>
      </p:ext>
    </p:extLst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DB7C9E-2E08-422D-8F88-680F6297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101059567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foot prints on beach sand">
            <a:extLst>
              <a:ext uri="{FF2B5EF4-FFF2-40B4-BE49-F238E27FC236}">
                <a16:creationId xmlns:a16="http://schemas.microsoft.com/office/drawing/2014/main" id="{5C132ECD-43C7-437E-92DF-1746A82140C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r="301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4F3E2BE-B3D6-4E73-A7ED-53030CBA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Vad har vi lärt oss?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834B9EB-34E2-439E-A38E-F5D82CCEBEF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57314" y="1422400"/>
            <a:ext cx="6348049" cy="5308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Metod: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Inför arbetets start – bedöm hur omfattande arbetet behöver vara (det måste inte alltid var ett stort arbete)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Fokusera på de delar som är relevanta för ärendet.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Samtal med barn: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Skolklass bra format.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Finns inte enbart en rätt metod.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Barns trygghet är viktig.</a:t>
            </a:r>
            <a:r>
              <a:rPr lang="sv-SE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Tydlig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Gör en riskbedömning på förhand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Skapa en trygg och kravlös atmosfär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21688FD-BF32-4564-966F-F89972662556}"/>
              </a:ext>
            </a:extLst>
          </p:cNvPr>
          <p:cNvSpPr txBox="1"/>
          <p:nvPr/>
        </p:nvSpPr>
        <p:spPr>
          <a:xfrm>
            <a:off x="11760200" y="648865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374291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9C4C19F-03A5-4757-8C83-F3CE014A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Tack för er uppmärksamhet!</a:t>
            </a:r>
          </a:p>
        </p:txBody>
      </p:sp>
    </p:spTree>
    <p:extLst>
      <p:ext uri="{BB962C8B-B14F-4D97-AF65-F5344CB8AC3E}">
        <p14:creationId xmlns:p14="http://schemas.microsoft.com/office/powerpoint/2010/main" val="3479536136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genprovtagning för covid-19 i Östergötland - 1177 Vårdguiden">
            <a:extLst>
              <a:ext uri="{FF2B5EF4-FFF2-40B4-BE49-F238E27FC236}">
                <a16:creationId xmlns:a16="http://schemas.microsoft.com/office/drawing/2014/main" id="{3F95A119-D740-4667-BA49-D5A82B8C2B7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r="39201" b="-1"/>
          <a:stretch/>
        </p:blipFill>
        <p:spPr bwMode="auto">
          <a:xfrm>
            <a:off x="7892784" y="10"/>
            <a:ext cx="4299216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2" name="Title 2">
            <a:extLst>
              <a:ext uri="{FF2B5EF4-FFF2-40B4-BE49-F238E27FC236}">
                <a16:creationId xmlns:a16="http://schemas.microsoft.com/office/drawing/2014/main" id="{169D6412-9971-469B-95E0-72133F3C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/>
          <a:lstStyle/>
          <a:p>
            <a:r>
              <a:rPr lang="sv-SE"/>
              <a:t>Syfte</a:t>
            </a:r>
          </a:p>
        </p:txBody>
      </p:sp>
      <p:sp>
        <p:nvSpPr>
          <p:cNvPr id="2053" name="Content Placeholder 3">
            <a:extLst>
              <a:ext uri="{FF2B5EF4-FFF2-40B4-BE49-F238E27FC236}">
                <a16:creationId xmlns:a16="http://schemas.microsoft.com/office/drawing/2014/main" id="{E38D2B6D-0373-4286-B023-7C65AC4BFE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800" y="1778001"/>
            <a:ext cx="6335974" cy="4343190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1"/>
                </a:solidFill>
              </a:rPr>
              <a:t>Syfte: </a:t>
            </a:r>
            <a:r>
              <a:rPr lang="sv-SE" dirty="0">
                <a:solidFill>
                  <a:schemeClr val="tx1"/>
                </a:solidFill>
              </a:rPr>
              <a:t>Ta reda på hur barn upplever tjänsten Egen provhantering vid provtagning för covid-19 samt hur tjänsten kan förändras för att bättre ta hänsyn till barn som användare. </a:t>
            </a:r>
          </a:p>
          <a:p>
            <a:r>
              <a:rPr lang="sv-SE" b="1" dirty="0">
                <a:solidFill>
                  <a:schemeClr val="tx1"/>
                </a:solidFill>
              </a:rPr>
              <a:t>Avgränsning: </a:t>
            </a:r>
            <a:r>
              <a:rPr lang="sv-SE" dirty="0">
                <a:solidFill>
                  <a:schemeClr val="tx1"/>
                </a:solidFill>
              </a:rPr>
              <a:t>Barn mellan 13-17 år.</a:t>
            </a:r>
          </a:p>
          <a:p>
            <a:r>
              <a:rPr lang="sv-SE" b="1" dirty="0">
                <a:solidFill>
                  <a:schemeClr val="tx1"/>
                </a:solidFill>
                <a:sym typeface="Wingdings" panose="05000000000000000000" pitchFamily="2" charset="2"/>
              </a:rPr>
              <a:t>Tillvägagångsätt: </a:t>
            </a:r>
            <a:r>
              <a:rPr lang="sv-SE" dirty="0">
                <a:solidFill>
                  <a:schemeClr val="tx1"/>
                </a:solidFill>
                <a:sym typeface="Wingdings" panose="05000000000000000000" pitchFamily="2" charset="2"/>
              </a:rPr>
              <a:t>Barnkonsekvensanalys.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>
                <a:solidFill>
                  <a:schemeClr val="tx1"/>
                </a:solidFill>
                <a:sym typeface="Wingdings" panose="05000000000000000000" pitchFamily="2" charset="2"/>
              </a:rPr>
              <a:t>Inera har aldrig genomfört en BKA   Ett första försök. 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3D61968-56EB-4BD2-AAE2-070F3DF58686}"/>
              </a:ext>
            </a:extLst>
          </p:cNvPr>
          <p:cNvSpPr txBox="1"/>
          <p:nvPr/>
        </p:nvSpPr>
        <p:spPr>
          <a:xfrm>
            <a:off x="7972746" y="6470024"/>
            <a:ext cx="227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Werner </a:t>
            </a:r>
            <a:r>
              <a:rPr lang="sv-SE" err="1">
                <a:solidFill>
                  <a:schemeClr val="bg1"/>
                </a:solidFill>
              </a:rPr>
              <a:t>Avby</a:t>
            </a:r>
            <a:r>
              <a:rPr lang="sv-SE">
                <a:solidFill>
                  <a:schemeClr val="bg1"/>
                </a:solidFill>
              </a:rPr>
              <a:t>, J (2021)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A2B8F21-4430-4DC3-A078-6298DB5A8CAB}"/>
              </a:ext>
            </a:extLst>
          </p:cNvPr>
          <p:cNvSpPr txBox="1"/>
          <p:nvPr/>
        </p:nvSpPr>
        <p:spPr>
          <a:xfrm>
            <a:off x="11840162" y="6470024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>
                <a:solidFill>
                  <a:schemeClr val="bg1"/>
                </a:solidFill>
              </a:rPr>
              <a:t>2</a:t>
            </a:fld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43644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B3F4A1-7343-4FB5-96E2-8C039E569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2952"/>
            <a:ext cx="5410201" cy="1531013"/>
          </a:xfrm>
        </p:spPr>
        <p:txBody>
          <a:bodyPr anchor="t">
            <a:normAutofit/>
          </a:bodyPr>
          <a:lstStyle/>
          <a:p>
            <a:r>
              <a:rPr lang="sv-SE" sz="4000"/>
              <a:t>Barnkonsekvensanalys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8D0737-468B-4340-8D2F-86BB71A4990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800" y="1469205"/>
            <a:ext cx="4725030" cy="46519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700"/>
              <a:t>Metod för att systematiskt synliggöra barnets bästa.</a:t>
            </a:r>
          </a:p>
          <a:p>
            <a:pPr>
              <a:lnSpc>
                <a:spcPct val="110000"/>
              </a:lnSpc>
            </a:pPr>
            <a:r>
              <a:rPr lang="sv-SE" sz="1700"/>
              <a:t>Ska vara en naturlig del vid beslutsfattande/ärenden som rör barn.</a:t>
            </a:r>
          </a:p>
          <a:p>
            <a:pPr>
              <a:lnSpc>
                <a:spcPct val="110000"/>
              </a:lnSpc>
            </a:pPr>
            <a:r>
              <a:rPr lang="sv-SE" sz="1700"/>
              <a:t>En BKA utgår från barnkonventionen:</a:t>
            </a:r>
          </a:p>
          <a:p>
            <a:pPr lvl="1">
              <a:lnSpc>
                <a:spcPct val="110000"/>
              </a:lnSpc>
            </a:pPr>
            <a:r>
              <a:rPr lang="sv-SE" sz="1700"/>
              <a:t>Bestämmelser om mänskliga rättigheter för barn.</a:t>
            </a:r>
          </a:p>
          <a:p>
            <a:pPr lvl="1">
              <a:lnSpc>
                <a:spcPct val="110000"/>
              </a:lnSpc>
            </a:pPr>
            <a:r>
              <a:rPr lang="sv-SE" sz="1700"/>
              <a:t>Svensk lag 2020. </a:t>
            </a:r>
          </a:p>
          <a:p>
            <a:pPr lvl="1">
              <a:lnSpc>
                <a:spcPct val="110000"/>
              </a:lnSpc>
            </a:pPr>
            <a:r>
              <a:rPr lang="sv-SE" sz="1700"/>
              <a:t>54 artiklar varav 4 grundprinciper.</a:t>
            </a:r>
          </a:p>
          <a:p>
            <a:pPr lvl="1">
              <a:lnSpc>
                <a:spcPct val="110000"/>
              </a:lnSpc>
            </a:pPr>
            <a:endParaRPr lang="sv-SE" sz="1700"/>
          </a:p>
          <a:p>
            <a:pPr>
              <a:lnSpc>
                <a:spcPct val="110000"/>
              </a:lnSpc>
            </a:pPr>
            <a:endParaRPr lang="sv-SE" sz="1700"/>
          </a:p>
          <a:p>
            <a:pPr marL="0" indent="0">
              <a:lnSpc>
                <a:spcPct val="110000"/>
              </a:lnSpc>
              <a:buNone/>
            </a:pPr>
            <a:endParaRPr lang="sv-SE" sz="1700"/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A1AEB2E0-50DF-4130-9F01-70DAE9BEEE2D}"/>
              </a:ext>
            </a:extLst>
          </p:cNvPr>
          <p:cNvSpPr/>
          <p:nvPr/>
        </p:nvSpPr>
        <p:spPr>
          <a:xfrm>
            <a:off x="7323256" y="1469205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u="sng"/>
              <a:t>Artikel 2:</a:t>
            </a:r>
          </a:p>
          <a:p>
            <a:r>
              <a:rPr lang="sv-SE" sz="1600"/>
              <a:t>Alla barn har lika värde och samma rättigheter.</a:t>
            </a:r>
          </a:p>
        </p:txBody>
      </p:sp>
      <p:sp>
        <p:nvSpPr>
          <p:cNvPr id="29" name="Rektangel: rundade hörn 28">
            <a:extLst>
              <a:ext uri="{FF2B5EF4-FFF2-40B4-BE49-F238E27FC236}">
                <a16:creationId xmlns:a16="http://schemas.microsoft.com/office/drawing/2014/main" id="{B7944F1B-357A-4617-AD77-1A2AD9A0A0C4}"/>
              </a:ext>
            </a:extLst>
          </p:cNvPr>
          <p:cNvSpPr/>
          <p:nvPr/>
        </p:nvSpPr>
        <p:spPr>
          <a:xfrm>
            <a:off x="9309498" y="1469205"/>
            <a:ext cx="1800000" cy="180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u="sng"/>
              <a:t>Artikel 3:</a:t>
            </a:r>
          </a:p>
          <a:p>
            <a:r>
              <a:rPr lang="sv-SE" sz="1600"/>
              <a:t>Barnets bästa ska alltid gå först.</a:t>
            </a:r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95AF4E7F-DF4A-4799-B2EE-90D563548022}"/>
              </a:ext>
            </a:extLst>
          </p:cNvPr>
          <p:cNvSpPr/>
          <p:nvPr/>
        </p:nvSpPr>
        <p:spPr>
          <a:xfrm>
            <a:off x="7323256" y="3619667"/>
            <a:ext cx="1800000" cy="180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u="sng"/>
              <a:t>Artikel 6:</a:t>
            </a:r>
          </a:p>
          <a:p>
            <a:r>
              <a:rPr lang="sv-SE" sz="1600"/>
              <a:t>Barn har rätt till liv, överlevnad och utveckling.</a:t>
            </a:r>
          </a:p>
        </p:txBody>
      </p:sp>
      <p:sp>
        <p:nvSpPr>
          <p:cNvPr id="31" name="Rektangel: rundade hörn 30">
            <a:extLst>
              <a:ext uri="{FF2B5EF4-FFF2-40B4-BE49-F238E27FC236}">
                <a16:creationId xmlns:a16="http://schemas.microsoft.com/office/drawing/2014/main" id="{C6E267CD-9335-4189-9008-204A77E4D829}"/>
              </a:ext>
            </a:extLst>
          </p:cNvPr>
          <p:cNvSpPr/>
          <p:nvPr/>
        </p:nvSpPr>
        <p:spPr>
          <a:xfrm>
            <a:off x="9322217" y="3619667"/>
            <a:ext cx="1800000" cy="180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u="sng"/>
              <a:t>Artikel 12:</a:t>
            </a:r>
          </a:p>
          <a:p>
            <a:r>
              <a:rPr lang="sv-SE" sz="1600"/>
              <a:t>Barn har rätt att uttrycka sin mening.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1D0ECF24-C8E7-4D8B-848F-DBE138475029}"/>
              </a:ext>
            </a:extLst>
          </p:cNvPr>
          <p:cNvSpPr txBox="1"/>
          <p:nvPr/>
        </p:nvSpPr>
        <p:spPr>
          <a:xfrm>
            <a:off x="7134188" y="5462352"/>
            <a:ext cx="4350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/>
              <a:t>Barnkonventionens grundprinciper.</a:t>
            </a:r>
            <a:endParaRPr lang="sv-SE"/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B634DD7-6471-4059-8733-4BD016F70420}"/>
              </a:ext>
            </a:extLst>
          </p:cNvPr>
          <p:cNvSpPr txBox="1"/>
          <p:nvPr/>
        </p:nvSpPr>
        <p:spPr>
          <a:xfrm>
            <a:off x="11855184" y="6470024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18251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Barnkonventionen – lektion i samhällskunskap åk 4,5,6">
            <a:extLst>
              <a:ext uri="{FF2B5EF4-FFF2-40B4-BE49-F238E27FC236}">
                <a16:creationId xmlns:a16="http://schemas.microsoft.com/office/drawing/2014/main" id="{BD72A8C8-F46F-48E0-A2C6-AFFF77CF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40" y="2098245"/>
            <a:ext cx="2911493" cy="29114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Platshållare för bild 17">
            <a:extLst>
              <a:ext uri="{FF2B5EF4-FFF2-40B4-BE49-F238E27FC236}">
                <a16:creationId xmlns:a16="http://schemas.microsoft.com/office/drawing/2014/main" id="{907F20F4-5C22-4B26-ABA9-CCCE3520803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667901996"/>
              </p:ext>
            </p:extLst>
          </p:nvPr>
        </p:nvGraphicFramePr>
        <p:xfrm>
          <a:off x="6096000" y="0"/>
          <a:ext cx="609917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id="{902CEBE0-158B-4663-9511-FDFB35C6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/>
              <a:t>Steg i en BKA</a:t>
            </a:r>
          </a:p>
        </p:txBody>
      </p:sp>
      <p:sp>
        <p:nvSpPr>
          <p:cNvPr id="78" name="Content Placeholder 3">
            <a:extLst>
              <a:ext uri="{FF2B5EF4-FFF2-40B4-BE49-F238E27FC236}">
                <a16:creationId xmlns:a16="http://schemas.microsoft.com/office/drawing/2014/main" id="{EBFAE63F-1AAB-4CFE-A9C4-DC90A3561B7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800" y="1493286"/>
            <a:ext cx="4725030" cy="38714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700"/>
              <a:t>Ingen entydig metod.</a:t>
            </a:r>
          </a:p>
          <a:p>
            <a:pPr>
              <a:lnSpc>
                <a:spcPct val="110000"/>
              </a:lnSpc>
            </a:pPr>
            <a:r>
              <a:rPr lang="sv-SE" sz="1700"/>
              <a:t>Varje organisation måste ta fram egna rutiner.</a:t>
            </a:r>
          </a:p>
          <a:p>
            <a:pPr>
              <a:lnSpc>
                <a:spcPct val="110000"/>
              </a:lnSpc>
            </a:pPr>
            <a:r>
              <a:rPr lang="sv-SE" sz="1700"/>
              <a:t>Stegen kan vara mer eller mindre omfattande. </a:t>
            </a:r>
          </a:p>
          <a:p>
            <a:pPr>
              <a:lnSpc>
                <a:spcPct val="110000"/>
              </a:lnSpc>
            </a:pPr>
            <a:r>
              <a:rPr lang="sv-SE" sz="1700">
                <a:solidFill>
                  <a:schemeClr val="tx1"/>
                </a:solidFill>
              </a:rPr>
              <a:t>Vårt mål har varit att kartlägga - snarare än fatta beslut.</a:t>
            </a:r>
            <a:endParaRPr lang="sv-SE" sz="1700"/>
          </a:p>
          <a:p>
            <a:pPr>
              <a:lnSpc>
                <a:spcPct val="110000"/>
              </a:lnSpc>
            </a:pPr>
            <a:endParaRPr lang="en-US" sz="170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6D86988-1830-406A-8610-0D97F53B0A9D}"/>
              </a:ext>
            </a:extLst>
          </p:cNvPr>
          <p:cNvSpPr txBox="1"/>
          <p:nvPr/>
        </p:nvSpPr>
        <p:spPr>
          <a:xfrm>
            <a:off x="9288979" y="4767903"/>
            <a:ext cx="140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err="1">
                <a:solidFill>
                  <a:schemeClr val="bg1">
                    <a:lumMod val="50000"/>
                  </a:schemeClr>
                </a:solidFill>
              </a:rPr>
              <a:t>Chombosan</a:t>
            </a:r>
            <a:r>
              <a:rPr lang="sv-SE" sz="1200">
                <a:solidFill>
                  <a:schemeClr val="bg1">
                    <a:lumMod val="50000"/>
                  </a:schemeClr>
                </a:solidFill>
              </a:rPr>
              <a:t> (u.å.)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F6D93BC-46FD-4187-91FF-85211C458317}"/>
              </a:ext>
            </a:extLst>
          </p:cNvPr>
          <p:cNvSpPr txBox="1"/>
          <p:nvPr/>
        </p:nvSpPr>
        <p:spPr>
          <a:xfrm>
            <a:off x="11855184" y="6470024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842706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06C2A3-0E13-41DC-83FB-AB1F1125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Metod</a:t>
            </a:r>
          </a:p>
        </p:txBody>
      </p:sp>
    </p:spTree>
    <p:extLst>
      <p:ext uri="{BB962C8B-B14F-4D97-AF65-F5344CB8AC3E}">
        <p14:creationId xmlns:p14="http://schemas.microsoft.com/office/powerpoint/2010/main" val="3939407516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person holding orange flower petals">
            <a:extLst>
              <a:ext uri="{FF2B5EF4-FFF2-40B4-BE49-F238E27FC236}">
                <a16:creationId xmlns:a16="http://schemas.microsoft.com/office/drawing/2014/main" id="{C18680CA-1002-43A5-884B-172D9FDE4EA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7"/>
          <a:stretch/>
        </p:blipFill>
        <p:spPr bwMode="auto">
          <a:xfrm>
            <a:off x="20" y="10"/>
            <a:ext cx="60978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8076460-9EDC-42AB-A335-9ADAB86F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>
            <a:normAutofit/>
          </a:bodyPr>
          <a:lstStyle/>
          <a:p>
            <a:r>
              <a:rPr lang="sv-SE"/>
              <a:t>Arbetsgrupp</a:t>
            </a:r>
          </a:p>
        </p:txBody>
      </p:sp>
      <p:sp>
        <p:nvSpPr>
          <p:cNvPr id="77" name="Content Placeholder 3">
            <a:extLst>
              <a:ext uri="{FF2B5EF4-FFF2-40B4-BE49-F238E27FC236}">
                <a16:creationId xmlns:a16="http://schemas.microsoft.com/office/drawing/2014/main" id="{F8E34921-94B9-477D-A328-B063A5F0BA4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955969" y="1516166"/>
            <a:ext cx="4549394" cy="3825668"/>
          </a:xfrm>
        </p:spPr>
        <p:txBody>
          <a:bodyPr vert="horz" lIns="91440" tIns="45720" rIns="91440" bIns="45720" rtlCol="0">
            <a:normAutofit/>
          </a:bodyPr>
          <a:lstStyle/>
          <a:p>
            <a:pPr marL="222885" indent="-222885"/>
            <a:r>
              <a:rPr lang="sv-SE"/>
              <a:t>8 medarbetare från Inera.</a:t>
            </a:r>
          </a:p>
          <a:p>
            <a:pPr marL="222885" indent="-222885"/>
            <a:r>
              <a:rPr lang="sv-SE"/>
              <a:t>4 träffar för planering och analys.</a:t>
            </a:r>
          </a:p>
          <a:p>
            <a:pPr marL="222885" indent="-222885"/>
            <a:r>
              <a:rPr lang="sv-SE"/>
              <a:t>UL ansvarig för övergripande arbete. </a:t>
            </a:r>
          </a:p>
          <a:p>
            <a:pPr marL="222885" indent="-222885"/>
            <a:r>
              <a:rPr lang="sv-SE"/>
              <a:t>Mindre grupp om tre personer förberedde och genomförde intervjuer.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5FEC1CD-F048-4324-BA1C-6081D035D564}"/>
              </a:ext>
            </a:extLst>
          </p:cNvPr>
          <p:cNvSpPr txBox="1"/>
          <p:nvPr/>
        </p:nvSpPr>
        <p:spPr>
          <a:xfrm>
            <a:off x="11855184" y="6470024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830521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erson holding pencil near laptop computer">
            <a:extLst>
              <a:ext uri="{FF2B5EF4-FFF2-40B4-BE49-F238E27FC236}">
                <a16:creationId xmlns:a16="http://schemas.microsoft.com/office/drawing/2014/main" id="{AA0AD420-37C3-4462-9027-0844EAF39B8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r="30050" b="-1"/>
          <a:stretch/>
        </p:blipFill>
        <p:spPr bwMode="auto">
          <a:xfrm>
            <a:off x="20" y="10"/>
            <a:ext cx="609785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11DF9CD-45AF-4835-90F5-4FEF3641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>
            <a:normAutofit/>
          </a:bodyPr>
          <a:lstStyle/>
          <a:p>
            <a:r>
              <a:rPr lang="sv-SE"/>
              <a:t>Kartläggning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21D1DD-87D4-4163-94B5-D9E523B27A5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955969" y="1516166"/>
            <a:ext cx="4549394" cy="3825668"/>
          </a:xfrm>
        </p:spPr>
        <p:txBody>
          <a:bodyPr vert="horz" lIns="91440" tIns="45720" rIns="91440" bIns="45720" rtlCol="0">
            <a:normAutofit/>
          </a:bodyPr>
          <a:lstStyle/>
          <a:p>
            <a:pPr marL="222885" indent="-222885"/>
            <a:r>
              <a:rPr lang="sv-SE"/>
              <a:t>Läst på om:</a:t>
            </a:r>
          </a:p>
          <a:p>
            <a:pPr marL="467995" lvl="1" indent="-222885"/>
            <a:r>
              <a:rPr lang="sv-SE" sz="2000"/>
              <a:t>Barnkonventionen</a:t>
            </a:r>
          </a:p>
          <a:p>
            <a:pPr marL="467995" lvl="1" indent="-222885"/>
            <a:r>
              <a:rPr lang="sv-SE" sz="2000"/>
              <a:t>Genomförda </a:t>
            </a:r>
            <a:r>
              <a:rPr lang="sv-SE" sz="2000" err="1"/>
              <a:t>BKA:er</a:t>
            </a:r>
            <a:endParaRPr lang="sv-SE" sz="2000"/>
          </a:p>
          <a:p>
            <a:pPr marL="467995" lvl="1" indent="-222885"/>
            <a:r>
              <a:rPr lang="sv-SE" sz="2000"/>
              <a:t>Forskning &amp; lagar</a:t>
            </a:r>
            <a:endParaRPr lang="sv-SE" sz="2000">
              <a:highlight>
                <a:srgbClr val="FFFF00"/>
              </a:highlight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E167363-33AF-4712-94BD-A55E1D22155B}"/>
              </a:ext>
            </a:extLst>
          </p:cNvPr>
          <p:cNvSpPr txBox="1"/>
          <p:nvPr/>
        </p:nvSpPr>
        <p:spPr>
          <a:xfrm>
            <a:off x="11855184" y="6470024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190087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man and woman sitting on chairs">
            <a:extLst>
              <a:ext uri="{FF2B5EF4-FFF2-40B4-BE49-F238E27FC236}">
                <a16:creationId xmlns:a16="http://schemas.microsoft.com/office/drawing/2014/main" id="{5CD5FDC5-A433-424A-97D4-78D92165F73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r="22348"/>
          <a:stretch/>
        </p:blipFill>
        <p:spPr bwMode="auto">
          <a:prstGeom prst="rect">
            <a:avLst/>
          </a:prstGeom>
          <a:noFill/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C70FD675-365C-42F0-AA0E-7CC6CB0B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err="1"/>
              <a:t>Samtal</a:t>
            </a:r>
            <a:r>
              <a:rPr lang="en-US"/>
              <a:t> med barn</a:t>
            </a:r>
          </a:p>
        </p:txBody>
      </p:sp>
      <p:sp>
        <p:nvSpPr>
          <p:cNvPr id="209" name="Content Placeholder 3">
            <a:extLst>
              <a:ext uri="{FF2B5EF4-FFF2-40B4-BE49-F238E27FC236}">
                <a16:creationId xmlns:a16="http://schemas.microsoft.com/office/drawing/2014/main" id="{CA09DC8A-9DE2-4FA0-9D4F-132C2A6F7BD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955969" y="1580456"/>
            <a:ext cx="4549394" cy="38256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b="1"/>
              <a:t>Drive-in provtagningsstation: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/>
              <a:t>2 medarbetare från Inera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/>
              <a:t>3 barn på plats, 8 via digital enkät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/>
              <a:t>Kortintervjuer</a:t>
            </a:r>
          </a:p>
          <a:p>
            <a:pPr marL="457200" indent="-457200">
              <a:buFont typeface="+mj-lt"/>
              <a:buAutoNum type="arabicPeriod"/>
            </a:pPr>
            <a:r>
              <a:rPr lang="sv-SE" b="1"/>
              <a:t>Skolklassbesök åk. 8: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/>
              <a:t>3 medarbetare från Inera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/>
              <a:t>13 elever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/>
              <a:t>Individuell hemläxa + samtal i mindre grupper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EE9483D2-3051-4631-9465-61368596A394}"/>
              </a:ext>
            </a:extLst>
          </p:cNvPr>
          <p:cNvGrpSpPr/>
          <p:nvPr/>
        </p:nvGrpSpPr>
        <p:grpSpPr>
          <a:xfrm>
            <a:off x="175089" y="4186396"/>
            <a:ext cx="2440970" cy="2564168"/>
            <a:chOff x="9585789" y="4068567"/>
            <a:chExt cx="2440970" cy="2564168"/>
          </a:xfrm>
        </p:grpSpPr>
        <p:sp>
          <p:nvSpPr>
            <p:cNvPr id="5" name="Rektangel: rundade hörn 4">
              <a:extLst>
                <a:ext uri="{FF2B5EF4-FFF2-40B4-BE49-F238E27FC236}">
                  <a16:creationId xmlns:a16="http://schemas.microsoft.com/office/drawing/2014/main" id="{FA988237-B6BF-4415-ABD5-47F394C45AB1}"/>
                </a:ext>
              </a:extLst>
            </p:cNvPr>
            <p:cNvSpPr/>
            <p:nvPr/>
          </p:nvSpPr>
          <p:spPr>
            <a:xfrm>
              <a:off x="9585789" y="4068567"/>
              <a:ext cx="2440970" cy="25641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>
                <a:buNone/>
              </a:pPr>
              <a:r>
                <a:rPr lang="sv-SE" b="1"/>
                <a:t>Inför besök: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sv-SE"/>
                <a:t>Planering – undvika känsliga frågor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sv-SE"/>
                <a:t>Informationsblad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sv-SE"/>
                <a:t>Samtycke från föräldrar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sv-SE"/>
                <a:t>Tack-gåvor</a:t>
              </a:r>
            </a:p>
            <a:p>
              <a:pPr algn="ctr"/>
              <a:endParaRPr lang="sv-SE"/>
            </a:p>
          </p:txBody>
        </p:sp>
        <p:pic>
          <p:nvPicPr>
            <p:cNvPr id="7" name="Bild 6" descr="Bock med hel fyllning">
              <a:extLst>
                <a:ext uri="{FF2B5EF4-FFF2-40B4-BE49-F238E27FC236}">
                  <a16:creationId xmlns:a16="http://schemas.microsoft.com/office/drawing/2014/main" id="{CA620BA7-DF79-41FA-9BAF-BECF49AAA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6915" y="4350619"/>
              <a:ext cx="238224" cy="238224"/>
            </a:xfrm>
            <a:prstGeom prst="rect">
              <a:avLst/>
            </a:prstGeom>
          </p:spPr>
        </p:pic>
        <p:pic>
          <p:nvPicPr>
            <p:cNvPr id="15" name="Bild 14" descr="Bock med hel fyllning">
              <a:extLst>
                <a:ext uri="{FF2B5EF4-FFF2-40B4-BE49-F238E27FC236}">
                  <a16:creationId xmlns:a16="http://schemas.microsoft.com/office/drawing/2014/main" id="{ABCDC573-83C7-448D-9303-FCADB5AB6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6915" y="5169183"/>
              <a:ext cx="238224" cy="238224"/>
            </a:xfrm>
            <a:prstGeom prst="rect">
              <a:avLst/>
            </a:prstGeom>
          </p:spPr>
        </p:pic>
        <p:pic>
          <p:nvPicPr>
            <p:cNvPr id="16" name="Bild 15" descr="Bock med hel fyllning">
              <a:extLst>
                <a:ext uri="{FF2B5EF4-FFF2-40B4-BE49-F238E27FC236}">
                  <a16:creationId xmlns:a16="http://schemas.microsoft.com/office/drawing/2014/main" id="{C2E71268-F274-4C69-B76C-0E350BE15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6915" y="5468480"/>
              <a:ext cx="238224" cy="238224"/>
            </a:xfrm>
            <a:prstGeom prst="rect">
              <a:avLst/>
            </a:prstGeom>
          </p:spPr>
        </p:pic>
        <p:pic>
          <p:nvPicPr>
            <p:cNvPr id="17" name="Bild 16" descr="Bock med hel fyllning">
              <a:extLst>
                <a:ext uri="{FF2B5EF4-FFF2-40B4-BE49-F238E27FC236}">
                  <a16:creationId xmlns:a16="http://schemas.microsoft.com/office/drawing/2014/main" id="{CDF94FA7-B0CB-40F7-AE7B-76F3E2C27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6915" y="6006002"/>
              <a:ext cx="238224" cy="238224"/>
            </a:xfrm>
            <a:prstGeom prst="rect">
              <a:avLst/>
            </a:prstGeom>
          </p:spPr>
        </p:pic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B47C2ABF-4002-47BE-9FC8-E5F0F357E7B0}"/>
              </a:ext>
            </a:extLst>
          </p:cNvPr>
          <p:cNvSpPr txBox="1"/>
          <p:nvPr/>
        </p:nvSpPr>
        <p:spPr>
          <a:xfrm>
            <a:off x="11855184" y="6470024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362767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8B946F-8AF6-4125-ADFA-65D936FB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969" y="612953"/>
            <a:ext cx="4549394" cy="1102832"/>
          </a:xfrm>
        </p:spPr>
        <p:txBody>
          <a:bodyPr anchor="t">
            <a:normAutofit/>
          </a:bodyPr>
          <a:lstStyle/>
          <a:p>
            <a:r>
              <a:rPr lang="sv-SE"/>
              <a:t>Dokumentation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D5CDEEC-3D01-4912-921D-F1CD58F5C61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955969" y="1962088"/>
            <a:ext cx="4549394" cy="3825668"/>
          </a:xfrm>
        </p:spPr>
        <p:txBody>
          <a:bodyPr>
            <a:normAutofit/>
          </a:bodyPr>
          <a:lstStyle/>
          <a:p>
            <a:r>
              <a:rPr lang="sv-SE" dirty="0"/>
              <a:t>Analysrapport</a:t>
            </a:r>
          </a:p>
          <a:p>
            <a:r>
              <a:rPr lang="sv-SE" dirty="0"/>
              <a:t>Erfarenhetsåtervinning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246E255-CDBA-4B83-AA57-F5894323D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7" y="800100"/>
            <a:ext cx="3016405" cy="4330923"/>
          </a:xfrm>
          <a:prstGeom prst="rect">
            <a:avLst/>
          </a:prstGeom>
        </p:spPr>
      </p:pic>
      <p:pic>
        <p:nvPicPr>
          <p:cNvPr id="4098" name="Picture 2" descr="Recycling symbol vector image | Free SVG">
            <a:extLst>
              <a:ext uri="{FF2B5EF4-FFF2-40B4-BE49-F238E27FC236}">
                <a16:creationId xmlns:a16="http://schemas.microsoft.com/office/drawing/2014/main" id="{EE2B9F3E-E8E2-4D79-8FC3-64A6CB60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38" y="36957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0D42E3B4-F27F-44B4-93B2-C389D087F54B}"/>
              </a:ext>
            </a:extLst>
          </p:cNvPr>
          <p:cNvSpPr txBox="1"/>
          <p:nvPr/>
        </p:nvSpPr>
        <p:spPr>
          <a:xfrm>
            <a:off x="11855184" y="6470024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1B91B-8C57-4041-948D-8C3027F0CF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51633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-tema">
  <a:themeElements>
    <a:clrScheme name="Inera">
      <a:dk1>
        <a:srgbClr val="33302F"/>
      </a:dk1>
      <a:lt1>
        <a:srgbClr val="FFFFFF"/>
      </a:lt1>
      <a:dk2>
        <a:srgbClr val="33302F"/>
      </a:dk2>
      <a:lt2>
        <a:srgbClr val="EFE9E4"/>
      </a:lt2>
      <a:accent1>
        <a:srgbClr val="00706D"/>
      </a:accent1>
      <a:accent2>
        <a:srgbClr val="41C0C1"/>
      </a:accent2>
      <a:accent3>
        <a:srgbClr val="EC7F21"/>
      </a:accent3>
      <a:accent4>
        <a:srgbClr val="FABC46"/>
      </a:accent4>
      <a:accent5>
        <a:srgbClr val="7B6856"/>
      </a:accent5>
      <a:accent6>
        <a:srgbClr val="A1958A"/>
      </a:accent6>
      <a:hlink>
        <a:srgbClr val="00A4A3"/>
      </a:hlink>
      <a:folHlink>
        <a:srgbClr val="A195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small-16-9.potx" id="{F39F176C-ED46-41A0-BA6F-5AF73BF41728}" vid="{D8EB0B30-CA07-4F08-A663-1523BBE4985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Presentationsmall-16-9</Template>
  <TotalTime>3</TotalTime>
  <Words>773</Words>
  <Application>Microsoft Office PowerPoint</Application>
  <PresentationFormat>Bredbild</PresentationFormat>
  <Paragraphs>144</Paragraphs>
  <Slides>16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.AppleSystemUIFont</vt:lpstr>
      <vt:lpstr>Arial</vt:lpstr>
      <vt:lpstr>Calibri</vt:lpstr>
      <vt:lpstr>Courier New</vt:lpstr>
      <vt:lpstr>Open Sans</vt:lpstr>
      <vt:lpstr>Open Sans Light</vt:lpstr>
      <vt:lpstr>Wingdings</vt:lpstr>
      <vt:lpstr>Office-tema</vt:lpstr>
      <vt:lpstr>Barnkonsekvensanalys Egen provhantering - Provtagning för covid-19</vt:lpstr>
      <vt:lpstr>Syfte</vt:lpstr>
      <vt:lpstr>Barnkonsekvensanalys</vt:lpstr>
      <vt:lpstr>Steg i en BKA</vt:lpstr>
      <vt:lpstr>Metod</vt:lpstr>
      <vt:lpstr>Arbetsgrupp</vt:lpstr>
      <vt:lpstr>Kartläggning </vt:lpstr>
      <vt:lpstr>Samtal med barn</vt:lpstr>
      <vt:lpstr>Dokumentation</vt:lpstr>
      <vt:lpstr>Resultat &amp; fortsatt arbete</vt:lpstr>
      <vt:lpstr>Insikter</vt:lpstr>
      <vt:lpstr>Åtgärder – Egen provhantering </vt:lpstr>
      <vt:lpstr>Hur bör Inera arbeta vidare? </vt:lpstr>
      <vt:lpstr>Lessons learned</vt:lpstr>
      <vt:lpstr>Vad har vi lärt oss?</vt:lpstr>
      <vt:lpstr>Tack för er uppmärksamhet!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Barnkonsekvensanalys – Egen provhantering</dc:title>
  <dc:subject/>
  <dc:creator>Lindblom Elin</dc:creator>
  <cp:keywords/>
  <dc:description/>
  <cp:lastModifiedBy>Lindblom Elin</cp:lastModifiedBy>
  <cp:revision>2</cp:revision>
  <dcterms:created xsi:type="dcterms:W3CDTF">2022-02-11T16:03:06Z</dcterms:created>
  <dcterms:modified xsi:type="dcterms:W3CDTF">2022-04-13T12:17:32Z</dcterms:modified>
  <cp:category/>
</cp:coreProperties>
</file>