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9" r:id="rId5"/>
    <p:sldId id="633" r:id="rId6"/>
    <p:sldId id="632" r:id="rId7"/>
    <p:sldId id="464" r:id="rId8"/>
    <p:sldId id="469" r:id="rId9"/>
    <p:sldId id="456" r:id="rId10"/>
    <p:sldId id="634" r:id="rId11"/>
    <p:sldId id="470" r:id="rId12"/>
    <p:sldId id="541" r:id="rId13"/>
    <p:sldId id="635"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259"/>
            <p14:sldId id="633"/>
            <p14:sldId id="632"/>
            <p14:sldId id="464"/>
            <p14:sldId id="469"/>
            <p14:sldId id="456"/>
            <p14:sldId id="634"/>
            <p14:sldId id="470"/>
            <p14:sldId id="541"/>
            <p14:sldId id="6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9CBDD-9C18-46A8-9EBD-4FDDFB453EE4}" v="1" dt="2023-02-28T14:48:16.651"/>
    <p1510:client id="{DA55C1D5-4A52-4CBA-B7E0-DB3CEFD9F081}" v="4" dt="2023-02-28T16:39:44.668"/>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autoAdjust="0"/>
    <p:restoredTop sz="94660"/>
  </p:normalViewPr>
  <p:slideViewPr>
    <p:cSldViewPr snapToGrid="0">
      <p:cViewPr varScale="1">
        <p:scale>
          <a:sx n="107" d="100"/>
          <a:sy n="107" d="100"/>
        </p:scale>
        <p:origin x="138" y="47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1" d="100"/>
          <a:sy n="91" d="100"/>
        </p:scale>
        <p:origin x="271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son Stig" userId="bb69b44f-f244-47e3-92b4-1e2809d140d5" providerId="ADAL" clId="{DA55C1D5-4A52-4CBA-B7E0-DB3CEFD9F081}"/>
    <pc:docChg chg="undo custSel addSld delSld modSld modSection">
      <pc:chgData name="Carlsson Stig" userId="bb69b44f-f244-47e3-92b4-1e2809d140d5" providerId="ADAL" clId="{DA55C1D5-4A52-4CBA-B7E0-DB3CEFD9F081}" dt="2023-02-28T16:40:16.573" v="18" actId="14100"/>
      <pc:docMkLst>
        <pc:docMk/>
      </pc:docMkLst>
      <pc:sldChg chg="del">
        <pc:chgData name="Carlsson Stig" userId="bb69b44f-f244-47e3-92b4-1e2809d140d5" providerId="ADAL" clId="{DA55C1D5-4A52-4CBA-B7E0-DB3CEFD9F081}" dt="2023-02-28T16:38:37.362" v="1" actId="47"/>
        <pc:sldMkLst>
          <pc:docMk/>
          <pc:sldMk cId="3069253918" sldId="268"/>
        </pc:sldMkLst>
      </pc:sldChg>
      <pc:sldChg chg="addSp delSp modSp mod">
        <pc:chgData name="Carlsson Stig" userId="bb69b44f-f244-47e3-92b4-1e2809d140d5" providerId="ADAL" clId="{DA55C1D5-4A52-4CBA-B7E0-DB3CEFD9F081}" dt="2023-02-28T16:40:16.573" v="18" actId="14100"/>
        <pc:sldMkLst>
          <pc:docMk/>
          <pc:sldMk cId="2830895604" sldId="634"/>
        </pc:sldMkLst>
        <pc:picChg chg="add del mod">
          <ac:chgData name="Carlsson Stig" userId="bb69b44f-f244-47e3-92b4-1e2809d140d5" providerId="ADAL" clId="{DA55C1D5-4A52-4CBA-B7E0-DB3CEFD9F081}" dt="2023-02-28T16:39:23.716" v="10"/>
          <ac:picMkLst>
            <pc:docMk/>
            <pc:sldMk cId="2830895604" sldId="634"/>
            <ac:picMk id="3" creationId="{A456A1EB-7D09-4545-96E6-AFEE71A8E720}"/>
          </ac:picMkLst>
        </pc:picChg>
        <pc:picChg chg="add mod">
          <ac:chgData name="Carlsson Stig" userId="bb69b44f-f244-47e3-92b4-1e2809d140d5" providerId="ADAL" clId="{DA55C1D5-4A52-4CBA-B7E0-DB3CEFD9F081}" dt="2023-02-28T16:40:04.665" v="17" actId="14100"/>
          <ac:picMkLst>
            <pc:docMk/>
            <pc:sldMk cId="2830895604" sldId="634"/>
            <ac:picMk id="4" creationId="{B006900D-DB0A-470E-BB8D-71DEE2BA452F}"/>
          </ac:picMkLst>
        </pc:picChg>
        <pc:picChg chg="mod">
          <ac:chgData name="Carlsson Stig" userId="bb69b44f-f244-47e3-92b4-1e2809d140d5" providerId="ADAL" clId="{DA55C1D5-4A52-4CBA-B7E0-DB3CEFD9F081}" dt="2023-02-28T16:40:16.573" v="18" actId="14100"/>
          <ac:picMkLst>
            <pc:docMk/>
            <pc:sldMk cId="2830895604" sldId="634"/>
            <ac:picMk id="5" creationId="{AE52896F-9AB6-4CD2-9B80-7CB8176AA8E4}"/>
          </ac:picMkLst>
        </pc:picChg>
        <pc:picChg chg="add del">
          <ac:chgData name="Carlsson Stig" userId="bb69b44f-f244-47e3-92b4-1e2809d140d5" providerId="ADAL" clId="{DA55C1D5-4A52-4CBA-B7E0-DB3CEFD9F081}" dt="2023-02-28T16:39:41.740" v="12" actId="478"/>
          <ac:picMkLst>
            <pc:docMk/>
            <pc:sldMk cId="2830895604" sldId="634"/>
            <ac:picMk id="9" creationId="{674F38D2-67D9-983C-6659-CD33C3709D3F}"/>
          </ac:picMkLst>
        </pc:picChg>
      </pc:sldChg>
      <pc:sldChg chg="add">
        <pc:chgData name="Carlsson Stig" userId="bb69b44f-f244-47e3-92b4-1e2809d140d5" providerId="ADAL" clId="{DA55C1D5-4A52-4CBA-B7E0-DB3CEFD9F081}" dt="2023-02-28T16:38:28.015" v="0"/>
        <pc:sldMkLst>
          <pc:docMk/>
          <pc:sldMk cId="2673810215" sldId="635"/>
        </pc:sldMkLst>
      </pc:sldChg>
    </pc:docChg>
  </pc:docChgLst>
  <pc:docChgLst>
    <pc:chgData name="Mannerhagen Peter" userId="77036b5a-cee7-41f2-a9c4-f30f9897a622" providerId="ADAL" clId="{EF3C6502-529E-4D7B-83F6-042BC6F3C229}"/>
    <pc:docChg chg="custSel addSld delSld modSld modSection">
      <pc:chgData name="Mannerhagen Peter" userId="77036b5a-cee7-41f2-a9c4-f30f9897a622" providerId="ADAL" clId="{EF3C6502-529E-4D7B-83F6-042BC6F3C229}" dt="2023-02-27T15:29:44.349" v="91" actId="20577"/>
      <pc:docMkLst>
        <pc:docMk/>
      </pc:docMkLst>
      <pc:sldChg chg="modSp mod">
        <pc:chgData name="Mannerhagen Peter" userId="77036b5a-cee7-41f2-a9c4-f30f9897a622" providerId="ADAL" clId="{EF3C6502-529E-4D7B-83F6-042BC6F3C229}" dt="2023-02-27T14:27:43.666" v="36" actId="14100"/>
        <pc:sldMkLst>
          <pc:docMk/>
          <pc:sldMk cId="2864433006" sldId="259"/>
        </pc:sldMkLst>
        <pc:spChg chg="mod">
          <ac:chgData name="Mannerhagen Peter" userId="77036b5a-cee7-41f2-a9c4-f30f9897a622" providerId="ADAL" clId="{EF3C6502-529E-4D7B-83F6-042BC6F3C229}" dt="2023-02-27T14:27:25.632" v="34" actId="14100"/>
          <ac:spMkLst>
            <pc:docMk/>
            <pc:sldMk cId="2864433006" sldId="259"/>
            <ac:spMk id="2" creationId="{234280EC-1ED2-C24A-5046-3B32C3685CCB}"/>
          </ac:spMkLst>
        </pc:spChg>
        <pc:spChg chg="mod">
          <ac:chgData name="Mannerhagen Peter" userId="77036b5a-cee7-41f2-a9c4-f30f9897a622" providerId="ADAL" clId="{EF3C6502-529E-4D7B-83F6-042BC6F3C229}" dt="2023-02-27T14:27:43.666" v="36" actId="14100"/>
          <ac:spMkLst>
            <pc:docMk/>
            <pc:sldMk cId="2864433006" sldId="259"/>
            <ac:spMk id="3" creationId="{C9E58729-CF6D-BDFA-4FA0-B069B2CE8CBC}"/>
          </ac:spMkLst>
        </pc:spChg>
      </pc:sldChg>
      <pc:sldChg chg="del">
        <pc:chgData name="Mannerhagen Peter" userId="77036b5a-cee7-41f2-a9c4-f30f9897a622" providerId="ADAL" clId="{EF3C6502-529E-4D7B-83F6-042BC6F3C229}" dt="2023-02-27T14:28:53.674" v="38" actId="47"/>
        <pc:sldMkLst>
          <pc:docMk/>
          <pc:sldMk cId="3253462943" sldId="261"/>
        </pc:sldMkLst>
      </pc:sldChg>
      <pc:sldChg chg="del">
        <pc:chgData name="Mannerhagen Peter" userId="77036b5a-cee7-41f2-a9c4-f30f9897a622" providerId="ADAL" clId="{EF3C6502-529E-4D7B-83F6-042BC6F3C229}" dt="2023-02-27T14:27:56.999" v="37" actId="47"/>
        <pc:sldMkLst>
          <pc:docMk/>
          <pc:sldMk cId="2777892125" sldId="262"/>
        </pc:sldMkLst>
      </pc:sldChg>
      <pc:sldChg chg="del">
        <pc:chgData name="Mannerhagen Peter" userId="77036b5a-cee7-41f2-a9c4-f30f9897a622" providerId="ADAL" clId="{EF3C6502-529E-4D7B-83F6-042BC6F3C229}" dt="2023-02-27T14:30:10.243" v="40" actId="47"/>
        <pc:sldMkLst>
          <pc:docMk/>
          <pc:sldMk cId="3069253918" sldId="268"/>
        </pc:sldMkLst>
      </pc:sldChg>
      <pc:sldChg chg="del">
        <pc:chgData name="Mannerhagen Peter" userId="77036b5a-cee7-41f2-a9c4-f30f9897a622" providerId="ADAL" clId="{EF3C6502-529E-4D7B-83F6-042BC6F3C229}" dt="2023-02-27T14:27:56.999" v="37" actId="47"/>
        <pc:sldMkLst>
          <pc:docMk/>
          <pc:sldMk cId="2141236171" sldId="306"/>
        </pc:sldMkLst>
      </pc:sldChg>
      <pc:sldChg chg="addSp delSp modSp mod">
        <pc:chgData name="Mannerhagen Peter" userId="77036b5a-cee7-41f2-a9c4-f30f9897a622" providerId="ADAL" clId="{EF3C6502-529E-4D7B-83F6-042BC6F3C229}" dt="2023-02-27T15:29:44.349" v="91" actId="20577"/>
        <pc:sldMkLst>
          <pc:docMk/>
          <pc:sldMk cId="2830895604" sldId="634"/>
        </pc:sldMkLst>
        <pc:spChg chg="mod">
          <ac:chgData name="Mannerhagen Peter" userId="77036b5a-cee7-41f2-a9c4-f30f9897a622" providerId="ADAL" clId="{EF3C6502-529E-4D7B-83F6-042BC6F3C229}" dt="2023-02-27T15:29:12.512" v="83" actId="6549"/>
          <ac:spMkLst>
            <pc:docMk/>
            <pc:sldMk cId="2830895604" sldId="634"/>
            <ac:spMk id="2" creationId="{FB72B7B9-2A59-4BE8-BFBF-25C548E44D56}"/>
          </ac:spMkLst>
        </pc:spChg>
        <pc:spChg chg="mod">
          <ac:chgData name="Mannerhagen Peter" userId="77036b5a-cee7-41f2-a9c4-f30f9897a622" providerId="ADAL" clId="{EF3C6502-529E-4D7B-83F6-042BC6F3C229}" dt="2023-02-27T15:29:44.349" v="91" actId="20577"/>
          <ac:spMkLst>
            <pc:docMk/>
            <pc:sldMk cId="2830895604" sldId="634"/>
            <ac:spMk id="6" creationId="{F625EA08-7FA4-49DE-97B0-7727A1A1BADD}"/>
          </ac:spMkLst>
        </pc:spChg>
        <pc:spChg chg="mod">
          <ac:chgData name="Mannerhagen Peter" userId="77036b5a-cee7-41f2-a9c4-f30f9897a622" providerId="ADAL" clId="{EF3C6502-529E-4D7B-83F6-042BC6F3C229}" dt="2023-02-27T15:27:00.564" v="73" actId="1036"/>
          <ac:spMkLst>
            <pc:docMk/>
            <pc:sldMk cId="2830895604" sldId="634"/>
            <ac:spMk id="7" creationId="{A670B6AC-8662-4A1C-982B-11CCF2F846F5}"/>
          </ac:spMkLst>
        </pc:spChg>
        <pc:picChg chg="add mod">
          <ac:chgData name="Mannerhagen Peter" userId="77036b5a-cee7-41f2-a9c4-f30f9897a622" providerId="ADAL" clId="{EF3C6502-529E-4D7B-83F6-042BC6F3C229}" dt="2023-02-27T14:31:03.063" v="44" actId="14100"/>
          <ac:picMkLst>
            <pc:docMk/>
            <pc:sldMk cId="2830895604" sldId="634"/>
            <ac:picMk id="4" creationId="{6CF64406-7B01-35A6-99D8-B36604832C66}"/>
          </ac:picMkLst>
        </pc:picChg>
        <pc:picChg chg="del">
          <ac:chgData name="Mannerhagen Peter" userId="77036b5a-cee7-41f2-a9c4-f30f9897a622" providerId="ADAL" clId="{EF3C6502-529E-4D7B-83F6-042BC6F3C229}" dt="2023-02-27T14:30:52.826" v="41" actId="478"/>
          <ac:picMkLst>
            <pc:docMk/>
            <pc:sldMk cId="2830895604" sldId="634"/>
            <ac:picMk id="9" creationId="{BE5E0490-182B-463E-B750-4E4BE8F4AB4F}"/>
          </ac:picMkLst>
        </pc:picChg>
        <pc:picChg chg="del">
          <ac:chgData name="Mannerhagen Peter" userId="77036b5a-cee7-41f2-a9c4-f30f9897a622" providerId="ADAL" clId="{EF3C6502-529E-4D7B-83F6-042BC6F3C229}" dt="2023-02-27T15:27:52.365" v="74" actId="478"/>
          <ac:picMkLst>
            <pc:docMk/>
            <pc:sldMk cId="2830895604" sldId="634"/>
            <ac:picMk id="10" creationId="{ABFEA7D5-2EAA-49DA-A034-4C46462CE753}"/>
          </ac:picMkLst>
        </pc:picChg>
        <pc:picChg chg="add mod">
          <ac:chgData name="Mannerhagen Peter" userId="77036b5a-cee7-41f2-a9c4-f30f9897a622" providerId="ADAL" clId="{EF3C6502-529E-4D7B-83F6-042BC6F3C229}" dt="2023-02-27T15:28:38.259" v="80" actId="208"/>
          <ac:picMkLst>
            <pc:docMk/>
            <pc:sldMk cId="2830895604" sldId="634"/>
            <ac:picMk id="12" creationId="{8DECF79D-C1BF-182A-F062-14D983EC0A06}"/>
          </ac:picMkLst>
        </pc:picChg>
      </pc:sldChg>
      <pc:sldChg chg="add">
        <pc:chgData name="Mannerhagen Peter" userId="77036b5a-cee7-41f2-a9c4-f30f9897a622" providerId="ADAL" clId="{EF3C6502-529E-4D7B-83F6-042BC6F3C229}" dt="2023-02-27T14:30:03.477" v="39"/>
        <pc:sldMkLst>
          <pc:docMk/>
          <pc:sldMk cId="929767912" sldId="635"/>
        </pc:sldMkLst>
      </pc:sldChg>
      <pc:sldChg chg="del">
        <pc:chgData name="Mannerhagen Peter" userId="77036b5a-cee7-41f2-a9c4-f30f9897a622" providerId="ADAL" clId="{EF3C6502-529E-4D7B-83F6-042BC6F3C229}" dt="2023-02-27T14:28:53.674" v="38" actId="47"/>
        <pc:sldMkLst>
          <pc:docMk/>
          <pc:sldMk cId="2852251807" sldId="640"/>
        </pc:sldMkLst>
      </pc:sldChg>
      <pc:sldChg chg="del">
        <pc:chgData name="Mannerhagen Peter" userId="77036b5a-cee7-41f2-a9c4-f30f9897a622" providerId="ADAL" clId="{EF3C6502-529E-4D7B-83F6-042BC6F3C229}" dt="2023-02-27T14:27:56.999" v="37" actId="47"/>
        <pc:sldMkLst>
          <pc:docMk/>
          <pc:sldMk cId="4140542409" sldId="9275"/>
        </pc:sldMkLst>
      </pc:sldChg>
      <pc:sldMasterChg chg="delSldLayout">
        <pc:chgData name="Mannerhagen Peter" userId="77036b5a-cee7-41f2-a9c4-f30f9897a622" providerId="ADAL" clId="{EF3C6502-529E-4D7B-83F6-042BC6F3C229}" dt="2023-02-27T14:27:56.999" v="37" actId="47"/>
        <pc:sldMasterMkLst>
          <pc:docMk/>
          <pc:sldMasterMk cId="149138282" sldId="2147483648"/>
        </pc:sldMasterMkLst>
        <pc:sldLayoutChg chg="del">
          <pc:chgData name="Mannerhagen Peter" userId="77036b5a-cee7-41f2-a9c4-f30f9897a622" providerId="ADAL" clId="{EF3C6502-529E-4D7B-83F6-042BC6F3C229}" dt="2023-02-27T14:27:56.999" v="37" actId="47"/>
          <pc:sldLayoutMkLst>
            <pc:docMk/>
            <pc:sldMasterMk cId="149138282" sldId="2147483648"/>
            <pc:sldLayoutMk cId="2446702581" sldId="2147483674"/>
          </pc:sldLayoutMkLst>
        </pc:sldLayoutChg>
      </pc:sldMasterChg>
    </pc:docChg>
  </pc:docChgLst>
  <pc:docChgLst>
    <pc:chgData name="Mannerhagen Peter" userId="77036b5a-cee7-41f2-a9c4-f30f9897a622" providerId="ADAL" clId="{B219CBDD-9C18-46A8-9EBD-4FDDFB453EE4}"/>
    <pc:docChg chg="custSel addSld delSld modSld modSection">
      <pc:chgData name="Mannerhagen Peter" userId="77036b5a-cee7-41f2-a9c4-f30f9897a622" providerId="ADAL" clId="{B219CBDD-9C18-46A8-9EBD-4FDDFB453EE4}" dt="2023-02-28T14:49:18.714" v="6" actId="14100"/>
      <pc:docMkLst>
        <pc:docMk/>
      </pc:docMkLst>
      <pc:sldChg chg="add">
        <pc:chgData name="Mannerhagen Peter" userId="77036b5a-cee7-41f2-a9c4-f30f9897a622" providerId="ADAL" clId="{B219CBDD-9C18-46A8-9EBD-4FDDFB453EE4}" dt="2023-02-28T14:48:16.649" v="0"/>
        <pc:sldMkLst>
          <pc:docMk/>
          <pc:sldMk cId="3069253918" sldId="268"/>
        </pc:sldMkLst>
      </pc:sldChg>
      <pc:sldChg chg="addSp delSp modSp mod">
        <pc:chgData name="Mannerhagen Peter" userId="77036b5a-cee7-41f2-a9c4-f30f9897a622" providerId="ADAL" clId="{B219CBDD-9C18-46A8-9EBD-4FDDFB453EE4}" dt="2023-02-28T14:49:18.714" v="6" actId="14100"/>
        <pc:sldMkLst>
          <pc:docMk/>
          <pc:sldMk cId="2830895604" sldId="634"/>
        </pc:sldMkLst>
        <pc:picChg chg="del">
          <ac:chgData name="Mannerhagen Peter" userId="77036b5a-cee7-41f2-a9c4-f30f9897a622" providerId="ADAL" clId="{B219CBDD-9C18-46A8-9EBD-4FDDFB453EE4}" dt="2023-02-28T14:49:00.429" v="2" actId="478"/>
          <ac:picMkLst>
            <pc:docMk/>
            <pc:sldMk cId="2830895604" sldId="634"/>
            <ac:picMk id="4" creationId="{6CF64406-7B01-35A6-99D8-B36604832C66}"/>
          </ac:picMkLst>
        </pc:picChg>
        <pc:picChg chg="add mod">
          <ac:chgData name="Mannerhagen Peter" userId="77036b5a-cee7-41f2-a9c4-f30f9897a622" providerId="ADAL" clId="{B219CBDD-9C18-46A8-9EBD-4FDDFB453EE4}" dt="2023-02-28T14:49:18.714" v="6" actId="14100"/>
          <ac:picMkLst>
            <pc:docMk/>
            <pc:sldMk cId="2830895604" sldId="634"/>
            <ac:picMk id="9" creationId="{674F38D2-67D9-983C-6659-CD33C3709D3F}"/>
          </ac:picMkLst>
        </pc:picChg>
      </pc:sldChg>
      <pc:sldChg chg="del">
        <pc:chgData name="Mannerhagen Peter" userId="77036b5a-cee7-41f2-a9c4-f30f9897a622" providerId="ADAL" clId="{B219CBDD-9C18-46A8-9EBD-4FDDFB453EE4}" dt="2023-02-28T14:48:24.727" v="1" actId="47"/>
        <pc:sldMkLst>
          <pc:docMk/>
          <pc:sldMk cId="929767912" sldId="6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2/28/2023</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2/28/2023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7A6AC0-C95D-482C-BDAD-2366AE87EEA3}" type="slidenum">
              <a:rPr lang="sv-SE" smtClean="0"/>
              <a:t>1</a:t>
            </a:fld>
            <a:endParaRPr lang="sv-SE" dirty="0"/>
          </a:p>
        </p:txBody>
      </p:sp>
    </p:spTree>
    <p:extLst>
      <p:ext uri="{BB962C8B-B14F-4D97-AF65-F5344CB8AC3E}">
        <p14:creationId xmlns:p14="http://schemas.microsoft.com/office/powerpoint/2010/main" val="15873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Alla kommuner genomför någon form av omvärldsanalys i sitt arbete med att ta fram strategiska planer för sina verksamheter. Detta är ett årligen återkommande arbete som tar ganska mycket tid för varje organisation. Strukturerad omvärldsbevakning är en sammanställning över de initiativ som berör kommuner och regioner utifrån beslut som är tagna på EU nivå eller nationellt av regeringen eller en ansvarig myndighet. Dessa initiativ bör varje kommun eller region ta hänsyn till i sin egen strategiska planering. </a:t>
            </a:r>
          </a:p>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a:t>
            </a:fld>
            <a:endParaRPr lang="sv-SE"/>
          </a:p>
        </p:txBody>
      </p:sp>
    </p:spTree>
    <p:extLst>
      <p:ext uri="{BB962C8B-B14F-4D97-AF65-F5344CB8AC3E}">
        <p14:creationId xmlns:p14="http://schemas.microsoft.com/office/powerpoint/2010/main" val="223328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Fokus ligger på det som har bred påverkan inom offentlig sektor och som har sitt ursprung från Internationell nivå, EU, nationell nivå, </a:t>
            </a:r>
            <a:r>
              <a:rPr lang="sv-SE" dirty="0" err="1"/>
              <a:t>sektorsgemensam</a:t>
            </a:r>
            <a:r>
              <a:rPr lang="sv-SE" dirty="0"/>
              <a:t> eller gemensam för kommuner eller regioner. Det rör sig bara om beslutade initiativ som antingen pågår eller är kommande och som har någon påverkan på den arkitektur som berör er verksamhets digitalisering. </a:t>
            </a:r>
          </a:p>
          <a:p>
            <a:endParaRPr lang="sv-SE" dirty="0"/>
          </a:p>
          <a:p>
            <a:r>
              <a:rPr lang="sv-SE" dirty="0"/>
              <a:t>Avgränsning: har </a:t>
            </a:r>
            <a:r>
              <a:rPr lang="sv-SE" i="1" dirty="0"/>
              <a:t>inte</a:t>
            </a:r>
            <a:r>
              <a:rPr lang="sv-SE" dirty="0"/>
              <a:t> valt att inkludera trender eller andra strömningar utan fokuserar på konkreta initiativ som påverkar kommuner/regioner. </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a:t>
            </a:fld>
            <a:endParaRPr lang="sv-SE"/>
          </a:p>
        </p:txBody>
      </p:sp>
    </p:spTree>
    <p:extLst>
      <p:ext uri="{BB962C8B-B14F-4D97-AF65-F5344CB8AC3E}">
        <p14:creationId xmlns:p14="http://schemas.microsoft.com/office/powerpoint/2010/main" val="343227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vet alla att det sker en massa saker i vår omvärld som bidrar till utvecklingen. Några av dessa initiativ kommer från beslut i EU eller Riksdag och de får ibland en påverkan på kommunens verksamhet utifrån ett </a:t>
            </a:r>
            <a:r>
              <a:rPr lang="sv-SE" dirty="0" err="1"/>
              <a:t>arkitekturellt</a:t>
            </a:r>
            <a:r>
              <a:rPr lang="sv-SE" dirty="0"/>
              <a:t> perspektiv. Bra exempel kan vara införandet av SDK som har påverkar vårt sätt att utbyta information, eller beslut om nationella digitala prov i skolan, eller beslut om nationell grunddata eller gemensam digital infrastruktur. Listan kan göras lång och det mesta får konsekvenser för den kommunala verksamheten. Med strukturerad omvärldsbevakning så får vi tillgång till samma lista och en möjlighet att agera på rätt sätt vid rätt tid och vara en del av förändringsresan inom kommunsverige. Om alla är medvetna samtidigt så ökar möjligheten att vi kan samverka med andra kommuner för att möta initiativet.</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a:t>
            </a:fld>
            <a:endParaRPr lang="sv-SE"/>
          </a:p>
        </p:txBody>
      </p:sp>
    </p:spTree>
    <p:extLst>
      <p:ext uri="{BB962C8B-B14F-4D97-AF65-F5344CB8AC3E}">
        <p14:creationId xmlns:p14="http://schemas.microsoft.com/office/powerpoint/2010/main" val="333941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Strukturerad omvärldsbevakning riktar sig främst till två målgrupper: Beslutsfattare och medarbetare som jobbar med att utveckla den kommunala verksamheten på något sätt där arkitektur är inblandat. </a:t>
            </a:r>
          </a:p>
        </p:txBody>
      </p:sp>
      <p:sp>
        <p:nvSpPr>
          <p:cNvPr id="4" name="Platshållare för bildnummer 3"/>
          <p:cNvSpPr>
            <a:spLocks noGrp="1"/>
          </p:cNvSpPr>
          <p:nvPr>
            <p:ph type="sldNum" sz="quarter" idx="10"/>
          </p:nvPr>
        </p:nvSpPr>
        <p:spPr/>
        <p:txBody>
          <a:bodyPr/>
          <a:lstStyle/>
          <a:p>
            <a:fld id="{35A6AF9F-983B-46DB-8760-10E4E2D8D899}" type="slidenum">
              <a:rPr lang="sv-SE" smtClean="0"/>
              <a:t>5</a:t>
            </a:fld>
            <a:endParaRPr lang="sv-SE"/>
          </a:p>
        </p:txBody>
      </p:sp>
    </p:spTree>
    <p:extLst>
      <p:ext uri="{BB962C8B-B14F-4D97-AF65-F5344CB8AC3E}">
        <p14:creationId xmlns:p14="http://schemas.microsoft.com/office/powerpoint/2010/main" val="351360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Leveransen består av ett beskrivande textdokument, en presentationsfil (denna) för att underlätta om ni behöver förankra användandet av strukturerad omvärldsbevakning på hemmaplan samt ett kalkylark som innehåller all data som vi har kondenserat fram som den viktigaste utifrån de källor vi har till förfogande.</a:t>
            </a:r>
          </a:p>
          <a:p>
            <a:r>
              <a:rPr lang="sv-SE" dirty="0"/>
              <a:t>Vi har använt färgmarkering för att aktualitetskänslan per initiativ och år ska infinna sig. D.v.s. ett initiativ som är gult behöver finnas med i (täckas av) nästkommande års  budget för då är det dags att göra införandet, alternativt att då gäller ny lag, alternativt att då finns det en nationell tjänst tillgänglig att ansluta sig mot (den sista delen ger möjlighet till senare anslutning men beroende på initiativ så kan en senareläggning  vara ofördelaktig). </a:t>
            </a:r>
          </a:p>
          <a:p>
            <a:r>
              <a:rPr lang="sv-SE" dirty="0"/>
              <a:t>Totalt sett finns det 5 olika nivåer:</a:t>
            </a:r>
          </a:p>
          <a:p>
            <a:r>
              <a:rPr lang="sv-SE" dirty="0"/>
              <a:t>Känna till – De personer som är mest berörda av initiativet behöver känna till hur det kommer att påverka kommunen</a:t>
            </a:r>
          </a:p>
          <a:p>
            <a:r>
              <a:rPr lang="sv-SE" dirty="0"/>
              <a:t>Bevaka (grön) – Förberedelser görs och vissa förstudier initieras</a:t>
            </a:r>
          </a:p>
          <a:p>
            <a:r>
              <a:rPr lang="sv-SE" dirty="0"/>
              <a:t>Initiera/budgetera (gul) – Förutom att skapa ekonomiska förutsättningar för ett genomförande så ser man över berörda processer, organisationsdelar, regelverk, personella resurser för ett genomförande och det tekniska som berörs.</a:t>
            </a:r>
          </a:p>
          <a:p>
            <a:r>
              <a:rPr lang="sv-SE" dirty="0"/>
              <a:t>Införande (röd) – Nationell leverans finns klar att ansluta mot alternativt att ny lagstiftning blir gällande. Det kan även vara ett initiativ med ett beslutat datum då alla ska vara anslutna utan att det står i lagtext.</a:t>
            </a:r>
          </a:p>
          <a:p>
            <a:r>
              <a:rPr lang="sv-SE" dirty="0"/>
              <a:t>Förvaltning – Nationell leverans finns och förvaltas av utsedd aktör.</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6</a:t>
            </a:fld>
            <a:endParaRPr lang="sv-SE"/>
          </a:p>
        </p:txBody>
      </p:sp>
    </p:spTree>
    <p:extLst>
      <p:ext uri="{BB962C8B-B14F-4D97-AF65-F5344CB8AC3E}">
        <p14:creationId xmlns:p14="http://schemas.microsoft.com/office/powerpoint/2010/main" val="18774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Arbetsgruppen saknar just nu deltagare från hälso- och sjukvården i regionerna och har därför ett större fokus </a:t>
            </a:r>
            <a:r>
              <a:rPr lang="sv-SE" sz="1200"/>
              <a:t>på kommuner.</a:t>
            </a:r>
            <a:endParaRPr lang="sv-SE" sz="1200" dirty="0"/>
          </a:p>
          <a:p>
            <a:pPr marL="0" indent="0">
              <a:buNone/>
            </a:pPr>
            <a:endParaRPr lang="sv-SE" dirty="0"/>
          </a:p>
        </p:txBody>
      </p:sp>
      <p:sp>
        <p:nvSpPr>
          <p:cNvPr id="4" name="Platshållare för bildnummer 3"/>
          <p:cNvSpPr>
            <a:spLocks noGrp="1"/>
          </p:cNvSpPr>
          <p:nvPr>
            <p:ph type="sldNum" sz="quarter" idx="10"/>
          </p:nvPr>
        </p:nvSpPr>
        <p:spPr/>
        <p:txBody>
          <a:bodyPr/>
          <a:lstStyle/>
          <a:p>
            <a:fld id="{35A6AF9F-983B-46DB-8760-10E4E2D8D899}" type="slidenum">
              <a:rPr lang="sv-SE" smtClean="0"/>
              <a:t>8</a:t>
            </a:fld>
            <a:endParaRPr lang="sv-SE"/>
          </a:p>
        </p:txBody>
      </p:sp>
    </p:spTree>
    <p:extLst>
      <p:ext uri="{BB962C8B-B14F-4D97-AF65-F5344CB8AC3E}">
        <p14:creationId xmlns:p14="http://schemas.microsoft.com/office/powerpoint/2010/main" val="12267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E21E9-C85D-4437-921D-89E47973F41F}" type="slidenum">
              <a:rPr lang="en-GB" altLang="sv-SE"/>
              <a:pPr/>
              <a:t>10</a:t>
            </a:fld>
            <a:endParaRPr lang="en-GB" altLang="sv-SE"/>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sv-SE" altLang="sv-SE" dirty="0"/>
              <a:t>Denna bild omfattar alla initiativ som finns med i version 2019-1 av Strukturerad omvärldsbevakning. De har samma färgkodning som datafilen men den saknar utförligare information av respektive initiativ. Bildens värde är att allt finns med på en bild och kan fungera som underlag till diskussioner i olika sammanhang.</a:t>
            </a:r>
          </a:p>
        </p:txBody>
      </p:sp>
    </p:spTree>
    <p:extLst>
      <p:ext uri="{BB962C8B-B14F-4D97-AF65-F5344CB8AC3E}">
        <p14:creationId xmlns:p14="http://schemas.microsoft.com/office/powerpoint/2010/main" val="5565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dirty="0"/>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dirty="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Rubrik 1">
            <a:extLst>
              <a:ext uri="{FF2B5EF4-FFF2-40B4-BE49-F238E27FC236}">
                <a16:creationId xmlns:a16="http://schemas.microsoft.com/office/drawing/2014/main" id="{7E6D47B0-6725-E02A-E59B-C1DF17FEB817}"/>
              </a:ext>
            </a:extLst>
          </p:cNvPr>
          <p:cNvSpPr>
            <a:spLocks noGrp="1"/>
          </p:cNvSpPr>
          <p:nvPr>
            <p:ph type="title"/>
          </p:nvPr>
        </p:nvSpPr>
        <p:spPr>
          <a:xfrm>
            <a:off x="5614459" y="696720"/>
            <a:ext cx="5654675"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6" name="Rubrik 5">
            <a:extLst>
              <a:ext uri="{FF2B5EF4-FFF2-40B4-BE49-F238E27FC236}">
                <a16:creationId xmlns:a16="http://schemas.microsoft.com/office/drawing/2014/main" id="{6BFA7DA2-7F2D-C937-35A7-4C75EBDDA27E}"/>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dirty="0">
                <a:solidFill>
                  <a:srgbClr val="242424"/>
                </a:solidFill>
                <a:effectLst/>
                <a:latin typeface="-apple-system"/>
              </a:rPr>
              <a:t>För att infoga bild, markera rutan och högerklicka. Välj ”Infoga” i huvudmenyn och välj sedan ”Bilder” </a:t>
            </a:r>
            <a:endParaRPr lang="en-US" dirty="0"/>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Endast rubrik - utan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dirty="0"/>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endParaRPr lang="sv-SE" sz="1400" dirty="0"/>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dirty="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dirty="0"/>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2030505867"/>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håll-1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7" name="Platshållare för innehåll 6"/>
          <p:cNvSpPr>
            <a:spLocks noGrp="1"/>
          </p:cNvSpPr>
          <p:nvPr>
            <p:ph sz="quarter" idx="14" hasCustomPrompt="1"/>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344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ehåll-2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Klicka här för att ändra format</a:t>
            </a:r>
          </a:p>
        </p:txBody>
      </p:sp>
      <p:sp>
        <p:nvSpPr>
          <p:cNvPr id="10" name="Platshållare för innehåll 6"/>
          <p:cNvSpPr>
            <a:spLocks noGrp="1"/>
          </p:cNvSpPr>
          <p:nvPr>
            <p:ph sz="quarter" idx="15" hasCustomPrompt="1"/>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hasCustomPrompt="1"/>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1729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dirty="0"/>
              <a:t>Skriv in din agenda punkt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Rubrik 7">
            <a:extLst>
              <a:ext uri="{FF2B5EF4-FFF2-40B4-BE49-F238E27FC236}">
                <a16:creationId xmlns:a16="http://schemas.microsoft.com/office/drawing/2014/main" id="{D978BBC8-CCD8-B6F1-FB52-B7483C95660F}"/>
              </a:ext>
            </a:extLst>
          </p:cNvPr>
          <p:cNvSpPr>
            <a:spLocks noGrp="1"/>
          </p:cNvSpPr>
          <p:nvPr>
            <p:ph type="title"/>
          </p:nvPr>
        </p:nvSpPr>
        <p:spPr>
          <a:xfrm>
            <a:off x="1750310" y="696720"/>
            <a:ext cx="9518824"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Rubrik 7">
            <a:extLst>
              <a:ext uri="{FF2B5EF4-FFF2-40B4-BE49-F238E27FC236}">
                <a16:creationId xmlns:a16="http://schemas.microsoft.com/office/drawing/2014/main" id="{73F5215B-4A82-1770-7BA5-B9383E093E88}"/>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EBD98C10-8802-208D-27D1-C1C6A5620388}"/>
              </a:ext>
            </a:extLst>
          </p:cNvPr>
          <p:cNvSpPr>
            <a:spLocks noGrp="1"/>
          </p:cNvSpPr>
          <p:nvPr>
            <p:ph type="title"/>
          </p:nvPr>
        </p:nvSpPr>
        <p:spPr>
          <a:xfrm>
            <a:off x="922867" y="696720"/>
            <a:ext cx="4874429"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dirty="0"/>
              <a:t>Klicka här för att ändra mall för rubrikformat</a:t>
            </a:r>
            <a:br>
              <a:rPr lang="sv-SE" dirty="0"/>
            </a:br>
            <a:endParaRPr lang="sv-SE" dirty="0"/>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dirty="0"/>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 id="2147483672" r:id="rId20"/>
    <p:sldLayoutId id="2147483673" r:id="rId21"/>
    <p:sldLayoutId id="2147483675" r:id="rId22"/>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4280EC-1ED2-C24A-5046-3B32C3685CCB}"/>
              </a:ext>
            </a:extLst>
          </p:cNvPr>
          <p:cNvSpPr>
            <a:spLocks noGrp="1"/>
          </p:cNvSpPr>
          <p:nvPr>
            <p:ph type="ctrTitle"/>
          </p:nvPr>
        </p:nvSpPr>
        <p:spPr>
          <a:xfrm>
            <a:off x="891540" y="2206170"/>
            <a:ext cx="9602289" cy="1184601"/>
          </a:xfrm>
        </p:spPr>
        <p:txBody>
          <a:bodyPr/>
          <a:lstStyle/>
          <a:p>
            <a:r>
              <a:rPr lang="sv-SE" dirty="0"/>
              <a:t>Strukturerad omvärldsbevakning</a:t>
            </a:r>
          </a:p>
        </p:txBody>
      </p:sp>
      <p:sp>
        <p:nvSpPr>
          <p:cNvPr id="3" name="Underrubrik 2">
            <a:extLst>
              <a:ext uri="{FF2B5EF4-FFF2-40B4-BE49-F238E27FC236}">
                <a16:creationId xmlns:a16="http://schemas.microsoft.com/office/drawing/2014/main" id="{C9E58729-CF6D-BDFA-4FA0-B069B2CE8CBC}"/>
              </a:ext>
            </a:extLst>
          </p:cNvPr>
          <p:cNvSpPr>
            <a:spLocks noGrp="1"/>
          </p:cNvSpPr>
          <p:nvPr>
            <p:ph type="subTitle" idx="1"/>
          </p:nvPr>
        </p:nvSpPr>
        <p:spPr>
          <a:xfrm>
            <a:off x="914400" y="3724274"/>
            <a:ext cx="3657600" cy="1533525"/>
          </a:xfrm>
        </p:spPr>
        <p:txBody>
          <a:bodyPr/>
          <a:lstStyle/>
          <a:p>
            <a:r>
              <a:rPr lang="sv-SE" dirty="0"/>
              <a:t>Avser EU/nationella initiativ som medför arkitekturpåverkan hos kommuner och regioner.</a:t>
            </a:r>
          </a:p>
        </p:txBody>
      </p:sp>
    </p:spTree>
    <p:extLst>
      <p:ext uri="{BB962C8B-B14F-4D97-AF65-F5344CB8AC3E}">
        <p14:creationId xmlns:p14="http://schemas.microsoft.com/office/powerpoint/2010/main" val="286443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F15DF8F7-2925-554D-8A84-E9C02DFDD270}"/>
              </a:ext>
            </a:extLst>
          </p:cNvPr>
          <p:cNvSpPr/>
          <p:nvPr/>
        </p:nvSpPr>
        <p:spPr>
          <a:xfrm>
            <a:off x="10596304" y="6096000"/>
            <a:ext cx="1475703" cy="541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cxnSp>
        <p:nvCxnSpPr>
          <p:cNvPr id="36" name="Rak 153">
            <a:extLst>
              <a:ext uri="{FF2B5EF4-FFF2-40B4-BE49-F238E27FC236}">
                <a16:creationId xmlns:a16="http://schemas.microsoft.com/office/drawing/2014/main" id="{1FCE6877-9516-3EDB-928A-DA058CCA653A}"/>
              </a:ext>
            </a:extLst>
          </p:cNvPr>
          <p:cNvCxnSpPr>
            <a:cxnSpLocks/>
          </p:cNvCxnSpPr>
          <p:nvPr/>
        </p:nvCxnSpPr>
        <p:spPr>
          <a:xfrm>
            <a:off x="8159037" y="1517040"/>
            <a:ext cx="48908" cy="5123574"/>
          </a:xfrm>
          <a:prstGeom prst="line">
            <a:avLst/>
          </a:prstGeom>
          <a:noFill/>
          <a:ln w="76200" cap="flat" cmpd="sng" algn="ctr">
            <a:solidFill>
              <a:schemeClr val="tx1"/>
            </a:solidFill>
            <a:prstDash val="solid"/>
            <a:miter lim="800000"/>
          </a:ln>
          <a:effectLst/>
        </p:spPr>
      </p:cxnSp>
      <p:cxnSp>
        <p:nvCxnSpPr>
          <p:cNvPr id="121" name="Rak 157">
            <a:extLst>
              <a:ext uri="{FF2B5EF4-FFF2-40B4-BE49-F238E27FC236}">
                <a16:creationId xmlns:a16="http://schemas.microsoft.com/office/drawing/2014/main" id="{0A52E724-82C4-4ED0-BA19-61DA72957D02}"/>
              </a:ext>
            </a:extLst>
          </p:cNvPr>
          <p:cNvCxnSpPr>
            <a:cxnSpLocks/>
          </p:cNvCxnSpPr>
          <p:nvPr/>
        </p:nvCxnSpPr>
        <p:spPr>
          <a:xfrm flipH="1">
            <a:off x="1026262" y="1669004"/>
            <a:ext cx="10411" cy="4968410"/>
          </a:xfrm>
          <a:prstGeom prst="line">
            <a:avLst/>
          </a:prstGeom>
          <a:noFill/>
          <a:ln w="19050" cap="flat" cmpd="sng" algn="ctr">
            <a:solidFill>
              <a:schemeClr val="bg2"/>
            </a:solidFill>
            <a:prstDash val="solid"/>
            <a:miter lim="800000"/>
          </a:ln>
          <a:effectLst/>
        </p:spPr>
      </p:cxnSp>
      <p:sp>
        <p:nvSpPr>
          <p:cNvPr id="120" name="Femhörning 119"/>
          <p:cNvSpPr/>
          <p:nvPr/>
        </p:nvSpPr>
        <p:spPr>
          <a:xfrm>
            <a:off x="8514824" y="631606"/>
            <a:ext cx="1827769" cy="345402"/>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rgbClr val="00B050"/>
                </a:solidFill>
                <a:latin typeface="Calibri" panose="020F0502020204030204"/>
              </a:rPr>
              <a:t>Förvalta</a:t>
            </a:r>
          </a:p>
        </p:txBody>
      </p:sp>
      <p:cxnSp>
        <p:nvCxnSpPr>
          <p:cNvPr id="154" name="Rak 153"/>
          <p:cNvCxnSpPr>
            <a:cxnSpLocks/>
          </p:cNvCxnSpPr>
          <p:nvPr/>
        </p:nvCxnSpPr>
        <p:spPr>
          <a:xfrm>
            <a:off x="4085127" y="1513840"/>
            <a:ext cx="48908" cy="5123574"/>
          </a:xfrm>
          <a:prstGeom prst="line">
            <a:avLst/>
          </a:prstGeom>
          <a:noFill/>
          <a:ln w="76200" cap="flat" cmpd="sng" algn="ctr">
            <a:solidFill>
              <a:schemeClr val="tx1"/>
            </a:solidFill>
            <a:prstDash val="solid"/>
            <a:miter lim="800000"/>
          </a:ln>
          <a:effectLst/>
        </p:spPr>
      </p:cxnSp>
      <p:sp>
        <p:nvSpPr>
          <p:cNvPr id="162" name="textruta 161"/>
          <p:cNvSpPr txBox="1"/>
          <p:nvPr/>
        </p:nvSpPr>
        <p:spPr>
          <a:xfrm>
            <a:off x="2019955"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63" name="textruta 162"/>
          <p:cNvSpPr txBox="1"/>
          <p:nvPr/>
        </p:nvSpPr>
        <p:spPr>
          <a:xfrm>
            <a:off x="305117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64" name="textruta 163"/>
          <p:cNvSpPr txBox="1"/>
          <p:nvPr/>
        </p:nvSpPr>
        <p:spPr>
          <a:xfrm>
            <a:off x="4062915"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65" name="textruta 164"/>
          <p:cNvSpPr txBox="1"/>
          <p:nvPr/>
        </p:nvSpPr>
        <p:spPr>
          <a:xfrm>
            <a:off x="509413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166" name="textruta 165"/>
          <p:cNvSpPr txBox="1"/>
          <p:nvPr/>
        </p:nvSpPr>
        <p:spPr>
          <a:xfrm>
            <a:off x="609371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67" name="textruta 166"/>
          <p:cNvSpPr txBox="1"/>
          <p:nvPr/>
        </p:nvSpPr>
        <p:spPr>
          <a:xfrm>
            <a:off x="7124933"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68" name="textruta 167"/>
          <p:cNvSpPr txBox="1"/>
          <p:nvPr/>
        </p:nvSpPr>
        <p:spPr>
          <a:xfrm>
            <a:off x="8088787"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69" name="textruta 168"/>
          <p:cNvSpPr txBox="1"/>
          <p:nvPr/>
        </p:nvSpPr>
        <p:spPr>
          <a:xfrm>
            <a:off x="9120006"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234" name="textruta 233"/>
          <p:cNvSpPr txBox="1"/>
          <p:nvPr/>
        </p:nvSpPr>
        <p:spPr>
          <a:xfrm>
            <a:off x="1534662" y="1096139"/>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2023</a:t>
            </a:r>
          </a:p>
        </p:txBody>
      </p:sp>
      <p:sp>
        <p:nvSpPr>
          <p:cNvPr id="235" name="textruta 234"/>
          <p:cNvSpPr txBox="1"/>
          <p:nvPr/>
        </p:nvSpPr>
        <p:spPr>
          <a:xfrm>
            <a:off x="5562400" y="1096139"/>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2024</a:t>
            </a:r>
          </a:p>
        </p:txBody>
      </p:sp>
      <p:sp>
        <p:nvSpPr>
          <p:cNvPr id="236" name="textruta 235"/>
          <p:cNvSpPr txBox="1"/>
          <p:nvPr/>
        </p:nvSpPr>
        <p:spPr>
          <a:xfrm>
            <a:off x="9517198" y="1098842"/>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2025</a:t>
            </a:r>
          </a:p>
        </p:txBody>
      </p:sp>
      <p:sp>
        <p:nvSpPr>
          <p:cNvPr id="61" name="Femhörning 60"/>
          <p:cNvSpPr/>
          <p:nvPr/>
        </p:nvSpPr>
        <p:spPr>
          <a:xfrm>
            <a:off x="6859913" y="631606"/>
            <a:ext cx="1827769" cy="345402"/>
          </a:xfrm>
          <a:prstGeom prst="homePlate">
            <a:avLst/>
          </a:prstGeom>
          <a:solidFill>
            <a:srgbClr val="C0000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chemeClr val="bg1"/>
                </a:solidFill>
                <a:latin typeface="Calibri" panose="020F0502020204030204"/>
              </a:rPr>
              <a:t>Införa</a:t>
            </a:r>
          </a:p>
        </p:txBody>
      </p:sp>
      <p:sp>
        <p:nvSpPr>
          <p:cNvPr id="60" name="Femhörning 59"/>
          <p:cNvSpPr/>
          <p:nvPr/>
        </p:nvSpPr>
        <p:spPr>
          <a:xfrm>
            <a:off x="5188980" y="631606"/>
            <a:ext cx="1827769" cy="345402"/>
          </a:xfrm>
          <a:prstGeom prst="homePlate">
            <a:avLst/>
          </a:prstGeom>
          <a:solidFill>
            <a:srgbClr val="FFC00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latin typeface="Calibri" panose="020F0502020204030204"/>
              </a:rPr>
              <a:t>Initiera / Budgetera</a:t>
            </a:r>
          </a:p>
        </p:txBody>
      </p:sp>
      <p:sp>
        <p:nvSpPr>
          <p:cNvPr id="59" name="Femhörning 58"/>
          <p:cNvSpPr/>
          <p:nvPr/>
        </p:nvSpPr>
        <p:spPr>
          <a:xfrm>
            <a:off x="3503713" y="631606"/>
            <a:ext cx="1835463" cy="345402"/>
          </a:xfrm>
          <a:prstGeom prst="homePlate">
            <a:avLst/>
          </a:prstGeom>
          <a:solidFill>
            <a:srgbClr val="92D05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latin typeface="Calibri" panose="020F0502020204030204"/>
              </a:rPr>
              <a:t>Bevaka / Förbereda</a:t>
            </a:r>
          </a:p>
        </p:txBody>
      </p:sp>
      <p:sp>
        <p:nvSpPr>
          <p:cNvPr id="73" name="Femhörning 72"/>
          <p:cNvSpPr/>
          <p:nvPr/>
        </p:nvSpPr>
        <p:spPr>
          <a:xfrm>
            <a:off x="-44972" y="1672957"/>
            <a:ext cx="12236972" cy="277234"/>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Nationella läkemedelslistan (NLL, samlad, korrekt och aktuell info om medicinering)</a:t>
            </a:r>
          </a:p>
        </p:txBody>
      </p:sp>
      <p:sp>
        <p:nvSpPr>
          <p:cNvPr id="93" name="Femhörning 92"/>
          <p:cNvSpPr/>
          <p:nvPr/>
        </p:nvSpPr>
        <p:spPr>
          <a:xfrm>
            <a:off x="4014795" y="5637178"/>
            <a:ext cx="8284773" cy="277232"/>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(just nu 5 områden för grunddata där arbetet har kommit olika långt)</a:t>
            </a:r>
          </a:p>
        </p:txBody>
      </p:sp>
      <p:sp>
        <p:nvSpPr>
          <p:cNvPr id="94" name="Femhörning 93"/>
          <p:cNvSpPr/>
          <p:nvPr/>
        </p:nvSpPr>
        <p:spPr>
          <a:xfrm>
            <a:off x="-44972" y="5637174"/>
            <a:ext cx="4259300"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Ena - Grunddata</a:t>
            </a:r>
          </a:p>
        </p:txBody>
      </p:sp>
      <p:sp>
        <p:nvSpPr>
          <p:cNvPr id="119" name="Femhörning 118"/>
          <p:cNvSpPr/>
          <p:nvPr/>
        </p:nvSpPr>
        <p:spPr>
          <a:xfrm>
            <a:off x="1835018" y="631606"/>
            <a:ext cx="1835463" cy="345402"/>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rgbClr val="FF0000"/>
                </a:solidFill>
                <a:latin typeface="Calibri" panose="020F0502020204030204"/>
              </a:rPr>
              <a:t>Känna till</a:t>
            </a:r>
          </a:p>
        </p:txBody>
      </p:sp>
      <p:sp>
        <p:nvSpPr>
          <p:cNvPr id="123" name="textruta 122">
            <a:extLst>
              <a:ext uri="{FF2B5EF4-FFF2-40B4-BE49-F238E27FC236}">
                <a16:creationId xmlns:a16="http://schemas.microsoft.com/office/drawing/2014/main" id="{5D557A52-2E16-41C6-BF7A-6D57CD5735FC}"/>
              </a:ext>
            </a:extLst>
          </p:cNvPr>
          <p:cNvSpPr txBox="1"/>
          <p:nvPr/>
        </p:nvSpPr>
        <p:spPr>
          <a:xfrm>
            <a:off x="964675" y="1386801"/>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125" name="textruta 124">
            <a:extLst>
              <a:ext uri="{FF2B5EF4-FFF2-40B4-BE49-F238E27FC236}">
                <a16:creationId xmlns:a16="http://schemas.microsoft.com/office/drawing/2014/main" id="{3EB73327-6696-48E6-A391-8DEE816901FD}"/>
              </a:ext>
            </a:extLst>
          </p:cNvPr>
          <p:cNvSpPr txBox="1"/>
          <p:nvPr/>
        </p:nvSpPr>
        <p:spPr>
          <a:xfrm>
            <a:off x="-599" y="1369924"/>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26" name="textruta 125">
            <a:extLst>
              <a:ext uri="{FF2B5EF4-FFF2-40B4-BE49-F238E27FC236}">
                <a16:creationId xmlns:a16="http://schemas.microsoft.com/office/drawing/2014/main" id="{CC90B9E8-A85F-4CD3-AF0F-A9EC4A01CB5E}"/>
              </a:ext>
            </a:extLst>
          </p:cNvPr>
          <p:cNvSpPr txBox="1"/>
          <p:nvPr/>
        </p:nvSpPr>
        <p:spPr>
          <a:xfrm>
            <a:off x="10081345" y="1394985"/>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27" name="textruta 126">
            <a:extLst>
              <a:ext uri="{FF2B5EF4-FFF2-40B4-BE49-F238E27FC236}">
                <a16:creationId xmlns:a16="http://schemas.microsoft.com/office/drawing/2014/main" id="{17751AE0-8716-4D15-B693-DAD21EAAC115}"/>
              </a:ext>
            </a:extLst>
          </p:cNvPr>
          <p:cNvSpPr txBox="1"/>
          <p:nvPr/>
        </p:nvSpPr>
        <p:spPr>
          <a:xfrm>
            <a:off x="11098941" y="1386801"/>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33" name="Femhörning 70">
            <a:extLst>
              <a:ext uri="{FF2B5EF4-FFF2-40B4-BE49-F238E27FC236}">
                <a16:creationId xmlns:a16="http://schemas.microsoft.com/office/drawing/2014/main" id="{54B2BD69-E679-4D91-A553-63BB0466A7A7}"/>
              </a:ext>
            </a:extLst>
          </p:cNvPr>
          <p:cNvSpPr/>
          <p:nvPr/>
        </p:nvSpPr>
        <p:spPr>
          <a:xfrm>
            <a:off x="4025148" y="2004808"/>
            <a:ext cx="8305038"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fontAlgn="auto">
              <a:spcBef>
                <a:spcPts val="0"/>
              </a:spcBef>
              <a:spcAft>
                <a:spcPts val="0"/>
              </a:spcAft>
            </a:pPr>
            <a:r>
              <a:rPr lang="sv-SE" sz="1200" b="1" kern="0" dirty="0">
                <a:solidFill>
                  <a:srgbClr val="00B050"/>
                </a:solidFill>
                <a:latin typeface="Calibri" panose="020F0502020204030204"/>
              </a:rPr>
              <a:t>                          (Kommuner och regioners åtagande relaterat till EU)</a:t>
            </a:r>
          </a:p>
        </p:txBody>
      </p:sp>
      <p:sp>
        <p:nvSpPr>
          <p:cNvPr id="134" name="Femhörning 72">
            <a:extLst>
              <a:ext uri="{FF2B5EF4-FFF2-40B4-BE49-F238E27FC236}">
                <a16:creationId xmlns:a16="http://schemas.microsoft.com/office/drawing/2014/main" id="{D57831E9-61BE-47E7-A3EC-6641CDD7EF2B}"/>
              </a:ext>
            </a:extLst>
          </p:cNvPr>
          <p:cNvSpPr/>
          <p:nvPr/>
        </p:nvSpPr>
        <p:spPr>
          <a:xfrm>
            <a:off x="-34620" y="2004807"/>
            <a:ext cx="4259300" cy="268737"/>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err="1">
                <a:solidFill>
                  <a:schemeClr val="bg1"/>
                </a:solidFill>
                <a:latin typeface="Calibri" panose="020F0502020204030204"/>
              </a:rPr>
              <a:t>Single</a:t>
            </a:r>
            <a:r>
              <a:rPr lang="sv-SE" sz="1200" b="1" kern="0" dirty="0">
                <a:solidFill>
                  <a:schemeClr val="bg1"/>
                </a:solidFill>
                <a:latin typeface="Calibri" panose="020F0502020204030204"/>
              </a:rPr>
              <a:t> Digital </a:t>
            </a:r>
            <a:r>
              <a:rPr lang="sv-SE" sz="1200" b="1" kern="0" dirty="0" err="1">
                <a:solidFill>
                  <a:schemeClr val="bg1"/>
                </a:solidFill>
                <a:latin typeface="Calibri" panose="020F0502020204030204"/>
              </a:rPr>
              <a:t>Gateway</a:t>
            </a:r>
            <a:r>
              <a:rPr lang="sv-SE" sz="1200" b="1" kern="0" dirty="0">
                <a:solidFill>
                  <a:schemeClr val="bg1"/>
                </a:solidFill>
                <a:latin typeface="Calibri" panose="020F0502020204030204"/>
              </a:rPr>
              <a:t> (SDG)</a:t>
            </a:r>
          </a:p>
        </p:txBody>
      </p:sp>
      <p:sp>
        <p:nvSpPr>
          <p:cNvPr id="144" name="Rubrik 1">
            <a:extLst>
              <a:ext uri="{FF2B5EF4-FFF2-40B4-BE49-F238E27FC236}">
                <a16:creationId xmlns:a16="http://schemas.microsoft.com/office/drawing/2014/main" id="{ABE4FC34-8ECD-4422-A759-232494C8A853}"/>
              </a:ext>
            </a:extLst>
          </p:cNvPr>
          <p:cNvSpPr>
            <a:spLocks noGrp="1"/>
          </p:cNvSpPr>
          <p:nvPr>
            <p:ph type="title"/>
          </p:nvPr>
        </p:nvSpPr>
        <p:spPr>
          <a:xfrm>
            <a:off x="140061" y="86699"/>
            <a:ext cx="9503833" cy="512527"/>
          </a:xfrm>
        </p:spPr>
        <p:txBody>
          <a:bodyPr/>
          <a:lstStyle/>
          <a:p>
            <a:r>
              <a:rPr lang="sv-SE" dirty="0"/>
              <a:t>Strukturerad omvärldsbevakning 2023-1</a:t>
            </a:r>
          </a:p>
        </p:txBody>
      </p:sp>
      <p:sp>
        <p:nvSpPr>
          <p:cNvPr id="3" name="Femhörning 92">
            <a:extLst>
              <a:ext uri="{FF2B5EF4-FFF2-40B4-BE49-F238E27FC236}">
                <a16:creationId xmlns:a16="http://schemas.microsoft.com/office/drawing/2014/main" id="{C7D33350-611C-0839-6F04-5DCB19F5CE95}"/>
              </a:ext>
            </a:extLst>
          </p:cNvPr>
          <p:cNvSpPr/>
          <p:nvPr/>
        </p:nvSpPr>
        <p:spPr>
          <a:xfrm>
            <a:off x="4040718" y="5303997"/>
            <a:ext cx="8323479" cy="277232"/>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(Peka på denna källa vid kravställning och utvecklingsarbeten)</a:t>
            </a:r>
          </a:p>
        </p:txBody>
      </p:sp>
      <p:sp>
        <p:nvSpPr>
          <p:cNvPr id="4" name="Femhörning 93">
            <a:extLst>
              <a:ext uri="{FF2B5EF4-FFF2-40B4-BE49-F238E27FC236}">
                <a16:creationId xmlns:a16="http://schemas.microsoft.com/office/drawing/2014/main" id="{69141181-62EA-2A1A-A373-D7D93A7CF43A}"/>
              </a:ext>
            </a:extLst>
          </p:cNvPr>
          <p:cNvSpPr/>
          <p:nvPr/>
        </p:nvSpPr>
        <p:spPr>
          <a:xfrm>
            <a:off x="-19049" y="5303993"/>
            <a:ext cx="4259300"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Ena - API hantering</a:t>
            </a:r>
          </a:p>
        </p:txBody>
      </p:sp>
      <p:sp>
        <p:nvSpPr>
          <p:cNvPr id="5" name="Femhörning 91">
            <a:extLst>
              <a:ext uri="{FF2B5EF4-FFF2-40B4-BE49-F238E27FC236}">
                <a16:creationId xmlns:a16="http://schemas.microsoft.com/office/drawing/2014/main" id="{44EF162B-EB35-33F8-4DC6-4DDC7CC7B3C2}"/>
              </a:ext>
            </a:extLst>
          </p:cNvPr>
          <p:cNvSpPr/>
          <p:nvPr/>
        </p:nvSpPr>
        <p:spPr>
          <a:xfrm>
            <a:off x="8104313" y="2333085"/>
            <a:ext cx="4241444"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6" name="Femhörning 92">
            <a:extLst>
              <a:ext uri="{FF2B5EF4-FFF2-40B4-BE49-F238E27FC236}">
                <a16:creationId xmlns:a16="http://schemas.microsoft.com/office/drawing/2014/main" id="{FF843E79-1CDC-3C4C-D918-A55F5FB05D13}"/>
              </a:ext>
            </a:extLst>
          </p:cNvPr>
          <p:cNvSpPr/>
          <p:nvPr/>
        </p:nvSpPr>
        <p:spPr>
          <a:xfrm>
            <a:off x="4040719" y="2333085"/>
            <a:ext cx="4241444"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(behörighet inom SDG)</a:t>
            </a:r>
          </a:p>
        </p:txBody>
      </p:sp>
      <p:sp>
        <p:nvSpPr>
          <p:cNvPr id="7" name="Femhörning 93">
            <a:extLst>
              <a:ext uri="{FF2B5EF4-FFF2-40B4-BE49-F238E27FC236}">
                <a16:creationId xmlns:a16="http://schemas.microsoft.com/office/drawing/2014/main" id="{C9FB40CF-8DDA-104B-0983-E681DA501B91}"/>
              </a:ext>
            </a:extLst>
          </p:cNvPr>
          <p:cNvSpPr/>
          <p:nvPr/>
        </p:nvSpPr>
        <p:spPr>
          <a:xfrm>
            <a:off x="-19049" y="2333082"/>
            <a:ext cx="4259300"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SDG Auktorisation</a:t>
            </a:r>
          </a:p>
        </p:txBody>
      </p:sp>
      <p:sp>
        <p:nvSpPr>
          <p:cNvPr id="8" name="Femhörning 91">
            <a:extLst>
              <a:ext uri="{FF2B5EF4-FFF2-40B4-BE49-F238E27FC236}">
                <a16:creationId xmlns:a16="http://schemas.microsoft.com/office/drawing/2014/main" id="{42471F5E-6221-597D-E376-E364DF3E0468}"/>
              </a:ext>
            </a:extLst>
          </p:cNvPr>
          <p:cNvSpPr/>
          <p:nvPr/>
        </p:nvSpPr>
        <p:spPr>
          <a:xfrm>
            <a:off x="8135733" y="4966958"/>
            <a:ext cx="4241444"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9" name="Femhörning 92">
            <a:extLst>
              <a:ext uri="{FF2B5EF4-FFF2-40B4-BE49-F238E27FC236}">
                <a16:creationId xmlns:a16="http://schemas.microsoft.com/office/drawing/2014/main" id="{160A1969-6622-D44B-02F3-A34A97E6EB6B}"/>
              </a:ext>
            </a:extLst>
          </p:cNvPr>
          <p:cNvSpPr/>
          <p:nvPr/>
        </p:nvSpPr>
        <p:spPr>
          <a:xfrm>
            <a:off x="4072139" y="4966958"/>
            <a:ext cx="4241444" cy="277235"/>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(enhetlig standard för att utbyta ärendeinformation)</a:t>
            </a:r>
          </a:p>
        </p:txBody>
      </p:sp>
      <p:sp>
        <p:nvSpPr>
          <p:cNvPr id="10" name="Femhörning 93">
            <a:extLst>
              <a:ext uri="{FF2B5EF4-FFF2-40B4-BE49-F238E27FC236}">
                <a16:creationId xmlns:a16="http://schemas.microsoft.com/office/drawing/2014/main" id="{AD672C46-3E01-BD5E-34FB-70056DCC20F5}"/>
              </a:ext>
            </a:extLst>
          </p:cNvPr>
          <p:cNvSpPr/>
          <p:nvPr/>
        </p:nvSpPr>
        <p:spPr>
          <a:xfrm>
            <a:off x="12371" y="4966955"/>
            <a:ext cx="4259300"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Ena – Mina ärenden</a:t>
            </a:r>
          </a:p>
        </p:txBody>
      </p:sp>
      <p:sp>
        <p:nvSpPr>
          <p:cNvPr id="11" name="Femhörning 91">
            <a:extLst>
              <a:ext uri="{FF2B5EF4-FFF2-40B4-BE49-F238E27FC236}">
                <a16:creationId xmlns:a16="http://schemas.microsoft.com/office/drawing/2014/main" id="{68FBA0D8-007B-48A7-2F6E-D7FD9AA9A942}"/>
              </a:ext>
            </a:extLst>
          </p:cNvPr>
          <p:cNvSpPr/>
          <p:nvPr/>
        </p:nvSpPr>
        <p:spPr>
          <a:xfrm>
            <a:off x="8089791" y="4627776"/>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12" name="Femhörning 92">
            <a:extLst>
              <a:ext uri="{FF2B5EF4-FFF2-40B4-BE49-F238E27FC236}">
                <a16:creationId xmlns:a16="http://schemas.microsoft.com/office/drawing/2014/main" id="{BB1ED0B8-8E48-8DBF-ABC1-A4432D7149B6}"/>
              </a:ext>
            </a:extLst>
          </p:cNvPr>
          <p:cNvSpPr/>
          <p:nvPr/>
        </p:nvSpPr>
        <p:spPr>
          <a:xfrm>
            <a:off x="4026197" y="4627776"/>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(kommuner kan behöva hantera ”digitala ombud” redan 2023)</a:t>
            </a:r>
          </a:p>
        </p:txBody>
      </p:sp>
      <p:sp>
        <p:nvSpPr>
          <p:cNvPr id="13" name="Femhörning 93">
            <a:extLst>
              <a:ext uri="{FF2B5EF4-FFF2-40B4-BE49-F238E27FC236}">
                <a16:creationId xmlns:a16="http://schemas.microsoft.com/office/drawing/2014/main" id="{F3F84B6A-3AD3-C3D0-4C48-4ED15856FCE2}"/>
              </a:ext>
            </a:extLst>
          </p:cNvPr>
          <p:cNvSpPr/>
          <p:nvPr/>
        </p:nvSpPr>
        <p:spPr>
          <a:xfrm>
            <a:off x="-33571" y="4627773"/>
            <a:ext cx="4259300"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Ena – Mina ombud</a:t>
            </a:r>
          </a:p>
        </p:txBody>
      </p:sp>
      <p:sp>
        <p:nvSpPr>
          <p:cNvPr id="14" name="Femhörning 91">
            <a:extLst>
              <a:ext uri="{FF2B5EF4-FFF2-40B4-BE49-F238E27FC236}">
                <a16:creationId xmlns:a16="http://schemas.microsoft.com/office/drawing/2014/main" id="{DAB37D1D-FD94-571F-5FC2-C66F9B57CCE2}"/>
              </a:ext>
            </a:extLst>
          </p:cNvPr>
          <p:cNvSpPr/>
          <p:nvPr/>
        </p:nvSpPr>
        <p:spPr>
          <a:xfrm>
            <a:off x="8115714" y="4294595"/>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	</a:t>
            </a:r>
          </a:p>
        </p:txBody>
      </p:sp>
      <p:sp>
        <p:nvSpPr>
          <p:cNvPr id="15" name="Femhörning 92">
            <a:extLst>
              <a:ext uri="{FF2B5EF4-FFF2-40B4-BE49-F238E27FC236}">
                <a16:creationId xmlns:a16="http://schemas.microsoft.com/office/drawing/2014/main" id="{10E658B2-0F84-E444-22EF-BCB8BFF49E4B}"/>
              </a:ext>
            </a:extLst>
          </p:cNvPr>
          <p:cNvSpPr/>
          <p:nvPr/>
        </p:nvSpPr>
        <p:spPr>
          <a:xfrm>
            <a:off x="4052120" y="4294595"/>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(Enhetligt sätt att skicka digitala meddelanden till invånare)</a:t>
            </a:r>
          </a:p>
        </p:txBody>
      </p:sp>
      <p:sp>
        <p:nvSpPr>
          <p:cNvPr id="16" name="Femhörning 93">
            <a:extLst>
              <a:ext uri="{FF2B5EF4-FFF2-40B4-BE49-F238E27FC236}">
                <a16:creationId xmlns:a16="http://schemas.microsoft.com/office/drawing/2014/main" id="{5ACC57C1-C873-A7AD-6BC7-1B6E35671D1B}"/>
              </a:ext>
            </a:extLst>
          </p:cNvPr>
          <p:cNvSpPr/>
          <p:nvPr/>
        </p:nvSpPr>
        <p:spPr>
          <a:xfrm>
            <a:off x="-7648" y="4294592"/>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Ena – Digital post</a:t>
            </a:r>
          </a:p>
        </p:txBody>
      </p:sp>
      <p:sp>
        <p:nvSpPr>
          <p:cNvPr id="17" name="Femhörning 91">
            <a:extLst>
              <a:ext uri="{FF2B5EF4-FFF2-40B4-BE49-F238E27FC236}">
                <a16:creationId xmlns:a16="http://schemas.microsoft.com/office/drawing/2014/main" id="{D9AC6E0D-816A-3624-9568-FE017B748394}"/>
              </a:ext>
            </a:extLst>
          </p:cNvPr>
          <p:cNvSpPr/>
          <p:nvPr/>
        </p:nvSpPr>
        <p:spPr>
          <a:xfrm>
            <a:off x="8109021" y="3967442"/>
            <a:ext cx="4241444"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	</a:t>
            </a:r>
          </a:p>
        </p:txBody>
      </p:sp>
      <p:sp>
        <p:nvSpPr>
          <p:cNvPr id="18" name="Femhörning 92">
            <a:extLst>
              <a:ext uri="{FF2B5EF4-FFF2-40B4-BE49-F238E27FC236}">
                <a16:creationId xmlns:a16="http://schemas.microsoft.com/office/drawing/2014/main" id="{0DC86CD5-DB77-2DC3-1EBF-7025D1DF5A47}"/>
              </a:ext>
            </a:extLst>
          </p:cNvPr>
          <p:cNvSpPr/>
          <p:nvPr/>
        </p:nvSpPr>
        <p:spPr>
          <a:xfrm>
            <a:off x="4045427" y="3967442"/>
            <a:ext cx="4241444"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(Omfattar s.k. byggblock och grunddataområden)</a:t>
            </a:r>
          </a:p>
        </p:txBody>
      </p:sp>
      <p:sp>
        <p:nvSpPr>
          <p:cNvPr id="19" name="Femhörning 93">
            <a:extLst>
              <a:ext uri="{FF2B5EF4-FFF2-40B4-BE49-F238E27FC236}">
                <a16:creationId xmlns:a16="http://schemas.microsoft.com/office/drawing/2014/main" id="{F394CE28-FA04-9E54-6C33-7E5266548BF4}"/>
              </a:ext>
            </a:extLst>
          </p:cNvPr>
          <p:cNvSpPr/>
          <p:nvPr/>
        </p:nvSpPr>
        <p:spPr>
          <a:xfrm>
            <a:off x="-14341" y="3967439"/>
            <a:ext cx="4259300"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Ena – Sveriges digitala infrastruktur (DIGG)</a:t>
            </a:r>
          </a:p>
        </p:txBody>
      </p:sp>
      <p:sp>
        <p:nvSpPr>
          <p:cNvPr id="20" name="Femhörning 91">
            <a:extLst>
              <a:ext uri="{FF2B5EF4-FFF2-40B4-BE49-F238E27FC236}">
                <a16:creationId xmlns:a16="http://schemas.microsoft.com/office/drawing/2014/main" id="{1791DBB1-FFB4-0270-34D3-DA5B6DD2C629}"/>
              </a:ext>
            </a:extLst>
          </p:cNvPr>
          <p:cNvSpPr/>
          <p:nvPr/>
        </p:nvSpPr>
        <p:spPr>
          <a:xfrm>
            <a:off x="8134944" y="3634261"/>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(gemensam &amp; distribuerad e-tjänst, kommun-stat)	</a:t>
            </a:r>
          </a:p>
        </p:txBody>
      </p:sp>
      <p:sp>
        <p:nvSpPr>
          <p:cNvPr id="21" name="Femhörning 92">
            <a:extLst>
              <a:ext uri="{FF2B5EF4-FFF2-40B4-BE49-F238E27FC236}">
                <a16:creationId xmlns:a16="http://schemas.microsoft.com/office/drawing/2014/main" id="{9AD1E284-AA62-AD42-F989-15A252EA3B33}"/>
              </a:ext>
            </a:extLst>
          </p:cNvPr>
          <p:cNvSpPr/>
          <p:nvPr/>
        </p:nvSpPr>
        <p:spPr>
          <a:xfrm>
            <a:off x="4071350" y="3634261"/>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(Tidiga kommuner 2023, övriga 2024)</a:t>
            </a:r>
          </a:p>
        </p:txBody>
      </p:sp>
      <p:sp>
        <p:nvSpPr>
          <p:cNvPr id="22" name="Femhörning 93">
            <a:extLst>
              <a:ext uri="{FF2B5EF4-FFF2-40B4-BE49-F238E27FC236}">
                <a16:creationId xmlns:a16="http://schemas.microsoft.com/office/drawing/2014/main" id="{0CFB2559-6B67-CB86-4545-541FD90C8D43}"/>
              </a:ext>
            </a:extLst>
          </p:cNvPr>
          <p:cNvSpPr/>
          <p:nvPr/>
        </p:nvSpPr>
        <p:spPr>
          <a:xfrm>
            <a:off x="11582" y="3634258"/>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err="1">
                <a:solidFill>
                  <a:schemeClr val="bg1"/>
                </a:solidFill>
                <a:latin typeface="Calibri" panose="020F0502020204030204"/>
              </a:rPr>
              <a:t>FörRätt</a:t>
            </a:r>
            <a:endParaRPr lang="sv-SE" sz="1200" b="1" kern="0" dirty="0">
              <a:solidFill>
                <a:schemeClr val="bg1"/>
              </a:solidFill>
              <a:latin typeface="Calibri" panose="020F0502020204030204"/>
            </a:endParaRPr>
          </a:p>
        </p:txBody>
      </p:sp>
      <p:sp>
        <p:nvSpPr>
          <p:cNvPr id="24" name="Femhörning 92">
            <a:extLst>
              <a:ext uri="{FF2B5EF4-FFF2-40B4-BE49-F238E27FC236}">
                <a16:creationId xmlns:a16="http://schemas.microsoft.com/office/drawing/2014/main" id="{D4CD11D4-EFF6-C955-50C4-7CCFB2BFA7C6}"/>
              </a:ext>
            </a:extLst>
          </p:cNvPr>
          <p:cNvSpPr/>
          <p:nvPr/>
        </p:nvSpPr>
        <p:spPr>
          <a:xfrm>
            <a:off x="4058812" y="3300558"/>
            <a:ext cx="8252947" cy="26970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(Ny lag från januari 2023, SOU 2021:4 &amp; SOU 2021:39)</a:t>
            </a:r>
          </a:p>
        </p:txBody>
      </p:sp>
      <p:sp>
        <p:nvSpPr>
          <p:cNvPr id="25" name="Femhörning 93">
            <a:extLst>
              <a:ext uri="{FF2B5EF4-FFF2-40B4-BE49-F238E27FC236}">
                <a16:creationId xmlns:a16="http://schemas.microsoft.com/office/drawing/2014/main" id="{FCAD9364-C35F-B628-43F1-443EA9E5B820}"/>
              </a:ext>
            </a:extLst>
          </p:cNvPr>
          <p:cNvSpPr/>
          <p:nvPr/>
        </p:nvSpPr>
        <p:spPr>
          <a:xfrm>
            <a:off x="-955" y="3300555"/>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Sammanhållen vård- och omsorgsdokumentation</a:t>
            </a:r>
          </a:p>
        </p:txBody>
      </p:sp>
      <p:sp>
        <p:nvSpPr>
          <p:cNvPr id="26" name="Femhörning 91">
            <a:extLst>
              <a:ext uri="{FF2B5EF4-FFF2-40B4-BE49-F238E27FC236}">
                <a16:creationId xmlns:a16="http://schemas.microsoft.com/office/drawing/2014/main" id="{8B514C12-5DB3-D4B1-C204-AAB939D22BCF}"/>
              </a:ext>
            </a:extLst>
          </p:cNvPr>
          <p:cNvSpPr/>
          <p:nvPr/>
        </p:nvSpPr>
        <p:spPr>
          <a:xfrm>
            <a:off x="8115714" y="2973405"/>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tx2"/>
                </a:solidFill>
                <a:latin typeface="Calibri" panose="020F0502020204030204"/>
              </a:rPr>
              <a:t>	</a:t>
            </a:r>
          </a:p>
        </p:txBody>
      </p:sp>
      <p:sp>
        <p:nvSpPr>
          <p:cNvPr id="27" name="Femhörning 92">
            <a:extLst>
              <a:ext uri="{FF2B5EF4-FFF2-40B4-BE49-F238E27FC236}">
                <a16:creationId xmlns:a16="http://schemas.microsoft.com/office/drawing/2014/main" id="{559EB211-BE1F-3D53-00F8-C63548F658FC}"/>
              </a:ext>
            </a:extLst>
          </p:cNvPr>
          <p:cNvSpPr/>
          <p:nvPr/>
        </p:nvSpPr>
        <p:spPr>
          <a:xfrm>
            <a:off x="4052120" y="2973405"/>
            <a:ext cx="4241444"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(Förordning från EU)</a:t>
            </a:r>
          </a:p>
        </p:txBody>
      </p:sp>
      <p:sp>
        <p:nvSpPr>
          <p:cNvPr id="28" name="Femhörning 93">
            <a:extLst>
              <a:ext uri="{FF2B5EF4-FFF2-40B4-BE49-F238E27FC236}">
                <a16:creationId xmlns:a16="http://schemas.microsoft.com/office/drawing/2014/main" id="{B3734B84-3B90-AEDF-68FE-F9D1D66DDCBA}"/>
              </a:ext>
            </a:extLst>
          </p:cNvPr>
          <p:cNvSpPr/>
          <p:nvPr/>
        </p:nvSpPr>
        <p:spPr>
          <a:xfrm>
            <a:off x="-7648" y="2973402"/>
            <a:ext cx="4259300" cy="268736"/>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The </a:t>
            </a:r>
            <a:r>
              <a:rPr lang="sv-SE" sz="1200" b="1" kern="0" dirty="0" err="1">
                <a:latin typeface="Calibri" panose="020F0502020204030204"/>
              </a:rPr>
              <a:t>Artificial</a:t>
            </a:r>
            <a:r>
              <a:rPr lang="sv-SE" sz="1200" b="1" kern="0" dirty="0">
                <a:latin typeface="Calibri" panose="020F0502020204030204"/>
              </a:rPr>
              <a:t> </a:t>
            </a:r>
            <a:r>
              <a:rPr lang="sv-SE" sz="1200" b="1" kern="0" dirty="0" err="1">
                <a:latin typeface="Calibri" panose="020F0502020204030204"/>
              </a:rPr>
              <a:t>Intelligence</a:t>
            </a:r>
            <a:r>
              <a:rPr lang="sv-SE" sz="1200" b="1" kern="0" dirty="0">
                <a:latin typeface="Calibri" panose="020F0502020204030204"/>
              </a:rPr>
              <a:t> </a:t>
            </a:r>
            <a:r>
              <a:rPr lang="sv-SE" sz="1200" b="1" kern="0" dirty="0" err="1">
                <a:latin typeface="Calibri" panose="020F0502020204030204"/>
              </a:rPr>
              <a:t>Act</a:t>
            </a:r>
            <a:endParaRPr lang="sv-SE" sz="1200" b="1" kern="0" dirty="0">
              <a:latin typeface="Calibri" panose="020F0502020204030204"/>
            </a:endParaRPr>
          </a:p>
        </p:txBody>
      </p:sp>
      <p:sp>
        <p:nvSpPr>
          <p:cNvPr id="29" name="Femhörning 91">
            <a:extLst>
              <a:ext uri="{FF2B5EF4-FFF2-40B4-BE49-F238E27FC236}">
                <a16:creationId xmlns:a16="http://schemas.microsoft.com/office/drawing/2014/main" id="{B37EFDEC-1990-2C2A-E60E-9081E00409FF}"/>
              </a:ext>
            </a:extLst>
          </p:cNvPr>
          <p:cNvSpPr/>
          <p:nvPr/>
        </p:nvSpPr>
        <p:spPr>
          <a:xfrm>
            <a:off x="8111157" y="2640224"/>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r>
              <a:rPr lang="sv-SE" sz="1200" b="1" kern="0" dirty="0">
                <a:solidFill>
                  <a:srgbClr val="00B050"/>
                </a:solidFill>
                <a:latin typeface="Calibri" panose="020F0502020204030204"/>
              </a:rPr>
              <a:t>	</a:t>
            </a:r>
          </a:p>
        </p:txBody>
      </p:sp>
      <p:sp>
        <p:nvSpPr>
          <p:cNvPr id="30" name="Femhörning 92">
            <a:extLst>
              <a:ext uri="{FF2B5EF4-FFF2-40B4-BE49-F238E27FC236}">
                <a16:creationId xmlns:a16="http://schemas.microsoft.com/office/drawing/2014/main" id="{0E667734-DD83-665A-C539-C453F55CA8EB}"/>
              </a:ext>
            </a:extLst>
          </p:cNvPr>
          <p:cNvSpPr/>
          <p:nvPr/>
        </p:nvSpPr>
        <p:spPr>
          <a:xfrm>
            <a:off x="4047563" y="2640224"/>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(ska vara i drift före hösttermin)</a:t>
            </a:r>
          </a:p>
        </p:txBody>
      </p:sp>
      <p:sp>
        <p:nvSpPr>
          <p:cNvPr id="31" name="Femhörning 93">
            <a:extLst>
              <a:ext uri="{FF2B5EF4-FFF2-40B4-BE49-F238E27FC236}">
                <a16:creationId xmlns:a16="http://schemas.microsoft.com/office/drawing/2014/main" id="{CB625161-8F72-EC02-C269-3A0F49D64184}"/>
              </a:ext>
            </a:extLst>
          </p:cNvPr>
          <p:cNvSpPr/>
          <p:nvPr/>
        </p:nvSpPr>
        <p:spPr>
          <a:xfrm>
            <a:off x="-12205" y="2640221"/>
            <a:ext cx="4259300"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Digitala nationella prov</a:t>
            </a:r>
          </a:p>
        </p:txBody>
      </p:sp>
      <p:sp>
        <p:nvSpPr>
          <p:cNvPr id="32" name="Femhörning 91">
            <a:extLst>
              <a:ext uri="{FF2B5EF4-FFF2-40B4-BE49-F238E27FC236}">
                <a16:creationId xmlns:a16="http://schemas.microsoft.com/office/drawing/2014/main" id="{E1860999-E60D-A5FA-26B0-5D00E7F88EE3}"/>
              </a:ext>
            </a:extLst>
          </p:cNvPr>
          <p:cNvSpPr/>
          <p:nvPr/>
        </p:nvSpPr>
        <p:spPr>
          <a:xfrm>
            <a:off x="8077601" y="5982584"/>
            <a:ext cx="4241444"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33" name="Femhörning 92">
            <a:extLst>
              <a:ext uri="{FF2B5EF4-FFF2-40B4-BE49-F238E27FC236}">
                <a16:creationId xmlns:a16="http://schemas.microsoft.com/office/drawing/2014/main" id="{64C2C211-AC2A-5DF0-3875-951FE59CE980}"/>
              </a:ext>
            </a:extLst>
          </p:cNvPr>
          <p:cNvSpPr/>
          <p:nvPr/>
        </p:nvSpPr>
        <p:spPr>
          <a:xfrm>
            <a:off x="4014007" y="5982584"/>
            <a:ext cx="4241444"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(Tillitsramverk till av DIGG godkända </a:t>
            </a:r>
            <a:r>
              <a:rPr lang="sv-SE" sz="1200" b="1" kern="0" dirty="0" err="1">
                <a:solidFill>
                  <a:srgbClr val="00B050"/>
                </a:solidFill>
                <a:latin typeface="Calibri" panose="020F0502020204030204"/>
              </a:rPr>
              <a:t>eLegitimationer</a:t>
            </a:r>
            <a:r>
              <a:rPr lang="sv-SE" sz="1200" b="1" kern="0" dirty="0">
                <a:solidFill>
                  <a:srgbClr val="00B050"/>
                </a:solidFill>
                <a:latin typeface="Calibri" panose="020F0502020204030204"/>
              </a:rPr>
              <a:t>)</a:t>
            </a:r>
          </a:p>
        </p:txBody>
      </p:sp>
      <p:sp>
        <p:nvSpPr>
          <p:cNvPr id="34" name="Femhörning 93">
            <a:extLst>
              <a:ext uri="{FF2B5EF4-FFF2-40B4-BE49-F238E27FC236}">
                <a16:creationId xmlns:a16="http://schemas.microsoft.com/office/drawing/2014/main" id="{B0A53A1F-7AC2-D47A-7291-517F0B9F543D}"/>
              </a:ext>
            </a:extLst>
          </p:cNvPr>
          <p:cNvSpPr/>
          <p:nvPr/>
        </p:nvSpPr>
        <p:spPr>
          <a:xfrm>
            <a:off x="-45761" y="5982581"/>
            <a:ext cx="4259300"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Ena – Digital identitet</a:t>
            </a:r>
          </a:p>
        </p:txBody>
      </p:sp>
      <p:sp>
        <p:nvSpPr>
          <p:cNvPr id="23" name="Femhörning 91">
            <a:extLst>
              <a:ext uri="{FF2B5EF4-FFF2-40B4-BE49-F238E27FC236}">
                <a16:creationId xmlns:a16="http://schemas.microsoft.com/office/drawing/2014/main" id="{9AB9679A-CD73-B170-EC6E-044BF5EBE3A0}"/>
              </a:ext>
            </a:extLst>
          </p:cNvPr>
          <p:cNvSpPr/>
          <p:nvPr/>
        </p:nvSpPr>
        <p:spPr>
          <a:xfrm>
            <a:off x="8089329" y="6319622"/>
            <a:ext cx="4241444" cy="277235"/>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35" name="Femhörning 92">
            <a:extLst>
              <a:ext uri="{FF2B5EF4-FFF2-40B4-BE49-F238E27FC236}">
                <a16:creationId xmlns:a16="http://schemas.microsoft.com/office/drawing/2014/main" id="{4E1E118C-0BDB-7F1B-C17A-339CE8C80DAF}"/>
              </a:ext>
            </a:extLst>
          </p:cNvPr>
          <p:cNvSpPr/>
          <p:nvPr/>
        </p:nvSpPr>
        <p:spPr>
          <a:xfrm>
            <a:off x="4025735" y="6319622"/>
            <a:ext cx="4241444"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(Utredning pågår)</a:t>
            </a:r>
          </a:p>
        </p:txBody>
      </p:sp>
      <p:sp>
        <p:nvSpPr>
          <p:cNvPr id="38" name="Femhörning 93">
            <a:extLst>
              <a:ext uri="{FF2B5EF4-FFF2-40B4-BE49-F238E27FC236}">
                <a16:creationId xmlns:a16="http://schemas.microsoft.com/office/drawing/2014/main" id="{FC4C6F6E-E036-C1F1-442B-31E6D04BF850}"/>
              </a:ext>
            </a:extLst>
          </p:cNvPr>
          <p:cNvSpPr/>
          <p:nvPr/>
        </p:nvSpPr>
        <p:spPr>
          <a:xfrm>
            <a:off x="-34033" y="6319619"/>
            <a:ext cx="4259300"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FF0000"/>
                </a:solidFill>
                <a:latin typeface="Calibri" panose="020F0502020204030204"/>
              </a:rPr>
              <a:t>Statlig e-legitimation</a:t>
            </a:r>
          </a:p>
        </p:txBody>
      </p:sp>
    </p:spTree>
    <p:extLst>
      <p:ext uri="{BB962C8B-B14F-4D97-AF65-F5344CB8AC3E}">
        <p14:creationId xmlns:p14="http://schemas.microsoft.com/office/powerpoint/2010/main" val="2673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0A7EC6-5C91-471D-A1A3-8395FF74E639}"/>
              </a:ext>
            </a:extLst>
          </p:cNvPr>
          <p:cNvSpPr>
            <a:spLocks noGrp="1"/>
          </p:cNvSpPr>
          <p:nvPr>
            <p:ph type="title"/>
          </p:nvPr>
        </p:nvSpPr>
        <p:spPr/>
        <p:txBody>
          <a:bodyPr/>
          <a:lstStyle/>
          <a:p>
            <a:r>
              <a:rPr lang="sv-SE" dirty="0"/>
              <a:t>Strukturerad omvärldsbevakning</a:t>
            </a:r>
          </a:p>
        </p:txBody>
      </p:sp>
      <p:pic>
        <p:nvPicPr>
          <p:cNvPr id="4" name="Bildobjekt 3" descr="En bild som visar inomhus, vägg, LEGO&#10;&#10;Beskrivning genererad med hög exakthet">
            <a:extLst>
              <a:ext uri="{FF2B5EF4-FFF2-40B4-BE49-F238E27FC236}">
                <a16:creationId xmlns:a16="http://schemas.microsoft.com/office/drawing/2014/main" id="{147F0B37-00AB-44EA-8BA5-40BF87283650}"/>
              </a:ext>
            </a:extLst>
          </p:cNvPr>
          <p:cNvPicPr>
            <a:picLocks noChangeAspect="1"/>
          </p:cNvPicPr>
          <p:nvPr/>
        </p:nvPicPr>
        <p:blipFill>
          <a:blip r:embed="rId3"/>
          <a:stretch>
            <a:fillRect/>
          </a:stretch>
        </p:blipFill>
        <p:spPr>
          <a:xfrm>
            <a:off x="7130586" y="1802667"/>
            <a:ext cx="3717332" cy="3252666"/>
          </a:xfrm>
          <a:prstGeom prst="rect">
            <a:avLst/>
          </a:prstGeom>
        </p:spPr>
      </p:pic>
      <p:sp>
        <p:nvSpPr>
          <p:cNvPr id="5" name="Platshållare för innehåll 2">
            <a:extLst>
              <a:ext uri="{FF2B5EF4-FFF2-40B4-BE49-F238E27FC236}">
                <a16:creationId xmlns:a16="http://schemas.microsoft.com/office/drawing/2014/main" id="{7BAFC43C-D43A-4DD0-A9FF-48268DE72F50}"/>
              </a:ext>
            </a:extLst>
          </p:cNvPr>
          <p:cNvSpPr txBox="1">
            <a:spLocks/>
          </p:cNvSpPr>
          <p:nvPr/>
        </p:nvSpPr>
        <p:spPr>
          <a:xfrm>
            <a:off x="1277200" y="2143085"/>
            <a:ext cx="6763864" cy="2730573"/>
          </a:xfrm>
          <a:prstGeom prst="rect">
            <a:avLst/>
          </a:prstGeom>
        </p:spPr>
        <p:txBody>
          <a:bodyPr vert="horz" lIns="91440" tIns="45720" rIns="91440" bIns="45720" rtlCol="0" anchor="t">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9pPr>
          </a:lstStyle>
          <a:p>
            <a:pPr>
              <a:buFont typeface="Arial" pitchFamily="18" charset="2"/>
              <a:buChar char="•"/>
            </a:pPr>
            <a:r>
              <a:rPr lang="sv-SE" kern="0" dirty="0">
                <a:cs typeface="Arial"/>
              </a:rPr>
              <a:t>Från ett projekt till organiserat arbete</a:t>
            </a:r>
          </a:p>
          <a:p>
            <a:pPr>
              <a:buFont typeface="Arial" pitchFamily="18" charset="2"/>
              <a:buChar char="•"/>
            </a:pPr>
            <a:endParaRPr lang="sv-SE" kern="0" dirty="0">
              <a:cs typeface="Arial"/>
            </a:endParaRPr>
          </a:p>
          <a:p>
            <a:pPr>
              <a:buFont typeface="Arial" pitchFamily="18" charset="2"/>
              <a:buChar char="•"/>
            </a:pPr>
            <a:r>
              <a:rPr lang="sv-SE" kern="0" dirty="0"/>
              <a:t>Inera, </a:t>
            </a:r>
            <a:r>
              <a:rPr lang="sv-SE" kern="0" dirty="0" err="1"/>
              <a:t>DiGG</a:t>
            </a:r>
            <a:r>
              <a:rPr lang="sv-SE" kern="0" dirty="0"/>
              <a:t> och ett antal kommuner deltar</a:t>
            </a:r>
          </a:p>
          <a:p>
            <a:pPr>
              <a:buFont typeface="Arial" pitchFamily="18" charset="2"/>
              <a:buChar char="•"/>
            </a:pPr>
            <a:endParaRPr lang="sv-SE" kern="0" dirty="0">
              <a:cs typeface="Arial"/>
            </a:endParaRPr>
          </a:p>
          <a:p>
            <a:pPr>
              <a:buFont typeface="Arial" pitchFamily="18" charset="2"/>
              <a:buChar char="•"/>
            </a:pPr>
            <a:r>
              <a:rPr lang="sv-SE" kern="0" dirty="0"/>
              <a:t>Arbetsgrupp inom Arkitekturgemenskapen</a:t>
            </a:r>
          </a:p>
          <a:p>
            <a:pPr lvl="1" indent="-191766"/>
            <a:endParaRPr lang="sv-SE" sz="2133" dirty="0"/>
          </a:p>
          <a:p>
            <a:endParaRPr lang="sv-SE" sz="1867" kern="0" dirty="0"/>
          </a:p>
        </p:txBody>
      </p:sp>
    </p:spTree>
    <p:extLst>
      <p:ext uri="{BB962C8B-B14F-4D97-AF65-F5344CB8AC3E}">
        <p14:creationId xmlns:p14="http://schemas.microsoft.com/office/powerpoint/2010/main" val="232606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9FBD8-BA96-476A-BBB3-183FA26631B5}"/>
              </a:ext>
            </a:extLst>
          </p:cNvPr>
          <p:cNvSpPr>
            <a:spLocks noGrp="1"/>
          </p:cNvSpPr>
          <p:nvPr>
            <p:ph type="title"/>
          </p:nvPr>
        </p:nvSpPr>
        <p:spPr>
          <a:xfrm>
            <a:off x="819807" y="333375"/>
            <a:ext cx="10646979" cy="935038"/>
          </a:xfrm>
        </p:spPr>
        <p:txBody>
          <a:bodyPr/>
          <a:lstStyle/>
          <a:p>
            <a:r>
              <a:rPr lang="sv-SE" dirty="0"/>
              <a:t>Strukturerad omvärldsbevakning omfattar initiativ som är:</a:t>
            </a:r>
          </a:p>
        </p:txBody>
      </p:sp>
      <p:pic>
        <p:nvPicPr>
          <p:cNvPr id="3" name="Bildobjekt 2">
            <a:extLst>
              <a:ext uri="{FF2B5EF4-FFF2-40B4-BE49-F238E27FC236}">
                <a16:creationId xmlns:a16="http://schemas.microsoft.com/office/drawing/2014/main" id="{B9D0F2BE-6537-404E-A34B-31BEED99A3F6}"/>
              </a:ext>
            </a:extLst>
          </p:cNvPr>
          <p:cNvPicPr>
            <a:picLocks noChangeAspect="1"/>
          </p:cNvPicPr>
          <p:nvPr/>
        </p:nvPicPr>
        <p:blipFill>
          <a:blip r:embed="rId3"/>
          <a:stretch>
            <a:fillRect/>
          </a:stretch>
        </p:blipFill>
        <p:spPr>
          <a:xfrm>
            <a:off x="2671762" y="1585259"/>
            <a:ext cx="6848475" cy="2657475"/>
          </a:xfrm>
          <a:prstGeom prst="rect">
            <a:avLst/>
          </a:prstGeom>
        </p:spPr>
      </p:pic>
      <p:sp>
        <p:nvSpPr>
          <p:cNvPr id="4" name="Platshållare för innehåll 2">
            <a:extLst>
              <a:ext uri="{FF2B5EF4-FFF2-40B4-BE49-F238E27FC236}">
                <a16:creationId xmlns:a16="http://schemas.microsoft.com/office/drawing/2014/main" id="{383FB62D-0BDD-4394-B916-DE4C09EC76CA}"/>
              </a:ext>
            </a:extLst>
          </p:cNvPr>
          <p:cNvSpPr txBox="1">
            <a:spLocks/>
          </p:cNvSpPr>
          <p:nvPr/>
        </p:nvSpPr>
        <p:spPr>
          <a:xfrm>
            <a:off x="2578093" y="4351279"/>
            <a:ext cx="6492330" cy="1954924"/>
          </a:xfrm>
          <a:prstGeom prst="rect">
            <a:avLst/>
          </a:prstGeom>
        </p:spPr>
        <p:txBody>
          <a:bodyPr vert="horz" lIns="91440" tIns="45720" rIns="91440" bIns="45720" rtlCol="0" anchor="t">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9pPr>
          </a:lstStyle>
          <a:p>
            <a:endParaRPr lang="sv-SE" sz="1867" kern="0" dirty="0"/>
          </a:p>
          <a:p>
            <a:pPr>
              <a:buFont typeface="Arial" pitchFamily="18" charset="2"/>
              <a:buChar char="•"/>
            </a:pPr>
            <a:r>
              <a:rPr lang="sv-SE" kern="0" dirty="0"/>
              <a:t>Internationella, nationella eller gemensamma</a:t>
            </a:r>
          </a:p>
          <a:p>
            <a:pPr>
              <a:buFont typeface="Arial" pitchFamily="18" charset="2"/>
              <a:buChar char="•"/>
            </a:pPr>
            <a:r>
              <a:rPr lang="sv-SE" kern="0" dirty="0"/>
              <a:t>Beslutade och antingen pågående eller kommande</a:t>
            </a:r>
          </a:p>
          <a:p>
            <a:pPr>
              <a:buFont typeface="Arial" pitchFamily="18" charset="2"/>
              <a:buChar char="•"/>
            </a:pPr>
            <a:r>
              <a:rPr lang="sv-SE" kern="0" dirty="0"/>
              <a:t>Inom eller med påverkan på arkitektur</a:t>
            </a:r>
            <a:endParaRPr lang="sv-SE" dirty="0"/>
          </a:p>
          <a:p>
            <a:endParaRPr lang="sv-SE" sz="1867" kern="0" dirty="0"/>
          </a:p>
        </p:txBody>
      </p:sp>
    </p:spTree>
    <p:extLst>
      <p:ext uri="{BB962C8B-B14F-4D97-AF65-F5344CB8AC3E}">
        <p14:creationId xmlns:p14="http://schemas.microsoft.com/office/powerpoint/2010/main" val="367482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3A00-D68C-4964-B827-6B7B705650FB}"/>
              </a:ext>
            </a:extLst>
          </p:cNvPr>
          <p:cNvSpPr>
            <a:spLocks noGrp="1"/>
          </p:cNvSpPr>
          <p:nvPr>
            <p:ph type="title"/>
          </p:nvPr>
        </p:nvSpPr>
        <p:spPr>
          <a:xfrm>
            <a:off x="720309" y="333375"/>
            <a:ext cx="9503833" cy="935039"/>
          </a:xfrm>
        </p:spPr>
        <p:txBody>
          <a:bodyPr/>
          <a:lstStyle/>
          <a:p>
            <a:r>
              <a:rPr lang="sv-SE" dirty="0"/>
              <a:t>Strukturerad omvärldsbevakning – Syftet</a:t>
            </a:r>
          </a:p>
        </p:txBody>
      </p:sp>
      <p:sp>
        <p:nvSpPr>
          <p:cNvPr id="5" name="Platshållare för innehåll 2">
            <a:extLst>
              <a:ext uri="{FF2B5EF4-FFF2-40B4-BE49-F238E27FC236}">
                <a16:creationId xmlns:a16="http://schemas.microsoft.com/office/drawing/2014/main" id="{28D2BA38-3290-4327-B123-9E3FD6911992}"/>
              </a:ext>
            </a:extLst>
          </p:cNvPr>
          <p:cNvSpPr txBox="1">
            <a:spLocks/>
          </p:cNvSpPr>
          <p:nvPr/>
        </p:nvSpPr>
        <p:spPr>
          <a:xfrm>
            <a:off x="749297" y="1530341"/>
            <a:ext cx="11001841" cy="4408004"/>
          </a:xfrm>
          <a:prstGeom prst="rect">
            <a:avLst/>
          </a:prstGeom>
        </p:spPr>
        <p:txBody>
          <a:bodyPr vert="horz" lIns="91440" tIns="45720" rIns="91440" bIns="45720" rtlCol="0">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9pPr>
          </a:lstStyle>
          <a:p>
            <a:endParaRPr lang="sv-SE" sz="1867" kern="0" dirty="0"/>
          </a:p>
          <a:p>
            <a:r>
              <a:rPr lang="sv-SE" sz="1867" kern="0" dirty="0"/>
              <a:t>Visa viktiga milstolpar inom nationell digital utveckling</a:t>
            </a:r>
          </a:p>
          <a:p>
            <a:r>
              <a:rPr lang="sv-SE" sz="1867" kern="0" dirty="0"/>
              <a:t>Skapa en gemensam bild av utvecklingen</a:t>
            </a:r>
          </a:p>
          <a:p>
            <a:r>
              <a:rPr lang="sv-SE" sz="1867" kern="0" dirty="0"/>
              <a:t>Visa beroenden mellan olika initiativ</a:t>
            </a:r>
          </a:p>
          <a:p>
            <a:r>
              <a:rPr lang="sv-SE" sz="1867" kern="0" dirty="0"/>
              <a:t>Underlag för planering och strategier</a:t>
            </a:r>
          </a:p>
          <a:p>
            <a:r>
              <a:rPr lang="sv-SE" sz="1867" kern="0" dirty="0"/>
              <a:t>Undvika dubbelarbete (spara tid i din organisation)</a:t>
            </a:r>
          </a:p>
          <a:p>
            <a:pPr marL="0" indent="0">
              <a:buNone/>
            </a:pPr>
            <a:endParaRPr lang="sv-SE" sz="1867" kern="0" dirty="0"/>
          </a:p>
          <a:p>
            <a:pPr marL="0" indent="0">
              <a:buNone/>
            </a:pPr>
            <a:endParaRPr lang="sv-SE" sz="1867" kern="0" dirty="0"/>
          </a:p>
          <a:p>
            <a:pPr marL="0" indent="0">
              <a:buNone/>
            </a:pPr>
            <a:r>
              <a:rPr lang="sv-SE" sz="1867" dirty="0"/>
              <a:t>Främsta källor för relevanta initiativ: Regeringskansliet, olika myndigheter, DIGG, SKR och Inera.</a:t>
            </a:r>
            <a:endParaRPr lang="sv-SE" sz="2133" dirty="0"/>
          </a:p>
        </p:txBody>
      </p:sp>
      <p:pic>
        <p:nvPicPr>
          <p:cNvPr id="6" name="Bildobjekt 5">
            <a:extLst>
              <a:ext uri="{FF2B5EF4-FFF2-40B4-BE49-F238E27FC236}">
                <a16:creationId xmlns:a16="http://schemas.microsoft.com/office/drawing/2014/main" id="{6497317E-668E-4B05-9E9E-C0333A4C5F7B}"/>
              </a:ext>
            </a:extLst>
          </p:cNvPr>
          <p:cNvPicPr>
            <a:picLocks noChangeAspect="1"/>
          </p:cNvPicPr>
          <p:nvPr/>
        </p:nvPicPr>
        <p:blipFill>
          <a:blip r:embed="rId4"/>
          <a:stretch>
            <a:fillRect/>
          </a:stretch>
        </p:blipFill>
        <p:spPr>
          <a:xfrm>
            <a:off x="8080514" y="1839649"/>
            <a:ext cx="3109290" cy="3047104"/>
          </a:xfrm>
          <a:prstGeom prst="rect">
            <a:avLst/>
          </a:prstGeom>
        </p:spPr>
      </p:pic>
    </p:spTree>
    <p:extLst>
      <p:ext uri="{BB962C8B-B14F-4D97-AF65-F5344CB8AC3E}">
        <p14:creationId xmlns:p14="http://schemas.microsoft.com/office/powerpoint/2010/main" val="127155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3014" y="149075"/>
            <a:ext cx="11114567" cy="935039"/>
          </a:xfrm>
        </p:spPr>
        <p:txBody>
          <a:bodyPr/>
          <a:lstStyle/>
          <a:p>
            <a:r>
              <a:rPr lang="sv-SE" dirty="0"/>
              <a:t>Målgrupper</a:t>
            </a:r>
          </a:p>
        </p:txBody>
      </p:sp>
      <p:sp>
        <p:nvSpPr>
          <p:cNvPr id="3" name="Platshållare för innehåll 2"/>
          <p:cNvSpPr>
            <a:spLocks noGrp="1"/>
          </p:cNvSpPr>
          <p:nvPr>
            <p:ph idx="4294967295"/>
          </p:nvPr>
        </p:nvSpPr>
        <p:spPr>
          <a:xfrm>
            <a:off x="738661" y="1410050"/>
            <a:ext cx="9626601" cy="4931757"/>
          </a:xfrm>
          <a:prstGeom prst="rect">
            <a:avLst/>
          </a:prstGeom>
        </p:spPr>
        <p:txBody>
          <a:bodyPr>
            <a:normAutofit/>
          </a:bodyPr>
          <a:lstStyle/>
          <a:p>
            <a:pPr lvl="0"/>
            <a:endParaRPr lang="sv-SE" sz="1867" b="1" dirty="0"/>
          </a:p>
          <a:p>
            <a:pPr lvl="0"/>
            <a:r>
              <a:rPr lang="sv-SE" sz="1867" b="1" dirty="0"/>
              <a:t>2 nivåer</a:t>
            </a:r>
            <a:endParaRPr lang="sv-SE" sz="2133" dirty="0"/>
          </a:p>
          <a:p>
            <a:pPr marL="833416" lvl="1" indent="-457189">
              <a:buFont typeface="+mj-lt"/>
              <a:buAutoNum type="arabicPeriod"/>
            </a:pPr>
            <a:r>
              <a:rPr lang="sv-SE" sz="2133" dirty="0"/>
              <a:t>Beslutsfattare som har behov av att få en översikt över nationell digital utveckling som ett underlag för både lokal och gemensam/nationell planering och strategier. </a:t>
            </a:r>
          </a:p>
          <a:p>
            <a:pPr marL="833416" lvl="1" indent="-457189">
              <a:buFont typeface="+mj-lt"/>
              <a:buAutoNum type="arabicPeriod"/>
            </a:pPr>
            <a:r>
              <a:rPr lang="sv-SE" sz="2133" dirty="0"/>
              <a:t>Verksamhetsutvecklare, Strateger, IT-arkitekter, IT-utvecklare.</a:t>
            </a:r>
          </a:p>
        </p:txBody>
      </p:sp>
    </p:spTree>
    <p:extLst>
      <p:ext uri="{BB962C8B-B14F-4D97-AF65-F5344CB8AC3E}">
        <p14:creationId xmlns:p14="http://schemas.microsoft.com/office/powerpoint/2010/main" val="191345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3A00-D68C-4964-B827-6B7B705650FB}"/>
              </a:ext>
            </a:extLst>
          </p:cNvPr>
          <p:cNvSpPr>
            <a:spLocks noGrp="1"/>
          </p:cNvSpPr>
          <p:nvPr>
            <p:ph type="title"/>
          </p:nvPr>
        </p:nvSpPr>
        <p:spPr>
          <a:xfrm>
            <a:off x="961309" y="333375"/>
            <a:ext cx="9503833" cy="935039"/>
          </a:xfrm>
        </p:spPr>
        <p:txBody>
          <a:bodyPr/>
          <a:lstStyle/>
          <a:p>
            <a:r>
              <a:rPr lang="sv-SE" dirty="0"/>
              <a:t>Vad kan jag förvänta mig?</a:t>
            </a:r>
          </a:p>
        </p:txBody>
      </p:sp>
      <p:sp>
        <p:nvSpPr>
          <p:cNvPr id="5" name="Platshållare för innehåll 2">
            <a:extLst>
              <a:ext uri="{FF2B5EF4-FFF2-40B4-BE49-F238E27FC236}">
                <a16:creationId xmlns:a16="http://schemas.microsoft.com/office/drawing/2014/main" id="{28D2BA38-3290-4327-B123-9E3FD6911992}"/>
              </a:ext>
            </a:extLst>
          </p:cNvPr>
          <p:cNvSpPr txBox="1">
            <a:spLocks/>
          </p:cNvSpPr>
          <p:nvPr/>
        </p:nvSpPr>
        <p:spPr>
          <a:xfrm>
            <a:off x="772887" y="1639191"/>
            <a:ext cx="10893188" cy="3665719"/>
          </a:xfrm>
          <a:prstGeom prst="rect">
            <a:avLst/>
          </a:prstGeom>
        </p:spPr>
        <p:txBody>
          <a:bodyPr vert="horz" lIns="91440" tIns="45720" rIns="91440" bIns="45720" rtlCol="0">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9pPr>
          </a:lstStyle>
          <a:p>
            <a:r>
              <a:rPr lang="sv-SE" sz="2133" kern="0" dirty="0"/>
              <a:t>Rullande 3-årshorisont med beslutade initiativ/aktiviteter</a:t>
            </a:r>
          </a:p>
          <a:p>
            <a:r>
              <a:rPr lang="sv-SE" sz="2133" kern="0" dirty="0"/>
              <a:t>Enklare beskrivningar av respektive aktivitet + länkar</a:t>
            </a:r>
          </a:p>
          <a:p>
            <a:r>
              <a:rPr lang="sv-SE" sz="2133" kern="0" dirty="0"/>
              <a:t>Färgkodning för enklare fokus</a:t>
            </a:r>
          </a:p>
        </p:txBody>
      </p:sp>
      <p:sp>
        <p:nvSpPr>
          <p:cNvPr id="4" name="Rektangel 3">
            <a:extLst>
              <a:ext uri="{FF2B5EF4-FFF2-40B4-BE49-F238E27FC236}">
                <a16:creationId xmlns:a16="http://schemas.microsoft.com/office/drawing/2014/main" id="{AAA404D9-6AA4-423F-9AB4-2DD55088A305}"/>
              </a:ext>
            </a:extLst>
          </p:cNvPr>
          <p:cNvSpPr/>
          <p:nvPr/>
        </p:nvSpPr>
        <p:spPr bwMode="auto">
          <a:xfrm>
            <a:off x="881744" y="3559629"/>
            <a:ext cx="859971" cy="859971"/>
          </a:xfrm>
          <a:prstGeom prst="rect">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6" name="Rektangel 5">
            <a:extLst>
              <a:ext uri="{FF2B5EF4-FFF2-40B4-BE49-F238E27FC236}">
                <a16:creationId xmlns:a16="http://schemas.microsoft.com/office/drawing/2014/main" id="{F0A3CF86-50FA-4493-A6CB-BB5DC44762E8}"/>
              </a:ext>
            </a:extLst>
          </p:cNvPr>
          <p:cNvSpPr/>
          <p:nvPr/>
        </p:nvSpPr>
        <p:spPr bwMode="auto">
          <a:xfrm>
            <a:off x="881743" y="4532031"/>
            <a:ext cx="859971" cy="859971"/>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7" name="Rektangel 6">
            <a:extLst>
              <a:ext uri="{FF2B5EF4-FFF2-40B4-BE49-F238E27FC236}">
                <a16:creationId xmlns:a16="http://schemas.microsoft.com/office/drawing/2014/main" id="{FAB67741-DF99-4A03-9A62-7F21F6B7228D}"/>
              </a:ext>
            </a:extLst>
          </p:cNvPr>
          <p:cNvSpPr/>
          <p:nvPr/>
        </p:nvSpPr>
        <p:spPr bwMode="auto">
          <a:xfrm>
            <a:off x="881741" y="5504432"/>
            <a:ext cx="859971" cy="859971"/>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8" name="textruta 7">
            <a:extLst>
              <a:ext uri="{FF2B5EF4-FFF2-40B4-BE49-F238E27FC236}">
                <a16:creationId xmlns:a16="http://schemas.microsoft.com/office/drawing/2014/main" id="{351455D4-578D-40B9-81DB-17F371DD4634}"/>
              </a:ext>
            </a:extLst>
          </p:cNvPr>
          <p:cNvSpPr txBox="1"/>
          <p:nvPr/>
        </p:nvSpPr>
        <p:spPr>
          <a:xfrm>
            <a:off x="2046515" y="3672074"/>
            <a:ext cx="9144000" cy="2839657"/>
          </a:xfrm>
          <a:prstGeom prst="rect">
            <a:avLst/>
          </a:prstGeom>
          <a:noFill/>
          <a:ln w="19050">
            <a:noFill/>
          </a:ln>
        </p:spPr>
        <p:txBody>
          <a:bodyPr wrap="square" rtlCol="0">
            <a:noAutofit/>
          </a:bodyPr>
          <a:lstStyle/>
          <a:p>
            <a:r>
              <a:rPr lang="sv-SE" sz="2100" dirty="0">
                <a:solidFill>
                  <a:srgbClr val="FF0000"/>
                </a:solidFill>
              </a:rPr>
              <a:t>(Känna till)</a:t>
            </a:r>
          </a:p>
          <a:p>
            <a:r>
              <a:rPr lang="sv-SE" sz="2100" dirty="0">
                <a:solidFill>
                  <a:srgbClr val="000000"/>
                </a:solidFill>
              </a:rPr>
              <a:t>Bevaka – förbereda/initiera</a:t>
            </a:r>
          </a:p>
          <a:p>
            <a:endParaRPr lang="sv-SE" sz="2100" dirty="0">
              <a:solidFill>
                <a:srgbClr val="000000"/>
              </a:solidFill>
            </a:endParaRPr>
          </a:p>
          <a:p>
            <a:r>
              <a:rPr lang="sv-SE" sz="2100" dirty="0">
                <a:solidFill>
                  <a:srgbClr val="000000"/>
                </a:solidFill>
              </a:rPr>
              <a:t>Initiera/budgetera – skapa förmåga</a:t>
            </a:r>
          </a:p>
          <a:p>
            <a:r>
              <a:rPr lang="sv-SE" sz="2100" dirty="0">
                <a:solidFill>
                  <a:srgbClr val="000000"/>
                </a:solidFill>
              </a:rPr>
              <a:t>(processer, organisation, regelverk, resurser, tekniskt/</a:t>
            </a:r>
            <a:r>
              <a:rPr lang="sv-SE" sz="2100" dirty="0" err="1">
                <a:solidFill>
                  <a:srgbClr val="000000"/>
                </a:solidFill>
              </a:rPr>
              <a:t>it-stöd</a:t>
            </a:r>
            <a:r>
              <a:rPr lang="sv-SE" sz="2100" dirty="0">
                <a:solidFill>
                  <a:srgbClr val="000000"/>
                </a:solidFill>
              </a:rPr>
              <a:t>)</a:t>
            </a:r>
          </a:p>
          <a:p>
            <a:endParaRPr lang="sv-SE" sz="2100" dirty="0">
              <a:solidFill>
                <a:srgbClr val="000000"/>
              </a:solidFill>
            </a:endParaRPr>
          </a:p>
          <a:p>
            <a:r>
              <a:rPr lang="sv-SE" sz="2100" dirty="0">
                <a:solidFill>
                  <a:srgbClr val="000000"/>
                </a:solidFill>
              </a:rPr>
              <a:t>Införande – nationell leverans finns klar alt. lag har blivit gällande</a:t>
            </a:r>
          </a:p>
          <a:p>
            <a:r>
              <a:rPr lang="sv-SE" sz="2100" dirty="0">
                <a:solidFill>
                  <a:srgbClr val="00B050"/>
                </a:solidFill>
              </a:rPr>
              <a:t>(Förvaltning)</a:t>
            </a:r>
          </a:p>
        </p:txBody>
      </p:sp>
      <p:sp>
        <p:nvSpPr>
          <p:cNvPr id="10" name="Ellips 9">
            <a:extLst>
              <a:ext uri="{FF2B5EF4-FFF2-40B4-BE49-F238E27FC236}">
                <a16:creationId xmlns:a16="http://schemas.microsoft.com/office/drawing/2014/main" id="{994AF9AA-5FB9-4FB6-A732-BD3497B9E53B}"/>
              </a:ext>
            </a:extLst>
          </p:cNvPr>
          <p:cNvSpPr/>
          <p:nvPr/>
        </p:nvSpPr>
        <p:spPr bwMode="auto">
          <a:xfrm>
            <a:off x="8342722" y="1072467"/>
            <a:ext cx="3152593" cy="2839657"/>
          </a:xfrm>
          <a:prstGeom prst="ellipse">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11" name="Ellips 10">
            <a:extLst>
              <a:ext uri="{FF2B5EF4-FFF2-40B4-BE49-F238E27FC236}">
                <a16:creationId xmlns:a16="http://schemas.microsoft.com/office/drawing/2014/main" id="{B626BEE4-6655-4C5D-8D75-8E4B946824E0}"/>
              </a:ext>
            </a:extLst>
          </p:cNvPr>
          <p:cNvSpPr/>
          <p:nvPr/>
        </p:nvSpPr>
        <p:spPr bwMode="auto">
          <a:xfrm>
            <a:off x="8625526" y="1278574"/>
            <a:ext cx="2583843" cy="2403660"/>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12" name="textruta 11">
            <a:extLst>
              <a:ext uri="{FF2B5EF4-FFF2-40B4-BE49-F238E27FC236}">
                <a16:creationId xmlns:a16="http://schemas.microsoft.com/office/drawing/2014/main" id="{185A1EFA-65E0-4B9F-BE37-5A55FC024E8C}"/>
              </a:ext>
            </a:extLst>
          </p:cNvPr>
          <p:cNvSpPr txBox="1"/>
          <p:nvPr/>
        </p:nvSpPr>
        <p:spPr>
          <a:xfrm>
            <a:off x="8804402" y="1855815"/>
            <a:ext cx="2235285" cy="1218724"/>
          </a:xfrm>
          <a:prstGeom prst="rect">
            <a:avLst/>
          </a:prstGeom>
          <a:noFill/>
          <a:ln w="19050">
            <a:noFill/>
          </a:ln>
        </p:spPr>
        <p:txBody>
          <a:bodyPr wrap="square" rtlCol="0">
            <a:noAutofit/>
          </a:bodyPr>
          <a:lstStyle/>
          <a:p>
            <a:pPr algn="ctr"/>
            <a:r>
              <a:rPr lang="sv-SE" sz="2100" dirty="0">
                <a:solidFill>
                  <a:srgbClr val="000000"/>
                </a:solidFill>
              </a:rPr>
              <a:t>Inga önskemål</a:t>
            </a:r>
          </a:p>
          <a:p>
            <a:pPr algn="ctr"/>
            <a:endParaRPr lang="sv-SE" sz="2100" dirty="0">
              <a:solidFill>
                <a:srgbClr val="000000"/>
              </a:solidFill>
            </a:endParaRPr>
          </a:p>
          <a:p>
            <a:pPr algn="ctr"/>
            <a:r>
              <a:rPr lang="sv-SE" sz="2100" dirty="0">
                <a:solidFill>
                  <a:srgbClr val="000000"/>
                </a:solidFill>
              </a:rPr>
              <a:t>Inga befintliga tjänster</a:t>
            </a:r>
          </a:p>
        </p:txBody>
      </p:sp>
    </p:spTree>
    <p:extLst>
      <p:ext uri="{BB962C8B-B14F-4D97-AF65-F5344CB8AC3E}">
        <p14:creationId xmlns:p14="http://schemas.microsoft.com/office/powerpoint/2010/main" val="118139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2B7B9-2A59-4BE8-BFBF-25C548E44D56}"/>
              </a:ext>
            </a:extLst>
          </p:cNvPr>
          <p:cNvSpPr>
            <a:spLocks noGrp="1"/>
          </p:cNvSpPr>
          <p:nvPr>
            <p:ph type="title"/>
          </p:nvPr>
        </p:nvSpPr>
        <p:spPr>
          <a:xfrm>
            <a:off x="158222" y="333375"/>
            <a:ext cx="4270903" cy="935038"/>
          </a:xfrm>
        </p:spPr>
        <p:txBody>
          <a:bodyPr/>
          <a:lstStyle/>
          <a:p>
            <a:r>
              <a:rPr lang="sv-SE" dirty="0"/>
              <a:t>Vad ingår i leveransen utom denna PPT?</a:t>
            </a:r>
          </a:p>
        </p:txBody>
      </p:sp>
      <p:pic>
        <p:nvPicPr>
          <p:cNvPr id="5" name="Bildobjekt 4">
            <a:extLst>
              <a:ext uri="{FF2B5EF4-FFF2-40B4-BE49-F238E27FC236}">
                <a16:creationId xmlns:a16="http://schemas.microsoft.com/office/drawing/2014/main" id="{AE52896F-9AB6-4CD2-9B80-7CB8176AA8E4}"/>
              </a:ext>
            </a:extLst>
          </p:cNvPr>
          <p:cNvPicPr>
            <a:picLocks noChangeAspect="1"/>
          </p:cNvPicPr>
          <p:nvPr/>
        </p:nvPicPr>
        <p:blipFill>
          <a:blip r:embed="rId2"/>
          <a:stretch>
            <a:fillRect/>
          </a:stretch>
        </p:blipFill>
        <p:spPr>
          <a:xfrm>
            <a:off x="4647146" y="333375"/>
            <a:ext cx="7355129" cy="3131449"/>
          </a:xfrm>
          <a:prstGeom prst="rect">
            <a:avLst/>
          </a:prstGeom>
        </p:spPr>
      </p:pic>
      <p:sp>
        <p:nvSpPr>
          <p:cNvPr id="6" name="textruta 5">
            <a:extLst>
              <a:ext uri="{FF2B5EF4-FFF2-40B4-BE49-F238E27FC236}">
                <a16:creationId xmlns:a16="http://schemas.microsoft.com/office/drawing/2014/main" id="{F625EA08-7FA4-49DE-97B0-7727A1A1BADD}"/>
              </a:ext>
            </a:extLst>
          </p:cNvPr>
          <p:cNvSpPr txBox="1"/>
          <p:nvPr/>
        </p:nvSpPr>
        <p:spPr>
          <a:xfrm>
            <a:off x="428766" y="5699902"/>
            <a:ext cx="2316681" cy="698101"/>
          </a:xfrm>
          <a:prstGeom prst="rect">
            <a:avLst/>
          </a:prstGeom>
          <a:noFill/>
          <a:ln w="19050">
            <a:noFill/>
          </a:ln>
        </p:spPr>
        <p:txBody>
          <a:bodyPr wrap="square" rtlCol="0">
            <a:noAutofit/>
          </a:bodyPr>
          <a:lstStyle/>
          <a:p>
            <a:r>
              <a:rPr lang="sv-SE" sz="2100">
                <a:solidFill>
                  <a:srgbClr val="000000"/>
                </a:solidFill>
              </a:rPr>
              <a:t>Infotext</a:t>
            </a:r>
            <a:endParaRPr lang="sv-SE" sz="2100" dirty="0">
              <a:solidFill>
                <a:srgbClr val="000000"/>
              </a:solidFill>
            </a:endParaRPr>
          </a:p>
        </p:txBody>
      </p:sp>
      <p:sp>
        <p:nvSpPr>
          <p:cNvPr id="7" name="textruta 6">
            <a:extLst>
              <a:ext uri="{FF2B5EF4-FFF2-40B4-BE49-F238E27FC236}">
                <a16:creationId xmlns:a16="http://schemas.microsoft.com/office/drawing/2014/main" id="{A670B6AC-8662-4A1C-982B-11CCF2F846F5}"/>
              </a:ext>
            </a:extLst>
          </p:cNvPr>
          <p:cNvSpPr txBox="1"/>
          <p:nvPr/>
        </p:nvSpPr>
        <p:spPr>
          <a:xfrm>
            <a:off x="3341915" y="2228924"/>
            <a:ext cx="1615848" cy="698101"/>
          </a:xfrm>
          <a:prstGeom prst="rect">
            <a:avLst/>
          </a:prstGeom>
          <a:noFill/>
          <a:ln w="19050">
            <a:noFill/>
          </a:ln>
        </p:spPr>
        <p:txBody>
          <a:bodyPr wrap="square" rtlCol="0">
            <a:noAutofit/>
          </a:bodyPr>
          <a:lstStyle/>
          <a:p>
            <a:r>
              <a:rPr lang="sv-SE" sz="2100" dirty="0">
                <a:solidFill>
                  <a:srgbClr val="000000"/>
                </a:solidFill>
              </a:rPr>
              <a:t>En datafil</a:t>
            </a:r>
          </a:p>
        </p:txBody>
      </p:sp>
      <p:sp>
        <p:nvSpPr>
          <p:cNvPr id="8" name="textruta 7">
            <a:extLst>
              <a:ext uri="{FF2B5EF4-FFF2-40B4-BE49-F238E27FC236}">
                <a16:creationId xmlns:a16="http://schemas.microsoft.com/office/drawing/2014/main" id="{8639D1C9-253F-410C-9947-C214CD352124}"/>
              </a:ext>
            </a:extLst>
          </p:cNvPr>
          <p:cNvSpPr txBox="1"/>
          <p:nvPr/>
        </p:nvSpPr>
        <p:spPr>
          <a:xfrm>
            <a:off x="4647147" y="5001801"/>
            <a:ext cx="2316681" cy="698101"/>
          </a:xfrm>
          <a:prstGeom prst="rect">
            <a:avLst/>
          </a:prstGeom>
          <a:noFill/>
          <a:ln w="19050">
            <a:noFill/>
          </a:ln>
        </p:spPr>
        <p:txBody>
          <a:bodyPr wrap="square" rtlCol="0">
            <a:noAutofit/>
          </a:bodyPr>
          <a:lstStyle/>
          <a:p>
            <a:r>
              <a:rPr lang="sv-SE" sz="2100" dirty="0">
                <a:solidFill>
                  <a:srgbClr val="000000"/>
                </a:solidFill>
              </a:rPr>
              <a:t>En samlad vy</a:t>
            </a:r>
          </a:p>
        </p:txBody>
      </p:sp>
      <p:pic>
        <p:nvPicPr>
          <p:cNvPr id="12" name="Bildobjekt 11">
            <a:extLst>
              <a:ext uri="{FF2B5EF4-FFF2-40B4-BE49-F238E27FC236}">
                <a16:creationId xmlns:a16="http://schemas.microsoft.com/office/drawing/2014/main" id="{8DECF79D-C1BF-182A-F062-14D983EC0A06}"/>
              </a:ext>
            </a:extLst>
          </p:cNvPr>
          <p:cNvPicPr>
            <a:picLocks noChangeAspect="1"/>
          </p:cNvPicPr>
          <p:nvPr/>
        </p:nvPicPr>
        <p:blipFill>
          <a:blip r:embed="rId3"/>
          <a:stretch>
            <a:fillRect/>
          </a:stretch>
        </p:blipFill>
        <p:spPr>
          <a:xfrm>
            <a:off x="474848" y="2002971"/>
            <a:ext cx="2398135" cy="3696931"/>
          </a:xfrm>
          <a:prstGeom prst="rect">
            <a:avLst/>
          </a:prstGeom>
          <a:ln>
            <a:solidFill>
              <a:schemeClr val="tx1"/>
            </a:solidFill>
          </a:ln>
        </p:spPr>
      </p:pic>
      <p:pic>
        <p:nvPicPr>
          <p:cNvPr id="4" name="Bildobjekt 3">
            <a:extLst>
              <a:ext uri="{FF2B5EF4-FFF2-40B4-BE49-F238E27FC236}">
                <a16:creationId xmlns:a16="http://schemas.microsoft.com/office/drawing/2014/main" id="{B006900D-DB0A-470E-BB8D-71DEE2BA452F}"/>
              </a:ext>
            </a:extLst>
          </p:cNvPr>
          <p:cNvPicPr>
            <a:picLocks noChangeAspect="1"/>
          </p:cNvPicPr>
          <p:nvPr/>
        </p:nvPicPr>
        <p:blipFill>
          <a:blip r:embed="rId4"/>
          <a:stretch>
            <a:fillRect/>
          </a:stretch>
        </p:blipFill>
        <p:spPr>
          <a:xfrm>
            <a:off x="6414275" y="3603812"/>
            <a:ext cx="5588000" cy="3143250"/>
          </a:xfrm>
          <a:prstGeom prst="rect">
            <a:avLst/>
          </a:prstGeom>
        </p:spPr>
      </p:pic>
    </p:spTree>
    <p:extLst>
      <p:ext uri="{BB962C8B-B14F-4D97-AF65-F5344CB8AC3E}">
        <p14:creationId xmlns:p14="http://schemas.microsoft.com/office/powerpoint/2010/main" val="283089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3014" y="149075"/>
            <a:ext cx="11114567" cy="935039"/>
          </a:xfrm>
        </p:spPr>
        <p:txBody>
          <a:bodyPr/>
          <a:lstStyle/>
          <a:p>
            <a:r>
              <a:rPr lang="sv-SE" dirty="0"/>
              <a:t>Är bevakningen komplett?</a:t>
            </a:r>
          </a:p>
        </p:txBody>
      </p:sp>
      <p:sp>
        <p:nvSpPr>
          <p:cNvPr id="3" name="Platshållare för innehåll 2"/>
          <p:cNvSpPr>
            <a:spLocks noGrp="1"/>
          </p:cNvSpPr>
          <p:nvPr>
            <p:ph idx="4294967295"/>
          </p:nvPr>
        </p:nvSpPr>
        <p:spPr>
          <a:xfrm>
            <a:off x="738661" y="1410050"/>
            <a:ext cx="9967809" cy="4931757"/>
          </a:xfrm>
          <a:prstGeom prst="rect">
            <a:avLst/>
          </a:prstGeom>
        </p:spPr>
        <p:txBody>
          <a:bodyPr>
            <a:normAutofit/>
          </a:bodyPr>
          <a:lstStyle/>
          <a:p>
            <a:endParaRPr lang="sv-SE" sz="2167"/>
          </a:p>
          <a:p>
            <a:r>
              <a:rPr lang="sv-SE" sz="2167"/>
              <a:t>Arbetsgruppen </a:t>
            </a:r>
            <a:r>
              <a:rPr lang="sv-SE" sz="2167" dirty="0"/>
              <a:t>har deltagare från kommuner, DIGG och Inera. </a:t>
            </a:r>
          </a:p>
          <a:p>
            <a:endParaRPr lang="sv-SE" sz="2167" dirty="0"/>
          </a:p>
          <a:p>
            <a:r>
              <a:rPr lang="sv-SE" sz="2167" dirty="0"/>
              <a:t>Vi kan inte garantera att bevakningen är komplett. </a:t>
            </a:r>
          </a:p>
          <a:p>
            <a:endParaRPr lang="sv-SE" sz="2167" dirty="0"/>
          </a:p>
          <a:p>
            <a:r>
              <a:rPr lang="sv-SE" sz="2167" dirty="0"/>
              <a:t>Målet är att öka chansen att hitta information om relevanta initiativ som påverkar!</a:t>
            </a:r>
          </a:p>
        </p:txBody>
      </p:sp>
    </p:spTree>
    <p:extLst>
      <p:ext uri="{BB962C8B-B14F-4D97-AF65-F5344CB8AC3E}">
        <p14:creationId xmlns:p14="http://schemas.microsoft.com/office/powerpoint/2010/main" val="147957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A1B967-963E-47E4-A27C-B72FE1C192C1}"/>
              </a:ext>
            </a:extLst>
          </p:cNvPr>
          <p:cNvSpPr>
            <a:spLocks noGrp="1"/>
          </p:cNvSpPr>
          <p:nvPr>
            <p:ph type="title"/>
          </p:nvPr>
        </p:nvSpPr>
        <p:spPr/>
        <p:txBody>
          <a:bodyPr/>
          <a:lstStyle/>
          <a:p>
            <a:r>
              <a:rPr lang="sv-SE" dirty="0"/>
              <a:t>Medverkande personer i framtagande av version 2023-1</a:t>
            </a:r>
          </a:p>
        </p:txBody>
      </p:sp>
      <p:sp>
        <p:nvSpPr>
          <p:cNvPr id="4" name="Platshållare för innehåll 3">
            <a:extLst>
              <a:ext uri="{FF2B5EF4-FFF2-40B4-BE49-F238E27FC236}">
                <a16:creationId xmlns:a16="http://schemas.microsoft.com/office/drawing/2014/main" id="{49AC4609-5A5A-4EE8-97F8-F7F347DBCEB3}"/>
              </a:ext>
            </a:extLst>
          </p:cNvPr>
          <p:cNvSpPr>
            <a:spLocks noGrp="1"/>
          </p:cNvSpPr>
          <p:nvPr>
            <p:ph sz="quarter" idx="15"/>
          </p:nvPr>
        </p:nvSpPr>
        <p:spPr>
          <a:xfrm>
            <a:off x="1344084" y="1401764"/>
            <a:ext cx="4656000" cy="4169697"/>
          </a:xfrm>
        </p:spPr>
        <p:txBody>
          <a:bodyPr/>
          <a:lstStyle/>
          <a:p>
            <a:endParaRPr lang="sv-SE" dirty="0"/>
          </a:p>
          <a:p>
            <a:r>
              <a:rPr lang="sv-SE" dirty="0"/>
              <a:t>Anders Stormats, Mora, Orsa, Älvdalen</a:t>
            </a:r>
          </a:p>
          <a:p>
            <a:r>
              <a:rPr lang="sv-SE" dirty="0"/>
              <a:t>Joakim </a:t>
            </a:r>
            <a:r>
              <a:rPr lang="sv-SE" dirty="0" err="1"/>
              <a:t>Jenhagen</a:t>
            </a:r>
            <a:r>
              <a:rPr lang="sv-SE" dirty="0"/>
              <a:t>, </a:t>
            </a:r>
            <a:r>
              <a:rPr lang="sv-SE" dirty="0" err="1"/>
              <a:t>DiGG</a:t>
            </a:r>
            <a:endParaRPr lang="sv-SE" dirty="0"/>
          </a:p>
          <a:p>
            <a:r>
              <a:rPr lang="sv-SE" dirty="0"/>
              <a:t>Jörgen Niesen, Stockholm</a:t>
            </a:r>
          </a:p>
          <a:p>
            <a:r>
              <a:rPr lang="sv-SE" dirty="0"/>
              <a:t>Fanny Ericson Hållén, Stockholm</a:t>
            </a:r>
          </a:p>
        </p:txBody>
      </p:sp>
      <p:sp>
        <p:nvSpPr>
          <p:cNvPr id="5" name="Platshållare för innehåll 4">
            <a:extLst>
              <a:ext uri="{FF2B5EF4-FFF2-40B4-BE49-F238E27FC236}">
                <a16:creationId xmlns:a16="http://schemas.microsoft.com/office/drawing/2014/main" id="{E2E973C9-F60A-47D8-A38F-96CB962B7D45}"/>
              </a:ext>
            </a:extLst>
          </p:cNvPr>
          <p:cNvSpPr>
            <a:spLocks noGrp="1"/>
          </p:cNvSpPr>
          <p:nvPr>
            <p:ph sz="quarter" idx="16"/>
          </p:nvPr>
        </p:nvSpPr>
        <p:spPr>
          <a:xfrm>
            <a:off x="6191917" y="1401765"/>
            <a:ext cx="4656000" cy="4169696"/>
          </a:xfrm>
        </p:spPr>
        <p:txBody>
          <a:bodyPr/>
          <a:lstStyle/>
          <a:p>
            <a:endParaRPr lang="sv-SE" dirty="0"/>
          </a:p>
          <a:p>
            <a:r>
              <a:rPr lang="sv-SE" dirty="0"/>
              <a:t>Peter Mannerhagen, Inera</a:t>
            </a:r>
          </a:p>
          <a:p>
            <a:r>
              <a:rPr lang="sv-SE" dirty="0"/>
              <a:t>Stig Carlsson, Inera</a:t>
            </a:r>
          </a:p>
        </p:txBody>
      </p:sp>
      <p:sp>
        <p:nvSpPr>
          <p:cNvPr id="6" name="textruta 5">
            <a:extLst>
              <a:ext uri="{FF2B5EF4-FFF2-40B4-BE49-F238E27FC236}">
                <a16:creationId xmlns:a16="http://schemas.microsoft.com/office/drawing/2014/main" id="{4A40DEE0-0637-4E5B-BA73-715C0E462FC8}"/>
              </a:ext>
            </a:extLst>
          </p:cNvPr>
          <p:cNvSpPr txBox="1"/>
          <p:nvPr/>
        </p:nvSpPr>
        <p:spPr>
          <a:xfrm>
            <a:off x="735496" y="6192078"/>
            <a:ext cx="914400" cy="914400"/>
          </a:xfrm>
          <a:prstGeom prst="rect">
            <a:avLst/>
          </a:prstGeom>
          <a:noFill/>
          <a:ln w="19050">
            <a:noFill/>
          </a:ln>
        </p:spPr>
        <p:txBody>
          <a:bodyPr wrap="none" rtlCol="0">
            <a:noAutofit/>
          </a:bodyPr>
          <a:lstStyle/>
          <a:p>
            <a:r>
              <a:rPr lang="sv-SE" sz="2100" dirty="0">
                <a:solidFill>
                  <a:srgbClr val="000000"/>
                </a:solidFill>
              </a:rPr>
              <a:t>Vid ev. frågor kontakta: stig.carlsson@inera.se</a:t>
            </a:r>
          </a:p>
        </p:txBody>
      </p:sp>
    </p:spTree>
    <p:extLst>
      <p:ext uri="{BB962C8B-B14F-4D97-AF65-F5344CB8AC3E}">
        <p14:creationId xmlns:p14="http://schemas.microsoft.com/office/powerpoint/2010/main" val="453802691"/>
      </p:ext>
    </p:extLst>
  </p:cSld>
  <p:clrMapOvr>
    <a:masterClrMapping/>
  </p:clrMapOvr>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Inera Mall.potx" id="{EB4D3C63-C222-47D9-B73A-45802275AC0D}" vid="{A4E7683D-D2F0-488B-8495-6F84B0747B76}"/>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kitekturperspektiv xmlns="4b1033c4-a5c1-4c48-8256-6e38256b804b">
      <Value>N/A</Value>
    </Arkitekturperspektiv>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233D12EF4613940BF69777037B73B61" ma:contentTypeVersion="5" ma:contentTypeDescription="Skapa ett nytt dokument." ma:contentTypeScope="" ma:versionID="ccaf8e72e7f8b0b3c311201a2fe47935">
  <xsd:schema xmlns:xsd="http://www.w3.org/2001/XMLSchema" xmlns:xs="http://www.w3.org/2001/XMLSchema" xmlns:p="http://schemas.microsoft.com/office/2006/metadata/properties" xmlns:ns2="4b1033c4-a5c1-4c48-8256-6e38256b804b" targetNamespace="http://schemas.microsoft.com/office/2006/metadata/properties" ma:root="true" ma:fieldsID="03ed580fd994eacde2d910594cb76d30" ns2:_="">
    <xsd:import namespace="4b1033c4-a5c1-4c48-8256-6e38256b80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Arkitekturperspektiv"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033c4-a5c1-4c48-8256-6e38256b8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Arkitekturperspektiv" ma:index="11" nillable="true" ma:displayName="Arkitekturperspektiv" ma:default="N/A" ma:internalName="Arkitekturperspektiv">
      <xsd:complexType>
        <xsd:complexContent>
          <xsd:extension base="dms:MultiChoice">
            <xsd:sequence>
              <xsd:element name="Value" maxOccurs="unbounded" minOccurs="0" nillable="true">
                <xsd:simpleType>
                  <xsd:restriction base="dms:Choice">
                    <xsd:enumeration value="N/A"/>
                    <xsd:enumeration value="Strategi"/>
                    <xsd:enumeration value="Verksamhet"/>
                    <xsd:enumeration value="Information"/>
                    <xsd:enumeration value="Teknik"/>
                    <xsd:enumeration value="Säkerhet"/>
                    <xsd:enumeration value="Realisering"/>
                  </xsd:restriction>
                </xsd:simpleType>
              </xsd:element>
            </xsd:sequence>
          </xsd:extension>
        </xsd:complexContent>
      </xsd:complex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www.w3.org/XML/1998/namespace"/>
    <ds:schemaRef ds:uri="4b1033c4-a5c1-4c48-8256-6e38256b804b"/>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96FD3F7-5999-449C-8F5D-01AB38439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033c4-a5c1-4c48-8256-6e38256b8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Inera Mall</Template>
  <TotalTime>69</TotalTime>
  <Words>1232</Words>
  <Application>Microsoft Office PowerPoint</Application>
  <PresentationFormat>Bredbild</PresentationFormat>
  <Paragraphs>148</Paragraphs>
  <Slides>10</Slides>
  <Notes>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-apple-system</vt:lpstr>
      <vt:lpstr>Arial</vt:lpstr>
      <vt:lpstr>Calibri</vt:lpstr>
      <vt:lpstr>Open Sans</vt:lpstr>
      <vt:lpstr>Open Sans Bold</vt:lpstr>
      <vt:lpstr>Open Sans Semibold</vt:lpstr>
      <vt:lpstr>Symbol</vt:lpstr>
      <vt:lpstr>Inera</vt:lpstr>
      <vt:lpstr>Strukturerad omvärldsbevakning</vt:lpstr>
      <vt:lpstr>Strukturerad omvärldsbevakning</vt:lpstr>
      <vt:lpstr>Strukturerad omvärldsbevakning omfattar initiativ som är:</vt:lpstr>
      <vt:lpstr>Strukturerad omvärldsbevakning – Syftet</vt:lpstr>
      <vt:lpstr>Målgrupper</vt:lpstr>
      <vt:lpstr>Vad kan jag förvänta mig?</vt:lpstr>
      <vt:lpstr>Vad ingår i leveransen utom denna PPT?</vt:lpstr>
      <vt:lpstr>Är bevakningen komplett?</vt:lpstr>
      <vt:lpstr>Medverkande personer i framtagande av version 2023-1</vt:lpstr>
      <vt:lpstr>Strukturerad omvärldsbevakning 2023-1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Nio punkter att tänka på</dc:title>
  <dc:creator>Mannerhagen Peter</dc:creator>
  <cp:lastModifiedBy>Carlsson Stig</cp:lastModifiedBy>
  <cp:revision>2</cp:revision>
  <dcterms:created xsi:type="dcterms:W3CDTF">2022-12-14T08:18:38Z</dcterms:created>
  <dcterms:modified xsi:type="dcterms:W3CDTF">2023-02-28T16:40:19Z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0x0101008233D12EF4613940BF69777037B73B61</vt:lpwstr>
  </property>
  <property fmtid="{D5CDD505-2E9C-101B-9397-08002B2CF9AE}" pid="3" name="Order">
    <vt:r8>32000</vt:r8>
  </property>
  <property fmtid="{D5CDD505-2E9C-101B-9397-08002B2CF9AE}" pid="4" name="MediaServiceImageTags">
    <vt:lpwstr/>
  </property>
</Properties>
</file>