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9" r:id="rId5"/>
    <p:sldId id="322" r:id="rId6"/>
    <p:sldId id="323" r:id="rId7"/>
    <p:sldId id="324" r:id="rId8"/>
    <p:sldId id="312" r:id="rId9"/>
    <p:sldId id="325" r:id="rId10"/>
    <p:sldId id="319" r:id="rId11"/>
    <p:sldId id="351" r:id="rId12"/>
    <p:sldId id="352" r:id="rId13"/>
    <p:sldId id="353" r:id="rId14"/>
    <p:sldId id="360" r:id="rId15"/>
    <p:sldId id="354" r:id="rId16"/>
    <p:sldId id="260" r:id="rId17"/>
    <p:sldId id="355" r:id="rId18"/>
    <p:sldId id="357" r:id="rId19"/>
    <p:sldId id="356" r:id="rId20"/>
    <p:sldId id="358" r:id="rId21"/>
    <p:sldId id="359" r:id="rId22"/>
    <p:sldId id="361" r:id="rId23"/>
    <p:sldId id="293" r:id="rId24"/>
    <p:sldId id="294" r:id="rId25"/>
    <p:sldId id="261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9C6AF-B360-41FE-AE9F-1973381F69B9}" v="15" dt="2023-09-18T20:37:53.85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8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1" d="100"/>
          <a:sy n="91" d="100"/>
        </p:scale>
        <p:origin x="27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dberg Amanda" userId="3cad20d1-7591-426d-b9ef-07052efc88d3" providerId="ADAL" clId="{8D39C6AF-B360-41FE-AE9F-1973381F69B9}"/>
    <pc:docChg chg="undo custSel addSld delSld modSld delSection">
      <pc:chgData name="Sundberg Amanda" userId="3cad20d1-7591-426d-b9ef-07052efc88d3" providerId="ADAL" clId="{8D39C6AF-B360-41FE-AE9F-1973381F69B9}" dt="2023-09-18T20:37:53.851" v="375"/>
      <pc:docMkLst>
        <pc:docMk/>
      </pc:docMkLst>
      <pc:sldChg chg="modSp mod">
        <pc:chgData name="Sundberg Amanda" userId="3cad20d1-7591-426d-b9ef-07052efc88d3" providerId="ADAL" clId="{8D39C6AF-B360-41FE-AE9F-1973381F69B9}" dt="2023-09-18T20:26:38.461" v="137" actId="20577"/>
        <pc:sldMkLst>
          <pc:docMk/>
          <pc:sldMk cId="2864433006" sldId="259"/>
        </pc:sldMkLst>
        <pc:spChg chg="mod">
          <ac:chgData name="Sundberg Amanda" userId="3cad20d1-7591-426d-b9ef-07052efc88d3" providerId="ADAL" clId="{8D39C6AF-B360-41FE-AE9F-1973381F69B9}" dt="2023-09-18T20:26:38.461" v="137" actId="20577"/>
          <ac:spMkLst>
            <pc:docMk/>
            <pc:sldMk cId="2864433006" sldId="259"/>
            <ac:spMk id="2" creationId="{74079C04-3B3A-4BE6-54F5-BBA21AD87C5F}"/>
          </ac:spMkLst>
        </pc:spChg>
      </pc:sldChg>
      <pc:sldChg chg="addSp delSp modSp add mod">
        <pc:chgData name="Sundberg Amanda" userId="3cad20d1-7591-426d-b9ef-07052efc88d3" providerId="ADAL" clId="{8D39C6AF-B360-41FE-AE9F-1973381F69B9}" dt="2023-09-18T20:37:29.009" v="369" actId="20577"/>
        <pc:sldMkLst>
          <pc:docMk/>
          <pc:sldMk cId="2325798316" sldId="293"/>
        </pc:sldMkLst>
        <pc:spChg chg="mod">
          <ac:chgData name="Sundberg Amanda" userId="3cad20d1-7591-426d-b9ef-07052efc88d3" providerId="ADAL" clId="{8D39C6AF-B360-41FE-AE9F-1973381F69B9}" dt="2023-09-18T20:33:56.094" v="184" actId="20577"/>
          <ac:spMkLst>
            <pc:docMk/>
            <pc:sldMk cId="2325798316" sldId="293"/>
            <ac:spMk id="14" creationId="{05974091-CC1F-62B2-2A29-6B9F4FE8DFB2}"/>
          </ac:spMkLst>
        </pc:spChg>
        <pc:spChg chg="add del">
          <ac:chgData name="Sundberg Amanda" userId="3cad20d1-7591-426d-b9ef-07052efc88d3" providerId="ADAL" clId="{8D39C6AF-B360-41FE-AE9F-1973381F69B9}" dt="2023-09-18T20:35:36.724" v="290" actId="478"/>
          <ac:spMkLst>
            <pc:docMk/>
            <pc:sldMk cId="2325798316" sldId="293"/>
            <ac:spMk id="16" creationId="{57517075-5912-2DED-FB72-DD9961E537EC}"/>
          </ac:spMkLst>
        </pc:spChg>
        <pc:spChg chg="del mod">
          <ac:chgData name="Sundberg Amanda" userId="3cad20d1-7591-426d-b9ef-07052efc88d3" providerId="ADAL" clId="{8D39C6AF-B360-41FE-AE9F-1973381F69B9}" dt="2023-09-18T20:35:14.740" v="282" actId="478"/>
          <ac:spMkLst>
            <pc:docMk/>
            <pc:sldMk cId="2325798316" sldId="293"/>
            <ac:spMk id="18" creationId="{B5396441-BFCA-B07D-7385-7A5A2BA53683}"/>
          </ac:spMkLst>
        </pc:spChg>
        <pc:spChg chg="del">
          <ac:chgData name="Sundberg Amanda" userId="3cad20d1-7591-426d-b9ef-07052efc88d3" providerId="ADAL" clId="{8D39C6AF-B360-41FE-AE9F-1973381F69B9}" dt="2023-09-18T20:35:46.391" v="292" actId="478"/>
          <ac:spMkLst>
            <pc:docMk/>
            <pc:sldMk cId="2325798316" sldId="293"/>
            <ac:spMk id="47" creationId="{635E4110-2989-95A0-5869-5767AEC9A924}"/>
          </ac:spMkLst>
        </pc:spChg>
        <pc:spChg chg="mod">
          <ac:chgData name="Sundberg Amanda" userId="3cad20d1-7591-426d-b9ef-07052efc88d3" providerId="ADAL" clId="{8D39C6AF-B360-41FE-AE9F-1973381F69B9}" dt="2023-09-18T20:34:05.289" v="223" actId="20577"/>
          <ac:spMkLst>
            <pc:docMk/>
            <pc:sldMk cId="2325798316" sldId="293"/>
            <ac:spMk id="48" creationId="{6A70004A-6AAB-F2A2-7ECD-5302F2141B2D}"/>
          </ac:spMkLst>
        </pc:spChg>
        <pc:spChg chg="mod">
          <ac:chgData name="Sundberg Amanda" userId="3cad20d1-7591-426d-b9ef-07052efc88d3" providerId="ADAL" clId="{8D39C6AF-B360-41FE-AE9F-1973381F69B9}" dt="2023-09-18T20:37:21.070" v="337" actId="20577"/>
          <ac:spMkLst>
            <pc:docMk/>
            <pc:sldMk cId="2325798316" sldId="293"/>
            <ac:spMk id="59" creationId="{D39918C2-62E3-F617-E5E1-82C3F4C42356}"/>
          </ac:spMkLst>
        </pc:spChg>
        <pc:spChg chg="mod">
          <ac:chgData name="Sundberg Amanda" userId="3cad20d1-7591-426d-b9ef-07052efc88d3" providerId="ADAL" clId="{8D39C6AF-B360-41FE-AE9F-1973381F69B9}" dt="2023-09-18T20:37:29.009" v="369" actId="20577"/>
          <ac:spMkLst>
            <pc:docMk/>
            <pc:sldMk cId="2325798316" sldId="293"/>
            <ac:spMk id="69" creationId="{3E92570D-B2DB-E569-A456-5BD671FDD2EE}"/>
          </ac:spMkLst>
        </pc:spChg>
        <pc:spChg chg="mod">
          <ac:chgData name="Sundberg Amanda" userId="3cad20d1-7591-426d-b9ef-07052efc88d3" providerId="ADAL" clId="{8D39C6AF-B360-41FE-AE9F-1973381F69B9}" dt="2023-09-18T20:34:52.905" v="273" actId="20577"/>
          <ac:spMkLst>
            <pc:docMk/>
            <pc:sldMk cId="2325798316" sldId="293"/>
            <ac:spMk id="79" creationId="{4E34E3D8-A9C6-58C6-75B0-17DE62AAA033}"/>
          </ac:spMkLst>
        </pc:spChg>
        <pc:spChg chg="mod">
          <ac:chgData name="Sundberg Amanda" userId="3cad20d1-7591-426d-b9ef-07052efc88d3" providerId="ADAL" clId="{8D39C6AF-B360-41FE-AE9F-1973381F69B9}" dt="2023-09-18T20:34:57.929" v="279" actId="20577"/>
          <ac:spMkLst>
            <pc:docMk/>
            <pc:sldMk cId="2325798316" sldId="293"/>
            <ac:spMk id="88" creationId="{26545995-537F-03FD-FDD2-7878FEFACE7F}"/>
          </ac:spMkLst>
        </pc:spChg>
        <pc:grpChg chg="del">
          <ac:chgData name="Sundberg Amanda" userId="3cad20d1-7591-426d-b9ef-07052efc88d3" providerId="ADAL" clId="{8D39C6AF-B360-41FE-AE9F-1973381F69B9}" dt="2023-09-18T20:35:17.251" v="283" actId="478"/>
          <ac:grpSpMkLst>
            <pc:docMk/>
            <pc:sldMk cId="2325798316" sldId="293"/>
            <ac:grpSpMk id="19" creationId="{AAB39B87-3F7D-6721-EF93-7CD067FF27FF}"/>
          </ac:grpSpMkLst>
        </pc:grpChg>
        <pc:grpChg chg="del">
          <ac:chgData name="Sundberg Amanda" userId="3cad20d1-7591-426d-b9ef-07052efc88d3" providerId="ADAL" clId="{8D39C6AF-B360-41FE-AE9F-1973381F69B9}" dt="2023-09-18T20:35:19.263" v="284" actId="478"/>
          <ac:grpSpMkLst>
            <pc:docMk/>
            <pc:sldMk cId="2325798316" sldId="293"/>
            <ac:grpSpMk id="32" creationId="{FAE78AEB-9A29-1EFD-D3CD-1D24103382AC}"/>
          </ac:grpSpMkLst>
        </pc:grpChg>
        <pc:grpChg chg="del">
          <ac:chgData name="Sundberg Amanda" userId="3cad20d1-7591-426d-b9ef-07052efc88d3" providerId="ADAL" clId="{8D39C6AF-B360-41FE-AE9F-1973381F69B9}" dt="2023-09-18T20:35:50.818" v="293" actId="478"/>
          <ac:grpSpMkLst>
            <pc:docMk/>
            <pc:sldMk cId="2325798316" sldId="293"/>
            <ac:grpSpMk id="42" creationId="{281E8A83-E42E-A59B-AC59-7342F837C2EA}"/>
          </ac:grpSpMkLst>
        </pc:grpChg>
        <pc:graphicFrameChg chg="add mod">
          <ac:chgData name="Sundberg Amanda" userId="3cad20d1-7591-426d-b9ef-07052efc88d3" providerId="ADAL" clId="{8D39C6AF-B360-41FE-AE9F-1973381F69B9}" dt="2023-09-18T20:35:24.236" v="286" actId="1076"/>
          <ac:graphicFrameMkLst>
            <pc:docMk/>
            <pc:sldMk cId="2325798316" sldId="293"/>
            <ac:graphicFrameMk id="2" creationId="{72AA4526-CD9B-4F84-A7A3-8E251CF05231}"/>
          </ac:graphicFrameMkLst>
        </pc:graphicFrameChg>
        <pc:graphicFrameChg chg="add mod">
          <ac:chgData name="Sundberg Amanda" userId="3cad20d1-7591-426d-b9ef-07052efc88d3" providerId="ADAL" clId="{8D39C6AF-B360-41FE-AE9F-1973381F69B9}" dt="2023-09-18T20:35:36.279" v="289"/>
          <ac:graphicFrameMkLst>
            <pc:docMk/>
            <pc:sldMk cId="2325798316" sldId="293"/>
            <ac:graphicFrameMk id="3" creationId="{EE7B52D9-12A8-46EC-8FE6-A6C634AA378E}"/>
          </ac:graphicFrameMkLst>
        </pc:graphicFrameChg>
        <pc:graphicFrameChg chg="add mod">
          <ac:chgData name="Sundberg Amanda" userId="3cad20d1-7591-426d-b9ef-07052efc88d3" providerId="ADAL" clId="{8D39C6AF-B360-41FE-AE9F-1973381F69B9}" dt="2023-09-18T20:35:56.006" v="295" actId="1076"/>
          <ac:graphicFrameMkLst>
            <pc:docMk/>
            <pc:sldMk cId="2325798316" sldId="293"/>
            <ac:graphicFrameMk id="4" creationId="{EE7B52D9-12A8-46EC-8FE6-A6C634AA378E}"/>
          </ac:graphicFrameMkLst>
        </pc:graphicFrameChg>
        <pc:graphicFrameChg chg="del">
          <ac:chgData name="Sundberg Amanda" userId="3cad20d1-7591-426d-b9ef-07052efc88d3" providerId="ADAL" clId="{8D39C6AF-B360-41FE-AE9F-1973381F69B9}" dt="2023-09-18T20:35:44.769" v="291" actId="478"/>
          <ac:graphicFrameMkLst>
            <pc:docMk/>
            <pc:sldMk cId="2325798316" sldId="293"/>
            <ac:graphicFrameMk id="41" creationId="{A0E0D147-7F1F-E064-55DE-EAC8B0F2E445}"/>
          </ac:graphicFrameMkLst>
        </pc:graphicFrameChg>
        <pc:graphicFrameChg chg="mod">
          <ac:chgData name="Sundberg Amanda" userId="3cad20d1-7591-426d-b9ef-07052efc88d3" providerId="ADAL" clId="{8D39C6AF-B360-41FE-AE9F-1973381F69B9}" dt="2023-09-18T20:36:16.293" v="299"/>
          <ac:graphicFrameMkLst>
            <pc:docMk/>
            <pc:sldMk cId="2325798316" sldId="293"/>
            <ac:graphicFrameMk id="90" creationId="{8FD24F6C-E80E-6F28-6884-5D8AD63982FC}"/>
          </ac:graphicFrameMkLst>
        </pc:graphicFrameChg>
        <pc:picChg chg="del">
          <ac:chgData name="Sundberg Amanda" userId="3cad20d1-7591-426d-b9ef-07052efc88d3" providerId="ADAL" clId="{8D39C6AF-B360-41FE-AE9F-1973381F69B9}" dt="2023-09-18T20:35:01.611" v="280" actId="478"/>
          <ac:picMkLst>
            <pc:docMk/>
            <pc:sldMk cId="2325798316" sldId="293"/>
            <ac:picMk id="35" creationId="{5D489544-56EF-FE51-7FC5-7E8CC0E48233}"/>
          </ac:picMkLst>
        </pc:picChg>
      </pc:sldChg>
      <pc:sldChg chg="modSp add mod">
        <pc:chgData name="Sundberg Amanda" userId="3cad20d1-7591-426d-b9ef-07052efc88d3" providerId="ADAL" clId="{8D39C6AF-B360-41FE-AE9F-1973381F69B9}" dt="2023-09-18T20:37:53.851" v="375"/>
        <pc:sldMkLst>
          <pc:docMk/>
          <pc:sldMk cId="503555881" sldId="294"/>
        </pc:sldMkLst>
        <pc:spChg chg="mod">
          <ac:chgData name="Sundberg Amanda" userId="3cad20d1-7591-426d-b9ef-07052efc88d3" providerId="ADAL" clId="{8D39C6AF-B360-41FE-AE9F-1973381F69B9}" dt="2023-09-18T20:37:39.599" v="371"/>
          <ac:spMkLst>
            <pc:docMk/>
            <pc:sldMk cId="503555881" sldId="294"/>
            <ac:spMk id="53" creationId="{16070D60-FC1E-C7E8-7726-A30C9FCF6B7E}"/>
          </ac:spMkLst>
        </pc:spChg>
        <pc:spChg chg="mod">
          <ac:chgData name="Sundberg Amanda" userId="3cad20d1-7591-426d-b9ef-07052efc88d3" providerId="ADAL" clId="{8D39C6AF-B360-41FE-AE9F-1973381F69B9}" dt="2023-09-18T20:37:34.199" v="370"/>
          <ac:spMkLst>
            <pc:docMk/>
            <pc:sldMk cId="503555881" sldId="294"/>
            <ac:spMk id="58" creationId="{ED423BD5-8551-8833-021A-4125B87FE417}"/>
          </ac:spMkLst>
        </pc:spChg>
        <pc:graphicFrameChg chg="mod">
          <ac:chgData name="Sundberg Amanda" userId="3cad20d1-7591-426d-b9ef-07052efc88d3" providerId="ADAL" clId="{8D39C6AF-B360-41FE-AE9F-1973381F69B9}" dt="2023-09-18T20:37:53.851" v="375"/>
          <ac:graphicFrameMkLst>
            <pc:docMk/>
            <pc:sldMk cId="503555881" sldId="294"/>
            <ac:graphicFrameMk id="66" creationId="{E46AF534-C46E-F8A1-2B84-6F8537817009}"/>
          </ac:graphicFrameMkLst>
        </pc:graphicFrameChg>
      </pc:sldChg>
      <pc:sldChg chg="modSp new mod">
        <pc:chgData name="Sundberg Amanda" userId="3cad20d1-7591-426d-b9ef-07052efc88d3" providerId="ADAL" clId="{8D39C6AF-B360-41FE-AE9F-1973381F69B9}" dt="2023-09-18T20:29:06.224" v="163" actId="20577"/>
        <pc:sldMkLst>
          <pc:docMk/>
          <pc:sldMk cId="3873154103" sldId="361"/>
        </pc:sldMkLst>
        <pc:spChg chg="mod">
          <ac:chgData name="Sundberg Amanda" userId="3cad20d1-7591-426d-b9ef-07052efc88d3" providerId="ADAL" clId="{8D39C6AF-B360-41FE-AE9F-1973381F69B9}" dt="2023-09-18T20:29:06.224" v="163" actId="20577"/>
          <ac:spMkLst>
            <pc:docMk/>
            <pc:sldMk cId="3873154103" sldId="361"/>
            <ac:spMk id="2" creationId="{3DA95628-49B6-BCB9-D55F-ED36D2F80259}"/>
          </ac:spMkLst>
        </pc:spChg>
      </pc:sldChg>
      <pc:sldChg chg="new del">
        <pc:chgData name="Sundberg Amanda" userId="3cad20d1-7591-426d-b9ef-07052efc88d3" providerId="ADAL" clId="{8D39C6AF-B360-41FE-AE9F-1973381F69B9}" dt="2023-09-18T20:36:25.032" v="300" actId="47"/>
        <pc:sldMkLst>
          <pc:docMk/>
          <pc:sldMk cId="495787282" sldId="362"/>
        </pc:sldMkLst>
      </pc:sldChg>
      <pc:sldChg chg="new del">
        <pc:chgData name="Sundberg Amanda" userId="3cad20d1-7591-426d-b9ef-07052efc88d3" providerId="ADAL" clId="{8D39C6AF-B360-41FE-AE9F-1973381F69B9}" dt="2023-09-18T20:33:48.916" v="167" actId="47"/>
        <pc:sldMkLst>
          <pc:docMk/>
          <pc:sldMk cId="391112775" sldId="3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ineraab-my.sharepoint.com/personal/amanda_sundberg_inera_se/Documents/Nyttorealisering/Utbildning/Utbildning%20ADDA/Filmer%203.0/Digitala%20brev%20i%20filmern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manda_sundberg_inera_se/Documents/Nyttorealisering/Utbildning/Utbildning%20ADDA/Filmer%203.0/Digitala%20brev%20i%20filmer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manda_sundberg_inera_se/Documents/Nyttorealisering/Utbildning/Utbildning%20ADDA/Filmer%203.0/Digitala%20brev%20i%20filmern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ineraab-my.sharepoint.com/personal/amanda_sundberg_inera_se/Documents/Nyttorealisering/Utbildning/Utbildning%20ADDA/Filmer%203.0/Digitala%20brev%20i%20filmern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ineraab-my.sharepoint.com/personal/amanda_sundberg_inera_se/Documents/Nyttorealisering/Utbildning/Utbildning%20ADDA/Filmer%203.0/Digitala%20brev%20i%20filmern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manda_sundberg_inera_se/Documents/Nyttorealisering/Utbildning/Utbildning%20ADDA/Filmer%203.0/Digitala%20brev%20i%20filmern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'[Digitala brev i filmerna.xlsx]Dynamisk text'!$B$5</c:f>
          <c:strCache>
            <c:ptCount val="1"/>
            <c:pt idx="0">
              <c:v>KOSTNAD/NYTTA (KR): Digitala brev</c:v>
            </c:pt>
          </c:strCache>
        </c:strRef>
      </c:tx>
      <c:layout>
        <c:manualLayout>
          <c:xMode val="edge"/>
          <c:yMode val="edge"/>
          <c:x val="4.4784664889896186E-2"/>
          <c:y val="4.899483986523945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 algn="l">
            <a:defRPr sz="140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2245687832067352E-2"/>
          <c:y val="0.21781468719278974"/>
          <c:w val="0.88204632262535132"/>
          <c:h val="0.449413290585190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'[Digitala brev i filmerna.xlsx]Grafunderlag'!$B$43</c:f>
              <c:strCache>
                <c:ptCount val="1"/>
                <c:pt idx="0">
                  <c:v>Finansiell nytta</c:v>
                </c:pt>
              </c:strCache>
            </c:strRef>
          </c:tx>
          <c:spPr>
            <a:solidFill>
              <a:srgbClr val="40775E"/>
            </a:solidFill>
            <a:ln>
              <a:noFill/>
            </a:ln>
          </c:spPr>
          <c:invertIfNegative val="0"/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filmerna.xlsx]Grafunderlag'!$C$43:$H$43</c:f>
              <c:numCache>
                <c:formatCode>_-* #\ ##0\ _k_r_-;\-* #\ ##0\ _k_r_-;_-* "-"??\ _k_r_-;_-@_-</c:formatCode>
                <c:ptCount val="6"/>
                <c:pt idx="0">
                  <c:v>0</c:v>
                </c:pt>
                <c:pt idx="1">
                  <c:v>4019.4174757281553</c:v>
                </c:pt>
                <c:pt idx="2">
                  <c:v>7804.6941276274865</c:v>
                </c:pt>
                <c:pt idx="3">
                  <c:v>7577.3729394441616</c:v>
                </c:pt>
                <c:pt idx="4">
                  <c:v>7356.6727567419048</c:v>
                </c:pt>
                <c:pt idx="5">
                  <c:v>7142.4007347008792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6-4D60-984A-5702A2E7C61F}"/>
            </c:ext>
          </c:extLst>
        </c:ser>
        <c:ser>
          <c:idx val="1"/>
          <c:order val="1"/>
          <c:tx>
            <c:strRef>
              <c:f>'[Digitala brev i filmerna.xlsx]Grafunderlag'!$B$44</c:f>
              <c:strCache>
                <c:ptCount val="1"/>
                <c:pt idx="0">
                  <c:v>Omfördelningsnytta</c:v>
                </c:pt>
              </c:strCache>
            </c:strRef>
          </c:tx>
          <c:spPr>
            <a:solidFill>
              <a:srgbClr val="AFD4C4"/>
            </a:solidFill>
            <a:ln>
              <a:noFill/>
            </a:ln>
          </c:spPr>
          <c:invertIfNegative val="0"/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filmerna.xlsx]Grafunderlag'!$C$44:$H$44</c:f>
              <c:numCache>
                <c:formatCode>_-* #\ ##0\ _k_r_-;\-* #\ ##0\ _k_r_-;_-* "-"??\ _k_r_-;_-@_-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6-4D60-984A-5702A2E7C61F}"/>
            </c:ext>
          </c:extLst>
        </c:ser>
        <c:ser>
          <c:idx val="5"/>
          <c:order val="2"/>
          <c:tx>
            <c:strRef>
              <c:f>'[Digitala brev i filmerna.xlsx]Grafunderlag'!$B$48</c:f>
              <c:strCache>
                <c:ptCount val="1"/>
                <c:pt idx="0">
                  <c:v>Omfördelningskostnad</c:v>
                </c:pt>
              </c:strCache>
            </c:strRef>
          </c:tx>
          <c:spPr>
            <a:pattFill prst="openDmnd">
              <a:fgClr>
                <a:schemeClr val="accent2"/>
              </a:fgClr>
              <a:bgClr>
                <a:srgbClr val="E3ABC1"/>
              </a:bgClr>
            </a:pattFill>
            <a:ln w="9525">
              <a:noFill/>
            </a:ln>
          </c:spPr>
          <c:invertIfNegative val="0"/>
          <c:val>
            <c:numRef>
              <c:f>'[Digitala brev i filmerna.xlsx]Grafunderlag'!$C$48:$H$48</c:f>
              <c:numCache>
                <c:formatCode>_-* #\ ##0\ _k_r_-;\-* #\ ##0\ _k_r_-;_-* "-"??\ _k_r_-;_-@_-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26-4D60-984A-5702A2E7C61F}"/>
            </c:ext>
          </c:extLst>
        </c:ser>
        <c:ser>
          <c:idx val="2"/>
          <c:order val="3"/>
          <c:tx>
            <c:strRef>
              <c:f>'[Digitala brev i filmerna.xlsx]Grafunderlag'!$B$47</c:f>
              <c:strCache>
                <c:ptCount val="1"/>
                <c:pt idx="0">
                  <c:v>Finansiell kostnad</c:v>
                </c:pt>
              </c:strCache>
            </c:strRef>
          </c:tx>
          <c:spPr>
            <a:pattFill prst="dotGrid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</c:spPr>
          <c:invertIfNegative val="0"/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filmerna.xlsx]Grafunderlag'!$C$47:$H$47</c:f>
              <c:numCache>
                <c:formatCode>_-* #\ ##0\ _k_r_-;\-* #\ ##0\ _k_r_-;_-* "-"??\ _k_r_-;_-@_-</c:formatCode>
                <c:ptCount val="6"/>
                <c:pt idx="0">
                  <c:v>-150000</c:v>
                </c:pt>
                <c:pt idx="1">
                  <c:v>-582.52427184466023</c:v>
                </c:pt>
                <c:pt idx="2">
                  <c:v>-1131.1150909605053</c:v>
                </c:pt>
                <c:pt idx="3">
                  <c:v>-1098.1699912237914</c:v>
                </c:pt>
                <c:pt idx="4">
                  <c:v>-1066.1844574988268</c:v>
                </c:pt>
                <c:pt idx="5">
                  <c:v>-1035.130541260997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26-4D60-984A-5702A2E7C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58308864"/>
        <c:axId val="458308208"/>
      </c:barChart>
      <c:lineChart>
        <c:grouping val="stacked"/>
        <c:varyColors val="0"/>
        <c:ser>
          <c:idx val="4"/>
          <c:order val="4"/>
          <c:tx>
            <c:strRef>
              <c:f>'[Digitala brev i filmerna.xlsx]Grafunderlag'!$B$51</c:f>
              <c:strCache>
                <c:ptCount val="1"/>
                <c:pt idx="0">
                  <c:v>Sammanlagd nettonytta</c:v>
                </c:pt>
              </c:strCache>
            </c:strRef>
          </c:tx>
          <c:spPr>
            <a:ln w="25400">
              <a:solidFill>
                <a:schemeClr val="accent6"/>
              </a:solidFill>
            </a:ln>
          </c:spPr>
          <c:marker>
            <c:symbol val="circle"/>
            <c:size val="10"/>
            <c:spPr>
              <a:solidFill>
                <a:schemeClr val="accent6"/>
              </a:solidFill>
              <a:ln w="12700">
                <a:noFill/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26-4D60-984A-5702A2E7C61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26-4D60-984A-5702A2E7C6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26-4D60-984A-5702A2E7C6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26-4D60-984A-5702A2E7C61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26-4D60-984A-5702A2E7C61F}"/>
                </c:ext>
              </c:extLst>
            </c:dLbl>
            <c:dLbl>
              <c:idx val="5"/>
              <c:numFmt formatCode="#,##0" sourceLinked="0"/>
              <c:spPr>
                <a:solidFill>
                  <a:srgbClr val="353636">
                    <a:lumMod val="50000"/>
                  </a:srgbClr>
                </a:solidFill>
                <a:ln>
                  <a:noFill/>
                </a:ln>
                <a:effectLst/>
              </c:spPr>
              <c:txPr>
                <a:bodyPr vertOverflow="clip" horzOverflow="clip" wrap="none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>
                        <a:gd name="adj" fmla="val 27202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9-B826-4D60-984A-5702A2E7C61F}"/>
                </c:ext>
              </c:extLst>
            </c:dLbl>
            <c:numFmt formatCode="#,##0" sourceLinked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</c:spPr>
            <c:txPr>
              <a:bodyPr vertOverflow="clip" horzOverflow="clip" wrap="none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  <c15:showLeaderLines val="1"/>
              </c:ext>
            </c:extLst>
          </c:dLbls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filmerna.xlsx]Grafunderlag'!$C$51:$H$51</c:f>
              <c:numCache>
                <c:formatCode>_-* #\ ##0\ _k_r_-;\-* #\ ##0\ _k_r_-;_-* "-"??\ _k_r_-;_-@_-</c:formatCode>
                <c:ptCount val="6"/>
                <c:pt idx="0">
                  <c:v>-150000</c:v>
                </c:pt>
                <c:pt idx="1">
                  <c:v>-146563.10679611651</c:v>
                </c:pt>
                <c:pt idx="2">
                  <c:v>-139889.52775944953</c:v>
                </c:pt>
                <c:pt idx="3">
                  <c:v>-133410.32481122916</c:v>
                </c:pt>
                <c:pt idx="4">
                  <c:v>-127119.83651198608</c:v>
                </c:pt>
                <c:pt idx="5">
                  <c:v>-121012.5663185462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826-4D60-984A-5702A2E7C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308864"/>
        <c:axId val="458308208"/>
      </c:lineChart>
      <c:catAx>
        <c:axId val="4583088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b="1">
                <a:solidFill>
                  <a:srgbClr val="353636"/>
                </a:solidFill>
              </a:defRPr>
            </a:pPr>
            <a:endParaRPr lang="sv-SE"/>
          </a:p>
        </c:txPr>
        <c:crossAx val="458308208"/>
        <c:crosses val="autoZero"/>
        <c:auto val="1"/>
        <c:lblAlgn val="ctr"/>
        <c:lblOffset val="1"/>
        <c:noMultiLvlLbl val="0"/>
      </c:catAx>
      <c:valAx>
        <c:axId val="458308208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458308864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4612859864344"/>
          <c:y val="0.79016491717587711"/>
          <c:w val="0.81145885907631354"/>
          <c:h val="0.1566307781640859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>
      <a:softEdge rad="0"/>
    </a:effectLst>
  </c:spPr>
  <c:txPr>
    <a:bodyPr/>
    <a:lstStyle/>
    <a:p>
      <a:pPr>
        <a:defRPr sz="1200">
          <a:solidFill>
            <a:sysClr val="windowText" lastClr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>
                <a:solidFill>
                  <a:sysClr val="windowText" lastClr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Nyttor per intressent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sv-S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'[Digitala brev i filmerna.xlsx]Grafunderlag'!$F$124:$F$125</c:f>
              <c:strCache>
                <c:ptCount val="2"/>
                <c:pt idx="0">
                  <c:v>Kopia av tabellen till vänster för att behålla formattering</c:v>
                </c:pt>
                <c:pt idx="1">
                  <c:v>Lägst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BB-4581-B863-B76F217463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BB-4581-B863-B76F217463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BB-4581-B863-B76F217463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BB-4581-B863-B76F217463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BB-4581-B863-B76F217463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0BB-4581-B863-B76F2174630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0BB-4581-B863-B76F2174630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0BB-4581-B863-B76F2174630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0BB-4581-B863-B76F2174630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0BB-4581-B863-B76F21746301}"/>
              </c:ext>
            </c:extLst>
          </c:dPt>
          <c:dLbls>
            <c:dLbl>
              <c:idx val="0"/>
              <c:layout>
                <c:manualLayout>
                  <c:x val="0.27500000000000002"/>
                  <c:y val="1.38888888888888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BB-4581-B863-B76F2174630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BB-4581-B863-B76F21746301}"/>
                </c:ext>
              </c:extLst>
            </c:dLbl>
            <c:dLbl>
              <c:idx val="3"/>
              <c:layout>
                <c:manualLayout>
                  <c:x val="0.211111111111111"/>
                  <c:y val="-0.11111111111111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BB-4581-B863-B76F21746301}"/>
                </c:ext>
              </c:extLst>
            </c:dLbl>
            <c:numFmt formatCode="0%" sourceLinked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non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'[Digitala brev i filmerna.xlsx]Grafunderlag'!$E$126:$E$135</c:f>
              <c:strCache>
                <c:ptCount val="3"/>
                <c:pt idx="0">
                  <c:v>Invånare</c:v>
                </c:pt>
                <c:pt idx="1">
                  <c:v>Kommunen</c:v>
                </c:pt>
                <c:pt idx="2">
                  <c:v>Samhället</c:v>
                </c:pt>
              </c:strCache>
            </c:strRef>
          </c:cat>
          <c:val>
            <c:numRef>
              <c:f>'[Digitala brev i filmerna.xlsx]Grafunderlag'!$F$126:$F$135</c:f>
              <c:numCache>
                <c:formatCode>0%</c:formatCode>
                <c:ptCount val="10"/>
                <c:pt idx="0">
                  <c:v>7.6468415219800523E-2</c:v>
                </c:pt>
                <c:pt idx="1">
                  <c:v>0.92353158478019948</c:v>
                </c:pt>
                <c:pt idx="2">
                  <c:v>0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0BB-4581-B863-B76F217463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>
                <a:solidFill>
                  <a:sysClr val="windowText" lastClr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Kostnader per intressent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sv-S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'[Digitala brev i filmerna.xlsx]Grafunderlag'!$F$138</c:f>
              <c:strCache>
                <c:ptCount val="1"/>
                <c:pt idx="0">
                  <c:v>Lägst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68-42C4-BCE4-A9BEADAEE2E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68-42C4-BCE4-A9BEADAEE2E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68-42C4-BCE4-A9BEADAEE2EA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68-42C4-BCE4-A9BEADAEE2EA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C68-42C4-BCE4-A9BEADAEE2EA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C68-42C4-BCE4-A9BEADAEE2EA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C68-42C4-BCE4-A9BEADAEE2EA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C68-42C4-BCE4-A9BEADAEE2EA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C68-42C4-BCE4-A9BEADAEE2EA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C68-42C4-BCE4-A9BEADAEE2EA}"/>
              </c:ext>
            </c:extLst>
          </c:dPt>
          <c:dLbls>
            <c:dLbl>
              <c:idx val="0"/>
              <c:layout>
                <c:manualLayout>
                  <c:x val="0.27500000000000002"/>
                  <c:y val="1.38888888888888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68-42C4-BCE4-A9BEADAEE2EA}"/>
                </c:ext>
              </c:extLst>
            </c:dLbl>
            <c:dLbl>
              <c:idx val="2"/>
              <c:layout>
                <c:manualLayout>
                  <c:x val="-0.32500000000000001"/>
                  <c:y val="-8.3333333333333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68-42C4-BCE4-A9BEADAEE2EA}"/>
                </c:ext>
              </c:extLst>
            </c:dLbl>
            <c:dLbl>
              <c:idx val="3"/>
              <c:layout>
                <c:manualLayout>
                  <c:x val="0.211111111111111"/>
                  <c:y val="-0.11111111111111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68-42C4-BCE4-A9BEADAEE2EA}"/>
                </c:ext>
              </c:extLst>
            </c:dLbl>
            <c:numFmt formatCode="0%" sourceLinked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non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'[Digitala brev i filmerna.xlsx]Grafunderlag'!$E$139:$E$148</c:f>
              <c:strCache>
                <c:ptCount val="2"/>
                <c:pt idx="0">
                  <c:v>Kommunen</c:v>
                </c:pt>
                <c:pt idx="1">
                  <c:v>Regionen</c:v>
                </c:pt>
              </c:strCache>
            </c:strRef>
          </c:cat>
          <c:val>
            <c:numRef>
              <c:f>'[Digitala brev i filmerna.xlsx]Grafunderlag'!$F$139:$F$148</c:f>
              <c:numCache>
                <c:formatCode>0%</c:formatCode>
                <c:ptCount val="10"/>
                <c:pt idx="0">
                  <c:v>0.4494212455512433</c:v>
                </c:pt>
                <c:pt idx="1">
                  <c:v>0.55057875444875659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C68-42C4-BCE4-A9BEADAEE2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l">
              <a:defRPr sz="1400" b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pPr>
            <a:r>
              <a:rPr lang="en-US" sz="1400" b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OSÄKERHET (KR):</a:t>
            </a:r>
            <a:r>
              <a:rPr lang="en-US" sz="1400" b="0" baseline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nettonyttan efter 6 år</a:t>
            </a:r>
          </a:p>
        </c:rich>
      </c:tx>
      <c:layout>
        <c:manualLayout>
          <c:xMode val="edge"/>
          <c:yMode val="edge"/>
          <c:x val="3.9792434905246206E-2"/>
          <c:y val="5.49045161826334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0036767308965212E-2"/>
          <c:y val="0.20397204191859347"/>
          <c:w val="0.8573640316761908"/>
          <c:h val="0.68718118582312016"/>
        </c:manualLayout>
      </c:layout>
      <c:stockChart>
        <c:ser>
          <c:idx val="0"/>
          <c:order val="0"/>
          <c:tx>
            <c:strRef>
              <c:f>'[Digitala brev i filmerna.xlsx]Grafunderlag'!$B$189</c:f>
              <c:strCache>
                <c:ptCount val="1"/>
                <c:pt idx="0">
                  <c:v>Lägsta nytta - lägsta kostnad</c:v>
                </c:pt>
              </c:strCache>
            </c:strRef>
          </c:tx>
          <c:spPr>
            <a:ln w="19050">
              <a:noFill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277684990081831E-2"/>
                  <c:y val="5.5991804948245259E-2"/>
                </c:manualLayout>
              </c:layout>
              <c:numFmt formatCode="#,##0" sourceLinked="0"/>
              <c:spPr>
                <a:solidFill>
                  <a:schemeClr val="tx1">
                    <a:lumMod val="50000"/>
                  </a:schemeClr>
                </a:solidFill>
                <a:ln>
                  <a:noFill/>
                </a:ln>
              </c:spPr>
              <c:txPr>
                <a:bodyPr vertOverflow="overflow" horzOverflow="overflow" anchorCtr="0">
                  <a:noAutofit/>
                </a:bodyPr>
                <a:lstStyle/>
                <a:p>
                  <a:pPr algn="l">
                    <a:defRPr sz="1200" b="1"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31538966610677427"/>
                      <c:h val="9.80040102319109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9F0-4BBB-8F63-A468AF156FF4}"/>
                </c:ext>
              </c:extLst>
            </c:dLbl>
            <c:numFmt formatCode="#,##0" sourceLinked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</c:spPr>
            <c:txPr>
              <a:bodyPr vertOverflow="overflow" horzOverflow="overflow" anchorCtr="0">
                <a:spAutoFit/>
              </a:bodyPr>
              <a:lstStyle/>
              <a:p>
                <a:pPr algn="l">
                  <a:defRPr sz="1200"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  <c15:showLeaderLines val="1"/>
                <c15:leaderLines>
                  <c:spPr>
                    <a:ln>
                      <a:solidFill>
                        <a:schemeClr val="tx1">
                          <a:lumMod val="50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'[Digitala brev i filmerna.xlsx]Grafunderlag'!$C$188:$E$188</c:f>
              <c:strCache>
                <c:ptCount val="1"/>
                <c:pt idx="0">
                  <c:v>Nettonytta</c:v>
                </c:pt>
              </c:strCache>
              <c:extLst/>
            </c:strRef>
          </c:cat>
          <c:val>
            <c:numRef>
              <c:f>'[Digitala brev i filmerna.xlsx]Grafunderlag'!$C$189:$E$189</c:f>
              <c:numCache>
                <c:formatCode>_-* #\ ##0\ _k_r_-;\-* #\ ##0\ _k_r_-;_-* "-"??\ _k_r_-;_-@_-</c:formatCode>
                <c:ptCount val="1"/>
                <c:pt idx="0">
                  <c:v>-2441.9882184326416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69F0-4BBB-8F63-A468AF156FF4}"/>
            </c:ext>
          </c:extLst>
        </c:ser>
        <c:ser>
          <c:idx val="1"/>
          <c:order val="1"/>
          <c:tx>
            <c:strRef>
              <c:f>'[Digitala brev i filmerna.xlsx]Grafunderlag'!$B$190</c:f>
              <c:strCache>
                <c:ptCount val="1"/>
                <c:pt idx="0">
                  <c:v>Trolig nytta - trolig kostnad</c:v>
                </c:pt>
              </c:strCache>
            </c:strRef>
          </c:tx>
          <c:spPr>
            <a:ln w="19050">
              <a:noFill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dLbls>
            <c:dLbl>
              <c:idx val="0"/>
              <c:numFmt formatCode="#,##0" sourceLinked="0"/>
              <c:spPr>
                <a:solidFill>
                  <a:schemeClr val="tx1">
                    <a:lumMod val="50000"/>
                  </a:schemeClr>
                </a:solidFill>
                <a:ln>
                  <a:noFill/>
                </a:ln>
              </c:spPr>
              <c:txPr>
                <a:bodyPr vertOverflow="overflow" horzOverflow="overflow" anchorCtr="0">
                  <a:noAutofit/>
                </a:bodyPr>
                <a:lstStyle/>
                <a:p>
                  <a:pPr algn="l">
                    <a:defRPr sz="1200" b="1"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32026840797949557"/>
                      <c:h val="9.6007270970171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9F0-4BBB-8F63-A468AF156FF4}"/>
                </c:ext>
              </c:extLst>
            </c:dLbl>
            <c:numFmt formatCode="#,##0" sourceLinked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</c:spPr>
            <c:txPr>
              <a:bodyPr vertOverflow="overflow" horzOverflow="overflow" anchorCtr="0">
                <a:spAutoFit/>
              </a:bodyPr>
              <a:lstStyle/>
              <a:p>
                <a:pPr algn="l">
                  <a:defRPr sz="1200"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'[Digitala brev i filmerna.xlsx]Grafunderlag'!$C$188:$E$188</c:f>
              <c:strCache>
                <c:ptCount val="1"/>
                <c:pt idx="0">
                  <c:v>Nettonytta</c:v>
                </c:pt>
              </c:strCache>
              <c:extLst/>
            </c:strRef>
          </c:cat>
          <c:val>
            <c:numRef>
              <c:f>'[Digitala brev i filmerna.xlsx]Grafunderlag'!$C$190:$E$190</c:f>
              <c:numCache>
                <c:formatCode>_-* #\ ##0\ _k_r_-;\-* #\ ##0\ _k_r_-;_-* "-"??\ _k_r_-;_-@_-</c:formatCode>
                <c:ptCount val="1"/>
                <c:pt idx="0">
                  <c:v>161963.43543676194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69F0-4BBB-8F63-A468AF156FF4}"/>
            </c:ext>
          </c:extLst>
        </c:ser>
        <c:ser>
          <c:idx val="2"/>
          <c:order val="2"/>
          <c:tx>
            <c:strRef>
              <c:f>'[Digitala brev i filmerna.xlsx]Grafunderlag'!$B$191</c:f>
              <c:strCache>
                <c:ptCount val="1"/>
                <c:pt idx="0">
                  <c:v>Högsta nytta - högsta kostnad</c:v>
                </c:pt>
              </c:strCache>
            </c:strRef>
          </c:tx>
          <c:spPr>
            <a:ln w="19050">
              <a:noFill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3.0375382518375835E-2"/>
                  <c:y val="-2.8276962593212749E-2"/>
                </c:manualLayout>
              </c:layout>
              <c:numFmt formatCode="#,##0" sourceLinked="0"/>
              <c:spPr>
                <a:solidFill>
                  <a:schemeClr val="tx1">
                    <a:lumMod val="50000"/>
                  </a:schemeClr>
                </a:solidFill>
                <a:ln>
                  <a:noFill/>
                </a:ln>
              </c:spPr>
              <c:txPr>
                <a:bodyPr vertOverflow="overflow" horzOverflow="overflow" anchorCtr="0">
                  <a:noAutofit/>
                </a:bodyPr>
                <a:lstStyle/>
                <a:p>
                  <a:pPr algn="l">
                    <a:defRPr sz="1200" b="1"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36142406070267813"/>
                      <c:h val="9.52044310064641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9F0-4BBB-8F63-A468AF156FF4}"/>
                </c:ext>
              </c:extLst>
            </c:dLbl>
            <c:numFmt formatCode="#,##0" sourceLinked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</c:spPr>
            <c:txPr>
              <a:bodyPr vertOverflow="overflow" horzOverflow="overflow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50000"/>
                        </a:schemeClr>
                      </a:solidFill>
                      <a:miter lim="800000"/>
                    </a:ln>
                    <a:effectLst/>
                  </c:spPr>
                </c15:leaderLines>
              </c:ext>
            </c:extLst>
          </c:dLbls>
          <c:cat>
            <c:strRef>
              <c:f>'[Digitala brev i filmerna.xlsx]Grafunderlag'!$C$188:$E$188</c:f>
              <c:strCache>
                <c:ptCount val="1"/>
                <c:pt idx="0">
                  <c:v>Nettonytta</c:v>
                </c:pt>
              </c:strCache>
              <c:extLst/>
            </c:strRef>
          </c:cat>
          <c:val>
            <c:numRef>
              <c:f>'[Digitala brev i filmerna.xlsx]Grafunderlag'!$C$191:$E$191</c:f>
              <c:numCache>
                <c:formatCode>_-* #\ ##0\ _k_r_-;\-* #\ ##0\ _k_r_-;_-* "-"??\ _k_r_-;_-@_-</c:formatCode>
                <c:ptCount val="1"/>
                <c:pt idx="0">
                  <c:v>189364.33937929437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69F0-4BBB-8F63-A468AF156F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25400" cap="flat" cmpd="sng" algn="ctr">
              <a:solidFill>
                <a:schemeClr val="accent1"/>
              </a:solidFill>
              <a:round/>
            </a:ln>
            <a:effectLst/>
          </c:spPr>
        </c:hiLowLines>
        <c:axId val="833869672"/>
        <c:axId val="833875248"/>
      </c:stockChart>
      <c:catAx>
        <c:axId val="83386967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833875248"/>
        <c:crosses val="autoZero"/>
        <c:auto val="1"/>
        <c:lblAlgn val="ctr"/>
        <c:lblOffset val="100"/>
        <c:noMultiLvlLbl val="0"/>
      </c:catAx>
      <c:valAx>
        <c:axId val="833875248"/>
        <c:scaling>
          <c:orientation val="minMax"/>
        </c:scaling>
        <c:delete val="1"/>
        <c:axPos val="l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#,##0" sourceLinked="0"/>
        <c:majorTickMark val="out"/>
        <c:minorTickMark val="none"/>
        <c:tickLblPos val="nextTo"/>
        <c:crossAx val="833869672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/>
            </a:pPr>
            <a:r>
              <a:rPr lang="sv-SE" sz="850">
                <a:solidFill>
                  <a:schemeClr val="accent1"/>
                </a:solidFill>
              </a:rPr>
              <a:t>KOSTNAD/NYTTA (KR)</a:t>
            </a:r>
          </a:p>
        </c:rich>
      </c:tx>
      <c:layout>
        <c:manualLayout>
          <c:xMode val="edge"/>
          <c:yMode val="edge"/>
          <c:x val="1.6536206391087684E-2"/>
          <c:y val="2.756076388888888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184989739079448E-3"/>
          <c:y val="0.14845341435185186"/>
          <c:w val="0.97247424907037605"/>
          <c:h val="0.69046875000000008"/>
        </c:manualLayout>
      </c:layout>
      <c:barChart>
        <c:barDir val="col"/>
        <c:grouping val="stacked"/>
        <c:varyColors val="0"/>
        <c:ser>
          <c:idx val="0"/>
          <c:order val="0"/>
          <c:tx>
            <c:v>Nytta</c:v>
          </c:tx>
          <c:spPr>
            <a:solidFill>
              <a:srgbClr val="40775E"/>
            </a:solidFill>
            <a:ln>
              <a:noFill/>
            </a:ln>
          </c:spPr>
          <c:invertIfNegative val="0"/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filmerna.xlsx]Grafunderlag'!$C$43:$H$43</c:f>
              <c:numCache>
                <c:formatCode>_-* #\ ##0\ _k_r_-;\-* #\ ##0\ _k_r_-;_-* "-"??\ _k_r_-;_-@_-</c:formatCode>
                <c:ptCount val="6"/>
                <c:pt idx="0">
                  <c:v>0</c:v>
                </c:pt>
                <c:pt idx="1">
                  <c:v>4019.4174757281553</c:v>
                </c:pt>
                <c:pt idx="2">
                  <c:v>7804.6941276274865</c:v>
                </c:pt>
                <c:pt idx="3">
                  <c:v>7577.3729394441616</c:v>
                </c:pt>
                <c:pt idx="4">
                  <c:v>7356.6727567419048</c:v>
                </c:pt>
                <c:pt idx="5">
                  <c:v>7142.4007347008792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2-45AA-96D1-E4AAA3F05A78}"/>
            </c:ext>
          </c:extLst>
        </c:ser>
        <c:ser>
          <c:idx val="1"/>
          <c:order val="1"/>
          <c:tx>
            <c:strRef>
              <c:f>'[Digitala brev i filmerna.xlsx]Grafunderlag'!$B$44</c:f>
              <c:strCache>
                <c:ptCount val="1"/>
                <c:pt idx="0">
                  <c:v>Omfördelningsnytta</c:v>
                </c:pt>
              </c:strCache>
            </c:strRef>
          </c:tx>
          <c:spPr>
            <a:solidFill>
              <a:srgbClr val="40775E"/>
            </a:solidFill>
            <a:ln>
              <a:noFill/>
            </a:ln>
          </c:spPr>
          <c:invertIfNegative val="0"/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filmerna.xlsx]Grafunderlag'!$C$44:$H$44</c:f>
              <c:numCache>
                <c:formatCode>_-* #\ ##0\ _k_r_-;\-* #\ ##0\ _k_r_-;_-* "-"??\ _k_r_-;_-@_-</c:formatCode>
                <c:ptCount val="6"/>
                <c:pt idx="0">
                  <c:v>0</c:v>
                </c:pt>
                <c:pt idx="1">
                  <c:v>48543.689320388345</c:v>
                </c:pt>
                <c:pt idx="2">
                  <c:v>94259.590913375447</c:v>
                </c:pt>
                <c:pt idx="3">
                  <c:v>91514.165935315963</c:v>
                </c:pt>
                <c:pt idx="4">
                  <c:v>88848.704791568904</c:v>
                </c:pt>
                <c:pt idx="5">
                  <c:v>86260.878438416403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2-45AA-96D1-E4AAA3F05A78}"/>
            </c:ext>
          </c:extLst>
        </c:ser>
        <c:ser>
          <c:idx val="5"/>
          <c:order val="2"/>
          <c:tx>
            <c:strRef>
              <c:f>'[Digitala brev i filmerna.xlsx]Grafunderlag'!$B$48</c:f>
              <c:strCache>
                <c:ptCount val="1"/>
                <c:pt idx="0">
                  <c:v>Omfördelningskostnad</c:v>
                </c:pt>
              </c:strCache>
            </c:strRef>
          </c:tx>
          <c:spPr>
            <a:pattFill prst="dotGrid">
              <a:fgClr>
                <a:schemeClr val="bg1"/>
              </a:fgClr>
              <a:bgClr>
                <a:schemeClr val="accent1"/>
              </a:bgClr>
            </a:pattFill>
            <a:ln w="9525">
              <a:noFill/>
            </a:ln>
          </c:spPr>
          <c:invertIfNegative val="0"/>
          <c:val>
            <c:numRef>
              <c:f>'[Digitala brev i filmerna.xlsx]Grafunderlag'!$C$48:$H$48</c:f>
              <c:numCache>
                <c:formatCode>_-* #\ ##0\ _k_r_-;\-* #\ ##0\ _k_r_-;_-* "-"??\ _k_r_-;_-@_-</c:formatCode>
                <c:ptCount val="6"/>
                <c:pt idx="0">
                  <c:v>-20000</c:v>
                </c:pt>
                <c:pt idx="1">
                  <c:v>-12621.359223300971</c:v>
                </c:pt>
                <c:pt idx="2">
                  <c:v>-24507.493637477615</c:v>
                </c:pt>
                <c:pt idx="3">
                  <c:v>-23793.683143182148</c:v>
                </c:pt>
                <c:pt idx="4">
                  <c:v>-23100.663245807915</c:v>
                </c:pt>
                <c:pt idx="5">
                  <c:v>-22427.828393988268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62-45AA-96D1-E4AAA3F05A78}"/>
            </c:ext>
          </c:extLst>
        </c:ser>
        <c:ser>
          <c:idx val="2"/>
          <c:order val="3"/>
          <c:tx>
            <c:v>Kostnad</c:v>
          </c:tx>
          <c:spPr>
            <a:pattFill prst="dotGrid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</c:spPr>
          <c:invertIfNegative val="0"/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filmerna.xlsx]Grafunderlag'!$C$47:$H$47</c:f>
              <c:numCache>
                <c:formatCode>_-* #\ ##0\ _k_r_-;\-* #\ ##0\ _k_r_-;_-* "-"??\ _k_r_-;_-@_-</c:formatCode>
                <c:ptCount val="6"/>
                <c:pt idx="0">
                  <c:v>-150000</c:v>
                </c:pt>
                <c:pt idx="1">
                  <c:v>-582.52427184466023</c:v>
                </c:pt>
                <c:pt idx="2">
                  <c:v>-1131.1150909605053</c:v>
                </c:pt>
                <c:pt idx="3">
                  <c:v>-1098.1699912237914</c:v>
                </c:pt>
                <c:pt idx="4">
                  <c:v>-1066.1844574988268</c:v>
                </c:pt>
                <c:pt idx="5">
                  <c:v>-1035.130541260997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62-45AA-96D1-E4AAA3F05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58308864"/>
        <c:axId val="458308208"/>
      </c:barChart>
      <c:lineChart>
        <c:grouping val="stacked"/>
        <c:varyColors val="0"/>
        <c:ser>
          <c:idx val="4"/>
          <c:order val="4"/>
          <c:tx>
            <c:strRef>
              <c:f>'[Digitala brev i filmerna.xlsx]Grafunderlag'!$B$51</c:f>
              <c:strCache>
                <c:ptCount val="1"/>
                <c:pt idx="0">
                  <c:v>Sammanlagd nettonytta</c:v>
                </c:pt>
              </c:strCache>
            </c:strRef>
          </c:tx>
          <c:spPr>
            <a:ln w="15875">
              <a:solidFill>
                <a:schemeClr val="accent6"/>
              </a:solidFill>
            </a:ln>
          </c:spPr>
          <c:marker>
            <c:symbol val="circle"/>
            <c:size val="5"/>
            <c:spPr>
              <a:solidFill>
                <a:schemeClr val="accent6"/>
              </a:solidFill>
              <a:ln w="12700">
                <a:noFill/>
              </a:ln>
            </c:spPr>
          </c:marker>
          <c:cat>
            <c:numRef>
              <c:f>'[Digitala brev i filmerna.xlsx]Grafunderlag'!$C$41:$H$41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</c:numRef>
          </c:cat>
          <c:val>
            <c:numRef>
              <c:f>'[Digitala brev i filmerna.xlsx]Grafunderlag'!$C$51:$H$51</c:f>
              <c:numCache>
                <c:formatCode>_-* #\ ##0\ _k_r_-;\-* #\ ##0\ _k_r_-;_-* "-"??\ _k_r_-;_-@_-</c:formatCode>
                <c:ptCount val="6"/>
                <c:pt idx="0">
                  <c:v>-170000</c:v>
                </c:pt>
                <c:pt idx="1">
                  <c:v>-130640.77669902913</c:v>
                </c:pt>
                <c:pt idx="2">
                  <c:v>-54215.100386464313</c:v>
                </c:pt>
                <c:pt idx="3">
                  <c:v>19984.585353889866</c:v>
                </c:pt>
                <c:pt idx="4">
                  <c:v>92023.115198893924</c:v>
                </c:pt>
                <c:pt idx="5">
                  <c:v>161963.43543676194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62-45AA-96D1-E4AAA3F05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308864"/>
        <c:axId val="458308208"/>
      </c:lineChart>
      <c:catAx>
        <c:axId val="4583088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800" b="1">
                <a:solidFill>
                  <a:srgbClr val="353636"/>
                </a:solidFill>
              </a:defRPr>
            </a:pPr>
            <a:endParaRPr lang="sv-SE"/>
          </a:p>
        </c:txPr>
        <c:crossAx val="458308208"/>
        <c:crosses val="autoZero"/>
        <c:auto val="1"/>
        <c:lblAlgn val="ctr"/>
        <c:lblOffset val="1"/>
        <c:noMultiLvlLbl val="0"/>
      </c:catAx>
      <c:valAx>
        <c:axId val="458308208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458308864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2704485488126651"/>
          <c:y val="9.8480902777777768E-3"/>
          <c:w val="0.4543389035473468"/>
          <c:h val="0.16266782407407412"/>
        </c:manualLayout>
      </c:layout>
      <c:overlay val="0"/>
      <c:txPr>
        <a:bodyPr/>
        <a:lstStyle/>
        <a:p>
          <a:pPr>
            <a:defRPr sz="850" i="1"/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>
      <a:softEdge rad="0"/>
    </a:effectLst>
  </c:spPr>
  <c:txPr>
    <a:bodyPr/>
    <a:lstStyle/>
    <a:p>
      <a:pPr>
        <a:defRPr sz="1200">
          <a:solidFill>
            <a:sysClr val="windowText" lastClr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800" b="1" i="0" u="none" strike="noStrike" kern="1200" spc="0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sv-SE" sz="8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NYTTA</a:t>
            </a:r>
            <a:r>
              <a:rPr lang="sv-SE" sz="800" b="1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l">
              <a:defRPr sz="8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sv-SE" sz="800" b="1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 VÄRDERATS </a:t>
            </a:r>
          </a:p>
          <a:p>
            <a:pPr algn="l">
              <a:defRPr sz="8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sv-SE" sz="800" b="1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PENGAR (%)</a:t>
            </a:r>
            <a:endParaRPr lang="sv-SE" sz="800" b="1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4.8818248712288445E-2"/>
          <c:y val="0.108826049700085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800" b="1" i="0" u="none" strike="noStrike" kern="1200" spc="0" baseline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5144930095658572"/>
          <c:y val="0.12696372465009997"/>
          <c:w val="0.40556181015452547"/>
          <c:h val="0.78714438731790937"/>
        </c:manualLayout>
      </c:layout>
      <c:doughnutChart>
        <c:varyColors val="1"/>
        <c:ser>
          <c:idx val="0"/>
          <c:order val="0"/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CF-4988-9096-3156F547C92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CF-4988-9096-3156F547C92F}"/>
              </c:ext>
            </c:extLst>
          </c:dPt>
          <c:cat>
            <c:strRef>
              <c:f>'[Digitala brev i filmerna.xlsx]Grafunderlag'!$B$112:$B$113</c:f>
              <c:strCache>
                <c:ptCount val="2"/>
                <c:pt idx="0">
                  <c:v>Finansiell</c:v>
                </c:pt>
                <c:pt idx="1">
                  <c:v>Omfördelning</c:v>
                </c:pt>
              </c:strCache>
            </c:strRef>
          </c:cat>
          <c:val>
            <c:numRef>
              <c:f>'[Digitala brev i filmerna.xlsx]Grafunderlag'!$C$112:$C$113</c:f>
              <c:numCache>
                <c:formatCode>0%</c:formatCode>
                <c:ptCount val="2"/>
                <c:pt idx="0">
                  <c:v>7.6468415219800523E-2</c:v>
                </c:pt>
                <c:pt idx="1">
                  <c:v>0.92353158478019948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CF-4988-9096-3156F547C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883858267716555E-2"/>
          <c:y val="0.58895341207349095"/>
          <c:w val="0.32167549668874174"/>
          <c:h val="0.27012496429591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1" u="none" strike="noStrike" kern="120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806C2ED-7FEF-CA9D-165B-4D962EE4A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80074C-4C24-1F95-F815-7E2C1A3D2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1016-CE19-4967-9B51-2E673CC7D77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F900D2-2D53-00A5-8EC0-B412AA9DD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858D45-9C90-B3D8-3730-BA62937DF1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5FE7-C170-4290-A6B2-54383522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16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C717-3409-4EE5-82A3-D86E820AAD8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6AC0-C95D-482C-BDAD-2366AE87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33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4961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08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71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inera.se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>
            <a:off x="4545728" y="4782787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40" y="2206170"/>
            <a:ext cx="7343775" cy="1184601"/>
          </a:xfrm>
        </p:spPr>
        <p:txBody>
          <a:bodyPr anchor="b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468914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 dirty="0"/>
              <a:t>www.inera.se</a:t>
            </a: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 rot="10800000">
            <a:off x="2033744" y="1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0695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100" y="1824038"/>
            <a:ext cx="5654675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B8969CB-28C9-12B1-F85E-8E8F3580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100" y="669288"/>
            <a:ext cx="5643034" cy="8122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45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824038"/>
            <a:ext cx="43349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0A5C4D0-E1F6-5FCF-BB94-E022C0DCA4D2}"/>
              </a:ext>
            </a:extLst>
          </p:cNvPr>
          <p:cNvSpPr/>
          <p:nvPr userDrawn="1"/>
        </p:nvSpPr>
        <p:spPr>
          <a:xfrm>
            <a:off x="6096000" y="0"/>
            <a:ext cx="6096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9" name="Platshållare för bild 16">
            <a:extLst>
              <a:ext uri="{FF2B5EF4-FFF2-40B4-BE49-F238E27FC236}">
                <a16:creationId xmlns:a16="http://schemas.microsoft.com/office/drawing/2014/main" id="{8D2C9BA4-6921-818E-A2F4-C2D663A902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5633172 w 6096000"/>
              <a:gd name="connsiteY0" fmla="*/ 6343741 h 6857999"/>
              <a:gd name="connsiteX1" fmla="*/ 5670497 w 6096000"/>
              <a:gd name="connsiteY1" fmla="*/ 6364242 h 6857999"/>
              <a:gd name="connsiteX2" fmla="*/ 5670497 w 6096000"/>
              <a:gd name="connsiteY2" fmla="*/ 6364701 h 6857999"/>
              <a:gd name="connsiteX3" fmla="*/ 5670497 w 6096000"/>
              <a:gd name="connsiteY3" fmla="*/ 6403582 h 6857999"/>
              <a:gd name="connsiteX4" fmla="*/ 5670497 w 6096000"/>
              <a:gd name="connsiteY4" fmla="*/ 6404077 h 6857999"/>
              <a:gd name="connsiteX5" fmla="*/ 5633172 w 6096000"/>
              <a:gd name="connsiteY5" fmla="*/ 6423907 h 6857999"/>
              <a:gd name="connsiteX6" fmla="*/ 5593089 w 6096000"/>
              <a:gd name="connsiteY6" fmla="*/ 6383824 h 6857999"/>
              <a:gd name="connsiteX7" fmla="*/ 5633172 w 6096000"/>
              <a:gd name="connsiteY7" fmla="*/ 6343741 h 6857999"/>
              <a:gd name="connsiteX8" fmla="*/ 5336404 w 6096000"/>
              <a:gd name="connsiteY8" fmla="*/ 6337521 h 6857999"/>
              <a:gd name="connsiteX9" fmla="*/ 5370195 w 6096000"/>
              <a:gd name="connsiteY9" fmla="*/ 6365197 h 6857999"/>
              <a:gd name="connsiteX10" fmla="*/ 5369984 w 6096000"/>
              <a:gd name="connsiteY10" fmla="*/ 6365409 h 6857999"/>
              <a:gd name="connsiteX11" fmla="*/ 5369842 w 6096000"/>
              <a:gd name="connsiteY11" fmla="*/ 6365445 h 6857999"/>
              <a:gd name="connsiteX12" fmla="*/ 5299998 w 6096000"/>
              <a:gd name="connsiteY12" fmla="*/ 6365445 h 6857999"/>
              <a:gd name="connsiteX13" fmla="*/ 5299998 w 6096000"/>
              <a:gd name="connsiteY13" fmla="*/ 6365162 h 6857999"/>
              <a:gd name="connsiteX14" fmla="*/ 5336404 w 6096000"/>
              <a:gd name="connsiteY14" fmla="*/ 6337521 h 6857999"/>
              <a:gd name="connsiteX15" fmla="*/ 4997362 w 6096000"/>
              <a:gd name="connsiteY15" fmla="*/ 6303305 h 6857999"/>
              <a:gd name="connsiteX16" fmla="*/ 4997362 w 6096000"/>
              <a:gd name="connsiteY16" fmla="*/ 6464590 h 6857999"/>
              <a:gd name="connsiteX17" fmla="*/ 4998988 w 6096000"/>
              <a:gd name="connsiteY17" fmla="*/ 6464590 h 6857999"/>
              <a:gd name="connsiteX18" fmla="*/ 5042040 w 6096000"/>
              <a:gd name="connsiteY18" fmla="*/ 6464590 h 6857999"/>
              <a:gd name="connsiteX19" fmla="*/ 5043666 w 6096000"/>
              <a:gd name="connsiteY19" fmla="*/ 6464590 h 6857999"/>
              <a:gd name="connsiteX20" fmla="*/ 5043666 w 6096000"/>
              <a:gd name="connsiteY20" fmla="*/ 6303305 h 6857999"/>
              <a:gd name="connsiteX21" fmla="*/ 5042040 w 6096000"/>
              <a:gd name="connsiteY21" fmla="*/ 6303305 h 6857999"/>
              <a:gd name="connsiteX22" fmla="*/ 4998988 w 6096000"/>
              <a:gd name="connsiteY22" fmla="*/ 6303305 h 6857999"/>
              <a:gd name="connsiteX23" fmla="*/ 4997362 w 6096000"/>
              <a:gd name="connsiteY23" fmla="*/ 6303305 h 6857999"/>
              <a:gd name="connsiteX24" fmla="*/ 5622956 w 6096000"/>
              <a:gd name="connsiteY24" fmla="*/ 6300159 h 6857999"/>
              <a:gd name="connsiteX25" fmla="*/ 5547740 w 6096000"/>
              <a:gd name="connsiteY25" fmla="*/ 6383930 h 6857999"/>
              <a:gd name="connsiteX26" fmla="*/ 5622956 w 6096000"/>
              <a:gd name="connsiteY26" fmla="*/ 6468019 h 6857999"/>
              <a:gd name="connsiteX27" fmla="*/ 5670215 w 6096000"/>
              <a:gd name="connsiteY27" fmla="*/ 6446280 h 6857999"/>
              <a:gd name="connsiteX28" fmla="*/ 5670497 w 6096000"/>
              <a:gd name="connsiteY28" fmla="*/ 6446280 h 6857999"/>
              <a:gd name="connsiteX29" fmla="*/ 5670497 w 6096000"/>
              <a:gd name="connsiteY29" fmla="*/ 6462964 h 6857999"/>
              <a:gd name="connsiteX30" fmla="*/ 5672123 w 6096000"/>
              <a:gd name="connsiteY30" fmla="*/ 6464590 h 6857999"/>
              <a:gd name="connsiteX31" fmla="*/ 5715246 w 6096000"/>
              <a:gd name="connsiteY31" fmla="*/ 6464590 h 6857999"/>
              <a:gd name="connsiteX32" fmla="*/ 5716801 w 6096000"/>
              <a:gd name="connsiteY32" fmla="*/ 6462964 h 6857999"/>
              <a:gd name="connsiteX33" fmla="*/ 5716801 w 6096000"/>
              <a:gd name="connsiteY33" fmla="*/ 6304931 h 6857999"/>
              <a:gd name="connsiteX34" fmla="*/ 5715175 w 6096000"/>
              <a:gd name="connsiteY34" fmla="*/ 6303305 h 6857999"/>
              <a:gd name="connsiteX35" fmla="*/ 5672123 w 6096000"/>
              <a:gd name="connsiteY35" fmla="*/ 6303305 h 6857999"/>
              <a:gd name="connsiteX36" fmla="*/ 5670497 w 6096000"/>
              <a:gd name="connsiteY36" fmla="*/ 6304931 h 6857999"/>
              <a:gd name="connsiteX37" fmla="*/ 5670497 w 6096000"/>
              <a:gd name="connsiteY37" fmla="*/ 6321897 h 6857999"/>
              <a:gd name="connsiteX38" fmla="*/ 5670215 w 6096000"/>
              <a:gd name="connsiteY38" fmla="*/ 6321897 h 6857999"/>
              <a:gd name="connsiteX39" fmla="*/ 5622956 w 6096000"/>
              <a:gd name="connsiteY39" fmla="*/ 6300159 h 6857999"/>
              <a:gd name="connsiteX40" fmla="*/ 5336369 w 6096000"/>
              <a:gd name="connsiteY40" fmla="*/ 6300018 h 6857999"/>
              <a:gd name="connsiteX41" fmla="*/ 5255864 w 6096000"/>
              <a:gd name="connsiteY41" fmla="*/ 6383775 h 6857999"/>
              <a:gd name="connsiteX42" fmla="*/ 5339692 w 6096000"/>
              <a:gd name="connsiteY42" fmla="*/ 6467843 h 6857999"/>
              <a:gd name="connsiteX43" fmla="*/ 5411162 w 6096000"/>
              <a:gd name="connsiteY43" fmla="*/ 6435395 h 6857999"/>
              <a:gd name="connsiteX44" fmla="*/ 5410596 w 6096000"/>
              <a:gd name="connsiteY44" fmla="*/ 6433204 h 6857999"/>
              <a:gd name="connsiteX45" fmla="*/ 5377194 w 6096000"/>
              <a:gd name="connsiteY45" fmla="*/ 6412844 h 6857999"/>
              <a:gd name="connsiteX46" fmla="*/ 5374967 w 6096000"/>
              <a:gd name="connsiteY46" fmla="*/ 6413374 h 6857999"/>
              <a:gd name="connsiteX47" fmla="*/ 5340646 w 6096000"/>
              <a:gd name="connsiteY47" fmla="*/ 6428432 h 6857999"/>
              <a:gd name="connsiteX48" fmla="*/ 5299326 w 6096000"/>
              <a:gd name="connsiteY48" fmla="*/ 6395171 h 6857999"/>
              <a:gd name="connsiteX49" fmla="*/ 5299538 w 6096000"/>
              <a:gd name="connsiteY49" fmla="*/ 6394959 h 6857999"/>
              <a:gd name="connsiteX50" fmla="*/ 5414519 w 6096000"/>
              <a:gd name="connsiteY50" fmla="*/ 6394959 h 6857999"/>
              <a:gd name="connsiteX51" fmla="*/ 5415262 w 6096000"/>
              <a:gd name="connsiteY51" fmla="*/ 6394216 h 6857999"/>
              <a:gd name="connsiteX52" fmla="*/ 5416463 w 6096000"/>
              <a:gd name="connsiteY52" fmla="*/ 6376861 h 6857999"/>
              <a:gd name="connsiteX53" fmla="*/ 5416463 w 6096000"/>
              <a:gd name="connsiteY53" fmla="*/ 6373044 h 6857999"/>
              <a:gd name="connsiteX54" fmla="*/ 5336369 w 6096000"/>
              <a:gd name="connsiteY54" fmla="*/ 6300018 h 6857999"/>
              <a:gd name="connsiteX55" fmla="*/ 5525825 w 6096000"/>
              <a:gd name="connsiteY55" fmla="*/ 6300017 h 6857999"/>
              <a:gd name="connsiteX56" fmla="*/ 5487440 w 6096000"/>
              <a:gd name="connsiteY56" fmla="*/ 6321649 h 6857999"/>
              <a:gd name="connsiteX57" fmla="*/ 5487086 w 6096000"/>
              <a:gd name="connsiteY57" fmla="*/ 6321649 h 6857999"/>
              <a:gd name="connsiteX58" fmla="*/ 5487086 w 6096000"/>
              <a:gd name="connsiteY58" fmla="*/ 6304966 h 6857999"/>
              <a:gd name="connsiteX59" fmla="*/ 5485425 w 6096000"/>
              <a:gd name="connsiteY59" fmla="*/ 6303305 h 6857999"/>
              <a:gd name="connsiteX60" fmla="*/ 5442514 w 6096000"/>
              <a:gd name="connsiteY60" fmla="*/ 6303305 h 6857999"/>
              <a:gd name="connsiteX61" fmla="*/ 5440853 w 6096000"/>
              <a:gd name="connsiteY61" fmla="*/ 6304966 h 6857999"/>
              <a:gd name="connsiteX62" fmla="*/ 5440853 w 6096000"/>
              <a:gd name="connsiteY62" fmla="*/ 6463176 h 6857999"/>
              <a:gd name="connsiteX63" fmla="*/ 5442514 w 6096000"/>
              <a:gd name="connsiteY63" fmla="*/ 6464802 h 6857999"/>
              <a:gd name="connsiteX64" fmla="*/ 5485602 w 6096000"/>
              <a:gd name="connsiteY64" fmla="*/ 6464802 h 6857999"/>
              <a:gd name="connsiteX65" fmla="*/ 5487263 w 6096000"/>
              <a:gd name="connsiteY65" fmla="*/ 6463176 h 6857999"/>
              <a:gd name="connsiteX66" fmla="*/ 5487263 w 6096000"/>
              <a:gd name="connsiteY66" fmla="*/ 6381879 h 6857999"/>
              <a:gd name="connsiteX67" fmla="*/ 5513419 w 6096000"/>
              <a:gd name="connsiteY67" fmla="*/ 6344412 h 6857999"/>
              <a:gd name="connsiteX68" fmla="*/ 5522397 w 6096000"/>
              <a:gd name="connsiteY68" fmla="*/ 6342751 h 6857999"/>
              <a:gd name="connsiteX69" fmla="*/ 5542120 w 6096000"/>
              <a:gd name="connsiteY69" fmla="*/ 6346038 h 6857999"/>
              <a:gd name="connsiteX70" fmla="*/ 5542127 w 6096000"/>
              <a:gd name="connsiteY70" fmla="*/ 6346039 h 6857999"/>
              <a:gd name="connsiteX71" fmla="*/ 5543003 w 6096000"/>
              <a:gd name="connsiteY71" fmla="*/ 6345296 h 6857999"/>
              <a:gd name="connsiteX72" fmla="*/ 5545514 w 6096000"/>
              <a:gd name="connsiteY72" fmla="*/ 6303588 h 6857999"/>
              <a:gd name="connsiteX73" fmla="*/ 5544983 w 6096000"/>
              <a:gd name="connsiteY73" fmla="*/ 6302774 h 6857999"/>
              <a:gd name="connsiteX74" fmla="*/ 5525825 w 6096000"/>
              <a:gd name="connsiteY74" fmla="*/ 6300017 h 6857999"/>
              <a:gd name="connsiteX75" fmla="*/ 5165221 w 6096000"/>
              <a:gd name="connsiteY75" fmla="*/ 6299911 h 6857999"/>
              <a:gd name="connsiteX76" fmla="*/ 5121568 w 6096000"/>
              <a:gd name="connsiteY76" fmla="*/ 6321685 h 6857999"/>
              <a:gd name="connsiteX77" fmla="*/ 5121215 w 6096000"/>
              <a:gd name="connsiteY77" fmla="*/ 6321685 h 6857999"/>
              <a:gd name="connsiteX78" fmla="*/ 5121215 w 6096000"/>
              <a:gd name="connsiteY78" fmla="*/ 6304931 h 6857999"/>
              <a:gd name="connsiteX79" fmla="*/ 5119554 w 6096000"/>
              <a:gd name="connsiteY79" fmla="*/ 6303305 h 6857999"/>
              <a:gd name="connsiteX80" fmla="*/ 5076537 w 6096000"/>
              <a:gd name="connsiteY80" fmla="*/ 6303305 h 6857999"/>
              <a:gd name="connsiteX81" fmla="*/ 5074876 w 6096000"/>
              <a:gd name="connsiteY81" fmla="*/ 6304931 h 6857999"/>
              <a:gd name="connsiteX82" fmla="*/ 5074876 w 6096000"/>
              <a:gd name="connsiteY82" fmla="*/ 6463000 h 6857999"/>
              <a:gd name="connsiteX83" fmla="*/ 5076537 w 6096000"/>
              <a:gd name="connsiteY83" fmla="*/ 6464590 h 6857999"/>
              <a:gd name="connsiteX84" fmla="*/ 5119519 w 6096000"/>
              <a:gd name="connsiteY84" fmla="*/ 6464590 h 6857999"/>
              <a:gd name="connsiteX85" fmla="*/ 5121145 w 6096000"/>
              <a:gd name="connsiteY85" fmla="*/ 6462964 h 6857999"/>
              <a:gd name="connsiteX86" fmla="*/ 5121145 w 6096000"/>
              <a:gd name="connsiteY86" fmla="*/ 6378663 h 6857999"/>
              <a:gd name="connsiteX87" fmla="*/ 5151966 w 6096000"/>
              <a:gd name="connsiteY87" fmla="*/ 6345826 h 6857999"/>
              <a:gd name="connsiteX88" fmla="*/ 5153415 w 6096000"/>
              <a:gd name="connsiteY88" fmla="*/ 6345826 h 6857999"/>
              <a:gd name="connsiteX89" fmla="*/ 5184627 w 6096000"/>
              <a:gd name="connsiteY89" fmla="*/ 6381172 h 6857999"/>
              <a:gd name="connsiteX90" fmla="*/ 5184627 w 6096000"/>
              <a:gd name="connsiteY90" fmla="*/ 6462964 h 6857999"/>
              <a:gd name="connsiteX91" fmla="*/ 5186253 w 6096000"/>
              <a:gd name="connsiteY91" fmla="*/ 6464590 h 6857999"/>
              <a:gd name="connsiteX92" fmla="*/ 5229304 w 6096000"/>
              <a:gd name="connsiteY92" fmla="*/ 6464590 h 6857999"/>
              <a:gd name="connsiteX93" fmla="*/ 5230930 w 6096000"/>
              <a:gd name="connsiteY93" fmla="*/ 6462964 h 6857999"/>
              <a:gd name="connsiteX94" fmla="*/ 5230930 w 6096000"/>
              <a:gd name="connsiteY94" fmla="*/ 6373290 h 6857999"/>
              <a:gd name="connsiteX95" fmla="*/ 5165221 w 6096000"/>
              <a:gd name="connsiteY95" fmla="*/ 6299911 h 6857999"/>
              <a:gd name="connsiteX96" fmla="*/ 4809585 w 6096000"/>
              <a:gd name="connsiteY96" fmla="*/ 6298480 h 6857999"/>
              <a:gd name="connsiteX97" fmla="*/ 4714874 w 6096000"/>
              <a:gd name="connsiteY97" fmla="*/ 6393191 h 6857999"/>
              <a:gd name="connsiteX98" fmla="*/ 4714874 w 6096000"/>
              <a:gd name="connsiteY98" fmla="*/ 6462964 h 6857999"/>
              <a:gd name="connsiteX99" fmla="*/ 4716465 w 6096000"/>
              <a:gd name="connsiteY99" fmla="*/ 6464625 h 6857999"/>
              <a:gd name="connsiteX100" fmla="*/ 4717489 w 6096000"/>
              <a:gd name="connsiteY100" fmla="*/ 6464272 h 6857999"/>
              <a:gd name="connsiteX101" fmla="*/ 4760824 w 6096000"/>
              <a:gd name="connsiteY101" fmla="*/ 6432072 h 6857999"/>
              <a:gd name="connsiteX102" fmla="*/ 4761496 w 6096000"/>
              <a:gd name="connsiteY102" fmla="*/ 6430764 h 6857999"/>
              <a:gd name="connsiteX103" fmla="*/ 4761496 w 6096000"/>
              <a:gd name="connsiteY103" fmla="*/ 6393191 h 6857999"/>
              <a:gd name="connsiteX104" fmla="*/ 4810925 w 6096000"/>
              <a:gd name="connsiteY104" fmla="*/ 6346371 h 6857999"/>
              <a:gd name="connsiteX105" fmla="*/ 4857744 w 6096000"/>
              <a:gd name="connsiteY105" fmla="*/ 6393191 h 6857999"/>
              <a:gd name="connsiteX106" fmla="*/ 4857744 w 6096000"/>
              <a:gd name="connsiteY106" fmla="*/ 6462964 h 6857999"/>
              <a:gd name="connsiteX107" fmla="*/ 4859406 w 6096000"/>
              <a:gd name="connsiteY107" fmla="*/ 6464625 h 6857999"/>
              <a:gd name="connsiteX108" fmla="*/ 4902669 w 6096000"/>
              <a:gd name="connsiteY108" fmla="*/ 6464625 h 6857999"/>
              <a:gd name="connsiteX109" fmla="*/ 4904295 w 6096000"/>
              <a:gd name="connsiteY109" fmla="*/ 6462999 h 6857999"/>
              <a:gd name="connsiteX110" fmla="*/ 4904295 w 6096000"/>
              <a:gd name="connsiteY110" fmla="*/ 6393191 h 6857999"/>
              <a:gd name="connsiteX111" fmla="*/ 4809585 w 6096000"/>
              <a:gd name="connsiteY111" fmla="*/ 6298480 h 6857999"/>
              <a:gd name="connsiteX112" fmla="*/ 5019984 w 6096000"/>
              <a:gd name="connsiteY112" fmla="*/ 6225119 h 6857999"/>
              <a:gd name="connsiteX113" fmla="*/ 4992065 w 6096000"/>
              <a:gd name="connsiteY113" fmla="*/ 6253745 h 6857999"/>
              <a:gd name="connsiteX114" fmla="*/ 5020691 w 6096000"/>
              <a:gd name="connsiteY114" fmla="*/ 6281669 h 6857999"/>
              <a:gd name="connsiteX115" fmla="*/ 5048614 w 6096000"/>
              <a:gd name="connsiteY115" fmla="*/ 6253042 h 6857999"/>
              <a:gd name="connsiteX116" fmla="*/ 5020337 w 6096000"/>
              <a:gd name="connsiteY116" fmla="*/ 6225119 h 6857999"/>
              <a:gd name="connsiteX117" fmla="*/ 4809602 w 6096000"/>
              <a:gd name="connsiteY117" fmla="*/ 6174256 h 6857999"/>
              <a:gd name="connsiteX118" fmla="*/ 4838091 w 6096000"/>
              <a:gd name="connsiteY118" fmla="*/ 6202816 h 6857999"/>
              <a:gd name="connsiteX119" fmla="*/ 4809532 w 6096000"/>
              <a:gd name="connsiteY119" fmla="*/ 6231305 h 6857999"/>
              <a:gd name="connsiteX120" fmla="*/ 4781042 w 6096000"/>
              <a:gd name="connsiteY120" fmla="*/ 6202745 h 6857999"/>
              <a:gd name="connsiteX121" fmla="*/ 4809602 w 6096000"/>
              <a:gd name="connsiteY121" fmla="*/ 6174256 h 6857999"/>
              <a:gd name="connsiteX122" fmla="*/ 4809319 w 6096000"/>
              <a:gd name="connsiteY122" fmla="*/ 6127705 h 6857999"/>
              <a:gd name="connsiteX123" fmla="*/ 4734385 w 6096000"/>
              <a:gd name="connsiteY123" fmla="*/ 6202922 h 6857999"/>
              <a:gd name="connsiteX124" fmla="*/ 4809602 w 6096000"/>
              <a:gd name="connsiteY124" fmla="*/ 6277856 h 6857999"/>
              <a:gd name="connsiteX125" fmla="*/ 4884536 w 6096000"/>
              <a:gd name="connsiteY125" fmla="*/ 6202780 h 6857999"/>
              <a:gd name="connsiteX126" fmla="*/ 4884536 w 6096000"/>
              <a:gd name="connsiteY126" fmla="*/ 6202639 h 6857999"/>
              <a:gd name="connsiteX127" fmla="*/ 4809319 w 6096000"/>
              <a:gd name="connsiteY127" fmla="*/ 6127705 h 6857999"/>
              <a:gd name="connsiteX128" fmla="*/ 0 w 6096000"/>
              <a:gd name="connsiteY128" fmla="*/ 0 h 6857999"/>
              <a:gd name="connsiteX129" fmla="*/ 6096000 w 6096000"/>
              <a:gd name="connsiteY129" fmla="*/ 0 h 6857999"/>
              <a:gd name="connsiteX130" fmla="*/ 6096000 w 6096000"/>
              <a:gd name="connsiteY130" fmla="*/ 6857999 h 6857999"/>
              <a:gd name="connsiteX131" fmla="*/ 0 w 6096000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6096000" h="6857999">
                <a:moveTo>
                  <a:pt x="5633172" y="6343741"/>
                </a:moveTo>
                <a:cubicBezTo>
                  <a:pt x="5648314" y="6343692"/>
                  <a:pt x="5662414" y="6351438"/>
                  <a:pt x="5670497" y="6364242"/>
                </a:cubicBezTo>
                <a:cubicBezTo>
                  <a:pt x="5670533" y="6364394"/>
                  <a:pt x="5670533" y="6364551"/>
                  <a:pt x="5670497" y="6364701"/>
                </a:cubicBezTo>
                <a:lnTo>
                  <a:pt x="5670497" y="6403582"/>
                </a:lnTo>
                <a:cubicBezTo>
                  <a:pt x="5670568" y="6403740"/>
                  <a:pt x="5670568" y="6403920"/>
                  <a:pt x="5670497" y="6404077"/>
                </a:cubicBezTo>
                <a:cubicBezTo>
                  <a:pt x="5662219" y="6416585"/>
                  <a:pt x="5648169" y="6424049"/>
                  <a:pt x="5633172" y="6423907"/>
                </a:cubicBezTo>
                <a:cubicBezTo>
                  <a:pt x="5611035" y="6423907"/>
                  <a:pt x="5593089" y="6405961"/>
                  <a:pt x="5593089" y="6383824"/>
                </a:cubicBezTo>
                <a:cubicBezTo>
                  <a:pt x="5593089" y="6361687"/>
                  <a:pt x="5611035" y="6343741"/>
                  <a:pt x="5633172" y="6343741"/>
                </a:cubicBezTo>
                <a:close/>
                <a:moveTo>
                  <a:pt x="5336404" y="6337521"/>
                </a:moveTo>
                <a:cubicBezTo>
                  <a:pt x="5353406" y="6337521"/>
                  <a:pt x="5368110" y="6349221"/>
                  <a:pt x="5370195" y="6365197"/>
                </a:cubicBezTo>
                <a:cubicBezTo>
                  <a:pt x="5370195" y="6365314"/>
                  <a:pt x="5370100" y="6365409"/>
                  <a:pt x="5369984" y="6365409"/>
                </a:cubicBezTo>
                <a:lnTo>
                  <a:pt x="5369842" y="6365445"/>
                </a:lnTo>
                <a:lnTo>
                  <a:pt x="5299998" y="6365445"/>
                </a:lnTo>
                <a:cubicBezTo>
                  <a:pt x="5299937" y="6365359"/>
                  <a:pt x="5299937" y="6365246"/>
                  <a:pt x="5299998" y="6365162"/>
                </a:cubicBezTo>
                <a:cubicBezTo>
                  <a:pt x="5304310" y="6347913"/>
                  <a:pt x="5317105" y="6337521"/>
                  <a:pt x="5336404" y="6337521"/>
                </a:cubicBezTo>
                <a:close/>
                <a:moveTo>
                  <a:pt x="4997362" y="6303305"/>
                </a:moveTo>
                <a:lnTo>
                  <a:pt x="4997362" y="6464590"/>
                </a:lnTo>
                <a:cubicBezTo>
                  <a:pt x="4997362" y="6464590"/>
                  <a:pt x="4998090" y="6464590"/>
                  <a:pt x="4998988" y="6464590"/>
                </a:cubicBezTo>
                <a:lnTo>
                  <a:pt x="5042040" y="6464590"/>
                </a:lnTo>
                <a:cubicBezTo>
                  <a:pt x="5042938" y="6464590"/>
                  <a:pt x="5043666" y="6464590"/>
                  <a:pt x="5043666" y="6464590"/>
                </a:cubicBezTo>
                <a:lnTo>
                  <a:pt x="5043666" y="6303305"/>
                </a:lnTo>
                <a:cubicBezTo>
                  <a:pt x="5043666" y="6303305"/>
                  <a:pt x="5042938" y="6303305"/>
                  <a:pt x="5042040" y="6303305"/>
                </a:cubicBezTo>
                <a:lnTo>
                  <a:pt x="4998988" y="6303305"/>
                </a:lnTo>
                <a:cubicBezTo>
                  <a:pt x="4998090" y="6303305"/>
                  <a:pt x="4997362" y="6303305"/>
                  <a:pt x="4997362" y="6303305"/>
                </a:cubicBezTo>
                <a:close/>
                <a:moveTo>
                  <a:pt x="5622956" y="6300159"/>
                </a:moveTo>
                <a:cubicBezTo>
                  <a:pt x="5580930" y="6300159"/>
                  <a:pt x="5547740" y="6337272"/>
                  <a:pt x="5547740" y="6383930"/>
                </a:cubicBezTo>
                <a:cubicBezTo>
                  <a:pt x="5547740" y="6430587"/>
                  <a:pt x="5580930" y="6468019"/>
                  <a:pt x="5622956" y="6468019"/>
                </a:cubicBezTo>
                <a:cubicBezTo>
                  <a:pt x="5643034" y="6468019"/>
                  <a:pt x="5662121" y="6459111"/>
                  <a:pt x="5670215" y="6446280"/>
                </a:cubicBezTo>
                <a:cubicBezTo>
                  <a:pt x="5670296" y="6446209"/>
                  <a:pt x="5670416" y="6446209"/>
                  <a:pt x="5670497" y="6446280"/>
                </a:cubicBezTo>
                <a:lnTo>
                  <a:pt x="5670497" y="6462964"/>
                </a:lnTo>
                <a:cubicBezTo>
                  <a:pt x="5670515" y="6463855"/>
                  <a:pt x="5671233" y="6464571"/>
                  <a:pt x="5672123" y="6464590"/>
                </a:cubicBezTo>
                <a:lnTo>
                  <a:pt x="5715246" y="6464590"/>
                </a:lnTo>
                <a:cubicBezTo>
                  <a:pt x="5716126" y="6464571"/>
                  <a:pt x="5716823" y="6463843"/>
                  <a:pt x="5716801" y="6462964"/>
                </a:cubicBezTo>
                <a:lnTo>
                  <a:pt x="5716801" y="6304931"/>
                </a:lnTo>
                <a:cubicBezTo>
                  <a:pt x="5716784" y="6304041"/>
                  <a:pt x="5716066" y="6303324"/>
                  <a:pt x="5715175" y="6303305"/>
                </a:cubicBezTo>
                <a:lnTo>
                  <a:pt x="5672123" y="6303305"/>
                </a:lnTo>
                <a:cubicBezTo>
                  <a:pt x="5671240" y="6303341"/>
                  <a:pt x="5670533" y="6304049"/>
                  <a:pt x="5670497" y="6304931"/>
                </a:cubicBezTo>
                <a:lnTo>
                  <a:pt x="5670497" y="6321897"/>
                </a:lnTo>
                <a:cubicBezTo>
                  <a:pt x="5670416" y="6321969"/>
                  <a:pt x="5670296" y="6321969"/>
                  <a:pt x="5670215" y="6321897"/>
                </a:cubicBezTo>
                <a:cubicBezTo>
                  <a:pt x="5662121" y="6309066"/>
                  <a:pt x="5642680" y="6300159"/>
                  <a:pt x="5622956" y="6300159"/>
                </a:cubicBezTo>
                <a:close/>
                <a:moveTo>
                  <a:pt x="5336369" y="6300018"/>
                </a:moveTo>
                <a:cubicBezTo>
                  <a:pt x="5291430" y="6301862"/>
                  <a:pt x="5255928" y="6338798"/>
                  <a:pt x="5255864" y="6383775"/>
                </a:cubicBezTo>
                <a:cubicBezTo>
                  <a:pt x="5255797" y="6430138"/>
                  <a:pt x="5293327" y="6467777"/>
                  <a:pt x="5339692" y="6467843"/>
                </a:cubicBezTo>
                <a:cubicBezTo>
                  <a:pt x="5372281" y="6467843"/>
                  <a:pt x="5398932" y="6455931"/>
                  <a:pt x="5411162" y="6435395"/>
                </a:cubicBezTo>
                <a:cubicBezTo>
                  <a:pt x="5411597" y="6434631"/>
                  <a:pt x="5411346" y="6433661"/>
                  <a:pt x="5410596" y="6433204"/>
                </a:cubicBezTo>
                <a:lnTo>
                  <a:pt x="5377194" y="6412844"/>
                </a:lnTo>
                <a:cubicBezTo>
                  <a:pt x="5376430" y="6412399"/>
                  <a:pt x="5375451" y="6412632"/>
                  <a:pt x="5374967" y="6413374"/>
                </a:cubicBezTo>
                <a:cubicBezTo>
                  <a:pt x="5368923" y="6422458"/>
                  <a:pt x="5354430" y="6428432"/>
                  <a:pt x="5340646" y="6428432"/>
                </a:cubicBezTo>
                <a:cubicBezTo>
                  <a:pt x="5318731" y="6428432"/>
                  <a:pt x="5303639" y="6417015"/>
                  <a:pt x="5299326" y="6395171"/>
                </a:cubicBezTo>
                <a:cubicBezTo>
                  <a:pt x="5299326" y="6395054"/>
                  <a:pt x="5299421" y="6394959"/>
                  <a:pt x="5299538" y="6394959"/>
                </a:cubicBezTo>
                <a:lnTo>
                  <a:pt x="5414519" y="6394959"/>
                </a:lnTo>
                <a:cubicBezTo>
                  <a:pt x="5414930" y="6394959"/>
                  <a:pt x="5415262" y="6394627"/>
                  <a:pt x="5415262" y="6394216"/>
                </a:cubicBezTo>
                <a:cubicBezTo>
                  <a:pt x="5416103" y="6388470"/>
                  <a:pt x="5416506" y="6382669"/>
                  <a:pt x="5416463" y="6376861"/>
                </a:cubicBezTo>
                <a:cubicBezTo>
                  <a:pt x="5416463" y="6375589"/>
                  <a:pt x="5416463" y="6374316"/>
                  <a:pt x="5416463" y="6373044"/>
                </a:cubicBezTo>
                <a:cubicBezTo>
                  <a:pt x="5414498" y="6330767"/>
                  <a:pt x="5378646" y="6298080"/>
                  <a:pt x="5336369" y="6300018"/>
                </a:cubicBezTo>
                <a:close/>
                <a:moveTo>
                  <a:pt x="5525825" y="6300017"/>
                </a:moveTo>
                <a:cubicBezTo>
                  <a:pt x="5510280" y="6300582"/>
                  <a:pt x="5495976" y="6308645"/>
                  <a:pt x="5487440" y="6321649"/>
                </a:cubicBezTo>
                <a:lnTo>
                  <a:pt x="5487086" y="6321649"/>
                </a:lnTo>
                <a:lnTo>
                  <a:pt x="5487086" y="6304966"/>
                </a:lnTo>
                <a:cubicBezTo>
                  <a:pt x="5487086" y="6304048"/>
                  <a:pt x="5486343" y="6303305"/>
                  <a:pt x="5485425" y="6303305"/>
                </a:cubicBezTo>
                <a:lnTo>
                  <a:pt x="5442514" y="6303305"/>
                </a:lnTo>
                <a:cubicBezTo>
                  <a:pt x="5441596" y="6303305"/>
                  <a:pt x="5440853" y="6304048"/>
                  <a:pt x="5440853" y="6304966"/>
                </a:cubicBezTo>
                <a:lnTo>
                  <a:pt x="5440853" y="6463176"/>
                </a:lnTo>
                <a:cubicBezTo>
                  <a:pt x="5440870" y="6464079"/>
                  <a:pt x="5441609" y="6464802"/>
                  <a:pt x="5442514" y="6464802"/>
                </a:cubicBezTo>
                <a:lnTo>
                  <a:pt x="5485602" y="6464802"/>
                </a:lnTo>
                <a:cubicBezTo>
                  <a:pt x="5486507" y="6464802"/>
                  <a:pt x="5487245" y="6464079"/>
                  <a:pt x="5487263" y="6463176"/>
                </a:cubicBezTo>
                <a:lnTo>
                  <a:pt x="5487263" y="6381879"/>
                </a:lnTo>
                <a:cubicBezTo>
                  <a:pt x="5487058" y="6365078"/>
                  <a:pt x="5497577" y="6350012"/>
                  <a:pt x="5513419" y="6344412"/>
                </a:cubicBezTo>
                <a:cubicBezTo>
                  <a:pt x="5516303" y="6343385"/>
                  <a:pt x="5519336" y="6342824"/>
                  <a:pt x="5522397" y="6342751"/>
                </a:cubicBezTo>
                <a:cubicBezTo>
                  <a:pt x="5529102" y="6342814"/>
                  <a:pt x="5535758" y="6343922"/>
                  <a:pt x="5542120" y="6346038"/>
                </a:cubicBezTo>
                <a:cubicBezTo>
                  <a:pt x="5542124" y="6346038"/>
                  <a:pt x="5542124" y="6346038"/>
                  <a:pt x="5542127" y="6346039"/>
                </a:cubicBezTo>
                <a:cubicBezTo>
                  <a:pt x="5542573" y="6346076"/>
                  <a:pt x="5542965" y="6345743"/>
                  <a:pt x="5543003" y="6345296"/>
                </a:cubicBezTo>
                <a:lnTo>
                  <a:pt x="5545514" y="6303588"/>
                </a:lnTo>
                <a:cubicBezTo>
                  <a:pt x="5545549" y="6303226"/>
                  <a:pt x="5545330" y="6302888"/>
                  <a:pt x="5544983" y="6302774"/>
                </a:cubicBezTo>
                <a:cubicBezTo>
                  <a:pt x="5538812" y="6300732"/>
                  <a:pt x="5532326" y="6299799"/>
                  <a:pt x="5525825" y="6300017"/>
                </a:cubicBezTo>
                <a:close/>
                <a:moveTo>
                  <a:pt x="5165221" y="6299911"/>
                </a:moveTo>
                <a:cubicBezTo>
                  <a:pt x="5147976" y="6299556"/>
                  <a:pt x="5131660" y="6307695"/>
                  <a:pt x="5121568" y="6321685"/>
                </a:cubicBezTo>
                <a:lnTo>
                  <a:pt x="5121215" y="6321685"/>
                </a:lnTo>
                <a:lnTo>
                  <a:pt x="5121215" y="6304931"/>
                </a:lnTo>
                <a:cubicBezTo>
                  <a:pt x="5121197" y="6304027"/>
                  <a:pt x="5120459" y="6303304"/>
                  <a:pt x="5119554" y="6303305"/>
                </a:cubicBezTo>
                <a:lnTo>
                  <a:pt x="5076537" y="6303305"/>
                </a:lnTo>
                <a:cubicBezTo>
                  <a:pt x="5075632" y="6303304"/>
                  <a:pt x="5074893" y="6304027"/>
                  <a:pt x="5074876" y="6304931"/>
                </a:cubicBezTo>
                <a:lnTo>
                  <a:pt x="5074876" y="6463000"/>
                </a:lnTo>
                <a:cubicBezTo>
                  <a:pt x="5074915" y="6463889"/>
                  <a:pt x="5075646" y="6464590"/>
                  <a:pt x="5076537" y="6464590"/>
                </a:cubicBezTo>
                <a:lnTo>
                  <a:pt x="5119519" y="6464590"/>
                </a:lnTo>
                <a:cubicBezTo>
                  <a:pt x="5120409" y="6464571"/>
                  <a:pt x="5121127" y="6463853"/>
                  <a:pt x="5121145" y="6462964"/>
                </a:cubicBezTo>
                <a:lnTo>
                  <a:pt x="5121145" y="6378663"/>
                </a:lnTo>
                <a:cubicBezTo>
                  <a:pt x="5120968" y="6361230"/>
                  <a:pt x="5134559" y="6346753"/>
                  <a:pt x="5151966" y="6345826"/>
                </a:cubicBezTo>
                <a:lnTo>
                  <a:pt x="5153415" y="6345826"/>
                </a:lnTo>
                <a:cubicBezTo>
                  <a:pt x="5172467" y="6345826"/>
                  <a:pt x="5184627" y="6358834"/>
                  <a:pt x="5184627" y="6381172"/>
                </a:cubicBezTo>
                <a:lnTo>
                  <a:pt x="5184627" y="6462964"/>
                </a:lnTo>
                <a:cubicBezTo>
                  <a:pt x="5184644" y="6463853"/>
                  <a:pt x="5185362" y="6464571"/>
                  <a:pt x="5186253" y="6464590"/>
                </a:cubicBezTo>
                <a:lnTo>
                  <a:pt x="5229304" y="6464590"/>
                </a:lnTo>
                <a:cubicBezTo>
                  <a:pt x="5230195" y="6464571"/>
                  <a:pt x="5230913" y="6463853"/>
                  <a:pt x="5230930" y="6462964"/>
                </a:cubicBezTo>
                <a:lnTo>
                  <a:pt x="5230930" y="6373290"/>
                </a:lnTo>
                <a:cubicBezTo>
                  <a:pt x="5230930" y="6327941"/>
                  <a:pt x="5205976" y="6300018"/>
                  <a:pt x="5165221" y="6299911"/>
                </a:cubicBezTo>
                <a:close/>
                <a:moveTo>
                  <a:pt x="4809585" y="6298480"/>
                </a:moveTo>
                <a:cubicBezTo>
                  <a:pt x="4757277" y="6298480"/>
                  <a:pt x="4714874" y="6340884"/>
                  <a:pt x="4714874" y="6393191"/>
                </a:cubicBezTo>
                <a:lnTo>
                  <a:pt x="4714874" y="6462964"/>
                </a:lnTo>
                <a:cubicBezTo>
                  <a:pt x="4714873" y="6463855"/>
                  <a:pt x="4715574" y="6464587"/>
                  <a:pt x="4716465" y="6464625"/>
                </a:cubicBezTo>
                <a:cubicBezTo>
                  <a:pt x="4716835" y="6464623"/>
                  <a:pt x="4717196" y="6464499"/>
                  <a:pt x="4717489" y="6464272"/>
                </a:cubicBezTo>
                <a:lnTo>
                  <a:pt x="4760824" y="6432072"/>
                </a:lnTo>
                <a:cubicBezTo>
                  <a:pt x="4761249" y="6431771"/>
                  <a:pt x="4761499" y="6431283"/>
                  <a:pt x="4761496" y="6430764"/>
                </a:cubicBezTo>
                <a:lnTo>
                  <a:pt x="4761496" y="6393191"/>
                </a:lnTo>
                <a:cubicBezTo>
                  <a:pt x="4762217" y="6366613"/>
                  <a:pt x="4784346" y="6345650"/>
                  <a:pt x="4810925" y="6346371"/>
                </a:cubicBezTo>
                <a:cubicBezTo>
                  <a:pt x="4836490" y="6347064"/>
                  <a:pt x="4857052" y="6367625"/>
                  <a:pt x="4857744" y="6393191"/>
                </a:cubicBezTo>
                <a:lnTo>
                  <a:pt x="4857744" y="6462964"/>
                </a:lnTo>
                <a:cubicBezTo>
                  <a:pt x="4857744" y="6463882"/>
                  <a:pt x="4858488" y="6464625"/>
                  <a:pt x="4859406" y="6464625"/>
                </a:cubicBezTo>
                <a:lnTo>
                  <a:pt x="4902669" y="6464625"/>
                </a:lnTo>
                <a:cubicBezTo>
                  <a:pt x="4903559" y="6464607"/>
                  <a:pt x="4904277" y="6463889"/>
                  <a:pt x="4904295" y="6462999"/>
                </a:cubicBezTo>
                <a:lnTo>
                  <a:pt x="4904295" y="6393191"/>
                </a:lnTo>
                <a:cubicBezTo>
                  <a:pt x="4904295" y="6340884"/>
                  <a:pt x="4861892" y="6298480"/>
                  <a:pt x="4809585" y="6298480"/>
                </a:cubicBezTo>
                <a:close/>
                <a:moveTo>
                  <a:pt x="5019984" y="6225119"/>
                </a:moveTo>
                <a:cubicBezTo>
                  <a:pt x="5004370" y="6225316"/>
                  <a:pt x="4991871" y="6238131"/>
                  <a:pt x="4992065" y="6253745"/>
                </a:cubicBezTo>
                <a:cubicBezTo>
                  <a:pt x="4992258" y="6269361"/>
                  <a:pt x="5005075" y="6281863"/>
                  <a:pt x="5020691" y="6281669"/>
                </a:cubicBezTo>
                <a:cubicBezTo>
                  <a:pt x="5036306" y="6281474"/>
                  <a:pt x="5048808" y="6268658"/>
                  <a:pt x="5048614" y="6253042"/>
                </a:cubicBezTo>
                <a:cubicBezTo>
                  <a:pt x="5048421" y="6237564"/>
                  <a:pt x="5035817" y="6225118"/>
                  <a:pt x="5020337" y="6225119"/>
                </a:cubicBezTo>
                <a:close/>
                <a:moveTo>
                  <a:pt x="4809602" y="6174256"/>
                </a:moveTo>
                <a:cubicBezTo>
                  <a:pt x="4825347" y="6174295"/>
                  <a:pt x="4838091" y="6187070"/>
                  <a:pt x="4838091" y="6202816"/>
                </a:cubicBezTo>
                <a:cubicBezTo>
                  <a:pt x="4838072" y="6218570"/>
                  <a:pt x="4825285" y="6231325"/>
                  <a:pt x="4809532" y="6231305"/>
                </a:cubicBezTo>
                <a:cubicBezTo>
                  <a:pt x="4793778" y="6231286"/>
                  <a:pt x="4781023" y="6218499"/>
                  <a:pt x="4781042" y="6202745"/>
                </a:cubicBezTo>
                <a:cubicBezTo>
                  <a:pt x="4781062" y="6186992"/>
                  <a:pt x="4793848" y="6174237"/>
                  <a:pt x="4809602" y="6174256"/>
                </a:cubicBezTo>
                <a:close/>
                <a:moveTo>
                  <a:pt x="4809319" y="6127705"/>
                </a:moveTo>
                <a:cubicBezTo>
                  <a:pt x="4767856" y="6127784"/>
                  <a:pt x="4734307" y="6161459"/>
                  <a:pt x="4734385" y="6202922"/>
                </a:cubicBezTo>
                <a:cubicBezTo>
                  <a:pt x="4734463" y="6244385"/>
                  <a:pt x="4768139" y="6277934"/>
                  <a:pt x="4809602" y="6277856"/>
                </a:cubicBezTo>
                <a:cubicBezTo>
                  <a:pt x="4851002" y="6277759"/>
                  <a:pt x="4884517" y="6244180"/>
                  <a:pt x="4884536" y="6202780"/>
                </a:cubicBezTo>
                <a:cubicBezTo>
                  <a:pt x="4884536" y="6202734"/>
                  <a:pt x="4884536" y="6202686"/>
                  <a:pt x="4884536" y="6202639"/>
                </a:cubicBezTo>
                <a:cubicBezTo>
                  <a:pt x="4884458" y="6161177"/>
                  <a:pt x="4850782" y="6127628"/>
                  <a:pt x="4809319" y="6127705"/>
                </a:cubicBez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6857999"/>
                </a:lnTo>
                <a:lnTo>
                  <a:pt x="0" y="6857999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3A46AD-E9B6-F2D7-8DD8-A66C69C6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96720"/>
            <a:ext cx="4947581" cy="8122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78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5842" y="1824038"/>
            <a:ext cx="43349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E1CD48-208C-4EF8-2339-3EBFECE3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1" y="696720"/>
            <a:ext cx="4334933" cy="8122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27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B5CF33-7215-933E-28C6-EDD7AE65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C7A90B-4507-0B66-BC36-7AA7E6D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EFBA01-32A4-BF81-AD17-53245BDA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F416D9DB-BD3C-62DC-CF61-9FE155C5C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38"/>
            <a:ext cx="7835900" cy="365126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664C826C-1492-3122-D83E-2061700789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78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03C7446D-025A-295A-DA5D-F4C7A8EC1A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08E77F81-9859-77EA-DFA3-16987CE241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BD774599-56BE-4B80-6029-499E749254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64255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30241731-F5B8-1695-4913-8B42D423B9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1875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5" name="Platshållare för text 20">
            <a:extLst>
              <a:ext uri="{FF2B5EF4-FFF2-40B4-BE49-F238E27FC236}">
                <a16:creationId xmlns:a16="http://schemas.microsoft.com/office/drawing/2014/main" id="{A0DFB222-9F5E-886C-561B-915888CCE3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71875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BD077C96-3891-F138-EFC2-824CABFD044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5983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31" name="Platshållare för text 20">
            <a:extLst>
              <a:ext uri="{FF2B5EF4-FFF2-40B4-BE49-F238E27FC236}">
                <a16:creationId xmlns:a16="http://schemas.microsoft.com/office/drawing/2014/main" id="{81E1D503-7C0E-2A00-CB71-1E074D37FFE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745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2" name="Platshållare för text 20">
            <a:extLst>
              <a:ext uri="{FF2B5EF4-FFF2-40B4-BE49-F238E27FC236}">
                <a16:creationId xmlns:a16="http://schemas.microsoft.com/office/drawing/2014/main" id="{980FB875-5716-A43F-3401-2B1306DB93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745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DA29BD36-494B-3AEB-42B8-DAFD1BA008B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3953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34" name="Platshållare för text 20">
            <a:extLst>
              <a:ext uri="{FF2B5EF4-FFF2-40B4-BE49-F238E27FC236}">
                <a16:creationId xmlns:a16="http://schemas.microsoft.com/office/drawing/2014/main" id="{288D22EA-0E20-C913-163A-DC3069D0CB3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4715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5" name="Platshållare för text 20">
            <a:extLst>
              <a:ext uri="{FF2B5EF4-FFF2-40B4-BE49-F238E27FC236}">
                <a16:creationId xmlns:a16="http://schemas.microsoft.com/office/drawing/2014/main" id="{E004FE53-2515-9DFC-829C-8511A0848C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715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923B10-4408-0A91-E0BA-33E8F590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74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5DDFB6F3-EB80-63EF-1AB5-BE477AEE07DA}"/>
              </a:ext>
            </a:extLst>
          </p:cNvPr>
          <p:cNvSpPr/>
          <p:nvPr userDrawn="1"/>
        </p:nvSpPr>
        <p:spPr>
          <a:xfrm>
            <a:off x="914400" y="1046163"/>
            <a:ext cx="10364029" cy="4782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118A7892-7A63-C037-6804-335CC7506A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6300" y="1854200"/>
            <a:ext cx="8064500" cy="2971800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907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dbakgr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22662616-8E36-ED5F-0DB1-19F584763B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" y="2"/>
            <a:ext cx="12191999" cy="6857999"/>
          </a:xfrm>
          <a:custGeom>
            <a:avLst/>
            <a:gdLst>
              <a:gd name="connsiteX0" fmla="*/ 11729171 w 12191999"/>
              <a:gd name="connsiteY0" fmla="*/ 6343741 h 6857999"/>
              <a:gd name="connsiteX1" fmla="*/ 11766496 w 12191999"/>
              <a:gd name="connsiteY1" fmla="*/ 6364242 h 6857999"/>
              <a:gd name="connsiteX2" fmla="*/ 11766496 w 12191999"/>
              <a:gd name="connsiteY2" fmla="*/ 6364701 h 6857999"/>
              <a:gd name="connsiteX3" fmla="*/ 11766496 w 12191999"/>
              <a:gd name="connsiteY3" fmla="*/ 6403582 h 6857999"/>
              <a:gd name="connsiteX4" fmla="*/ 11766496 w 12191999"/>
              <a:gd name="connsiteY4" fmla="*/ 6404077 h 6857999"/>
              <a:gd name="connsiteX5" fmla="*/ 11729171 w 12191999"/>
              <a:gd name="connsiteY5" fmla="*/ 6423907 h 6857999"/>
              <a:gd name="connsiteX6" fmla="*/ 11689088 w 12191999"/>
              <a:gd name="connsiteY6" fmla="*/ 6383824 h 6857999"/>
              <a:gd name="connsiteX7" fmla="*/ 11729171 w 12191999"/>
              <a:gd name="connsiteY7" fmla="*/ 6343741 h 6857999"/>
              <a:gd name="connsiteX8" fmla="*/ 11432403 w 12191999"/>
              <a:gd name="connsiteY8" fmla="*/ 6337521 h 6857999"/>
              <a:gd name="connsiteX9" fmla="*/ 11466194 w 12191999"/>
              <a:gd name="connsiteY9" fmla="*/ 6365197 h 6857999"/>
              <a:gd name="connsiteX10" fmla="*/ 11465983 w 12191999"/>
              <a:gd name="connsiteY10" fmla="*/ 6365409 h 6857999"/>
              <a:gd name="connsiteX11" fmla="*/ 11465841 w 12191999"/>
              <a:gd name="connsiteY11" fmla="*/ 6365445 h 6857999"/>
              <a:gd name="connsiteX12" fmla="*/ 11395997 w 12191999"/>
              <a:gd name="connsiteY12" fmla="*/ 6365445 h 6857999"/>
              <a:gd name="connsiteX13" fmla="*/ 11395997 w 12191999"/>
              <a:gd name="connsiteY13" fmla="*/ 6365162 h 6857999"/>
              <a:gd name="connsiteX14" fmla="*/ 11432403 w 12191999"/>
              <a:gd name="connsiteY14" fmla="*/ 6337521 h 6857999"/>
              <a:gd name="connsiteX15" fmla="*/ 11093361 w 12191999"/>
              <a:gd name="connsiteY15" fmla="*/ 6303305 h 6857999"/>
              <a:gd name="connsiteX16" fmla="*/ 11093361 w 12191999"/>
              <a:gd name="connsiteY16" fmla="*/ 6464590 h 6857999"/>
              <a:gd name="connsiteX17" fmla="*/ 11094987 w 12191999"/>
              <a:gd name="connsiteY17" fmla="*/ 6464590 h 6857999"/>
              <a:gd name="connsiteX18" fmla="*/ 11138039 w 12191999"/>
              <a:gd name="connsiteY18" fmla="*/ 6464590 h 6857999"/>
              <a:gd name="connsiteX19" fmla="*/ 11139665 w 12191999"/>
              <a:gd name="connsiteY19" fmla="*/ 6464590 h 6857999"/>
              <a:gd name="connsiteX20" fmla="*/ 11139665 w 12191999"/>
              <a:gd name="connsiteY20" fmla="*/ 6303305 h 6857999"/>
              <a:gd name="connsiteX21" fmla="*/ 11138039 w 12191999"/>
              <a:gd name="connsiteY21" fmla="*/ 6303305 h 6857999"/>
              <a:gd name="connsiteX22" fmla="*/ 11094987 w 12191999"/>
              <a:gd name="connsiteY22" fmla="*/ 6303305 h 6857999"/>
              <a:gd name="connsiteX23" fmla="*/ 11093361 w 12191999"/>
              <a:gd name="connsiteY23" fmla="*/ 6303305 h 6857999"/>
              <a:gd name="connsiteX24" fmla="*/ 11718955 w 12191999"/>
              <a:gd name="connsiteY24" fmla="*/ 6300159 h 6857999"/>
              <a:gd name="connsiteX25" fmla="*/ 11643739 w 12191999"/>
              <a:gd name="connsiteY25" fmla="*/ 6383930 h 6857999"/>
              <a:gd name="connsiteX26" fmla="*/ 11718955 w 12191999"/>
              <a:gd name="connsiteY26" fmla="*/ 6468019 h 6857999"/>
              <a:gd name="connsiteX27" fmla="*/ 11766214 w 12191999"/>
              <a:gd name="connsiteY27" fmla="*/ 6446280 h 6857999"/>
              <a:gd name="connsiteX28" fmla="*/ 11766496 w 12191999"/>
              <a:gd name="connsiteY28" fmla="*/ 6446280 h 6857999"/>
              <a:gd name="connsiteX29" fmla="*/ 11766496 w 12191999"/>
              <a:gd name="connsiteY29" fmla="*/ 6462964 h 6857999"/>
              <a:gd name="connsiteX30" fmla="*/ 11768122 w 12191999"/>
              <a:gd name="connsiteY30" fmla="*/ 6464590 h 6857999"/>
              <a:gd name="connsiteX31" fmla="*/ 11811245 w 12191999"/>
              <a:gd name="connsiteY31" fmla="*/ 6464590 h 6857999"/>
              <a:gd name="connsiteX32" fmla="*/ 11812800 w 12191999"/>
              <a:gd name="connsiteY32" fmla="*/ 6462964 h 6857999"/>
              <a:gd name="connsiteX33" fmla="*/ 11812800 w 12191999"/>
              <a:gd name="connsiteY33" fmla="*/ 6304931 h 6857999"/>
              <a:gd name="connsiteX34" fmla="*/ 11811174 w 12191999"/>
              <a:gd name="connsiteY34" fmla="*/ 6303305 h 6857999"/>
              <a:gd name="connsiteX35" fmla="*/ 11768122 w 12191999"/>
              <a:gd name="connsiteY35" fmla="*/ 6303305 h 6857999"/>
              <a:gd name="connsiteX36" fmla="*/ 11766496 w 12191999"/>
              <a:gd name="connsiteY36" fmla="*/ 6304931 h 6857999"/>
              <a:gd name="connsiteX37" fmla="*/ 11766496 w 12191999"/>
              <a:gd name="connsiteY37" fmla="*/ 6321897 h 6857999"/>
              <a:gd name="connsiteX38" fmla="*/ 11766214 w 12191999"/>
              <a:gd name="connsiteY38" fmla="*/ 6321897 h 6857999"/>
              <a:gd name="connsiteX39" fmla="*/ 11718955 w 12191999"/>
              <a:gd name="connsiteY39" fmla="*/ 6300159 h 6857999"/>
              <a:gd name="connsiteX40" fmla="*/ 11432368 w 12191999"/>
              <a:gd name="connsiteY40" fmla="*/ 6300018 h 6857999"/>
              <a:gd name="connsiteX41" fmla="*/ 11351863 w 12191999"/>
              <a:gd name="connsiteY41" fmla="*/ 6383775 h 6857999"/>
              <a:gd name="connsiteX42" fmla="*/ 11435691 w 12191999"/>
              <a:gd name="connsiteY42" fmla="*/ 6467843 h 6857999"/>
              <a:gd name="connsiteX43" fmla="*/ 11507161 w 12191999"/>
              <a:gd name="connsiteY43" fmla="*/ 6435395 h 6857999"/>
              <a:gd name="connsiteX44" fmla="*/ 11506595 w 12191999"/>
              <a:gd name="connsiteY44" fmla="*/ 6433204 h 6857999"/>
              <a:gd name="connsiteX45" fmla="*/ 11473193 w 12191999"/>
              <a:gd name="connsiteY45" fmla="*/ 6412844 h 6857999"/>
              <a:gd name="connsiteX46" fmla="*/ 11470966 w 12191999"/>
              <a:gd name="connsiteY46" fmla="*/ 6413374 h 6857999"/>
              <a:gd name="connsiteX47" fmla="*/ 11436645 w 12191999"/>
              <a:gd name="connsiteY47" fmla="*/ 6428432 h 6857999"/>
              <a:gd name="connsiteX48" fmla="*/ 11395325 w 12191999"/>
              <a:gd name="connsiteY48" fmla="*/ 6395171 h 6857999"/>
              <a:gd name="connsiteX49" fmla="*/ 11395537 w 12191999"/>
              <a:gd name="connsiteY49" fmla="*/ 6394959 h 6857999"/>
              <a:gd name="connsiteX50" fmla="*/ 11510518 w 12191999"/>
              <a:gd name="connsiteY50" fmla="*/ 6394959 h 6857999"/>
              <a:gd name="connsiteX51" fmla="*/ 11511261 w 12191999"/>
              <a:gd name="connsiteY51" fmla="*/ 6394216 h 6857999"/>
              <a:gd name="connsiteX52" fmla="*/ 11512462 w 12191999"/>
              <a:gd name="connsiteY52" fmla="*/ 6376861 h 6857999"/>
              <a:gd name="connsiteX53" fmla="*/ 11512462 w 12191999"/>
              <a:gd name="connsiteY53" fmla="*/ 6373044 h 6857999"/>
              <a:gd name="connsiteX54" fmla="*/ 11432368 w 12191999"/>
              <a:gd name="connsiteY54" fmla="*/ 6300018 h 6857999"/>
              <a:gd name="connsiteX55" fmla="*/ 11621824 w 12191999"/>
              <a:gd name="connsiteY55" fmla="*/ 6300017 h 6857999"/>
              <a:gd name="connsiteX56" fmla="*/ 11583439 w 12191999"/>
              <a:gd name="connsiteY56" fmla="*/ 6321649 h 6857999"/>
              <a:gd name="connsiteX57" fmla="*/ 11583085 w 12191999"/>
              <a:gd name="connsiteY57" fmla="*/ 6321649 h 6857999"/>
              <a:gd name="connsiteX58" fmla="*/ 11583085 w 12191999"/>
              <a:gd name="connsiteY58" fmla="*/ 6304966 h 6857999"/>
              <a:gd name="connsiteX59" fmla="*/ 11581424 w 12191999"/>
              <a:gd name="connsiteY59" fmla="*/ 6303305 h 6857999"/>
              <a:gd name="connsiteX60" fmla="*/ 11538513 w 12191999"/>
              <a:gd name="connsiteY60" fmla="*/ 6303305 h 6857999"/>
              <a:gd name="connsiteX61" fmla="*/ 11536852 w 12191999"/>
              <a:gd name="connsiteY61" fmla="*/ 6304966 h 6857999"/>
              <a:gd name="connsiteX62" fmla="*/ 11536852 w 12191999"/>
              <a:gd name="connsiteY62" fmla="*/ 6463176 h 6857999"/>
              <a:gd name="connsiteX63" fmla="*/ 11538513 w 12191999"/>
              <a:gd name="connsiteY63" fmla="*/ 6464802 h 6857999"/>
              <a:gd name="connsiteX64" fmla="*/ 11581601 w 12191999"/>
              <a:gd name="connsiteY64" fmla="*/ 6464802 h 6857999"/>
              <a:gd name="connsiteX65" fmla="*/ 11583262 w 12191999"/>
              <a:gd name="connsiteY65" fmla="*/ 6463176 h 6857999"/>
              <a:gd name="connsiteX66" fmla="*/ 11583262 w 12191999"/>
              <a:gd name="connsiteY66" fmla="*/ 6381879 h 6857999"/>
              <a:gd name="connsiteX67" fmla="*/ 11609418 w 12191999"/>
              <a:gd name="connsiteY67" fmla="*/ 6344412 h 6857999"/>
              <a:gd name="connsiteX68" fmla="*/ 11618396 w 12191999"/>
              <a:gd name="connsiteY68" fmla="*/ 6342751 h 6857999"/>
              <a:gd name="connsiteX69" fmla="*/ 11638119 w 12191999"/>
              <a:gd name="connsiteY69" fmla="*/ 6346038 h 6857999"/>
              <a:gd name="connsiteX70" fmla="*/ 11638126 w 12191999"/>
              <a:gd name="connsiteY70" fmla="*/ 6346039 h 6857999"/>
              <a:gd name="connsiteX71" fmla="*/ 11639002 w 12191999"/>
              <a:gd name="connsiteY71" fmla="*/ 6345296 h 6857999"/>
              <a:gd name="connsiteX72" fmla="*/ 11641513 w 12191999"/>
              <a:gd name="connsiteY72" fmla="*/ 6303588 h 6857999"/>
              <a:gd name="connsiteX73" fmla="*/ 11640982 w 12191999"/>
              <a:gd name="connsiteY73" fmla="*/ 6302774 h 6857999"/>
              <a:gd name="connsiteX74" fmla="*/ 11621824 w 12191999"/>
              <a:gd name="connsiteY74" fmla="*/ 6300017 h 6857999"/>
              <a:gd name="connsiteX75" fmla="*/ 11261220 w 12191999"/>
              <a:gd name="connsiteY75" fmla="*/ 6299911 h 6857999"/>
              <a:gd name="connsiteX76" fmla="*/ 11217567 w 12191999"/>
              <a:gd name="connsiteY76" fmla="*/ 6321685 h 6857999"/>
              <a:gd name="connsiteX77" fmla="*/ 11217214 w 12191999"/>
              <a:gd name="connsiteY77" fmla="*/ 6321685 h 6857999"/>
              <a:gd name="connsiteX78" fmla="*/ 11217214 w 12191999"/>
              <a:gd name="connsiteY78" fmla="*/ 6304931 h 6857999"/>
              <a:gd name="connsiteX79" fmla="*/ 11215553 w 12191999"/>
              <a:gd name="connsiteY79" fmla="*/ 6303305 h 6857999"/>
              <a:gd name="connsiteX80" fmla="*/ 11172536 w 12191999"/>
              <a:gd name="connsiteY80" fmla="*/ 6303305 h 6857999"/>
              <a:gd name="connsiteX81" fmla="*/ 11170875 w 12191999"/>
              <a:gd name="connsiteY81" fmla="*/ 6304931 h 6857999"/>
              <a:gd name="connsiteX82" fmla="*/ 11170875 w 12191999"/>
              <a:gd name="connsiteY82" fmla="*/ 6463000 h 6857999"/>
              <a:gd name="connsiteX83" fmla="*/ 11172536 w 12191999"/>
              <a:gd name="connsiteY83" fmla="*/ 6464590 h 6857999"/>
              <a:gd name="connsiteX84" fmla="*/ 11215518 w 12191999"/>
              <a:gd name="connsiteY84" fmla="*/ 6464590 h 6857999"/>
              <a:gd name="connsiteX85" fmla="*/ 11217144 w 12191999"/>
              <a:gd name="connsiteY85" fmla="*/ 6462964 h 6857999"/>
              <a:gd name="connsiteX86" fmla="*/ 11217144 w 12191999"/>
              <a:gd name="connsiteY86" fmla="*/ 6378663 h 6857999"/>
              <a:gd name="connsiteX87" fmla="*/ 11247965 w 12191999"/>
              <a:gd name="connsiteY87" fmla="*/ 6345826 h 6857999"/>
              <a:gd name="connsiteX88" fmla="*/ 11249414 w 12191999"/>
              <a:gd name="connsiteY88" fmla="*/ 6345826 h 6857999"/>
              <a:gd name="connsiteX89" fmla="*/ 11280626 w 12191999"/>
              <a:gd name="connsiteY89" fmla="*/ 6381172 h 6857999"/>
              <a:gd name="connsiteX90" fmla="*/ 11280626 w 12191999"/>
              <a:gd name="connsiteY90" fmla="*/ 6462964 h 6857999"/>
              <a:gd name="connsiteX91" fmla="*/ 11282252 w 12191999"/>
              <a:gd name="connsiteY91" fmla="*/ 6464590 h 6857999"/>
              <a:gd name="connsiteX92" fmla="*/ 11325303 w 12191999"/>
              <a:gd name="connsiteY92" fmla="*/ 6464590 h 6857999"/>
              <a:gd name="connsiteX93" fmla="*/ 11326929 w 12191999"/>
              <a:gd name="connsiteY93" fmla="*/ 6462964 h 6857999"/>
              <a:gd name="connsiteX94" fmla="*/ 11326929 w 12191999"/>
              <a:gd name="connsiteY94" fmla="*/ 6373290 h 6857999"/>
              <a:gd name="connsiteX95" fmla="*/ 11261220 w 12191999"/>
              <a:gd name="connsiteY95" fmla="*/ 6299911 h 6857999"/>
              <a:gd name="connsiteX96" fmla="*/ 10905584 w 12191999"/>
              <a:gd name="connsiteY96" fmla="*/ 6298480 h 6857999"/>
              <a:gd name="connsiteX97" fmla="*/ 10810873 w 12191999"/>
              <a:gd name="connsiteY97" fmla="*/ 6393191 h 6857999"/>
              <a:gd name="connsiteX98" fmla="*/ 10810873 w 12191999"/>
              <a:gd name="connsiteY98" fmla="*/ 6462964 h 6857999"/>
              <a:gd name="connsiteX99" fmla="*/ 10812464 w 12191999"/>
              <a:gd name="connsiteY99" fmla="*/ 6464625 h 6857999"/>
              <a:gd name="connsiteX100" fmla="*/ 10813488 w 12191999"/>
              <a:gd name="connsiteY100" fmla="*/ 6464272 h 6857999"/>
              <a:gd name="connsiteX101" fmla="*/ 10856823 w 12191999"/>
              <a:gd name="connsiteY101" fmla="*/ 6432072 h 6857999"/>
              <a:gd name="connsiteX102" fmla="*/ 10857495 w 12191999"/>
              <a:gd name="connsiteY102" fmla="*/ 6430764 h 6857999"/>
              <a:gd name="connsiteX103" fmla="*/ 10857495 w 12191999"/>
              <a:gd name="connsiteY103" fmla="*/ 6393191 h 6857999"/>
              <a:gd name="connsiteX104" fmla="*/ 10906924 w 12191999"/>
              <a:gd name="connsiteY104" fmla="*/ 6346371 h 6857999"/>
              <a:gd name="connsiteX105" fmla="*/ 10953743 w 12191999"/>
              <a:gd name="connsiteY105" fmla="*/ 6393191 h 6857999"/>
              <a:gd name="connsiteX106" fmla="*/ 10953743 w 12191999"/>
              <a:gd name="connsiteY106" fmla="*/ 6462964 h 6857999"/>
              <a:gd name="connsiteX107" fmla="*/ 10955405 w 12191999"/>
              <a:gd name="connsiteY107" fmla="*/ 6464625 h 6857999"/>
              <a:gd name="connsiteX108" fmla="*/ 10998668 w 12191999"/>
              <a:gd name="connsiteY108" fmla="*/ 6464625 h 6857999"/>
              <a:gd name="connsiteX109" fmla="*/ 11000294 w 12191999"/>
              <a:gd name="connsiteY109" fmla="*/ 6462999 h 6857999"/>
              <a:gd name="connsiteX110" fmla="*/ 11000294 w 12191999"/>
              <a:gd name="connsiteY110" fmla="*/ 6393191 h 6857999"/>
              <a:gd name="connsiteX111" fmla="*/ 10905584 w 12191999"/>
              <a:gd name="connsiteY111" fmla="*/ 6298480 h 6857999"/>
              <a:gd name="connsiteX112" fmla="*/ 11115983 w 12191999"/>
              <a:gd name="connsiteY112" fmla="*/ 6225119 h 6857999"/>
              <a:gd name="connsiteX113" fmla="*/ 11088064 w 12191999"/>
              <a:gd name="connsiteY113" fmla="*/ 6253745 h 6857999"/>
              <a:gd name="connsiteX114" fmla="*/ 11116690 w 12191999"/>
              <a:gd name="connsiteY114" fmla="*/ 6281669 h 6857999"/>
              <a:gd name="connsiteX115" fmla="*/ 11144613 w 12191999"/>
              <a:gd name="connsiteY115" fmla="*/ 6253042 h 6857999"/>
              <a:gd name="connsiteX116" fmla="*/ 11116336 w 12191999"/>
              <a:gd name="connsiteY116" fmla="*/ 6225119 h 6857999"/>
              <a:gd name="connsiteX117" fmla="*/ 10905601 w 12191999"/>
              <a:gd name="connsiteY117" fmla="*/ 6174256 h 6857999"/>
              <a:gd name="connsiteX118" fmla="*/ 10934090 w 12191999"/>
              <a:gd name="connsiteY118" fmla="*/ 6202816 h 6857999"/>
              <a:gd name="connsiteX119" fmla="*/ 10905531 w 12191999"/>
              <a:gd name="connsiteY119" fmla="*/ 6231305 h 6857999"/>
              <a:gd name="connsiteX120" fmla="*/ 10877041 w 12191999"/>
              <a:gd name="connsiteY120" fmla="*/ 6202745 h 6857999"/>
              <a:gd name="connsiteX121" fmla="*/ 10905601 w 12191999"/>
              <a:gd name="connsiteY121" fmla="*/ 6174256 h 6857999"/>
              <a:gd name="connsiteX122" fmla="*/ 10905318 w 12191999"/>
              <a:gd name="connsiteY122" fmla="*/ 6127705 h 6857999"/>
              <a:gd name="connsiteX123" fmla="*/ 10830384 w 12191999"/>
              <a:gd name="connsiteY123" fmla="*/ 6202922 h 6857999"/>
              <a:gd name="connsiteX124" fmla="*/ 10905601 w 12191999"/>
              <a:gd name="connsiteY124" fmla="*/ 6277856 h 6857999"/>
              <a:gd name="connsiteX125" fmla="*/ 10980535 w 12191999"/>
              <a:gd name="connsiteY125" fmla="*/ 6202780 h 6857999"/>
              <a:gd name="connsiteX126" fmla="*/ 10980535 w 12191999"/>
              <a:gd name="connsiteY126" fmla="*/ 6202639 h 6857999"/>
              <a:gd name="connsiteX127" fmla="*/ 10905318 w 12191999"/>
              <a:gd name="connsiteY127" fmla="*/ 6127705 h 6857999"/>
              <a:gd name="connsiteX128" fmla="*/ 0 w 12191999"/>
              <a:gd name="connsiteY128" fmla="*/ 0 h 6857999"/>
              <a:gd name="connsiteX129" fmla="*/ 12191999 w 12191999"/>
              <a:gd name="connsiteY129" fmla="*/ 0 h 6857999"/>
              <a:gd name="connsiteX130" fmla="*/ 12191999 w 12191999"/>
              <a:gd name="connsiteY130" fmla="*/ 6857999 h 6857999"/>
              <a:gd name="connsiteX131" fmla="*/ 0 w 12191999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2191999" h="6857999">
                <a:moveTo>
                  <a:pt x="11729171" y="6343741"/>
                </a:moveTo>
                <a:cubicBezTo>
                  <a:pt x="11744313" y="6343692"/>
                  <a:pt x="11758413" y="6351438"/>
                  <a:pt x="11766496" y="6364242"/>
                </a:cubicBezTo>
                <a:cubicBezTo>
                  <a:pt x="11766532" y="6364394"/>
                  <a:pt x="11766532" y="6364551"/>
                  <a:pt x="11766496" y="6364701"/>
                </a:cubicBezTo>
                <a:lnTo>
                  <a:pt x="11766496" y="6403582"/>
                </a:lnTo>
                <a:cubicBezTo>
                  <a:pt x="11766567" y="6403740"/>
                  <a:pt x="11766567" y="6403920"/>
                  <a:pt x="11766496" y="6404077"/>
                </a:cubicBezTo>
                <a:cubicBezTo>
                  <a:pt x="11758218" y="6416585"/>
                  <a:pt x="11744168" y="6424049"/>
                  <a:pt x="11729171" y="6423907"/>
                </a:cubicBezTo>
                <a:cubicBezTo>
                  <a:pt x="11707034" y="6423907"/>
                  <a:pt x="11689088" y="6405961"/>
                  <a:pt x="11689088" y="6383824"/>
                </a:cubicBezTo>
                <a:cubicBezTo>
                  <a:pt x="11689088" y="6361687"/>
                  <a:pt x="11707034" y="6343741"/>
                  <a:pt x="11729171" y="6343741"/>
                </a:cubicBezTo>
                <a:close/>
                <a:moveTo>
                  <a:pt x="11432403" y="6337521"/>
                </a:moveTo>
                <a:cubicBezTo>
                  <a:pt x="11449405" y="6337521"/>
                  <a:pt x="11464109" y="6349221"/>
                  <a:pt x="11466194" y="6365197"/>
                </a:cubicBezTo>
                <a:cubicBezTo>
                  <a:pt x="11466194" y="6365314"/>
                  <a:pt x="11466099" y="6365409"/>
                  <a:pt x="11465983" y="6365409"/>
                </a:cubicBezTo>
                <a:lnTo>
                  <a:pt x="11465841" y="6365445"/>
                </a:lnTo>
                <a:lnTo>
                  <a:pt x="11395997" y="6365445"/>
                </a:lnTo>
                <a:cubicBezTo>
                  <a:pt x="11395936" y="6365359"/>
                  <a:pt x="11395936" y="6365246"/>
                  <a:pt x="11395997" y="6365162"/>
                </a:cubicBezTo>
                <a:cubicBezTo>
                  <a:pt x="11400309" y="6347913"/>
                  <a:pt x="11413104" y="6337521"/>
                  <a:pt x="11432403" y="6337521"/>
                </a:cubicBezTo>
                <a:close/>
                <a:moveTo>
                  <a:pt x="11093361" y="6303305"/>
                </a:moveTo>
                <a:lnTo>
                  <a:pt x="11093361" y="6464590"/>
                </a:lnTo>
                <a:cubicBezTo>
                  <a:pt x="11093361" y="6464590"/>
                  <a:pt x="11094089" y="6464590"/>
                  <a:pt x="11094987" y="6464590"/>
                </a:cubicBezTo>
                <a:lnTo>
                  <a:pt x="11138039" y="6464590"/>
                </a:lnTo>
                <a:cubicBezTo>
                  <a:pt x="11138937" y="6464590"/>
                  <a:pt x="11139665" y="6464590"/>
                  <a:pt x="11139665" y="6464590"/>
                </a:cubicBezTo>
                <a:lnTo>
                  <a:pt x="11139665" y="6303305"/>
                </a:lnTo>
                <a:cubicBezTo>
                  <a:pt x="11139665" y="6303305"/>
                  <a:pt x="11138937" y="6303305"/>
                  <a:pt x="11138039" y="6303305"/>
                </a:cubicBezTo>
                <a:lnTo>
                  <a:pt x="11094987" y="6303305"/>
                </a:lnTo>
                <a:cubicBezTo>
                  <a:pt x="11094089" y="6303305"/>
                  <a:pt x="11093361" y="6303305"/>
                  <a:pt x="11093361" y="6303305"/>
                </a:cubicBezTo>
                <a:close/>
                <a:moveTo>
                  <a:pt x="11718955" y="6300159"/>
                </a:moveTo>
                <a:cubicBezTo>
                  <a:pt x="11676929" y="6300159"/>
                  <a:pt x="11643739" y="6337272"/>
                  <a:pt x="11643739" y="6383930"/>
                </a:cubicBezTo>
                <a:cubicBezTo>
                  <a:pt x="11643739" y="6430587"/>
                  <a:pt x="11676929" y="6468019"/>
                  <a:pt x="11718955" y="6468019"/>
                </a:cubicBezTo>
                <a:cubicBezTo>
                  <a:pt x="11739033" y="6468019"/>
                  <a:pt x="11758120" y="6459111"/>
                  <a:pt x="11766214" y="6446280"/>
                </a:cubicBezTo>
                <a:cubicBezTo>
                  <a:pt x="11766295" y="6446209"/>
                  <a:pt x="11766415" y="6446209"/>
                  <a:pt x="11766496" y="6446280"/>
                </a:cubicBezTo>
                <a:lnTo>
                  <a:pt x="11766496" y="6462964"/>
                </a:lnTo>
                <a:cubicBezTo>
                  <a:pt x="11766514" y="6463855"/>
                  <a:pt x="11767232" y="6464571"/>
                  <a:pt x="11768122" y="6464590"/>
                </a:cubicBezTo>
                <a:lnTo>
                  <a:pt x="11811245" y="6464590"/>
                </a:lnTo>
                <a:cubicBezTo>
                  <a:pt x="11812125" y="6464571"/>
                  <a:pt x="11812822" y="6463843"/>
                  <a:pt x="11812800" y="6462964"/>
                </a:cubicBezTo>
                <a:lnTo>
                  <a:pt x="11812800" y="6304931"/>
                </a:lnTo>
                <a:cubicBezTo>
                  <a:pt x="11812783" y="6304041"/>
                  <a:pt x="11812065" y="6303324"/>
                  <a:pt x="11811174" y="6303305"/>
                </a:cubicBezTo>
                <a:lnTo>
                  <a:pt x="11768122" y="6303305"/>
                </a:lnTo>
                <a:cubicBezTo>
                  <a:pt x="11767239" y="6303341"/>
                  <a:pt x="11766532" y="6304049"/>
                  <a:pt x="11766496" y="6304931"/>
                </a:cubicBezTo>
                <a:lnTo>
                  <a:pt x="11766496" y="6321897"/>
                </a:lnTo>
                <a:cubicBezTo>
                  <a:pt x="11766415" y="6321969"/>
                  <a:pt x="11766295" y="6321969"/>
                  <a:pt x="11766214" y="6321897"/>
                </a:cubicBezTo>
                <a:cubicBezTo>
                  <a:pt x="11758120" y="6309066"/>
                  <a:pt x="11738679" y="6300159"/>
                  <a:pt x="11718955" y="6300159"/>
                </a:cubicBezTo>
                <a:close/>
                <a:moveTo>
                  <a:pt x="11432368" y="6300018"/>
                </a:moveTo>
                <a:cubicBezTo>
                  <a:pt x="11387429" y="6301862"/>
                  <a:pt x="11351927" y="6338798"/>
                  <a:pt x="11351863" y="6383775"/>
                </a:cubicBezTo>
                <a:cubicBezTo>
                  <a:pt x="11351796" y="6430138"/>
                  <a:pt x="11389326" y="6467777"/>
                  <a:pt x="11435691" y="6467843"/>
                </a:cubicBezTo>
                <a:cubicBezTo>
                  <a:pt x="11468280" y="6467843"/>
                  <a:pt x="11494931" y="6455931"/>
                  <a:pt x="11507161" y="6435395"/>
                </a:cubicBezTo>
                <a:cubicBezTo>
                  <a:pt x="11507596" y="6434631"/>
                  <a:pt x="11507345" y="6433661"/>
                  <a:pt x="11506595" y="6433204"/>
                </a:cubicBezTo>
                <a:lnTo>
                  <a:pt x="11473193" y="6412844"/>
                </a:lnTo>
                <a:cubicBezTo>
                  <a:pt x="11472429" y="6412399"/>
                  <a:pt x="11471450" y="6412632"/>
                  <a:pt x="11470966" y="6413374"/>
                </a:cubicBezTo>
                <a:cubicBezTo>
                  <a:pt x="11464922" y="6422458"/>
                  <a:pt x="11450429" y="6428432"/>
                  <a:pt x="11436645" y="6428432"/>
                </a:cubicBezTo>
                <a:cubicBezTo>
                  <a:pt x="11414730" y="6428432"/>
                  <a:pt x="11399638" y="6417015"/>
                  <a:pt x="11395325" y="6395171"/>
                </a:cubicBezTo>
                <a:cubicBezTo>
                  <a:pt x="11395325" y="6395054"/>
                  <a:pt x="11395420" y="6394959"/>
                  <a:pt x="11395537" y="6394959"/>
                </a:cubicBezTo>
                <a:lnTo>
                  <a:pt x="11510518" y="6394959"/>
                </a:lnTo>
                <a:cubicBezTo>
                  <a:pt x="11510929" y="6394959"/>
                  <a:pt x="11511261" y="6394627"/>
                  <a:pt x="11511261" y="6394216"/>
                </a:cubicBezTo>
                <a:cubicBezTo>
                  <a:pt x="11512102" y="6388470"/>
                  <a:pt x="11512505" y="6382669"/>
                  <a:pt x="11512462" y="6376861"/>
                </a:cubicBezTo>
                <a:cubicBezTo>
                  <a:pt x="11512462" y="6375589"/>
                  <a:pt x="11512462" y="6374316"/>
                  <a:pt x="11512462" y="6373044"/>
                </a:cubicBezTo>
                <a:cubicBezTo>
                  <a:pt x="11510497" y="6330767"/>
                  <a:pt x="11474645" y="6298080"/>
                  <a:pt x="11432368" y="6300018"/>
                </a:cubicBezTo>
                <a:close/>
                <a:moveTo>
                  <a:pt x="11621824" y="6300017"/>
                </a:moveTo>
                <a:cubicBezTo>
                  <a:pt x="11606279" y="6300582"/>
                  <a:pt x="11591975" y="6308645"/>
                  <a:pt x="11583439" y="6321649"/>
                </a:cubicBezTo>
                <a:lnTo>
                  <a:pt x="11583085" y="6321649"/>
                </a:lnTo>
                <a:lnTo>
                  <a:pt x="11583085" y="6304966"/>
                </a:lnTo>
                <a:cubicBezTo>
                  <a:pt x="11583085" y="6304048"/>
                  <a:pt x="11582342" y="6303305"/>
                  <a:pt x="11581424" y="6303305"/>
                </a:cubicBezTo>
                <a:lnTo>
                  <a:pt x="11538513" y="6303305"/>
                </a:lnTo>
                <a:cubicBezTo>
                  <a:pt x="11537595" y="6303305"/>
                  <a:pt x="11536852" y="6304048"/>
                  <a:pt x="11536852" y="6304966"/>
                </a:cubicBezTo>
                <a:lnTo>
                  <a:pt x="11536852" y="6463176"/>
                </a:lnTo>
                <a:cubicBezTo>
                  <a:pt x="11536869" y="6464079"/>
                  <a:pt x="11537608" y="6464802"/>
                  <a:pt x="11538513" y="6464802"/>
                </a:cubicBezTo>
                <a:lnTo>
                  <a:pt x="11581601" y="6464802"/>
                </a:lnTo>
                <a:cubicBezTo>
                  <a:pt x="11582506" y="6464802"/>
                  <a:pt x="11583244" y="6464079"/>
                  <a:pt x="11583262" y="6463176"/>
                </a:cubicBezTo>
                <a:lnTo>
                  <a:pt x="11583262" y="6381879"/>
                </a:lnTo>
                <a:cubicBezTo>
                  <a:pt x="11583057" y="6365078"/>
                  <a:pt x="11593576" y="6350012"/>
                  <a:pt x="11609418" y="6344412"/>
                </a:cubicBezTo>
                <a:cubicBezTo>
                  <a:pt x="11612302" y="6343385"/>
                  <a:pt x="11615335" y="6342824"/>
                  <a:pt x="11618396" y="6342751"/>
                </a:cubicBezTo>
                <a:cubicBezTo>
                  <a:pt x="11625101" y="6342814"/>
                  <a:pt x="11631757" y="6343922"/>
                  <a:pt x="11638119" y="6346038"/>
                </a:cubicBezTo>
                <a:cubicBezTo>
                  <a:pt x="11638123" y="6346038"/>
                  <a:pt x="11638123" y="6346038"/>
                  <a:pt x="11638126" y="6346039"/>
                </a:cubicBezTo>
                <a:cubicBezTo>
                  <a:pt x="11638572" y="6346076"/>
                  <a:pt x="11638964" y="6345743"/>
                  <a:pt x="11639002" y="6345296"/>
                </a:cubicBezTo>
                <a:lnTo>
                  <a:pt x="11641513" y="6303588"/>
                </a:lnTo>
                <a:cubicBezTo>
                  <a:pt x="11641548" y="6303226"/>
                  <a:pt x="11641329" y="6302888"/>
                  <a:pt x="11640982" y="6302774"/>
                </a:cubicBezTo>
                <a:cubicBezTo>
                  <a:pt x="11634811" y="6300732"/>
                  <a:pt x="11628325" y="6299799"/>
                  <a:pt x="11621824" y="6300017"/>
                </a:cubicBezTo>
                <a:close/>
                <a:moveTo>
                  <a:pt x="11261220" y="6299911"/>
                </a:moveTo>
                <a:cubicBezTo>
                  <a:pt x="11243975" y="6299556"/>
                  <a:pt x="11227659" y="6307695"/>
                  <a:pt x="11217567" y="6321685"/>
                </a:cubicBezTo>
                <a:lnTo>
                  <a:pt x="11217214" y="6321685"/>
                </a:lnTo>
                <a:lnTo>
                  <a:pt x="11217214" y="6304931"/>
                </a:lnTo>
                <a:cubicBezTo>
                  <a:pt x="11217196" y="6304027"/>
                  <a:pt x="11216458" y="6303304"/>
                  <a:pt x="11215553" y="6303305"/>
                </a:cubicBezTo>
                <a:lnTo>
                  <a:pt x="11172536" y="6303305"/>
                </a:lnTo>
                <a:cubicBezTo>
                  <a:pt x="11171631" y="6303304"/>
                  <a:pt x="11170892" y="6304027"/>
                  <a:pt x="11170875" y="6304931"/>
                </a:cubicBezTo>
                <a:lnTo>
                  <a:pt x="11170875" y="6463000"/>
                </a:lnTo>
                <a:cubicBezTo>
                  <a:pt x="11170914" y="6463889"/>
                  <a:pt x="11171645" y="6464590"/>
                  <a:pt x="11172536" y="6464590"/>
                </a:cubicBezTo>
                <a:lnTo>
                  <a:pt x="11215518" y="6464590"/>
                </a:lnTo>
                <a:cubicBezTo>
                  <a:pt x="11216408" y="6464571"/>
                  <a:pt x="11217126" y="6463853"/>
                  <a:pt x="11217144" y="6462964"/>
                </a:cubicBezTo>
                <a:lnTo>
                  <a:pt x="11217144" y="6378663"/>
                </a:lnTo>
                <a:cubicBezTo>
                  <a:pt x="11216967" y="6361230"/>
                  <a:pt x="11230558" y="6346753"/>
                  <a:pt x="11247965" y="6345826"/>
                </a:cubicBezTo>
                <a:lnTo>
                  <a:pt x="11249414" y="6345826"/>
                </a:lnTo>
                <a:cubicBezTo>
                  <a:pt x="11268466" y="6345826"/>
                  <a:pt x="11280626" y="6358834"/>
                  <a:pt x="11280626" y="6381172"/>
                </a:cubicBezTo>
                <a:lnTo>
                  <a:pt x="11280626" y="6462964"/>
                </a:lnTo>
                <a:cubicBezTo>
                  <a:pt x="11280643" y="6463853"/>
                  <a:pt x="11281361" y="6464571"/>
                  <a:pt x="11282252" y="6464590"/>
                </a:cubicBezTo>
                <a:lnTo>
                  <a:pt x="11325303" y="6464590"/>
                </a:lnTo>
                <a:cubicBezTo>
                  <a:pt x="11326194" y="6464571"/>
                  <a:pt x="11326912" y="6463853"/>
                  <a:pt x="11326929" y="6462964"/>
                </a:cubicBezTo>
                <a:lnTo>
                  <a:pt x="11326929" y="6373290"/>
                </a:lnTo>
                <a:cubicBezTo>
                  <a:pt x="11326929" y="6327941"/>
                  <a:pt x="11301975" y="6300018"/>
                  <a:pt x="11261220" y="6299911"/>
                </a:cubicBezTo>
                <a:close/>
                <a:moveTo>
                  <a:pt x="10905584" y="6298480"/>
                </a:moveTo>
                <a:cubicBezTo>
                  <a:pt x="10853276" y="6298480"/>
                  <a:pt x="10810873" y="6340884"/>
                  <a:pt x="10810873" y="6393191"/>
                </a:cubicBezTo>
                <a:lnTo>
                  <a:pt x="10810873" y="6462964"/>
                </a:lnTo>
                <a:cubicBezTo>
                  <a:pt x="10810872" y="6463855"/>
                  <a:pt x="10811573" y="6464587"/>
                  <a:pt x="10812464" y="6464625"/>
                </a:cubicBezTo>
                <a:cubicBezTo>
                  <a:pt x="10812834" y="6464623"/>
                  <a:pt x="10813195" y="6464499"/>
                  <a:pt x="10813488" y="6464272"/>
                </a:cubicBezTo>
                <a:lnTo>
                  <a:pt x="10856823" y="6432072"/>
                </a:lnTo>
                <a:cubicBezTo>
                  <a:pt x="10857248" y="6431771"/>
                  <a:pt x="10857498" y="6431283"/>
                  <a:pt x="10857495" y="6430764"/>
                </a:cubicBezTo>
                <a:lnTo>
                  <a:pt x="10857495" y="6393191"/>
                </a:lnTo>
                <a:cubicBezTo>
                  <a:pt x="10858216" y="6366613"/>
                  <a:pt x="10880345" y="6345650"/>
                  <a:pt x="10906924" y="6346371"/>
                </a:cubicBezTo>
                <a:cubicBezTo>
                  <a:pt x="10932489" y="6347064"/>
                  <a:pt x="10953051" y="6367625"/>
                  <a:pt x="10953743" y="6393191"/>
                </a:cubicBezTo>
                <a:lnTo>
                  <a:pt x="10953743" y="6462964"/>
                </a:lnTo>
                <a:cubicBezTo>
                  <a:pt x="10953743" y="6463882"/>
                  <a:pt x="10954487" y="6464625"/>
                  <a:pt x="10955405" y="6464625"/>
                </a:cubicBezTo>
                <a:lnTo>
                  <a:pt x="10998668" y="6464625"/>
                </a:lnTo>
                <a:cubicBezTo>
                  <a:pt x="10999558" y="6464607"/>
                  <a:pt x="11000276" y="6463889"/>
                  <a:pt x="11000294" y="6462999"/>
                </a:cubicBezTo>
                <a:lnTo>
                  <a:pt x="11000294" y="6393191"/>
                </a:lnTo>
                <a:cubicBezTo>
                  <a:pt x="11000294" y="6340884"/>
                  <a:pt x="10957891" y="6298480"/>
                  <a:pt x="10905584" y="6298480"/>
                </a:cubicBezTo>
                <a:close/>
                <a:moveTo>
                  <a:pt x="11115983" y="6225119"/>
                </a:moveTo>
                <a:cubicBezTo>
                  <a:pt x="11100369" y="6225316"/>
                  <a:pt x="11087870" y="6238131"/>
                  <a:pt x="11088064" y="6253745"/>
                </a:cubicBezTo>
                <a:cubicBezTo>
                  <a:pt x="11088257" y="6269361"/>
                  <a:pt x="11101074" y="6281863"/>
                  <a:pt x="11116690" y="6281669"/>
                </a:cubicBezTo>
                <a:cubicBezTo>
                  <a:pt x="11132305" y="6281474"/>
                  <a:pt x="11144807" y="6268658"/>
                  <a:pt x="11144613" y="6253042"/>
                </a:cubicBezTo>
                <a:cubicBezTo>
                  <a:pt x="11144420" y="6237564"/>
                  <a:pt x="11131816" y="6225118"/>
                  <a:pt x="11116336" y="6225119"/>
                </a:cubicBezTo>
                <a:close/>
                <a:moveTo>
                  <a:pt x="10905601" y="6174256"/>
                </a:moveTo>
                <a:cubicBezTo>
                  <a:pt x="10921346" y="6174295"/>
                  <a:pt x="10934090" y="6187070"/>
                  <a:pt x="10934090" y="6202816"/>
                </a:cubicBezTo>
                <a:cubicBezTo>
                  <a:pt x="10934071" y="6218570"/>
                  <a:pt x="10921284" y="6231325"/>
                  <a:pt x="10905531" y="6231305"/>
                </a:cubicBezTo>
                <a:cubicBezTo>
                  <a:pt x="10889777" y="6231286"/>
                  <a:pt x="10877022" y="6218499"/>
                  <a:pt x="10877041" y="6202745"/>
                </a:cubicBezTo>
                <a:cubicBezTo>
                  <a:pt x="10877061" y="6186992"/>
                  <a:pt x="10889847" y="6174237"/>
                  <a:pt x="10905601" y="6174256"/>
                </a:cubicBezTo>
                <a:close/>
                <a:moveTo>
                  <a:pt x="10905318" y="6127705"/>
                </a:moveTo>
                <a:cubicBezTo>
                  <a:pt x="10863855" y="6127784"/>
                  <a:pt x="10830306" y="6161459"/>
                  <a:pt x="10830384" y="6202922"/>
                </a:cubicBezTo>
                <a:cubicBezTo>
                  <a:pt x="10830462" y="6244385"/>
                  <a:pt x="10864138" y="6277934"/>
                  <a:pt x="10905601" y="6277856"/>
                </a:cubicBezTo>
                <a:cubicBezTo>
                  <a:pt x="10947001" y="6277759"/>
                  <a:pt x="10980516" y="6244180"/>
                  <a:pt x="10980535" y="6202780"/>
                </a:cubicBezTo>
                <a:cubicBezTo>
                  <a:pt x="10980535" y="6202734"/>
                  <a:pt x="10980535" y="6202686"/>
                  <a:pt x="10980535" y="6202639"/>
                </a:cubicBezTo>
                <a:cubicBezTo>
                  <a:pt x="10980457" y="6161177"/>
                  <a:pt x="10946781" y="6127628"/>
                  <a:pt x="10905318" y="6127705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sv-SE" sz="1800" dirty="0">
                <a:solidFill>
                  <a:srgbClr val="242424"/>
                </a:solidFill>
                <a:effectLst/>
                <a:latin typeface="-apple-system"/>
              </a:rPr>
              <a:t>För att infoga bild, markera rutan och högerklicka. Välj ”Infoga” i huvudmenyn och välj sedan ”Bilder” 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6D04490-426B-D6D4-4F66-2FB486DB66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1033463"/>
            <a:ext cx="10364029" cy="4782594"/>
          </a:xfrm>
          <a:custGeom>
            <a:avLst/>
            <a:gdLst>
              <a:gd name="connsiteX0" fmla="*/ 0 w 10364029"/>
              <a:gd name="connsiteY0" fmla="*/ 0 h 4782594"/>
              <a:gd name="connsiteX1" fmla="*/ 10364029 w 10364029"/>
              <a:gd name="connsiteY1" fmla="*/ 0 h 4782594"/>
              <a:gd name="connsiteX2" fmla="*/ 10364029 w 10364029"/>
              <a:gd name="connsiteY2" fmla="*/ 4782594 h 4782594"/>
              <a:gd name="connsiteX3" fmla="*/ 0 w 10364029"/>
              <a:gd name="connsiteY3" fmla="*/ 4782594 h 4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4029" h="4782594">
                <a:moveTo>
                  <a:pt x="0" y="0"/>
                </a:moveTo>
                <a:lnTo>
                  <a:pt x="10364029" y="0"/>
                </a:lnTo>
                <a:lnTo>
                  <a:pt x="10364029" y="4782594"/>
                </a:lnTo>
                <a:lnTo>
                  <a:pt x="0" y="4782594"/>
                </a:lnTo>
                <a:close/>
              </a:path>
            </a:pathLst>
          </a:custGeom>
          <a:solidFill>
            <a:schemeClr val="bg1">
              <a:alpha val="78000"/>
            </a:schemeClr>
          </a:solidFill>
        </p:spPr>
        <p:txBody>
          <a:bodyPr wrap="square" lIns="1224000" tIns="828000" rIns="1224000" bIns="828000">
            <a:noAutofit/>
          </a:bodyPr>
          <a:lstStyle>
            <a:lvl1pPr marL="0" indent="0"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0251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4797B0A-EF5A-5DBC-3249-9D74B135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 -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AA546CE-B96D-F2C4-C511-8CD452CC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297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2">
            <a:extLst>
              <a:ext uri="{FF2B5EF4-FFF2-40B4-BE49-F238E27FC236}">
                <a16:creationId xmlns:a16="http://schemas.microsoft.com/office/drawing/2014/main" id="{E1AC1665-A9B2-594E-C1DE-388E574C9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922776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 rot="10800000">
            <a:off x="7174993" y="-3414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hlinkClick r:id="rId4"/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/>
              <a:t>www.inera.se</a:t>
            </a:r>
            <a:endParaRPr lang="sv-SE" sz="1400" dirty="0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>
            <a:off x="3179999" y="5462117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C51B7CB-1E55-B82F-5FFF-31486E388113}"/>
              </a:ext>
            </a:extLst>
          </p:cNvPr>
          <p:cNvSpPr txBox="1"/>
          <p:nvPr userDrawn="1"/>
        </p:nvSpPr>
        <p:spPr>
          <a:xfrm>
            <a:off x="891540" y="2898329"/>
            <a:ext cx="7343775" cy="49244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sv-SE" sz="3200" dirty="0">
                <a:solidFill>
                  <a:schemeClr val="accent2"/>
                </a:solidFill>
                <a:latin typeface="+mj-lt"/>
              </a:rPr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59943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824038"/>
            <a:ext cx="7230534" cy="39528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8A50BCE-CD60-5946-2F48-04B2851A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ei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824038"/>
            <a:ext cx="7230534" cy="39528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52AD12A3-817D-A493-C3F0-6B99BF36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913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F3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867" y="1861457"/>
            <a:ext cx="7811558" cy="3603172"/>
          </a:xfrm>
        </p:spPr>
        <p:txBody>
          <a:bodyPr/>
          <a:lstStyle>
            <a:lvl1pPr marL="450850" indent="-450850">
              <a:buClr>
                <a:schemeClr val="accent1"/>
              </a:buClr>
              <a:buFont typeface="+mj-lt"/>
              <a:buAutoNum type="arabicPeriod"/>
              <a:defRPr sz="1600"/>
            </a:lvl1pPr>
            <a:lvl2pPr marL="717550" indent="-266700">
              <a:buClr>
                <a:schemeClr val="accent1"/>
              </a:buClr>
              <a:buFont typeface="+mj-lt"/>
              <a:buAutoNum type="arabicPeriod"/>
              <a:tabLst/>
              <a:defRPr sz="1400"/>
            </a:lvl2pPr>
            <a:lvl3pPr marL="984250" indent="-266700">
              <a:buClr>
                <a:schemeClr val="accent1"/>
              </a:buClr>
              <a:buFont typeface="+mj-lt"/>
              <a:buAutoNum type="arabicPeriod"/>
              <a:defRPr sz="1200"/>
            </a:lvl3pPr>
            <a:lvl4pPr marL="771525" indent="-228600">
              <a:buClr>
                <a:schemeClr val="accent1"/>
              </a:buClr>
              <a:buFont typeface="+mj-lt"/>
              <a:buAutoNum type="arabicPeriod"/>
              <a:defRPr sz="1100"/>
            </a:lvl4pPr>
            <a:lvl5pPr marL="942975" indent="-228600">
              <a:buClr>
                <a:schemeClr val="accent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sv-SE" dirty="0"/>
              <a:t>Skriv in din agenda punkt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67CADC3A-102D-F42B-DE50-CBEE97F0128C}"/>
              </a:ext>
            </a:extLst>
          </p:cNvPr>
          <p:cNvGrpSpPr/>
          <p:nvPr userDrawn="1"/>
        </p:nvGrpSpPr>
        <p:grpSpPr>
          <a:xfrm>
            <a:off x="906288" y="568734"/>
            <a:ext cx="638901" cy="672742"/>
            <a:chOff x="906288" y="568734"/>
            <a:chExt cx="638901" cy="672742"/>
          </a:xfrm>
        </p:grpSpPr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99F230C7-1C2F-D648-3239-60CC8293D502}"/>
                </a:ext>
              </a:extLst>
            </p:cNvPr>
            <p:cNvSpPr/>
            <p:nvPr/>
          </p:nvSpPr>
          <p:spPr>
            <a:xfrm>
              <a:off x="906288" y="568734"/>
              <a:ext cx="485452" cy="672742"/>
            </a:xfrm>
            <a:custGeom>
              <a:avLst/>
              <a:gdLst>
                <a:gd name="connsiteX0" fmla="*/ 358500 w 485452"/>
                <a:gd name="connsiteY0" fmla="*/ 672632 h 672742"/>
                <a:gd name="connsiteX1" fmla="*/ 27686 w 485452"/>
                <a:gd name="connsiteY1" fmla="*/ 672632 h 672742"/>
                <a:gd name="connsiteX2" fmla="*/ -71 w 485452"/>
                <a:gd name="connsiteY2" fmla="*/ 644891 h 672742"/>
                <a:gd name="connsiteX3" fmla="*/ -71 w 485452"/>
                <a:gd name="connsiteY3" fmla="*/ 27647 h 672742"/>
                <a:gd name="connsiteX4" fmla="*/ 27686 w 485452"/>
                <a:gd name="connsiteY4" fmla="*/ -111 h 672742"/>
                <a:gd name="connsiteX5" fmla="*/ 457693 w 485452"/>
                <a:gd name="connsiteY5" fmla="*/ -111 h 672742"/>
                <a:gd name="connsiteX6" fmla="*/ 485381 w 485452"/>
                <a:gd name="connsiteY6" fmla="*/ 27647 h 672742"/>
                <a:gd name="connsiteX7" fmla="*/ 485381 w 485452"/>
                <a:gd name="connsiteY7" fmla="*/ 545750 h 6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452" h="672742">
                  <a:moveTo>
                    <a:pt x="358500" y="672632"/>
                  </a:moveTo>
                  <a:lnTo>
                    <a:pt x="27686" y="672632"/>
                  </a:lnTo>
                  <a:cubicBezTo>
                    <a:pt x="12363" y="672632"/>
                    <a:pt x="-62" y="660214"/>
                    <a:pt x="-71" y="644891"/>
                  </a:cubicBezTo>
                  <a:lnTo>
                    <a:pt x="-71" y="27647"/>
                  </a:lnTo>
                  <a:cubicBezTo>
                    <a:pt x="-71" y="12317"/>
                    <a:pt x="12356" y="-111"/>
                    <a:pt x="27686" y="-111"/>
                  </a:cubicBezTo>
                  <a:lnTo>
                    <a:pt x="457693" y="-111"/>
                  </a:lnTo>
                  <a:cubicBezTo>
                    <a:pt x="472996" y="-73"/>
                    <a:pt x="485381" y="12343"/>
                    <a:pt x="485381" y="27647"/>
                  </a:cubicBezTo>
                  <a:lnTo>
                    <a:pt x="485381" y="545750"/>
                  </a:ln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9325DE81-03D6-2AC7-2CB0-EF5C9E4C4B72}"/>
                </a:ext>
              </a:extLst>
            </p:cNvPr>
            <p:cNvSpPr/>
            <p:nvPr/>
          </p:nvSpPr>
          <p:spPr>
            <a:xfrm>
              <a:off x="1264859" y="1114595"/>
              <a:ext cx="126880" cy="126881"/>
            </a:xfrm>
            <a:custGeom>
              <a:avLst/>
              <a:gdLst>
                <a:gd name="connsiteX0" fmla="*/ -71 w 126880"/>
                <a:gd name="connsiteY0" fmla="*/ 126770 h 126881"/>
                <a:gd name="connsiteX1" fmla="*/ -71 w 126880"/>
                <a:gd name="connsiteY1" fmla="*/ 22943 h 126881"/>
                <a:gd name="connsiteX2" fmla="*/ 22965 w 126880"/>
                <a:gd name="connsiteY2" fmla="*/ -111 h 126881"/>
                <a:gd name="connsiteX3" fmla="*/ 126810 w 126880"/>
                <a:gd name="connsiteY3" fmla="*/ -111 h 12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880" h="126881">
                  <a:moveTo>
                    <a:pt x="-71" y="126770"/>
                  </a:moveTo>
                  <a:lnTo>
                    <a:pt x="-71" y="22943"/>
                  </a:lnTo>
                  <a:cubicBezTo>
                    <a:pt x="-71" y="10217"/>
                    <a:pt x="10239" y="-101"/>
                    <a:pt x="22965" y="-111"/>
                  </a:cubicBezTo>
                  <a:lnTo>
                    <a:pt x="126810" y="-111"/>
                  </a:ln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202BCE56-703F-15E3-8C44-52179ECCF2B4}"/>
                </a:ext>
              </a:extLst>
            </p:cNvPr>
            <p:cNvSpPr/>
            <p:nvPr/>
          </p:nvSpPr>
          <p:spPr>
            <a:xfrm>
              <a:off x="1466845" y="682934"/>
              <a:ext cx="68437" cy="56324"/>
            </a:xfrm>
            <a:custGeom>
              <a:avLst/>
              <a:gdLst>
                <a:gd name="connsiteX0" fmla="*/ 22295 w 68437"/>
                <a:gd name="connsiteY0" fmla="*/ 0 h 56324"/>
                <a:gd name="connsiteX1" fmla="*/ 46142 w 68437"/>
                <a:gd name="connsiteY1" fmla="*/ 0 h 56324"/>
                <a:gd name="connsiteX2" fmla="*/ 68437 w 68437"/>
                <a:gd name="connsiteY2" fmla="*/ 22296 h 56324"/>
                <a:gd name="connsiteX3" fmla="*/ 68437 w 68437"/>
                <a:gd name="connsiteY3" fmla="*/ 56325 h 56324"/>
                <a:gd name="connsiteX4" fmla="*/ 68437 w 68437"/>
                <a:gd name="connsiteY4" fmla="*/ 56325 h 56324"/>
                <a:gd name="connsiteX5" fmla="*/ 0 w 68437"/>
                <a:gd name="connsiteY5" fmla="*/ 56325 h 56324"/>
                <a:gd name="connsiteX6" fmla="*/ 0 w 68437"/>
                <a:gd name="connsiteY6" fmla="*/ 56325 h 56324"/>
                <a:gd name="connsiteX7" fmla="*/ 0 w 68437"/>
                <a:gd name="connsiteY7" fmla="*/ 22296 h 56324"/>
                <a:gd name="connsiteX8" fmla="*/ 22295 w 68437"/>
                <a:gd name="connsiteY8" fmla="*/ 0 h 56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437" h="56324">
                  <a:moveTo>
                    <a:pt x="22295" y="0"/>
                  </a:moveTo>
                  <a:lnTo>
                    <a:pt x="46142" y="0"/>
                  </a:lnTo>
                  <a:cubicBezTo>
                    <a:pt x="58456" y="0"/>
                    <a:pt x="68437" y="9982"/>
                    <a:pt x="68437" y="22296"/>
                  </a:cubicBezTo>
                  <a:lnTo>
                    <a:pt x="68437" y="56325"/>
                  </a:lnTo>
                  <a:lnTo>
                    <a:pt x="68437" y="56325"/>
                  </a:lnTo>
                  <a:lnTo>
                    <a:pt x="0" y="56325"/>
                  </a:lnTo>
                  <a:lnTo>
                    <a:pt x="0" y="56325"/>
                  </a:lnTo>
                  <a:lnTo>
                    <a:pt x="0" y="22296"/>
                  </a:lnTo>
                  <a:cubicBezTo>
                    <a:pt x="0" y="9982"/>
                    <a:pt x="9981" y="0"/>
                    <a:pt x="22295" y="0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E894DEA-C5F6-3BB2-8874-07B4844F670C}"/>
                </a:ext>
              </a:extLst>
            </p:cNvPr>
            <p:cNvSpPr/>
            <p:nvPr/>
          </p:nvSpPr>
          <p:spPr>
            <a:xfrm>
              <a:off x="1457007" y="720306"/>
              <a:ext cx="88113" cy="317202"/>
            </a:xfrm>
            <a:custGeom>
              <a:avLst/>
              <a:gdLst>
                <a:gd name="connsiteX0" fmla="*/ 15404 w 88113"/>
                <a:gd name="connsiteY0" fmla="*/ 0 h 317202"/>
                <a:gd name="connsiteX1" fmla="*/ 72727 w 88113"/>
                <a:gd name="connsiteY1" fmla="*/ 0 h 317202"/>
                <a:gd name="connsiteX2" fmla="*/ 88114 w 88113"/>
                <a:gd name="connsiteY2" fmla="*/ 15386 h 317202"/>
                <a:gd name="connsiteX3" fmla="*/ 88114 w 88113"/>
                <a:gd name="connsiteY3" fmla="*/ 317203 h 317202"/>
                <a:gd name="connsiteX4" fmla="*/ 88114 w 88113"/>
                <a:gd name="connsiteY4" fmla="*/ 317203 h 317202"/>
                <a:gd name="connsiteX5" fmla="*/ 0 w 88113"/>
                <a:gd name="connsiteY5" fmla="*/ 317203 h 317202"/>
                <a:gd name="connsiteX6" fmla="*/ 0 w 88113"/>
                <a:gd name="connsiteY6" fmla="*/ 317203 h 317202"/>
                <a:gd name="connsiteX7" fmla="*/ 0 w 88113"/>
                <a:gd name="connsiteY7" fmla="*/ 15352 h 317202"/>
                <a:gd name="connsiteX8" fmla="*/ 15404 w 88113"/>
                <a:gd name="connsiteY8" fmla="*/ 0 h 31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13" h="317202">
                  <a:moveTo>
                    <a:pt x="15404" y="0"/>
                  </a:moveTo>
                  <a:lnTo>
                    <a:pt x="72727" y="0"/>
                  </a:lnTo>
                  <a:cubicBezTo>
                    <a:pt x="81225" y="0"/>
                    <a:pt x="88114" y="6889"/>
                    <a:pt x="88114" y="15386"/>
                  </a:cubicBezTo>
                  <a:lnTo>
                    <a:pt x="88114" y="317203"/>
                  </a:lnTo>
                  <a:lnTo>
                    <a:pt x="88114" y="317203"/>
                  </a:lnTo>
                  <a:lnTo>
                    <a:pt x="0" y="317203"/>
                  </a:lnTo>
                  <a:lnTo>
                    <a:pt x="0" y="317203"/>
                  </a:lnTo>
                  <a:lnTo>
                    <a:pt x="0" y="15352"/>
                  </a:lnTo>
                  <a:cubicBezTo>
                    <a:pt x="19" y="6861"/>
                    <a:pt x="6913" y="-9"/>
                    <a:pt x="15404" y="0"/>
                  </a:cubicBez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F77AAB56-5055-FDBF-7060-918DED0F7485}"/>
                </a:ext>
              </a:extLst>
            </p:cNvPr>
            <p:cNvSpPr/>
            <p:nvPr/>
          </p:nvSpPr>
          <p:spPr>
            <a:xfrm>
              <a:off x="1457093" y="1037578"/>
              <a:ext cx="88096" cy="80232"/>
            </a:xfrm>
            <a:custGeom>
              <a:avLst/>
              <a:gdLst>
                <a:gd name="connsiteX0" fmla="*/ 38196 w 88096"/>
                <a:gd name="connsiteY0" fmla="*/ 76493 h 80232"/>
                <a:gd name="connsiteX1" fmla="*/ -71 w 88096"/>
                <a:gd name="connsiteY1" fmla="*/ -111 h 80232"/>
                <a:gd name="connsiteX2" fmla="*/ 88025 w 88096"/>
                <a:gd name="connsiteY2" fmla="*/ -111 h 80232"/>
                <a:gd name="connsiteX3" fmla="*/ 49689 w 88096"/>
                <a:gd name="connsiteY3" fmla="*/ 76562 h 80232"/>
                <a:gd name="connsiteX4" fmla="*/ 41125 w 88096"/>
                <a:gd name="connsiteY4" fmla="*/ 79457 h 80232"/>
                <a:gd name="connsiteX5" fmla="*/ 38196 w 88096"/>
                <a:gd name="connsiteY5" fmla="*/ 76493 h 8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096" h="80232">
                  <a:moveTo>
                    <a:pt x="38196" y="76493"/>
                  </a:moveTo>
                  <a:lnTo>
                    <a:pt x="-71" y="-111"/>
                  </a:lnTo>
                  <a:lnTo>
                    <a:pt x="88025" y="-111"/>
                  </a:lnTo>
                  <a:lnTo>
                    <a:pt x="49689" y="76562"/>
                  </a:lnTo>
                  <a:cubicBezTo>
                    <a:pt x="48122" y="79726"/>
                    <a:pt x="44289" y="81023"/>
                    <a:pt x="41125" y="79457"/>
                  </a:cubicBezTo>
                  <a:cubicBezTo>
                    <a:pt x="39845" y="78825"/>
                    <a:pt x="38815" y="77780"/>
                    <a:pt x="38196" y="76493"/>
                  </a:cubicBez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ECB5ED8B-19E6-DB50-7123-78BCFFA8E702}"/>
                </a:ext>
              </a:extLst>
            </p:cNvPr>
            <p:cNvSpPr/>
            <p:nvPr/>
          </p:nvSpPr>
          <p:spPr>
            <a:xfrm>
              <a:off x="967006" y="666652"/>
              <a:ext cx="111236" cy="111236"/>
            </a:xfrm>
            <a:custGeom>
              <a:avLst/>
              <a:gdLst>
                <a:gd name="connsiteX0" fmla="*/ 111236 w 111236"/>
                <a:gd name="connsiteY0" fmla="*/ 55618 h 111236"/>
                <a:gd name="connsiteX1" fmla="*/ 55618 w 111236"/>
                <a:gd name="connsiteY1" fmla="*/ 111236 h 111236"/>
                <a:gd name="connsiteX2" fmla="*/ 0 w 111236"/>
                <a:gd name="connsiteY2" fmla="*/ 55618 h 111236"/>
                <a:gd name="connsiteX3" fmla="*/ 55618 w 111236"/>
                <a:gd name="connsiteY3" fmla="*/ 0 h 111236"/>
                <a:gd name="connsiteX4" fmla="*/ 111236 w 111236"/>
                <a:gd name="connsiteY4" fmla="*/ 55618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6" h="111236">
                  <a:moveTo>
                    <a:pt x="111236" y="55618"/>
                  </a:moveTo>
                  <a:cubicBezTo>
                    <a:pt x="111236" y="86335"/>
                    <a:pt x="86335" y="111236"/>
                    <a:pt x="55618" y="111236"/>
                  </a:cubicBezTo>
                  <a:cubicBezTo>
                    <a:pt x="24901" y="111236"/>
                    <a:pt x="0" y="86335"/>
                    <a:pt x="0" y="55618"/>
                  </a:cubicBezTo>
                  <a:cubicBezTo>
                    <a:pt x="0" y="24901"/>
                    <a:pt x="24901" y="0"/>
                    <a:pt x="55618" y="0"/>
                  </a:cubicBezTo>
                  <a:cubicBezTo>
                    <a:pt x="86335" y="0"/>
                    <a:pt x="111236" y="24901"/>
                    <a:pt x="111236" y="55618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DE58A472-EB59-8C56-68E7-8184D800E3F4}"/>
                </a:ext>
              </a:extLst>
            </p:cNvPr>
            <p:cNvSpPr/>
            <p:nvPr/>
          </p:nvSpPr>
          <p:spPr>
            <a:xfrm>
              <a:off x="990676" y="693582"/>
              <a:ext cx="65537" cy="56686"/>
            </a:xfrm>
            <a:custGeom>
              <a:avLst/>
              <a:gdLst>
                <a:gd name="connsiteX0" fmla="*/ 26759 w 65537"/>
                <a:gd name="connsiteY0" fmla="*/ 56576 h 56686"/>
                <a:gd name="connsiteX1" fmla="*/ 20763 w 65537"/>
                <a:gd name="connsiteY1" fmla="*/ 53888 h 56686"/>
                <a:gd name="connsiteX2" fmla="*/ 1983 w 65537"/>
                <a:gd name="connsiteY2" fmla="*/ 32971 h 56686"/>
                <a:gd name="connsiteX3" fmla="*/ 2629 w 65537"/>
                <a:gd name="connsiteY3" fmla="*/ 21556 h 56686"/>
                <a:gd name="connsiteX4" fmla="*/ 14044 w 65537"/>
                <a:gd name="connsiteY4" fmla="*/ 22202 h 56686"/>
                <a:gd name="connsiteX5" fmla="*/ 26277 w 65537"/>
                <a:gd name="connsiteY5" fmla="*/ 35831 h 56686"/>
                <a:gd name="connsiteX6" fmla="*/ 50967 w 65537"/>
                <a:gd name="connsiteY6" fmla="*/ 3094 h 56686"/>
                <a:gd name="connsiteX7" fmla="*/ 62262 w 65537"/>
                <a:gd name="connsiteY7" fmla="*/ 1518 h 56686"/>
                <a:gd name="connsiteX8" fmla="*/ 63838 w 65537"/>
                <a:gd name="connsiteY8" fmla="*/ 12812 h 56686"/>
                <a:gd name="connsiteX9" fmla="*/ 33255 w 65537"/>
                <a:gd name="connsiteY9" fmla="*/ 53354 h 56686"/>
                <a:gd name="connsiteX10" fmla="*/ 27156 w 65537"/>
                <a:gd name="connsiteY10" fmla="*/ 56541 h 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537" h="56686">
                  <a:moveTo>
                    <a:pt x="26759" y="56576"/>
                  </a:moveTo>
                  <a:cubicBezTo>
                    <a:pt x="24470" y="56569"/>
                    <a:pt x="22292" y="55592"/>
                    <a:pt x="20763" y="53888"/>
                  </a:cubicBezTo>
                  <a:lnTo>
                    <a:pt x="1983" y="32971"/>
                  </a:lnTo>
                  <a:cubicBezTo>
                    <a:pt x="-991" y="29640"/>
                    <a:pt x="-702" y="24530"/>
                    <a:pt x="2629" y="21556"/>
                  </a:cubicBezTo>
                  <a:cubicBezTo>
                    <a:pt x="5959" y="18582"/>
                    <a:pt x="11070" y="18872"/>
                    <a:pt x="14044" y="22202"/>
                  </a:cubicBezTo>
                  <a:lnTo>
                    <a:pt x="26277" y="35831"/>
                  </a:lnTo>
                  <a:lnTo>
                    <a:pt x="50967" y="3094"/>
                  </a:lnTo>
                  <a:cubicBezTo>
                    <a:pt x="53650" y="-460"/>
                    <a:pt x="58707" y="-1165"/>
                    <a:pt x="62262" y="1518"/>
                  </a:cubicBezTo>
                  <a:cubicBezTo>
                    <a:pt x="65816" y="4200"/>
                    <a:pt x="66521" y="9257"/>
                    <a:pt x="63838" y="12812"/>
                  </a:cubicBezTo>
                  <a:lnTo>
                    <a:pt x="33255" y="53354"/>
                  </a:lnTo>
                  <a:cubicBezTo>
                    <a:pt x="31799" y="55272"/>
                    <a:pt x="29563" y="56441"/>
                    <a:pt x="27156" y="56541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8284E8E4-F707-6D61-EECD-8793D20DF1FC}"/>
                </a:ext>
              </a:extLst>
            </p:cNvPr>
            <p:cNvSpPr/>
            <p:nvPr/>
          </p:nvSpPr>
          <p:spPr>
            <a:xfrm>
              <a:off x="1113546" y="703937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EEC82E18-7025-FE69-9ADC-D8B532CB5CBE}"/>
                </a:ext>
              </a:extLst>
            </p:cNvPr>
            <p:cNvSpPr/>
            <p:nvPr/>
          </p:nvSpPr>
          <p:spPr>
            <a:xfrm>
              <a:off x="966989" y="817035"/>
              <a:ext cx="111270" cy="111322"/>
            </a:xfrm>
            <a:custGeom>
              <a:avLst/>
              <a:gdLst>
                <a:gd name="connsiteX0" fmla="*/ 55564 w 111270"/>
                <a:gd name="connsiteY0" fmla="*/ 15827 h 111322"/>
                <a:gd name="connsiteX1" fmla="*/ 95331 w 111270"/>
                <a:gd name="connsiteY1" fmla="*/ 55559 h 111322"/>
                <a:gd name="connsiteX2" fmla="*/ 55599 w 111270"/>
                <a:gd name="connsiteY2" fmla="*/ 95326 h 111322"/>
                <a:gd name="connsiteX3" fmla="*/ 15832 w 111270"/>
                <a:gd name="connsiteY3" fmla="*/ 55593 h 111322"/>
                <a:gd name="connsiteX4" fmla="*/ 15832 w 111270"/>
                <a:gd name="connsiteY4" fmla="*/ 55559 h 111322"/>
                <a:gd name="connsiteX5" fmla="*/ 55564 w 111270"/>
                <a:gd name="connsiteY5" fmla="*/ 15827 h 111322"/>
                <a:gd name="connsiteX6" fmla="*/ 55564 w 111270"/>
                <a:gd name="connsiteY6" fmla="*/ -59 h 111322"/>
                <a:gd name="connsiteX7" fmla="*/ -71 w 111270"/>
                <a:gd name="connsiteY7" fmla="*/ 55576 h 111322"/>
                <a:gd name="connsiteX8" fmla="*/ 55564 w 111270"/>
                <a:gd name="connsiteY8" fmla="*/ 111212 h 111322"/>
                <a:gd name="connsiteX9" fmla="*/ 111199 w 111270"/>
                <a:gd name="connsiteY9" fmla="*/ 55576 h 111322"/>
                <a:gd name="connsiteX10" fmla="*/ 111199 w 111270"/>
                <a:gd name="connsiteY10" fmla="*/ 55559 h 111322"/>
                <a:gd name="connsiteX11" fmla="*/ 55633 w 111270"/>
                <a:gd name="connsiteY11" fmla="*/ -111 h 111322"/>
                <a:gd name="connsiteX12" fmla="*/ 55564 w 111270"/>
                <a:gd name="connsiteY12" fmla="*/ -111 h 11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270" h="111322">
                  <a:moveTo>
                    <a:pt x="55564" y="15827"/>
                  </a:moveTo>
                  <a:cubicBezTo>
                    <a:pt x="77517" y="15816"/>
                    <a:pt x="95320" y="33606"/>
                    <a:pt x="95331" y="55559"/>
                  </a:cubicBezTo>
                  <a:cubicBezTo>
                    <a:pt x="95341" y="77512"/>
                    <a:pt x="77551" y="95315"/>
                    <a:pt x="55599" y="95326"/>
                  </a:cubicBezTo>
                  <a:cubicBezTo>
                    <a:pt x="33646" y="95336"/>
                    <a:pt x="15842" y="77546"/>
                    <a:pt x="15832" y="55593"/>
                  </a:cubicBezTo>
                  <a:cubicBezTo>
                    <a:pt x="15832" y="55581"/>
                    <a:pt x="15832" y="55571"/>
                    <a:pt x="15832" y="55559"/>
                  </a:cubicBezTo>
                  <a:cubicBezTo>
                    <a:pt x="15870" y="33631"/>
                    <a:pt x="33636" y="15865"/>
                    <a:pt x="55564" y="15827"/>
                  </a:cubicBezTo>
                  <a:moveTo>
                    <a:pt x="55564" y="-59"/>
                  </a:moveTo>
                  <a:cubicBezTo>
                    <a:pt x="24838" y="-59"/>
                    <a:pt x="-71" y="24850"/>
                    <a:pt x="-71" y="55576"/>
                  </a:cubicBezTo>
                  <a:cubicBezTo>
                    <a:pt x="-71" y="86302"/>
                    <a:pt x="24838" y="111212"/>
                    <a:pt x="55564" y="111212"/>
                  </a:cubicBezTo>
                  <a:cubicBezTo>
                    <a:pt x="86290" y="111212"/>
                    <a:pt x="111199" y="86302"/>
                    <a:pt x="111199" y="55576"/>
                  </a:cubicBezTo>
                  <a:cubicBezTo>
                    <a:pt x="111199" y="55571"/>
                    <a:pt x="111199" y="55564"/>
                    <a:pt x="111199" y="55559"/>
                  </a:cubicBezTo>
                  <a:cubicBezTo>
                    <a:pt x="111229" y="24842"/>
                    <a:pt x="86350" y="-82"/>
                    <a:pt x="55633" y="-111"/>
                  </a:cubicBezTo>
                  <a:cubicBezTo>
                    <a:pt x="55611" y="-111"/>
                    <a:pt x="55586" y="-111"/>
                    <a:pt x="55564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5B449820-864D-1BCD-95E7-65BFC5219B09}"/>
                </a:ext>
              </a:extLst>
            </p:cNvPr>
            <p:cNvSpPr/>
            <p:nvPr/>
          </p:nvSpPr>
          <p:spPr>
            <a:xfrm>
              <a:off x="1113546" y="854389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E66544BC-3F83-2483-3213-543BA7958793}"/>
                </a:ext>
              </a:extLst>
            </p:cNvPr>
            <p:cNvSpPr/>
            <p:nvPr/>
          </p:nvSpPr>
          <p:spPr>
            <a:xfrm>
              <a:off x="967023" y="967538"/>
              <a:ext cx="111236" cy="111236"/>
            </a:xfrm>
            <a:custGeom>
              <a:avLst/>
              <a:gdLst>
                <a:gd name="connsiteX0" fmla="*/ 55530 w 111236"/>
                <a:gd name="connsiteY0" fmla="*/ 15758 h 111236"/>
                <a:gd name="connsiteX1" fmla="*/ 95296 w 111236"/>
                <a:gd name="connsiteY1" fmla="*/ 55490 h 111236"/>
                <a:gd name="connsiteX2" fmla="*/ 55564 w 111236"/>
                <a:gd name="connsiteY2" fmla="*/ 95257 h 111236"/>
                <a:gd name="connsiteX3" fmla="*/ 15797 w 111236"/>
                <a:gd name="connsiteY3" fmla="*/ 55525 h 111236"/>
                <a:gd name="connsiteX4" fmla="*/ 15797 w 111236"/>
                <a:gd name="connsiteY4" fmla="*/ 55507 h 111236"/>
                <a:gd name="connsiteX5" fmla="*/ 55530 w 111236"/>
                <a:gd name="connsiteY5" fmla="*/ 15758 h 111236"/>
                <a:gd name="connsiteX6" fmla="*/ 55530 w 111236"/>
                <a:gd name="connsiteY6" fmla="*/ -111 h 111236"/>
                <a:gd name="connsiteX7" fmla="*/ -71 w 111236"/>
                <a:gd name="connsiteY7" fmla="*/ 55525 h 111236"/>
                <a:gd name="connsiteX8" fmla="*/ 55564 w 111236"/>
                <a:gd name="connsiteY8" fmla="*/ 111126 h 111236"/>
                <a:gd name="connsiteX9" fmla="*/ 111165 w 111236"/>
                <a:gd name="connsiteY9" fmla="*/ 55507 h 111236"/>
                <a:gd name="connsiteX10" fmla="*/ 55547 w 111236"/>
                <a:gd name="connsiteY10" fmla="*/ -111 h 111236"/>
                <a:gd name="connsiteX11" fmla="*/ 55530 w 111236"/>
                <a:gd name="connsiteY11" fmla="*/ -111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236" h="111236">
                  <a:moveTo>
                    <a:pt x="55530" y="15758"/>
                  </a:moveTo>
                  <a:cubicBezTo>
                    <a:pt x="77482" y="15748"/>
                    <a:pt x="95286" y="33537"/>
                    <a:pt x="95296" y="55490"/>
                  </a:cubicBezTo>
                  <a:cubicBezTo>
                    <a:pt x="95307" y="77443"/>
                    <a:pt x="77517" y="95246"/>
                    <a:pt x="55564" y="95257"/>
                  </a:cubicBezTo>
                  <a:cubicBezTo>
                    <a:pt x="33611" y="95267"/>
                    <a:pt x="15808" y="77477"/>
                    <a:pt x="15797" y="55525"/>
                  </a:cubicBezTo>
                  <a:cubicBezTo>
                    <a:pt x="15797" y="55519"/>
                    <a:pt x="15797" y="55512"/>
                    <a:pt x="15797" y="55507"/>
                  </a:cubicBezTo>
                  <a:cubicBezTo>
                    <a:pt x="15827" y="33574"/>
                    <a:pt x="33596" y="15796"/>
                    <a:pt x="55530" y="15758"/>
                  </a:cubicBezTo>
                  <a:moveTo>
                    <a:pt x="55530" y="-111"/>
                  </a:moveTo>
                  <a:cubicBezTo>
                    <a:pt x="24812" y="-101"/>
                    <a:pt x="-82" y="24807"/>
                    <a:pt x="-71" y="55525"/>
                  </a:cubicBezTo>
                  <a:cubicBezTo>
                    <a:pt x="-61" y="86242"/>
                    <a:pt x="24847" y="111136"/>
                    <a:pt x="55564" y="111126"/>
                  </a:cubicBezTo>
                  <a:cubicBezTo>
                    <a:pt x="86275" y="111115"/>
                    <a:pt x="111165" y="86218"/>
                    <a:pt x="111165" y="55507"/>
                  </a:cubicBezTo>
                  <a:cubicBezTo>
                    <a:pt x="111165" y="24790"/>
                    <a:pt x="86264" y="-111"/>
                    <a:pt x="55547" y="-111"/>
                  </a:cubicBezTo>
                  <a:cubicBezTo>
                    <a:pt x="55542" y="-111"/>
                    <a:pt x="55535" y="-111"/>
                    <a:pt x="55530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DAB58ABC-DFE6-6C3C-7CB6-78BBD19B1C36}"/>
                </a:ext>
              </a:extLst>
            </p:cNvPr>
            <p:cNvSpPr/>
            <p:nvPr/>
          </p:nvSpPr>
          <p:spPr>
            <a:xfrm>
              <a:off x="1113546" y="1004824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4551B91C-AFD7-ED4A-5DB8-685855E2A039}"/>
              </a:ext>
            </a:extLst>
          </p:cNvPr>
          <p:cNvCxnSpPr/>
          <p:nvPr userDrawn="1"/>
        </p:nvCxnSpPr>
        <p:spPr>
          <a:xfrm>
            <a:off x="914400" y="1492250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FEB0B2C1-6D31-C556-C79C-F31B1FE4EA74}"/>
              </a:ext>
            </a:extLst>
          </p:cNvPr>
          <p:cNvCxnSpPr/>
          <p:nvPr userDrawn="1"/>
        </p:nvCxnSpPr>
        <p:spPr>
          <a:xfrm>
            <a:off x="914400" y="5775925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ubrik 24">
            <a:extLst>
              <a:ext uri="{FF2B5EF4-FFF2-40B4-BE49-F238E27FC236}">
                <a16:creationId xmlns:a16="http://schemas.microsoft.com/office/drawing/2014/main" id="{A7596D78-7CB0-97ED-E6C0-A018C7602C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3082" y="669288"/>
            <a:ext cx="9546052" cy="81228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Ange </a:t>
            </a:r>
            <a:r>
              <a:rPr lang="en-US" dirty="0" err="1"/>
              <a:t>agendarubrik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857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ängre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95325"/>
            <a:ext cx="6830484" cy="202565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2895600"/>
            <a:ext cx="7230534" cy="2881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8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örre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69925"/>
            <a:ext cx="7548034" cy="23622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6" y="3187700"/>
            <a:ext cx="7548033" cy="2589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034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2548890"/>
            <a:ext cx="5181600" cy="1874520"/>
          </a:xfrm>
        </p:spPr>
        <p:txBody>
          <a:bodyPr anchor="t"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3D118E29-DBB4-C07D-6D91-E9F8DA51E76C}"/>
              </a:ext>
            </a:extLst>
          </p:cNvPr>
          <p:cNvSpPr/>
          <p:nvPr userDrawn="1"/>
        </p:nvSpPr>
        <p:spPr>
          <a:xfrm rot="10800000">
            <a:off x="2023427" y="0"/>
            <a:ext cx="2840673" cy="1393354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4CD4350E-15CC-E8CC-C64C-B9E1B1C0C1DE}"/>
              </a:ext>
            </a:extLst>
          </p:cNvPr>
          <p:cNvSpPr/>
          <p:nvPr userDrawn="1"/>
        </p:nvSpPr>
        <p:spPr>
          <a:xfrm>
            <a:off x="4570942" y="4838226"/>
            <a:ext cx="4114800" cy="2018315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824038"/>
            <a:ext cx="49826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0" y="1824038"/>
            <a:ext cx="49826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32211A-2ABD-40B2-543E-7790EE55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8" y="1824038"/>
            <a:ext cx="4440766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F31822E3-DC1B-5321-85F7-42B8BFF6C3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698500"/>
            <a:ext cx="5173133" cy="5078413"/>
          </a:xfrm>
          <a:custGeom>
            <a:avLst/>
            <a:gdLst>
              <a:gd name="connsiteX0" fmla="*/ 0 w 4982633"/>
              <a:gd name="connsiteY0" fmla="*/ 0 h 4281488"/>
              <a:gd name="connsiteX1" fmla="*/ 4982633 w 4982633"/>
              <a:gd name="connsiteY1" fmla="*/ 0 h 4281488"/>
              <a:gd name="connsiteX2" fmla="*/ 4982633 w 4982633"/>
              <a:gd name="connsiteY2" fmla="*/ 4281488 h 4281488"/>
              <a:gd name="connsiteX3" fmla="*/ 0 w 4982633"/>
              <a:gd name="connsiteY3" fmla="*/ 4281488 h 42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2633" h="4281488">
                <a:moveTo>
                  <a:pt x="0" y="0"/>
                </a:moveTo>
                <a:lnTo>
                  <a:pt x="4982633" y="0"/>
                </a:lnTo>
                <a:lnTo>
                  <a:pt x="4982633" y="4281488"/>
                </a:lnTo>
                <a:lnTo>
                  <a:pt x="0" y="4281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ECA5563-A413-3B56-3F72-64C3B356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4787269" cy="8122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44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346267" cy="8122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866" y="1824037"/>
            <a:ext cx="10355563" cy="39528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3CD0-842C-4BCD-83D3-BB78B185EE38}" type="datetimeFigureOut">
              <a:rPr lang="sv-SE" smtClean="0"/>
              <a:t>2023-09-18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4EA2E787-9118-698D-533B-21D4DD3A1EBE}"/>
              </a:ext>
            </a:extLst>
          </p:cNvPr>
          <p:cNvGrpSpPr/>
          <p:nvPr userDrawn="1"/>
        </p:nvGrpSpPr>
        <p:grpSpPr>
          <a:xfrm>
            <a:off x="10810874" y="6127706"/>
            <a:ext cx="1001927" cy="340313"/>
            <a:chOff x="10651250" y="6073488"/>
            <a:chExt cx="1161552" cy="394531"/>
          </a:xfrm>
          <a:solidFill>
            <a:schemeClr val="accent1"/>
          </a:solidFill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68F97807-7BE3-2002-A4EC-FCA04DD81A3E}"/>
                </a:ext>
              </a:extLst>
            </p:cNvPr>
            <p:cNvSpPr/>
            <p:nvPr/>
          </p:nvSpPr>
          <p:spPr>
            <a:xfrm>
              <a:off x="10972599" y="6186422"/>
              <a:ext cx="65564" cy="65561"/>
            </a:xfrm>
            <a:custGeom>
              <a:avLst/>
              <a:gdLst>
                <a:gd name="connsiteX0" fmla="*/ 65562 w 65564"/>
                <a:gd name="connsiteY0" fmla="*/ 32372 h 65561"/>
                <a:gd name="connsiteX1" fmla="*/ 33190 w 65564"/>
                <a:gd name="connsiteY1" fmla="*/ 65559 h 65561"/>
                <a:gd name="connsiteX2" fmla="*/ 3 w 65564"/>
                <a:gd name="connsiteY2" fmla="*/ 33187 h 65561"/>
                <a:gd name="connsiteX3" fmla="*/ 32370 w 65564"/>
                <a:gd name="connsiteY3" fmla="*/ 0 h 65561"/>
                <a:gd name="connsiteX4" fmla="*/ 32780 w 65564"/>
                <a:gd name="connsiteY4" fmla="*/ 0 h 65561"/>
                <a:gd name="connsiteX5" fmla="*/ 65562 w 65564"/>
                <a:gd name="connsiteY5" fmla="*/ 32372 h 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64" h="65561">
                  <a:moveTo>
                    <a:pt x="65562" y="32372"/>
                  </a:moveTo>
                  <a:cubicBezTo>
                    <a:pt x="65787" y="50476"/>
                    <a:pt x="51293" y="65334"/>
                    <a:pt x="33190" y="65559"/>
                  </a:cubicBezTo>
                  <a:cubicBezTo>
                    <a:pt x="15086" y="65784"/>
                    <a:pt x="227" y="51290"/>
                    <a:pt x="3" y="33187"/>
                  </a:cubicBezTo>
                  <a:cubicBezTo>
                    <a:pt x="-222" y="15085"/>
                    <a:pt x="14269" y="228"/>
                    <a:pt x="32370" y="0"/>
                  </a:cubicBezTo>
                  <a:lnTo>
                    <a:pt x="32780" y="0"/>
                  </a:lnTo>
                  <a:cubicBezTo>
                    <a:pt x="50726" y="-1"/>
                    <a:pt x="65338" y="14427"/>
                    <a:pt x="65562" y="3237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92302D15-105B-2B9E-13CA-63DC45EB94E2}"/>
                </a:ext>
              </a:extLst>
            </p:cNvPr>
            <p:cNvSpPr/>
            <p:nvPr/>
          </p:nvSpPr>
          <p:spPr>
            <a:xfrm>
              <a:off x="10978743" y="6277064"/>
              <a:ext cx="53680" cy="186980"/>
            </a:xfrm>
            <a:custGeom>
              <a:avLst/>
              <a:gdLst>
                <a:gd name="connsiteX0" fmla="*/ 51796 w 53680"/>
                <a:gd name="connsiteY0" fmla="*/ 0 h 186980"/>
                <a:gd name="connsiteX1" fmla="*/ 53681 w 53680"/>
                <a:gd name="connsiteY1" fmla="*/ 0 h 186980"/>
                <a:gd name="connsiteX2" fmla="*/ 53681 w 53680"/>
                <a:gd name="connsiteY2" fmla="*/ 186981 h 186980"/>
                <a:gd name="connsiteX3" fmla="*/ 51796 w 53680"/>
                <a:gd name="connsiteY3" fmla="*/ 186981 h 186980"/>
                <a:gd name="connsiteX4" fmla="*/ 1885 w 53680"/>
                <a:gd name="connsiteY4" fmla="*/ 186981 h 186980"/>
                <a:gd name="connsiteX5" fmla="*/ 0 w 53680"/>
                <a:gd name="connsiteY5" fmla="*/ 186981 h 186980"/>
                <a:gd name="connsiteX6" fmla="*/ 0 w 53680"/>
                <a:gd name="connsiteY6" fmla="*/ 0 h 186980"/>
                <a:gd name="connsiteX7" fmla="*/ 1885 w 53680"/>
                <a:gd name="connsiteY7" fmla="*/ 0 h 18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80" h="186980">
                  <a:moveTo>
                    <a:pt x="51796" y="0"/>
                  </a:moveTo>
                  <a:cubicBezTo>
                    <a:pt x="52837" y="0"/>
                    <a:pt x="53681" y="0"/>
                    <a:pt x="53681" y="0"/>
                  </a:cubicBezTo>
                  <a:lnTo>
                    <a:pt x="53681" y="186981"/>
                  </a:lnTo>
                  <a:cubicBezTo>
                    <a:pt x="53681" y="186981"/>
                    <a:pt x="52837" y="186981"/>
                    <a:pt x="51796" y="186981"/>
                  </a:cubicBezTo>
                  <a:lnTo>
                    <a:pt x="1885" y="186981"/>
                  </a:lnTo>
                  <a:cubicBezTo>
                    <a:pt x="844" y="186981"/>
                    <a:pt x="0" y="186981"/>
                    <a:pt x="0" y="186981"/>
                  </a:cubicBezTo>
                  <a:lnTo>
                    <a:pt x="0" y="0"/>
                  </a:lnTo>
                  <a:cubicBezTo>
                    <a:pt x="0" y="0"/>
                    <a:pt x="844" y="0"/>
                    <a:pt x="1885" y="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288BFEF5-0AD8-A6E0-D84D-4847149A4776}"/>
                </a:ext>
              </a:extLst>
            </p:cNvPr>
            <p:cNvSpPr/>
            <p:nvPr/>
          </p:nvSpPr>
          <p:spPr>
            <a:xfrm>
              <a:off x="11068607" y="6273117"/>
              <a:ext cx="180916" cy="190927"/>
            </a:xfrm>
            <a:custGeom>
              <a:avLst/>
              <a:gdLst>
                <a:gd name="connsiteX0" fmla="*/ 180916 w 180916"/>
                <a:gd name="connsiteY0" fmla="*/ 85082 h 190927"/>
                <a:gd name="connsiteX1" fmla="*/ 180916 w 180916"/>
                <a:gd name="connsiteY1" fmla="*/ 189043 h 190927"/>
                <a:gd name="connsiteX2" fmla="*/ 179031 w 180916"/>
                <a:gd name="connsiteY2" fmla="*/ 190928 h 190927"/>
                <a:gd name="connsiteX3" fmla="*/ 129121 w 180916"/>
                <a:gd name="connsiteY3" fmla="*/ 190928 h 190927"/>
                <a:gd name="connsiteX4" fmla="*/ 127236 w 180916"/>
                <a:gd name="connsiteY4" fmla="*/ 189043 h 190927"/>
                <a:gd name="connsiteX5" fmla="*/ 127236 w 180916"/>
                <a:gd name="connsiteY5" fmla="*/ 189043 h 190927"/>
                <a:gd name="connsiteX6" fmla="*/ 127236 w 180916"/>
                <a:gd name="connsiteY6" fmla="*/ 94220 h 190927"/>
                <a:gd name="connsiteX7" fmla="*/ 91052 w 180916"/>
                <a:gd name="connsiteY7" fmla="*/ 53243 h 190927"/>
                <a:gd name="connsiteX8" fmla="*/ 89372 w 180916"/>
                <a:gd name="connsiteY8" fmla="*/ 53243 h 190927"/>
                <a:gd name="connsiteX9" fmla="*/ 53640 w 180916"/>
                <a:gd name="connsiteY9" fmla="*/ 91311 h 190927"/>
                <a:gd name="connsiteX10" fmla="*/ 53640 w 180916"/>
                <a:gd name="connsiteY10" fmla="*/ 189043 h 190927"/>
                <a:gd name="connsiteX11" fmla="*/ 51755 w 180916"/>
                <a:gd name="connsiteY11" fmla="*/ 190928 h 190927"/>
                <a:gd name="connsiteX12" fmla="*/ 1926 w 180916"/>
                <a:gd name="connsiteY12" fmla="*/ 190928 h 190927"/>
                <a:gd name="connsiteX13" fmla="*/ 0 w 180916"/>
                <a:gd name="connsiteY13" fmla="*/ 189084 h 190927"/>
                <a:gd name="connsiteX14" fmla="*/ 0 w 180916"/>
                <a:gd name="connsiteY14" fmla="*/ 189084 h 190927"/>
                <a:gd name="connsiteX15" fmla="*/ 0 w 180916"/>
                <a:gd name="connsiteY15" fmla="*/ 5832 h 190927"/>
                <a:gd name="connsiteX16" fmla="*/ 1926 w 180916"/>
                <a:gd name="connsiteY16" fmla="*/ 3947 h 190927"/>
                <a:gd name="connsiteX17" fmla="*/ 51796 w 180916"/>
                <a:gd name="connsiteY17" fmla="*/ 3947 h 190927"/>
                <a:gd name="connsiteX18" fmla="*/ 53722 w 180916"/>
                <a:gd name="connsiteY18" fmla="*/ 5832 h 190927"/>
                <a:gd name="connsiteX19" fmla="*/ 53722 w 180916"/>
                <a:gd name="connsiteY19" fmla="*/ 25255 h 190927"/>
                <a:gd name="connsiteX20" fmla="*/ 54131 w 180916"/>
                <a:gd name="connsiteY20" fmla="*/ 25255 h 190927"/>
                <a:gd name="connsiteX21" fmla="*/ 104739 w 180916"/>
                <a:gd name="connsiteY21" fmla="*/ 13 h 190927"/>
                <a:gd name="connsiteX22" fmla="*/ 180916 w 180916"/>
                <a:gd name="connsiteY22" fmla="*/ 85082 h 19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0916" h="190927">
                  <a:moveTo>
                    <a:pt x="180916" y="85082"/>
                  </a:moveTo>
                  <a:lnTo>
                    <a:pt x="180916" y="189043"/>
                  </a:lnTo>
                  <a:cubicBezTo>
                    <a:pt x="180896" y="190074"/>
                    <a:pt x="180064" y="190906"/>
                    <a:pt x="179031" y="190928"/>
                  </a:cubicBezTo>
                  <a:lnTo>
                    <a:pt x="129121" y="190928"/>
                  </a:lnTo>
                  <a:cubicBezTo>
                    <a:pt x="128088" y="190906"/>
                    <a:pt x="127256" y="190074"/>
                    <a:pt x="127236" y="189043"/>
                  </a:cubicBezTo>
                  <a:lnTo>
                    <a:pt x="127236" y="189043"/>
                  </a:lnTo>
                  <a:lnTo>
                    <a:pt x="127236" y="94220"/>
                  </a:lnTo>
                  <a:cubicBezTo>
                    <a:pt x="127236" y="68323"/>
                    <a:pt x="113139" y="53243"/>
                    <a:pt x="91052" y="53243"/>
                  </a:cubicBezTo>
                  <a:lnTo>
                    <a:pt x="89372" y="53243"/>
                  </a:lnTo>
                  <a:cubicBezTo>
                    <a:pt x="69191" y="54317"/>
                    <a:pt x="53435" y="71101"/>
                    <a:pt x="53640" y="91311"/>
                  </a:cubicBezTo>
                  <a:lnTo>
                    <a:pt x="53640" y="189043"/>
                  </a:lnTo>
                  <a:cubicBezTo>
                    <a:pt x="53619" y="190074"/>
                    <a:pt x="52787" y="190906"/>
                    <a:pt x="51755" y="190928"/>
                  </a:cubicBezTo>
                  <a:lnTo>
                    <a:pt x="1926" y="190928"/>
                  </a:lnTo>
                  <a:cubicBezTo>
                    <a:pt x="893" y="190928"/>
                    <a:pt x="45" y="190115"/>
                    <a:pt x="0" y="189084"/>
                  </a:cubicBezTo>
                  <a:lnTo>
                    <a:pt x="0" y="189084"/>
                  </a:lnTo>
                  <a:lnTo>
                    <a:pt x="0" y="5832"/>
                  </a:lnTo>
                  <a:cubicBezTo>
                    <a:pt x="20" y="4784"/>
                    <a:pt x="877" y="3946"/>
                    <a:pt x="1926" y="3947"/>
                  </a:cubicBezTo>
                  <a:lnTo>
                    <a:pt x="51796" y="3947"/>
                  </a:lnTo>
                  <a:cubicBezTo>
                    <a:pt x="52845" y="3946"/>
                    <a:pt x="53701" y="4784"/>
                    <a:pt x="53722" y="5832"/>
                  </a:cubicBezTo>
                  <a:lnTo>
                    <a:pt x="53722" y="25255"/>
                  </a:lnTo>
                  <a:lnTo>
                    <a:pt x="54131" y="25255"/>
                  </a:lnTo>
                  <a:cubicBezTo>
                    <a:pt x="65831" y="9037"/>
                    <a:pt x="84746" y="-399"/>
                    <a:pt x="104739" y="13"/>
                  </a:cubicBezTo>
                  <a:cubicBezTo>
                    <a:pt x="151986" y="136"/>
                    <a:pt x="180916" y="32508"/>
                    <a:pt x="180916" y="8508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19F8F531-8792-B0F9-D34D-BF84504B11BF}"/>
                </a:ext>
              </a:extLst>
            </p:cNvPr>
            <p:cNvSpPr/>
            <p:nvPr/>
          </p:nvSpPr>
          <p:spPr>
            <a:xfrm>
              <a:off x="11278429" y="6273158"/>
              <a:ext cx="186189" cy="194656"/>
            </a:xfrm>
            <a:custGeom>
              <a:avLst/>
              <a:gdLst>
                <a:gd name="connsiteX0" fmla="*/ 183932 w 186189"/>
                <a:gd name="connsiteY0" fmla="*/ 110161 h 194656"/>
                <a:gd name="connsiteX1" fmla="*/ 50632 w 186189"/>
                <a:gd name="connsiteY1" fmla="*/ 110161 h 194656"/>
                <a:gd name="connsiteX2" fmla="*/ 50386 w 186189"/>
                <a:gd name="connsiteY2" fmla="*/ 110407 h 194656"/>
                <a:gd name="connsiteX3" fmla="*/ 50386 w 186189"/>
                <a:gd name="connsiteY3" fmla="*/ 110407 h 194656"/>
                <a:gd name="connsiteX4" fmla="*/ 98289 w 186189"/>
                <a:gd name="connsiteY4" fmla="*/ 148967 h 194656"/>
                <a:gd name="connsiteX5" fmla="*/ 138078 w 186189"/>
                <a:gd name="connsiteY5" fmla="*/ 131510 h 194656"/>
                <a:gd name="connsiteX6" fmla="*/ 140660 w 186189"/>
                <a:gd name="connsiteY6" fmla="*/ 130896 h 194656"/>
                <a:gd name="connsiteX7" fmla="*/ 179384 w 186189"/>
                <a:gd name="connsiteY7" fmla="*/ 154499 h 194656"/>
                <a:gd name="connsiteX8" fmla="*/ 180040 w 186189"/>
                <a:gd name="connsiteY8" fmla="*/ 157039 h 194656"/>
                <a:gd name="connsiteX9" fmla="*/ 97183 w 186189"/>
                <a:gd name="connsiteY9" fmla="*/ 194657 h 194656"/>
                <a:gd name="connsiteX10" fmla="*/ 0 w 186189"/>
                <a:gd name="connsiteY10" fmla="*/ 97196 h 194656"/>
                <a:gd name="connsiteX11" fmla="*/ 93331 w 186189"/>
                <a:gd name="connsiteY11" fmla="*/ 95 h 194656"/>
                <a:gd name="connsiteX12" fmla="*/ 186186 w 186189"/>
                <a:gd name="connsiteY12" fmla="*/ 84755 h 194656"/>
                <a:gd name="connsiteX13" fmla="*/ 186186 w 186189"/>
                <a:gd name="connsiteY13" fmla="*/ 89180 h 194656"/>
                <a:gd name="connsiteX14" fmla="*/ 184793 w 186189"/>
                <a:gd name="connsiteY14" fmla="*/ 109300 h 194656"/>
                <a:gd name="connsiteX15" fmla="*/ 183932 w 186189"/>
                <a:gd name="connsiteY15" fmla="*/ 110161 h 194656"/>
                <a:gd name="connsiteX16" fmla="*/ 132301 w 186189"/>
                <a:gd name="connsiteY16" fmla="*/ 75904 h 194656"/>
                <a:gd name="connsiteX17" fmla="*/ 132546 w 186189"/>
                <a:gd name="connsiteY17" fmla="*/ 75658 h 194656"/>
                <a:gd name="connsiteX18" fmla="*/ 132546 w 186189"/>
                <a:gd name="connsiteY18" fmla="*/ 75658 h 194656"/>
                <a:gd name="connsiteX19" fmla="*/ 93372 w 186189"/>
                <a:gd name="connsiteY19" fmla="*/ 43572 h 194656"/>
                <a:gd name="connsiteX20" fmla="*/ 51165 w 186189"/>
                <a:gd name="connsiteY20" fmla="*/ 75617 h 194656"/>
                <a:gd name="connsiteX21" fmla="*/ 51165 w 186189"/>
                <a:gd name="connsiteY21" fmla="*/ 75945 h 194656"/>
                <a:gd name="connsiteX22" fmla="*/ 132137 w 186189"/>
                <a:gd name="connsiteY22" fmla="*/ 75945 h 19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6189" h="194656">
                  <a:moveTo>
                    <a:pt x="183932" y="110161"/>
                  </a:moveTo>
                  <a:lnTo>
                    <a:pt x="50632" y="110161"/>
                  </a:lnTo>
                  <a:cubicBezTo>
                    <a:pt x="50497" y="110161"/>
                    <a:pt x="50386" y="110271"/>
                    <a:pt x="50386" y="110407"/>
                  </a:cubicBezTo>
                  <a:lnTo>
                    <a:pt x="50386" y="110407"/>
                  </a:lnTo>
                  <a:cubicBezTo>
                    <a:pt x="55386" y="135731"/>
                    <a:pt x="72883" y="148967"/>
                    <a:pt x="98289" y="148967"/>
                  </a:cubicBezTo>
                  <a:cubicBezTo>
                    <a:pt x="114270" y="148967"/>
                    <a:pt x="131071" y="142041"/>
                    <a:pt x="138078" y="131510"/>
                  </a:cubicBezTo>
                  <a:cubicBezTo>
                    <a:pt x="138640" y="130650"/>
                    <a:pt x="139775" y="130380"/>
                    <a:pt x="140660" y="130896"/>
                  </a:cubicBezTo>
                  <a:lnTo>
                    <a:pt x="179384" y="154499"/>
                  </a:lnTo>
                  <a:cubicBezTo>
                    <a:pt x="180253" y="155029"/>
                    <a:pt x="180544" y="156154"/>
                    <a:pt x="180040" y="157039"/>
                  </a:cubicBezTo>
                  <a:cubicBezTo>
                    <a:pt x="165861" y="180847"/>
                    <a:pt x="134964" y="194657"/>
                    <a:pt x="97183" y="194657"/>
                  </a:cubicBezTo>
                  <a:cubicBezTo>
                    <a:pt x="43432" y="194580"/>
                    <a:pt x="-78" y="150945"/>
                    <a:pt x="0" y="97196"/>
                  </a:cubicBezTo>
                  <a:cubicBezTo>
                    <a:pt x="74" y="45053"/>
                    <a:pt x="41232" y="2233"/>
                    <a:pt x="93331" y="95"/>
                  </a:cubicBezTo>
                  <a:cubicBezTo>
                    <a:pt x="142344" y="-2152"/>
                    <a:pt x="183908" y="35743"/>
                    <a:pt x="186186" y="84755"/>
                  </a:cubicBezTo>
                  <a:cubicBezTo>
                    <a:pt x="186186" y="86230"/>
                    <a:pt x="186186" y="87705"/>
                    <a:pt x="186186" y="89180"/>
                  </a:cubicBezTo>
                  <a:cubicBezTo>
                    <a:pt x="186235" y="95913"/>
                    <a:pt x="185768" y="102639"/>
                    <a:pt x="184793" y="109300"/>
                  </a:cubicBezTo>
                  <a:cubicBezTo>
                    <a:pt x="184793" y="109776"/>
                    <a:pt x="184408" y="110161"/>
                    <a:pt x="183932" y="110161"/>
                  </a:cubicBezTo>
                  <a:close/>
                  <a:moveTo>
                    <a:pt x="132301" y="75904"/>
                  </a:moveTo>
                  <a:cubicBezTo>
                    <a:pt x="132436" y="75904"/>
                    <a:pt x="132546" y="75793"/>
                    <a:pt x="132546" y="75658"/>
                  </a:cubicBezTo>
                  <a:lnTo>
                    <a:pt x="132546" y="75658"/>
                  </a:lnTo>
                  <a:cubicBezTo>
                    <a:pt x="130129" y="57136"/>
                    <a:pt x="113082" y="43572"/>
                    <a:pt x="93372" y="43572"/>
                  </a:cubicBezTo>
                  <a:cubicBezTo>
                    <a:pt x="70998" y="43572"/>
                    <a:pt x="56164" y="55620"/>
                    <a:pt x="51165" y="75617"/>
                  </a:cubicBezTo>
                  <a:cubicBezTo>
                    <a:pt x="51095" y="75715"/>
                    <a:pt x="51095" y="75846"/>
                    <a:pt x="51165" y="75945"/>
                  </a:cubicBezTo>
                  <a:lnTo>
                    <a:pt x="132137" y="75945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156B7FCD-79C1-28D9-458B-5E2C2FBEA7B8}"/>
                </a:ext>
              </a:extLst>
            </p:cNvPr>
            <p:cNvSpPr/>
            <p:nvPr/>
          </p:nvSpPr>
          <p:spPr>
            <a:xfrm>
              <a:off x="11492890" y="6273217"/>
              <a:ext cx="121339" cy="191073"/>
            </a:xfrm>
            <a:custGeom>
              <a:avLst/>
              <a:gdLst>
                <a:gd name="connsiteX0" fmla="*/ 121335 w 121339"/>
                <a:gd name="connsiteY0" fmla="*/ 4175 h 191073"/>
                <a:gd name="connsiteX1" fmla="*/ 118425 w 121339"/>
                <a:gd name="connsiteY1" fmla="*/ 52528 h 191073"/>
                <a:gd name="connsiteX2" fmla="*/ 117409 w 121339"/>
                <a:gd name="connsiteY2" fmla="*/ 53390 h 191073"/>
                <a:gd name="connsiteX3" fmla="*/ 117401 w 121339"/>
                <a:gd name="connsiteY3" fmla="*/ 53389 h 191073"/>
                <a:gd name="connsiteX4" fmla="*/ 117401 w 121339"/>
                <a:gd name="connsiteY4" fmla="*/ 53389 h 191073"/>
                <a:gd name="connsiteX5" fmla="*/ 94535 w 121339"/>
                <a:gd name="connsiteY5" fmla="*/ 49578 h 191073"/>
                <a:gd name="connsiteX6" fmla="*/ 84127 w 121339"/>
                <a:gd name="connsiteY6" fmla="*/ 51504 h 191073"/>
                <a:gd name="connsiteX7" fmla="*/ 53804 w 121339"/>
                <a:gd name="connsiteY7" fmla="*/ 94940 h 191073"/>
                <a:gd name="connsiteX8" fmla="*/ 53804 w 121339"/>
                <a:gd name="connsiteY8" fmla="*/ 189189 h 191073"/>
                <a:gd name="connsiteX9" fmla="*/ 51878 w 121339"/>
                <a:gd name="connsiteY9" fmla="*/ 191074 h 191073"/>
                <a:gd name="connsiteX10" fmla="*/ 1926 w 121339"/>
                <a:gd name="connsiteY10" fmla="*/ 191074 h 191073"/>
                <a:gd name="connsiteX11" fmla="*/ 0 w 121339"/>
                <a:gd name="connsiteY11" fmla="*/ 189189 h 191073"/>
                <a:gd name="connsiteX12" fmla="*/ 0 w 121339"/>
                <a:gd name="connsiteY12" fmla="*/ 5773 h 191073"/>
                <a:gd name="connsiteX13" fmla="*/ 1926 w 121339"/>
                <a:gd name="connsiteY13" fmla="*/ 3847 h 191073"/>
                <a:gd name="connsiteX14" fmla="*/ 51673 w 121339"/>
                <a:gd name="connsiteY14" fmla="*/ 3847 h 191073"/>
                <a:gd name="connsiteX15" fmla="*/ 53599 w 121339"/>
                <a:gd name="connsiteY15" fmla="*/ 5773 h 191073"/>
                <a:gd name="connsiteX16" fmla="*/ 53599 w 121339"/>
                <a:gd name="connsiteY16" fmla="*/ 5773 h 191073"/>
                <a:gd name="connsiteX17" fmla="*/ 53599 w 121339"/>
                <a:gd name="connsiteY17" fmla="*/ 25114 h 191073"/>
                <a:gd name="connsiteX18" fmla="*/ 54009 w 121339"/>
                <a:gd name="connsiteY18" fmla="*/ 25114 h 191073"/>
                <a:gd name="connsiteX19" fmla="*/ 98510 w 121339"/>
                <a:gd name="connsiteY19" fmla="*/ 36 h 191073"/>
                <a:gd name="connsiteX20" fmla="*/ 120720 w 121339"/>
                <a:gd name="connsiteY20" fmla="*/ 3232 h 191073"/>
                <a:gd name="connsiteX21" fmla="*/ 121335 w 121339"/>
                <a:gd name="connsiteY21" fmla="*/ 4175 h 1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1339" h="191073">
                  <a:moveTo>
                    <a:pt x="121335" y="4175"/>
                  </a:moveTo>
                  <a:lnTo>
                    <a:pt x="118425" y="52528"/>
                  </a:lnTo>
                  <a:cubicBezTo>
                    <a:pt x="118380" y="53047"/>
                    <a:pt x="117926" y="53433"/>
                    <a:pt x="117409" y="53390"/>
                  </a:cubicBezTo>
                  <a:cubicBezTo>
                    <a:pt x="117405" y="53389"/>
                    <a:pt x="117405" y="53389"/>
                    <a:pt x="117401" y="53389"/>
                  </a:cubicBezTo>
                  <a:lnTo>
                    <a:pt x="117401" y="53389"/>
                  </a:lnTo>
                  <a:cubicBezTo>
                    <a:pt x="110025" y="50936"/>
                    <a:pt x="102309" y="49651"/>
                    <a:pt x="94535" y="49578"/>
                  </a:cubicBezTo>
                  <a:cubicBezTo>
                    <a:pt x="90987" y="49662"/>
                    <a:pt x="87471" y="50313"/>
                    <a:pt x="84127" y="51504"/>
                  </a:cubicBezTo>
                  <a:cubicBezTo>
                    <a:pt x="65761" y="57996"/>
                    <a:pt x="53566" y="75462"/>
                    <a:pt x="53804" y="94940"/>
                  </a:cubicBezTo>
                  <a:lnTo>
                    <a:pt x="53804" y="189189"/>
                  </a:lnTo>
                  <a:cubicBezTo>
                    <a:pt x="53783" y="190236"/>
                    <a:pt x="52927" y="191074"/>
                    <a:pt x="51878" y="191074"/>
                  </a:cubicBezTo>
                  <a:lnTo>
                    <a:pt x="1926" y="191074"/>
                  </a:lnTo>
                  <a:cubicBezTo>
                    <a:pt x="877" y="191074"/>
                    <a:pt x="20" y="190236"/>
                    <a:pt x="0" y="189189"/>
                  </a:cubicBezTo>
                  <a:lnTo>
                    <a:pt x="0" y="5773"/>
                  </a:lnTo>
                  <a:cubicBezTo>
                    <a:pt x="0" y="4709"/>
                    <a:pt x="861" y="3847"/>
                    <a:pt x="1926" y="3847"/>
                  </a:cubicBezTo>
                  <a:lnTo>
                    <a:pt x="51673" y="3847"/>
                  </a:lnTo>
                  <a:cubicBezTo>
                    <a:pt x="52738" y="3847"/>
                    <a:pt x="53599" y="4709"/>
                    <a:pt x="53599" y="5773"/>
                  </a:cubicBezTo>
                  <a:lnTo>
                    <a:pt x="53599" y="5773"/>
                  </a:lnTo>
                  <a:lnTo>
                    <a:pt x="53599" y="25114"/>
                  </a:lnTo>
                  <a:lnTo>
                    <a:pt x="54009" y="25114"/>
                  </a:lnTo>
                  <a:cubicBezTo>
                    <a:pt x="63905" y="10038"/>
                    <a:pt x="80488" y="691"/>
                    <a:pt x="98510" y="36"/>
                  </a:cubicBezTo>
                  <a:cubicBezTo>
                    <a:pt x="106046" y="-217"/>
                    <a:pt x="113566" y="865"/>
                    <a:pt x="120720" y="3232"/>
                  </a:cubicBezTo>
                  <a:cubicBezTo>
                    <a:pt x="121122" y="3364"/>
                    <a:pt x="121376" y="3756"/>
                    <a:pt x="121335" y="4175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B9998BDF-984A-6838-8B68-AE5EA2CD660F}"/>
                </a:ext>
              </a:extLst>
            </p:cNvPr>
            <p:cNvSpPr/>
            <p:nvPr/>
          </p:nvSpPr>
          <p:spPr>
            <a:xfrm>
              <a:off x="11616806" y="6273417"/>
              <a:ext cx="195996" cy="194602"/>
            </a:xfrm>
            <a:custGeom>
              <a:avLst/>
              <a:gdLst>
                <a:gd name="connsiteX0" fmla="*/ 195996 w 195996"/>
                <a:gd name="connsiteY0" fmla="*/ 5532 h 194602"/>
                <a:gd name="connsiteX1" fmla="*/ 195996 w 195996"/>
                <a:gd name="connsiteY1" fmla="*/ 188743 h 194602"/>
                <a:gd name="connsiteX2" fmla="*/ 194193 w 195996"/>
                <a:gd name="connsiteY2" fmla="*/ 190628 h 194602"/>
                <a:gd name="connsiteX3" fmla="*/ 194193 w 195996"/>
                <a:gd name="connsiteY3" fmla="*/ 190628 h 194602"/>
                <a:gd name="connsiteX4" fmla="*/ 144200 w 195996"/>
                <a:gd name="connsiteY4" fmla="*/ 190628 h 194602"/>
                <a:gd name="connsiteX5" fmla="*/ 142315 w 195996"/>
                <a:gd name="connsiteY5" fmla="*/ 188743 h 194602"/>
                <a:gd name="connsiteX6" fmla="*/ 142315 w 195996"/>
                <a:gd name="connsiteY6" fmla="*/ 169401 h 194602"/>
                <a:gd name="connsiteX7" fmla="*/ 141988 w 195996"/>
                <a:gd name="connsiteY7" fmla="*/ 169401 h 194602"/>
                <a:gd name="connsiteX8" fmla="*/ 141988 w 195996"/>
                <a:gd name="connsiteY8" fmla="*/ 169401 h 194602"/>
                <a:gd name="connsiteX9" fmla="*/ 87200 w 195996"/>
                <a:gd name="connsiteY9" fmla="*/ 194603 h 194602"/>
                <a:gd name="connsiteX10" fmla="*/ 0 w 195996"/>
                <a:gd name="connsiteY10" fmla="*/ 97117 h 194602"/>
                <a:gd name="connsiteX11" fmla="*/ 87200 w 195996"/>
                <a:gd name="connsiteY11" fmla="*/ 0 h 194602"/>
                <a:gd name="connsiteX12" fmla="*/ 141988 w 195996"/>
                <a:gd name="connsiteY12" fmla="*/ 25201 h 194602"/>
                <a:gd name="connsiteX13" fmla="*/ 142315 w 195996"/>
                <a:gd name="connsiteY13" fmla="*/ 25201 h 194602"/>
                <a:gd name="connsiteX14" fmla="*/ 142315 w 195996"/>
                <a:gd name="connsiteY14" fmla="*/ 25201 h 194602"/>
                <a:gd name="connsiteX15" fmla="*/ 142315 w 195996"/>
                <a:gd name="connsiteY15" fmla="*/ 5532 h 194602"/>
                <a:gd name="connsiteX16" fmla="*/ 144200 w 195996"/>
                <a:gd name="connsiteY16" fmla="*/ 3647 h 194602"/>
                <a:gd name="connsiteX17" fmla="*/ 194111 w 195996"/>
                <a:gd name="connsiteY17" fmla="*/ 3647 h 194602"/>
                <a:gd name="connsiteX18" fmla="*/ 195996 w 195996"/>
                <a:gd name="connsiteY18" fmla="*/ 5532 h 194602"/>
                <a:gd name="connsiteX19" fmla="*/ 142315 w 195996"/>
                <a:gd name="connsiteY19" fmla="*/ 119900 h 194602"/>
                <a:gd name="connsiteX20" fmla="*/ 142315 w 195996"/>
                <a:gd name="connsiteY20" fmla="*/ 74825 h 194602"/>
                <a:gd name="connsiteX21" fmla="*/ 142315 w 195996"/>
                <a:gd name="connsiteY21" fmla="*/ 74292 h 194602"/>
                <a:gd name="connsiteX22" fmla="*/ 99043 w 195996"/>
                <a:gd name="connsiteY22" fmla="*/ 50525 h 194602"/>
                <a:gd name="connsiteX23" fmla="*/ 52574 w 195996"/>
                <a:gd name="connsiteY23" fmla="*/ 96994 h 194602"/>
                <a:gd name="connsiteX24" fmla="*/ 99043 w 195996"/>
                <a:gd name="connsiteY24" fmla="*/ 143463 h 194602"/>
                <a:gd name="connsiteX25" fmla="*/ 142315 w 195996"/>
                <a:gd name="connsiteY25" fmla="*/ 120474 h 194602"/>
                <a:gd name="connsiteX26" fmla="*/ 142315 w 195996"/>
                <a:gd name="connsiteY26" fmla="*/ 119900 h 19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5996" h="194602">
                  <a:moveTo>
                    <a:pt x="195996" y="5532"/>
                  </a:moveTo>
                  <a:lnTo>
                    <a:pt x="195996" y="188743"/>
                  </a:lnTo>
                  <a:cubicBezTo>
                    <a:pt x="196021" y="189761"/>
                    <a:pt x="195214" y="190605"/>
                    <a:pt x="194193" y="190628"/>
                  </a:cubicBezTo>
                  <a:cubicBezTo>
                    <a:pt x="194193" y="190628"/>
                    <a:pt x="194193" y="190628"/>
                    <a:pt x="194193" y="190628"/>
                  </a:cubicBezTo>
                  <a:lnTo>
                    <a:pt x="144200" y="190628"/>
                  </a:lnTo>
                  <a:cubicBezTo>
                    <a:pt x="143168" y="190606"/>
                    <a:pt x="142336" y="189775"/>
                    <a:pt x="142315" y="188743"/>
                  </a:cubicBezTo>
                  <a:lnTo>
                    <a:pt x="142315" y="169401"/>
                  </a:lnTo>
                  <a:cubicBezTo>
                    <a:pt x="142221" y="169318"/>
                    <a:pt x="142082" y="169318"/>
                    <a:pt x="141988" y="169401"/>
                  </a:cubicBezTo>
                  <a:lnTo>
                    <a:pt x="141988" y="169401"/>
                  </a:lnTo>
                  <a:cubicBezTo>
                    <a:pt x="132604" y="184276"/>
                    <a:pt x="110476" y="194603"/>
                    <a:pt x="87200" y="194603"/>
                  </a:cubicBezTo>
                  <a:cubicBezTo>
                    <a:pt x="38478" y="194603"/>
                    <a:pt x="0" y="151207"/>
                    <a:pt x="0" y="97117"/>
                  </a:cubicBezTo>
                  <a:cubicBezTo>
                    <a:pt x="0" y="43026"/>
                    <a:pt x="38478" y="0"/>
                    <a:pt x="87200" y="0"/>
                  </a:cubicBezTo>
                  <a:cubicBezTo>
                    <a:pt x="110066" y="0"/>
                    <a:pt x="132604" y="10326"/>
                    <a:pt x="141988" y="25201"/>
                  </a:cubicBezTo>
                  <a:cubicBezTo>
                    <a:pt x="142082" y="25285"/>
                    <a:pt x="142221" y="25285"/>
                    <a:pt x="142315" y="25201"/>
                  </a:cubicBezTo>
                  <a:lnTo>
                    <a:pt x="142315" y="25201"/>
                  </a:lnTo>
                  <a:lnTo>
                    <a:pt x="142315" y="5532"/>
                  </a:lnTo>
                  <a:cubicBezTo>
                    <a:pt x="142356" y="4509"/>
                    <a:pt x="143176" y="3689"/>
                    <a:pt x="144200" y="3647"/>
                  </a:cubicBezTo>
                  <a:lnTo>
                    <a:pt x="194111" y="3647"/>
                  </a:lnTo>
                  <a:cubicBezTo>
                    <a:pt x="195144" y="3669"/>
                    <a:pt x="195976" y="4500"/>
                    <a:pt x="195996" y="5532"/>
                  </a:cubicBezTo>
                  <a:close/>
                  <a:moveTo>
                    <a:pt x="142315" y="119900"/>
                  </a:moveTo>
                  <a:lnTo>
                    <a:pt x="142315" y="74825"/>
                  </a:lnTo>
                  <a:cubicBezTo>
                    <a:pt x="142356" y="74650"/>
                    <a:pt x="142356" y="74468"/>
                    <a:pt x="142315" y="74292"/>
                  </a:cubicBezTo>
                  <a:cubicBezTo>
                    <a:pt x="132944" y="59448"/>
                    <a:pt x="116598" y="50468"/>
                    <a:pt x="99043" y="50525"/>
                  </a:cubicBezTo>
                  <a:cubicBezTo>
                    <a:pt x="73379" y="50525"/>
                    <a:pt x="52574" y="71330"/>
                    <a:pt x="52574" y="96994"/>
                  </a:cubicBezTo>
                  <a:cubicBezTo>
                    <a:pt x="52574" y="122658"/>
                    <a:pt x="73379" y="143463"/>
                    <a:pt x="99043" y="143463"/>
                  </a:cubicBezTo>
                  <a:cubicBezTo>
                    <a:pt x="116430" y="143628"/>
                    <a:pt x="132718" y="134975"/>
                    <a:pt x="142315" y="120474"/>
                  </a:cubicBezTo>
                  <a:cubicBezTo>
                    <a:pt x="142397" y="120292"/>
                    <a:pt x="142397" y="120083"/>
                    <a:pt x="142315" y="11990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A8EC389A-5206-0617-AEC0-C82D95A08EB8}"/>
                </a:ext>
              </a:extLst>
            </p:cNvPr>
            <p:cNvSpPr/>
            <p:nvPr/>
          </p:nvSpPr>
          <p:spPr>
            <a:xfrm>
              <a:off x="10673869" y="6073488"/>
              <a:ext cx="174073" cy="174072"/>
            </a:xfrm>
            <a:custGeom>
              <a:avLst/>
              <a:gdLst>
                <a:gd name="connsiteX0" fmla="*/ 87200 w 174073"/>
                <a:gd name="connsiteY0" fmla="*/ 174073 h 174072"/>
                <a:gd name="connsiteX1" fmla="*/ 0 w 174073"/>
                <a:gd name="connsiteY1" fmla="*/ 87200 h 174072"/>
                <a:gd name="connsiteX2" fmla="*/ 86873 w 174073"/>
                <a:gd name="connsiteY2" fmla="*/ 0 h 174072"/>
                <a:gd name="connsiteX3" fmla="*/ 174073 w 174073"/>
                <a:gd name="connsiteY3" fmla="*/ 86872 h 174072"/>
                <a:gd name="connsiteX4" fmla="*/ 174073 w 174073"/>
                <a:gd name="connsiteY4" fmla="*/ 87036 h 174072"/>
                <a:gd name="connsiteX5" fmla="*/ 174073 w 174073"/>
                <a:gd name="connsiteY5" fmla="*/ 87036 h 174072"/>
                <a:gd name="connsiteX6" fmla="*/ 87200 w 174073"/>
                <a:gd name="connsiteY6" fmla="*/ 174073 h 174072"/>
                <a:gd name="connsiteX7" fmla="*/ 87200 w 174073"/>
                <a:gd name="connsiteY7" fmla="*/ 53967 h 174072"/>
                <a:gd name="connsiteX8" fmla="*/ 54090 w 174073"/>
                <a:gd name="connsiteY8" fmla="*/ 86995 h 174072"/>
                <a:gd name="connsiteX9" fmla="*/ 87119 w 174073"/>
                <a:gd name="connsiteY9" fmla="*/ 120105 h 174072"/>
                <a:gd name="connsiteX10" fmla="*/ 120228 w 174073"/>
                <a:gd name="connsiteY10" fmla="*/ 87077 h 174072"/>
                <a:gd name="connsiteX11" fmla="*/ 120228 w 174073"/>
                <a:gd name="connsiteY11" fmla="*/ 87077 h 174072"/>
                <a:gd name="connsiteX12" fmla="*/ 87200 w 174073"/>
                <a:gd name="connsiteY12" fmla="*/ 53967 h 17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073" h="174072">
                  <a:moveTo>
                    <a:pt x="87200" y="174073"/>
                  </a:moveTo>
                  <a:cubicBezTo>
                    <a:pt x="39132" y="174163"/>
                    <a:pt x="91" y="135269"/>
                    <a:pt x="0" y="87200"/>
                  </a:cubicBezTo>
                  <a:cubicBezTo>
                    <a:pt x="-90" y="39132"/>
                    <a:pt x="38804" y="91"/>
                    <a:pt x="86873" y="0"/>
                  </a:cubicBezTo>
                  <a:cubicBezTo>
                    <a:pt x="134941" y="-90"/>
                    <a:pt x="173983" y="38804"/>
                    <a:pt x="174073" y="86872"/>
                  </a:cubicBezTo>
                  <a:cubicBezTo>
                    <a:pt x="174073" y="86927"/>
                    <a:pt x="174073" y="86982"/>
                    <a:pt x="174073" y="87036"/>
                  </a:cubicBezTo>
                  <a:lnTo>
                    <a:pt x="174073" y="87036"/>
                  </a:lnTo>
                  <a:cubicBezTo>
                    <a:pt x="174051" y="135032"/>
                    <a:pt x="135196" y="173960"/>
                    <a:pt x="87200" y="174073"/>
                  </a:cubicBezTo>
                  <a:close/>
                  <a:moveTo>
                    <a:pt x="87200" y="53967"/>
                  </a:moveTo>
                  <a:cubicBezTo>
                    <a:pt x="68937" y="53945"/>
                    <a:pt x="54113" y="68732"/>
                    <a:pt x="54090" y="86995"/>
                  </a:cubicBezTo>
                  <a:cubicBezTo>
                    <a:pt x="54068" y="105259"/>
                    <a:pt x="68855" y="120083"/>
                    <a:pt x="87119" y="120105"/>
                  </a:cubicBezTo>
                  <a:cubicBezTo>
                    <a:pt x="105382" y="120128"/>
                    <a:pt x="120206" y="105341"/>
                    <a:pt x="120228" y="87077"/>
                  </a:cubicBezTo>
                  <a:lnTo>
                    <a:pt x="120228" y="87077"/>
                  </a:lnTo>
                  <a:cubicBezTo>
                    <a:pt x="120228" y="68823"/>
                    <a:pt x="105454" y="54012"/>
                    <a:pt x="87200" y="53967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67F3A3D3-EA66-1E58-2AED-9802CF686CA1}"/>
                </a:ext>
              </a:extLst>
            </p:cNvPr>
            <p:cNvSpPr/>
            <p:nvPr/>
          </p:nvSpPr>
          <p:spPr>
            <a:xfrm>
              <a:off x="10651250" y="6271471"/>
              <a:ext cx="219599" cy="192615"/>
            </a:xfrm>
            <a:custGeom>
              <a:avLst/>
              <a:gdLst>
                <a:gd name="connsiteX0" fmla="*/ 219599 w 219599"/>
                <a:gd name="connsiteY0" fmla="*/ 109800 h 192615"/>
                <a:gd name="connsiteX1" fmla="*/ 109800 w 219599"/>
                <a:gd name="connsiteY1" fmla="*/ 0 h 192615"/>
                <a:gd name="connsiteX2" fmla="*/ 0 w 219599"/>
                <a:gd name="connsiteY2" fmla="*/ 109800 h 192615"/>
                <a:gd name="connsiteX3" fmla="*/ 0 w 219599"/>
                <a:gd name="connsiteY3" fmla="*/ 109800 h 192615"/>
                <a:gd name="connsiteX4" fmla="*/ 0 w 219599"/>
                <a:gd name="connsiteY4" fmla="*/ 190689 h 192615"/>
                <a:gd name="connsiteX5" fmla="*/ 1844 w 219599"/>
                <a:gd name="connsiteY5" fmla="*/ 192615 h 192615"/>
                <a:gd name="connsiteX6" fmla="*/ 3032 w 219599"/>
                <a:gd name="connsiteY6" fmla="*/ 192205 h 192615"/>
                <a:gd name="connsiteX7" fmla="*/ 53271 w 219599"/>
                <a:gd name="connsiteY7" fmla="*/ 154875 h 192615"/>
                <a:gd name="connsiteX8" fmla="*/ 54050 w 219599"/>
                <a:gd name="connsiteY8" fmla="*/ 153359 h 192615"/>
                <a:gd name="connsiteX9" fmla="*/ 54050 w 219599"/>
                <a:gd name="connsiteY9" fmla="*/ 109800 h 192615"/>
                <a:gd name="connsiteX10" fmla="*/ 54050 w 219599"/>
                <a:gd name="connsiteY10" fmla="*/ 109800 h 192615"/>
                <a:gd name="connsiteX11" fmla="*/ 111353 w 219599"/>
                <a:gd name="connsiteY11" fmla="*/ 55521 h 192615"/>
                <a:gd name="connsiteX12" fmla="*/ 165632 w 219599"/>
                <a:gd name="connsiteY12" fmla="*/ 109800 h 192615"/>
                <a:gd name="connsiteX13" fmla="*/ 165632 w 219599"/>
                <a:gd name="connsiteY13" fmla="*/ 109800 h 192615"/>
                <a:gd name="connsiteX14" fmla="*/ 165632 w 219599"/>
                <a:gd name="connsiteY14" fmla="*/ 190689 h 192615"/>
                <a:gd name="connsiteX15" fmla="*/ 167558 w 219599"/>
                <a:gd name="connsiteY15" fmla="*/ 192615 h 192615"/>
                <a:gd name="connsiteX16" fmla="*/ 217714 w 219599"/>
                <a:gd name="connsiteY16" fmla="*/ 192615 h 192615"/>
                <a:gd name="connsiteX17" fmla="*/ 219599 w 219599"/>
                <a:gd name="connsiteY17" fmla="*/ 190730 h 192615"/>
                <a:gd name="connsiteX18" fmla="*/ 219599 w 219599"/>
                <a:gd name="connsiteY18" fmla="*/ 190730 h 19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9599" h="192615">
                  <a:moveTo>
                    <a:pt x="219599" y="109800"/>
                  </a:moveTo>
                  <a:cubicBezTo>
                    <a:pt x="219599" y="49159"/>
                    <a:pt x="170440" y="0"/>
                    <a:pt x="109800" y="0"/>
                  </a:cubicBezTo>
                  <a:cubicBezTo>
                    <a:pt x="49159" y="0"/>
                    <a:pt x="0" y="49159"/>
                    <a:pt x="0" y="109800"/>
                  </a:cubicBezTo>
                  <a:lnTo>
                    <a:pt x="0" y="109800"/>
                  </a:lnTo>
                  <a:lnTo>
                    <a:pt x="0" y="190689"/>
                  </a:lnTo>
                  <a:cubicBezTo>
                    <a:pt x="-1" y="191722"/>
                    <a:pt x="812" y="192571"/>
                    <a:pt x="1844" y="192615"/>
                  </a:cubicBezTo>
                  <a:cubicBezTo>
                    <a:pt x="2274" y="192612"/>
                    <a:pt x="2692" y="192469"/>
                    <a:pt x="3032" y="192205"/>
                  </a:cubicBezTo>
                  <a:lnTo>
                    <a:pt x="53271" y="154875"/>
                  </a:lnTo>
                  <a:cubicBezTo>
                    <a:pt x="53763" y="154527"/>
                    <a:pt x="54053" y="153961"/>
                    <a:pt x="54050" y="153359"/>
                  </a:cubicBezTo>
                  <a:lnTo>
                    <a:pt x="54050" y="109800"/>
                  </a:lnTo>
                  <a:lnTo>
                    <a:pt x="54050" y="109800"/>
                  </a:lnTo>
                  <a:cubicBezTo>
                    <a:pt x="54885" y="78987"/>
                    <a:pt x="80540" y="54685"/>
                    <a:pt x="111353" y="55521"/>
                  </a:cubicBezTo>
                  <a:cubicBezTo>
                    <a:pt x="140991" y="56324"/>
                    <a:pt x="164829" y="80161"/>
                    <a:pt x="165632" y="109800"/>
                  </a:cubicBezTo>
                  <a:lnTo>
                    <a:pt x="165632" y="109800"/>
                  </a:lnTo>
                  <a:lnTo>
                    <a:pt x="165632" y="190689"/>
                  </a:lnTo>
                  <a:cubicBezTo>
                    <a:pt x="165632" y="191753"/>
                    <a:pt x="166494" y="192615"/>
                    <a:pt x="167558" y="192615"/>
                  </a:cubicBezTo>
                  <a:lnTo>
                    <a:pt x="217714" y="192615"/>
                  </a:lnTo>
                  <a:cubicBezTo>
                    <a:pt x="218746" y="192594"/>
                    <a:pt x="219578" y="191762"/>
                    <a:pt x="219599" y="190730"/>
                  </a:cubicBezTo>
                  <a:lnTo>
                    <a:pt x="219599" y="190730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0" r:id="rId4"/>
    <p:sldLayoutId id="2147483660" r:id="rId5"/>
    <p:sldLayoutId id="2147483661" r:id="rId6"/>
    <p:sldLayoutId id="2147483651" r:id="rId7"/>
    <p:sldLayoutId id="2147483652" r:id="rId8"/>
    <p:sldLayoutId id="2147483667" r:id="rId9"/>
    <p:sldLayoutId id="2147483666" r:id="rId10"/>
    <p:sldLayoutId id="2147483659" r:id="rId11"/>
    <p:sldLayoutId id="2147483665" r:id="rId12"/>
    <p:sldLayoutId id="2147483662" r:id="rId13"/>
    <p:sldLayoutId id="2147483663" r:id="rId14"/>
    <p:sldLayoutId id="2147483664" r:id="rId15"/>
    <p:sldLayoutId id="2147483654" r:id="rId16"/>
    <p:sldLayoutId id="2147483669" r:id="rId17"/>
    <p:sldLayoutId id="2147483655" r:id="rId18"/>
    <p:sldLayoutId id="2147483668" r:id="rId1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6" userDrawn="1">
          <p15:clr>
            <a:srgbClr val="F26B43"/>
          </p15:clr>
        </p15:guide>
        <p15:guide id="3" pos="576" userDrawn="1">
          <p15:clr>
            <a:srgbClr val="9FCC3B"/>
          </p15:clr>
        </p15:guide>
        <p15:guide id="4" pos="7106" userDrawn="1">
          <p15:clr>
            <a:srgbClr val="9FCC3B"/>
          </p15:clr>
        </p15:guide>
        <p15:guide id="5" orient="horz" pos="1149" userDrawn="1">
          <p15:clr>
            <a:srgbClr val="F26B43"/>
          </p15:clr>
        </p15:guide>
        <p15:guide id="7" orient="horz" pos="1034" userDrawn="1">
          <p15:clr>
            <a:srgbClr val="F26B43"/>
          </p15:clr>
        </p15:guide>
        <p15:guide id="9" pos="240" userDrawn="1">
          <p15:clr>
            <a:srgbClr val="C35EA4"/>
          </p15:clr>
        </p15:guide>
        <p15:guide id="10" orient="horz" pos="240" userDrawn="1">
          <p15:clr>
            <a:srgbClr val="C35EA4"/>
          </p15:clr>
        </p15:guide>
        <p15:guide id="11" pos="7432" userDrawn="1">
          <p15:clr>
            <a:srgbClr val="C35EA4"/>
          </p15:clr>
        </p15:guide>
        <p15:guide id="12" orient="horz" pos="3640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29.svg"/><Relationship Id="rId3" Type="http://schemas.openxmlformats.org/officeDocument/2006/relationships/image" Target="../media/image35.svg"/><Relationship Id="rId7" Type="http://schemas.openxmlformats.org/officeDocument/2006/relationships/image" Target="../media/image25.svg"/><Relationship Id="rId12" Type="http://schemas.openxmlformats.org/officeDocument/2006/relationships/image" Target="../media/image2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23.svg"/><Relationship Id="rId5" Type="http://schemas.openxmlformats.org/officeDocument/2006/relationships/image" Target="../media/image37.svg"/><Relationship Id="rId15" Type="http://schemas.openxmlformats.org/officeDocument/2006/relationships/chart" Target="../charts/chart6.xml"/><Relationship Id="rId10" Type="http://schemas.openxmlformats.org/officeDocument/2006/relationships/image" Target="../media/image22.png"/><Relationship Id="rId4" Type="http://schemas.openxmlformats.org/officeDocument/2006/relationships/image" Target="../media/image36.png"/><Relationship Id="rId9" Type="http://schemas.openxmlformats.org/officeDocument/2006/relationships/image" Target="../media/image39.svg"/><Relationship Id="rId1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5.svg"/><Relationship Id="rId3" Type="http://schemas.openxmlformats.org/officeDocument/2006/relationships/image" Target="../media/image40.svg"/><Relationship Id="rId7" Type="http://schemas.openxmlformats.org/officeDocument/2006/relationships/image" Target="../media/image42.svg"/><Relationship Id="rId12" Type="http://schemas.openxmlformats.org/officeDocument/2006/relationships/image" Target="../media/image2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44.svg"/><Relationship Id="rId5" Type="http://schemas.openxmlformats.org/officeDocument/2006/relationships/image" Target="../media/image41.svg"/><Relationship Id="rId10" Type="http://schemas.openxmlformats.org/officeDocument/2006/relationships/image" Target="../media/image22.png"/><Relationship Id="rId4" Type="http://schemas.openxmlformats.org/officeDocument/2006/relationships/image" Target="../media/image36.png"/><Relationship Id="rId9" Type="http://schemas.openxmlformats.org/officeDocument/2006/relationships/image" Target="../media/image4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ustomers.anpdm.com/inera/1610_form/nyhetsbrev/subscrib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linkedin.com/company/inera-ab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hyperlink" Target="https://inera.atlassian.net/wiki/spaces/OINK/pages/559778115/Metodst+d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19C50D2-8F49-E978-A7F5-D1247B136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Nyttokalkyl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A5CA18-AECC-510D-7393-C673EED3BA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Presentation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74079C04-3B3A-4BE6-54F5-BBA21AD87C5F}"/>
              </a:ext>
            </a:extLst>
          </p:cNvPr>
          <p:cNvSpPr/>
          <p:nvPr/>
        </p:nvSpPr>
        <p:spPr>
          <a:xfrm>
            <a:off x="4785095" y="803564"/>
            <a:ext cx="5486400" cy="3276599"/>
          </a:xfrm>
          <a:prstGeom prst="cloudCallout">
            <a:avLst>
              <a:gd name="adj1" fmla="val 8122"/>
              <a:gd name="adj2" fmla="val -718"/>
            </a:avLst>
          </a:prstGeom>
          <a:solidFill>
            <a:srgbClr val="F9F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Här följer powerpoint-bilder att hämta inspiration från när du ska presentera en nyttokalkyl.</a:t>
            </a:r>
          </a:p>
          <a:p>
            <a:pPr algn="ctr"/>
            <a:endParaRPr lang="sv-SE" sz="1600" dirty="0">
              <a:solidFill>
                <a:schemeClr val="bg1"/>
              </a:solidFill>
            </a:endParaRPr>
          </a:p>
          <a:p>
            <a:pPr algn="ctr"/>
            <a:r>
              <a:rPr lang="sv-SE" sz="1600" dirty="0">
                <a:solidFill>
                  <a:schemeClr val="bg1"/>
                </a:solidFill>
              </a:rPr>
              <a:t>Plocka / kopiera / ändra / lyft över </a:t>
            </a:r>
            <a:r>
              <a:rPr lang="sv-SE" sz="1600">
                <a:solidFill>
                  <a:schemeClr val="bg1"/>
                </a:solidFill>
              </a:rPr>
              <a:t>i egen mall - </a:t>
            </a:r>
            <a:r>
              <a:rPr lang="sv-SE" sz="1600" dirty="0">
                <a:solidFill>
                  <a:schemeClr val="bg1"/>
                </a:solidFill>
              </a:rPr>
              <a:t>som du vill!</a:t>
            </a:r>
          </a:p>
          <a:p>
            <a:pPr algn="ctr"/>
            <a:endParaRPr lang="sv-SE" sz="1600" dirty="0">
              <a:solidFill>
                <a:schemeClr val="bg1"/>
              </a:solidFill>
            </a:endParaRPr>
          </a:p>
          <a:p>
            <a:pPr algn="ctr"/>
            <a:r>
              <a:rPr lang="sv-SE" sz="1600" dirty="0">
                <a:solidFill>
                  <a:schemeClr val="bg1"/>
                </a:solidFill>
              </a:rPr>
              <a:t>Hälsningar Amanda, Inera</a:t>
            </a:r>
          </a:p>
        </p:txBody>
      </p:sp>
    </p:spTree>
    <p:extLst>
      <p:ext uri="{BB962C8B-B14F-4D97-AF65-F5344CB8AC3E}">
        <p14:creationId xmlns:p14="http://schemas.microsoft.com/office/powerpoint/2010/main" val="286443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E10E-816B-4599-8CC1-295A834A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Risker</a:t>
            </a:r>
          </a:p>
        </p:txBody>
      </p:sp>
      <p:sp>
        <p:nvSpPr>
          <p:cNvPr id="51" name="Rubrik 13">
            <a:extLst>
              <a:ext uri="{FF2B5EF4-FFF2-40B4-BE49-F238E27FC236}">
                <a16:creationId xmlns:a16="http://schemas.microsoft.com/office/drawing/2014/main" id="{069F2630-7824-4BBA-81D8-606B14AA591F}"/>
              </a:ext>
            </a:extLst>
          </p:cNvPr>
          <p:cNvSpPr txBox="1">
            <a:spLocks/>
          </p:cNvSpPr>
          <p:nvPr/>
        </p:nvSpPr>
        <p:spPr>
          <a:xfrm>
            <a:off x="930917" y="1271436"/>
            <a:ext cx="7899574" cy="2375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 förändring </a:t>
            </a:r>
            <a:r>
              <a:rPr lang="sv-SE" sz="1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lorum</a:t>
            </a:r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v-SE" sz="1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lang="sv-SE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D1C5F8-E1EF-8669-6A5B-C7771493C922}"/>
              </a:ext>
            </a:extLst>
          </p:cNvPr>
          <p:cNvGrpSpPr/>
          <p:nvPr/>
        </p:nvGrpSpPr>
        <p:grpSpPr>
          <a:xfrm>
            <a:off x="922867" y="1832824"/>
            <a:ext cx="3287890" cy="1053836"/>
            <a:chOff x="922867" y="1832824"/>
            <a:chExt cx="3287890" cy="105383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795315-3580-4744-92CE-B1C9EDD6E091}"/>
                </a:ext>
              </a:extLst>
            </p:cNvPr>
            <p:cNvSpPr/>
            <p:nvPr/>
          </p:nvSpPr>
          <p:spPr>
            <a:xfrm>
              <a:off x="922867" y="1832824"/>
              <a:ext cx="3287890" cy="1053836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89B7C079-A7AA-0E08-50F5-6FAF8E881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8329" y="1905984"/>
              <a:ext cx="324000" cy="32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7557AE-2C27-EB5D-3A29-B2F8FC393C7D}"/>
              </a:ext>
            </a:extLst>
          </p:cNvPr>
          <p:cNvGrpSpPr/>
          <p:nvPr/>
        </p:nvGrpSpPr>
        <p:grpSpPr>
          <a:xfrm>
            <a:off x="922867" y="2959820"/>
            <a:ext cx="3287890" cy="1053836"/>
            <a:chOff x="922867" y="1832824"/>
            <a:chExt cx="3287890" cy="105383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4CF3A8D-DEF9-8492-792B-CBFDD323186F}"/>
                </a:ext>
              </a:extLst>
            </p:cNvPr>
            <p:cNvSpPr/>
            <p:nvPr/>
          </p:nvSpPr>
          <p:spPr>
            <a:xfrm>
              <a:off x="922867" y="1832824"/>
              <a:ext cx="3287890" cy="1053836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FA9F238-F20D-B785-B254-85A1F3035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8329" y="1905984"/>
              <a:ext cx="324000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979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E10E-816B-4599-8CC1-295A834A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Hinder</a:t>
            </a:r>
          </a:p>
        </p:txBody>
      </p:sp>
      <p:sp>
        <p:nvSpPr>
          <p:cNvPr id="51" name="Rubrik 13">
            <a:extLst>
              <a:ext uri="{FF2B5EF4-FFF2-40B4-BE49-F238E27FC236}">
                <a16:creationId xmlns:a16="http://schemas.microsoft.com/office/drawing/2014/main" id="{069F2630-7824-4BBA-81D8-606B14AA591F}"/>
              </a:ext>
            </a:extLst>
          </p:cNvPr>
          <p:cNvSpPr txBox="1">
            <a:spLocks/>
          </p:cNvSpPr>
          <p:nvPr/>
        </p:nvSpPr>
        <p:spPr>
          <a:xfrm>
            <a:off x="930917" y="1271436"/>
            <a:ext cx="7899574" cy="2375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 kan stoppa nyttorna från att uppstå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795315-3580-4744-92CE-B1C9EDD6E091}"/>
              </a:ext>
            </a:extLst>
          </p:cNvPr>
          <p:cNvSpPr/>
          <p:nvPr/>
        </p:nvSpPr>
        <p:spPr>
          <a:xfrm>
            <a:off x="922867" y="1832824"/>
            <a:ext cx="3287890" cy="1053836"/>
          </a:xfrm>
          <a:prstGeom prst="rect">
            <a:avLst/>
          </a:prstGeom>
          <a:solidFill>
            <a:srgbClr val="F9F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108000" rtlCol="0" anchor="t"/>
          <a:lstStyle/>
          <a:p>
            <a:pPr marL="360000">
              <a:spcAft>
                <a:spcPts val="600"/>
              </a:spcAft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dolor</a:t>
            </a:r>
            <a:endParaRPr lang="sv-SE" sz="1100" b="1" dirty="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360000">
              <a:spcAft>
                <a:spcPts val="600"/>
              </a:spcAft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ut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eros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sv-SE" sz="1100" dirty="0">
              <a:solidFill>
                <a:srgbClr val="353636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CF3A8D-DEF9-8492-792B-CBFDD323186F}"/>
              </a:ext>
            </a:extLst>
          </p:cNvPr>
          <p:cNvSpPr/>
          <p:nvPr/>
        </p:nvSpPr>
        <p:spPr>
          <a:xfrm>
            <a:off x="922867" y="2959820"/>
            <a:ext cx="3287890" cy="1053836"/>
          </a:xfrm>
          <a:prstGeom prst="rect">
            <a:avLst/>
          </a:prstGeom>
          <a:solidFill>
            <a:srgbClr val="F9F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108000" rtlCol="0" anchor="t"/>
          <a:lstStyle/>
          <a:p>
            <a:pPr marL="360000">
              <a:spcAft>
                <a:spcPts val="600"/>
              </a:spcAft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dolor</a:t>
            </a:r>
            <a:endParaRPr lang="sv-SE" sz="1100" b="1" dirty="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360000">
              <a:spcAft>
                <a:spcPts val="600"/>
              </a:spcAft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ut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eros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sv-SE" sz="1100" dirty="0">
              <a:solidFill>
                <a:srgbClr val="353636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DA55BF-1104-4C62-C6BF-58D4A9B67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13" y="1905199"/>
            <a:ext cx="323116" cy="329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1F0860-0BE9-0AFB-D8C3-8B2ACBB4A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13" y="3045871"/>
            <a:ext cx="323116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1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071C24-4828-FE2D-99F1-4A640131D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Nyttor</a:t>
            </a:r>
          </a:p>
          <a:p>
            <a:r>
              <a:rPr lang="sv-SE" dirty="0"/>
              <a:t>Lyft några viktiga antaganden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Kostnader</a:t>
            </a:r>
          </a:p>
          <a:p>
            <a:r>
              <a:rPr lang="sv-SE" dirty="0"/>
              <a:t>Lyft några viktiga antaganden</a:t>
            </a: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8CC35D-268E-C32C-F54F-FEAFA910E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antaganden</a:t>
            </a:r>
          </a:p>
        </p:txBody>
      </p:sp>
    </p:spTree>
    <p:extLst>
      <p:ext uri="{BB962C8B-B14F-4D97-AF65-F5344CB8AC3E}">
        <p14:creationId xmlns:p14="http://schemas.microsoft.com/office/powerpoint/2010/main" val="3891808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83FBF4-F9A0-4B96-57F6-A656E600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– alla nyttor och kostnader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7CA22-D7EB-074E-14DF-5BF9FFE93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66" y="1481574"/>
            <a:ext cx="5907536" cy="4090771"/>
          </a:xfrm>
          <a:prstGeom prst="rect">
            <a:avLst/>
          </a:prstGeom>
        </p:spPr>
      </p:pic>
      <p:sp>
        <p:nvSpPr>
          <p:cNvPr id="5" name="Rektangel 18">
            <a:extLst>
              <a:ext uri="{FF2B5EF4-FFF2-40B4-BE49-F238E27FC236}">
                <a16:creationId xmlns:a16="http://schemas.microsoft.com/office/drawing/2014/main" id="{38DBDB4E-82A6-40C1-915D-ED6678907323}"/>
              </a:ext>
            </a:extLst>
          </p:cNvPr>
          <p:cNvSpPr>
            <a:spLocks/>
          </p:cNvSpPr>
          <p:nvPr/>
        </p:nvSpPr>
        <p:spPr>
          <a:xfrm>
            <a:off x="7461635" y="1550447"/>
            <a:ext cx="2865966" cy="1976512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88000" rIns="288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FAA3DC-114A-4436-8187-67D0120B5198}" type="TxLink">
              <a:rPr lang="en-US" sz="4000" b="0" i="0" u="none" strike="noStrike">
                <a:solidFill>
                  <a:schemeClr val="accent1"/>
                </a:solidFill>
                <a:effectLst/>
                <a:latin typeface="Open sans"/>
                <a:ea typeface="Open sans"/>
                <a:cs typeface="Open sans"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 0,6    </a:t>
            </a:fld>
            <a:r>
              <a:rPr lang="en-US" sz="4000" b="0" i="0" u="none" strike="noStrike">
                <a:solidFill>
                  <a:schemeClr val="accent1"/>
                </a:solidFill>
                <a:effectLst/>
                <a:latin typeface="Open sans"/>
                <a:ea typeface="Open sans"/>
                <a:cs typeface="Open sans"/>
              </a:rPr>
              <a:t>kr</a:t>
            </a:r>
            <a:br>
              <a:rPr lang="en-US" sz="1000" b="1" i="0" u="none" strike="noStrike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nettonytta per investerad krona efter 6 år</a:t>
            </a:r>
            <a:endParaRPr lang="en-US" sz="1400" b="0" i="0" u="none" strike="noStrike" noProof="0">
              <a:solidFill>
                <a:schemeClr val="tx1"/>
              </a:solidFill>
              <a:effectLst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Rektangel 25">
            <a:extLst>
              <a:ext uri="{FF2B5EF4-FFF2-40B4-BE49-F238E27FC236}">
                <a16:creationId xmlns:a16="http://schemas.microsoft.com/office/drawing/2014/main" id="{E74A7C07-1B3D-40C0-A3A5-BB81E775F6FC}"/>
              </a:ext>
            </a:extLst>
          </p:cNvPr>
          <p:cNvSpPr>
            <a:spLocks/>
          </p:cNvSpPr>
          <p:nvPr/>
        </p:nvSpPr>
        <p:spPr>
          <a:xfrm>
            <a:off x="7461635" y="3603679"/>
            <a:ext cx="2865966" cy="1968666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88000" rIns="288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034358F-A34C-4909-A06D-E3C2FF014C50}" type="TxLink">
              <a:rPr lang="en-US" sz="4000" b="0" i="0" u="none" strike="noStrike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l"/>
              <a:t>4</a:t>
            </a:fld>
            <a:br>
              <a:rPr lang="en-US" sz="4000" b="0" i="0" u="none" strike="noStrike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0" i="0" u="none" strike="noStrike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nyttor och</a:t>
            </a:r>
            <a:r>
              <a:rPr lang="en-US" sz="1200" b="0" i="0" u="none" strike="noStrike" baseline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/eller kostnader har inte värderats i pengar</a:t>
            </a:r>
            <a:endParaRPr lang="en-US" sz="4000" b="0" i="0" u="none" strike="noStrike">
              <a:solidFill>
                <a:srgbClr val="35363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5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1AFC57-5831-C031-3B87-119109FD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– finansiella nyttor och kostnader</a:t>
            </a:r>
          </a:p>
        </p:txBody>
      </p:sp>
      <p:graphicFrame>
        <p:nvGraphicFramePr>
          <p:cNvPr id="4" name="Diagram 69">
            <a:extLst>
              <a:ext uri="{FF2B5EF4-FFF2-40B4-BE49-F238E27FC236}">
                <a16:creationId xmlns:a16="http://schemas.microsoft.com/office/drawing/2014/main" id="{F783C7B7-C148-4266-B203-3721464D03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662700"/>
              </p:ext>
            </p:extLst>
          </p:nvPr>
        </p:nvGraphicFramePr>
        <p:xfrm>
          <a:off x="922866" y="1579113"/>
          <a:ext cx="5906559" cy="408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18">
            <a:extLst>
              <a:ext uri="{FF2B5EF4-FFF2-40B4-BE49-F238E27FC236}">
                <a16:creationId xmlns:a16="http://schemas.microsoft.com/office/drawing/2014/main" id="{38DBDB4E-82A6-40C1-915D-ED6678907323}"/>
              </a:ext>
            </a:extLst>
          </p:cNvPr>
          <p:cNvSpPr>
            <a:spLocks/>
          </p:cNvSpPr>
          <p:nvPr/>
        </p:nvSpPr>
        <p:spPr>
          <a:xfrm>
            <a:off x="7406217" y="1579113"/>
            <a:ext cx="2865966" cy="1976512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88000" rIns="288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FAA3DC-114A-4436-8187-67D0120B5198}" type="TxLink">
              <a:rPr lang="en-US" sz="4000" b="0" i="0" u="none" strike="noStrike">
                <a:solidFill>
                  <a:schemeClr val="accent1"/>
                </a:solidFill>
                <a:effectLst/>
                <a:latin typeface="Open sans"/>
                <a:ea typeface="Open sans"/>
                <a:cs typeface="Open sans"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-0,8    </a:t>
            </a:fld>
            <a:r>
              <a:rPr lang="en-US" sz="4000" b="0" i="0" u="none" strike="noStrike">
                <a:solidFill>
                  <a:schemeClr val="accent1"/>
                </a:solidFill>
                <a:effectLst/>
                <a:latin typeface="Open sans"/>
                <a:ea typeface="Open sans"/>
                <a:cs typeface="Open sans"/>
              </a:rPr>
              <a:t>kr</a:t>
            </a:r>
            <a:br>
              <a:rPr lang="en-US" sz="1000" b="1" i="0" u="none" strike="noStrike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nettonytta per investerad krona efter 6 år</a:t>
            </a:r>
            <a:endParaRPr lang="en-US" sz="1400" b="0" i="0" u="none" strike="noStrike" noProof="0">
              <a:solidFill>
                <a:schemeClr val="tx1"/>
              </a:solidFill>
              <a:effectLst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94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773E47-839F-772C-C69D-F607001A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Intressenter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EF35AA-28EA-4EF6-B91A-1D8638424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675790"/>
              </p:ext>
            </p:extLst>
          </p:nvPr>
        </p:nvGraphicFramePr>
        <p:xfrm>
          <a:off x="922866" y="1481574"/>
          <a:ext cx="3968437" cy="434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3B61AA4-D5A4-4760-AAEF-A9935BFC65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205239"/>
              </p:ext>
            </p:extLst>
          </p:nvPr>
        </p:nvGraphicFramePr>
        <p:xfrm>
          <a:off x="5697140" y="1482896"/>
          <a:ext cx="4766157" cy="433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292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3C3F10-0272-4849-94D2-E9444C1E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</a:t>
            </a:r>
          </a:p>
        </p:txBody>
      </p:sp>
      <p:graphicFrame>
        <p:nvGraphicFramePr>
          <p:cNvPr id="5" name="Diagram 6">
            <a:extLst>
              <a:ext uri="{FF2B5EF4-FFF2-40B4-BE49-F238E27FC236}">
                <a16:creationId xmlns:a16="http://schemas.microsoft.com/office/drawing/2014/main" id="{C7A10E24-30CD-4BC5-8D4F-31A07CECE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836883"/>
              </p:ext>
            </p:extLst>
          </p:nvPr>
        </p:nvGraphicFramePr>
        <p:xfrm>
          <a:off x="922866" y="1385600"/>
          <a:ext cx="5919080" cy="408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09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F2A113-69CC-3B63-79AF-8862DC5DF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Styrkor</a:t>
            </a:r>
          </a:p>
          <a:p>
            <a:r>
              <a:rPr lang="sv-SE" dirty="0"/>
              <a:t>Lista de främsta styrkorna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Svagheter</a:t>
            </a:r>
          </a:p>
          <a:p>
            <a:r>
              <a:rPr lang="sv-SE" dirty="0"/>
              <a:t>Lista de främsta svagheterna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AAEF78-5461-5C80-F2FE-112D2203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Styrkor och svagheter</a:t>
            </a:r>
          </a:p>
        </p:txBody>
      </p:sp>
    </p:spTree>
    <p:extLst>
      <p:ext uri="{BB962C8B-B14F-4D97-AF65-F5344CB8AC3E}">
        <p14:creationId xmlns:p14="http://schemas.microsoft.com/office/powerpoint/2010/main" val="4230656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B26F36-F616-078C-43A0-B6CA811FA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Nyttorna överstiger kostnaderna…</a:t>
            </a:r>
          </a:p>
          <a:p>
            <a:r>
              <a:rPr lang="sv-SE" dirty="0"/>
              <a:t>Viktigt att uppskatta storleken på kvalitetsnyttorna…</a:t>
            </a:r>
          </a:p>
          <a:p>
            <a:r>
              <a:rPr lang="sv-SE" dirty="0"/>
              <a:t>Mer…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CA852C-8577-3D61-B345-87F9D9B0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/ bedömning</a:t>
            </a:r>
          </a:p>
        </p:txBody>
      </p:sp>
    </p:spTree>
    <p:extLst>
      <p:ext uri="{BB962C8B-B14F-4D97-AF65-F5344CB8AC3E}">
        <p14:creationId xmlns:p14="http://schemas.microsoft.com/office/powerpoint/2010/main" val="523254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95628-49B6-BCB9-D55F-ED36D2F8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på en bild</a:t>
            </a:r>
          </a:p>
        </p:txBody>
      </p:sp>
    </p:spTree>
    <p:extLst>
      <p:ext uri="{BB962C8B-B14F-4D97-AF65-F5344CB8AC3E}">
        <p14:creationId xmlns:p14="http://schemas.microsoft.com/office/powerpoint/2010/main" val="387315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5F31BC-A43C-4C84-A485-F42E3A60B2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172B4D"/>
                </a:solidFill>
                <a:effectLst/>
              </a:rPr>
              <a:t>beskriver alla nyttor och kostnader som förväntas från en förändring. </a:t>
            </a:r>
          </a:p>
          <a:p>
            <a:r>
              <a:rPr lang="sv-SE" dirty="0">
                <a:solidFill>
                  <a:srgbClr val="172B4D"/>
                </a:solidFill>
              </a:rPr>
              <a:t>värderar nyttor och kostnader i pengar där det är möjligt.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435239-A4B5-48EF-8AE3-26EDC178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nyttokalkyl...</a:t>
            </a:r>
          </a:p>
        </p:txBody>
      </p:sp>
      <p:pic>
        <p:nvPicPr>
          <p:cNvPr id="19" name="Bild 5">
            <a:extLst>
              <a:ext uri="{FF2B5EF4-FFF2-40B4-BE49-F238E27FC236}">
                <a16:creationId xmlns:a16="http://schemas.microsoft.com/office/drawing/2014/main" id="{DF2856DD-D556-48C8-8166-79137AEBF3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729961" y="1821454"/>
            <a:ext cx="3955458" cy="395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272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BAEAC1DB-3689-98D9-2D98-A203BC5E99F7}"/>
              </a:ext>
            </a:extLst>
          </p:cNvPr>
          <p:cNvSpPr/>
          <p:nvPr/>
        </p:nvSpPr>
        <p:spPr>
          <a:xfrm>
            <a:off x="6233988" y="3259433"/>
            <a:ext cx="5564312" cy="2609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717C4ED-312D-922A-0A90-6BE077853DD0}"/>
              </a:ext>
            </a:extLst>
          </p:cNvPr>
          <p:cNvSpPr txBox="1"/>
          <p:nvPr/>
        </p:nvSpPr>
        <p:spPr>
          <a:xfrm>
            <a:off x="383564" y="6317632"/>
            <a:ext cx="338757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100" b="1" i="1" u="sng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Läs mer om nyttan för tjänsten på </a:t>
            </a:r>
            <a:r>
              <a:rPr lang="sv-SE" sz="1100" b="1" i="1" u="sng" dirty="0" err="1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www.inera.se</a:t>
            </a:r>
            <a:endParaRPr lang="sv-SE" sz="1100" b="1" i="1" u="sng" dirty="0">
              <a:solidFill>
                <a:schemeClr val="accent3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4" name="Rubrik 13">
            <a:extLst>
              <a:ext uri="{FF2B5EF4-FFF2-40B4-BE49-F238E27FC236}">
                <a16:creationId xmlns:a16="http://schemas.microsoft.com/office/drawing/2014/main" id="{05974091-CC1F-62B2-2A29-6B9F4FE8DFB2}"/>
              </a:ext>
            </a:extLst>
          </p:cNvPr>
          <p:cNvSpPr txBox="1">
            <a:spLocks/>
          </p:cNvSpPr>
          <p:nvPr/>
        </p:nvSpPr>
        <p:spPr>
          <a:xfrm>
            <a:off x="916517" y="696720"/>
            <a:ext cx="10346267" cy="8122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Nyttokalkyl – digitala brev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D0BA81F2-48F8-6AFE-04BB-9FA5A353A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93209" y="783563"/>
            <a:ext cx="324000" cy="324000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57517075-5912-2DED-FB72-DD9961E537EC}"/>
              </a:ext>
            </a:extLst>
          </p:cNvPr>
          <p:cNvSpPr/>
          <p:nvPr/>
        </p:nvSpPr>
        <p:spPr>
          <a:xfrm>
            <a:off x="9081157" y="1722233"/>
            <a:ext cx="2719030" cy="1400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C4B69E1-5FD6-BD56-E280-0D6F9D82F7BB}"/>
              </a:ext>
            </a:extLst>
          </p:cNvPr>
          <p:cNvSpPr/>
          <p:nvPr/>
        </p:nvSpPr>
        <p:spPr>
          <a:xfrm>
            <a:off x="6233988" y="1722233"/>
            <a:ext cx="2710800" cy="14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48" name="Rubrik 13">
            <a:extLst>
              <a:ext uri="{FF2B5EF4-FFF2-40B4-BE49-F238E27FC236}">
                <a16:creationId xmlns:a16="http://schemas.microsoft.com/office/drawing/2014/main" id="{6A70004A-6AAB-F2A2-7ECD-5302F2141B2D}"/>
              </a:ext>
            </a:extLst>
          </p:cNvPr>
          <p:cNvSpPr txBox="1">
            <a:spLocks/>
          </p:cNvSpPr>
          <p:nvPr/>
        </p:nvSpPr>
        <p:spPr>
          <a:xfrm>
            <a:off x="930917" y="1271436"/>
            <a:ext cx="5311121" cy="20343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Exempel för vår organisation med invånare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38D1A2DD-B8DF-C30A-A8BC-38238EC7FF5F}"/>
              </a:ext>
            </a:extLst>
          </p:cNvPr>
          <p:cNvSpPr/>
          <p:nvPr/>
        </p:nvSpPr>
        <p:spPr>
          <a:xfrm>
            <a:off x="383563" y="1722236"/>
            <a:ext cx="5713200" cy="14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A5A59CF1-659A-BAAA-0B04-144CB2AE0E16}"/>
              </a:ext>
            </a:extLst>
          </p:cNvPr>
          <p:cNvSpPr/>
          <p:nvPr/>
        </p:nvSpPr>
        <p:spPr>
          <a:xfrm>
            <a:off x="383563" y="3259715"/>
            <a:ext cx="5713200" cy="14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6" name="Ellips 55">
            <a:extLst>
              <a:ext uri="{FF2B5EF4-FFF2-40B4-BE49-F238E27FC236}">
                <a16:creationId xmlns:a16="http://schemas.microsoft.com/office/drawing/2014/main" id="{3CB9C992-C366-76C4-BB8C-38B941F701D6}"/>
              </a:ext>
            </a:extLst>
          </p:cNvPr>
          <p:cNvSpPr>
            <a:spLocks noChangeAspect="1"/>
          </p:cNvSpPr>
          <p:nvPr/>
        </p:nvSpPr>
        <p:spPr>
          <a:xfrm>
            <a:off x="436540" y="2975970"/>
            <a:ext cx="432000" cy="432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D39918C2-62E3-F617-E5E1-82C3F4C42356}"/>
              </a:ext>
            </a:extLst>
          </p:cNvPr>
          <p:cNvSpPr txBox="1"/>
          <p:nvPr/>
        </p:nvSpPr>
        <p:spPr>
          <a:xfrm>
            <a:off x="836208" y="2038851"/>
            <a:ext cx="5098661" cy="923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Rubrik på alternativ 0 / nuläget</a:t>
            </a:r>
            <a:endParaRPr lang="sv-SE" sz="1100" b="1" kern="0" noProof="0" dirty="0">
              <a:solidFill>
                <a:srgbClr val="EFE9E4">
                  <a:lumMod val="10000"/>
                </a:srgb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gravida,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Class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aptent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taciti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sociosqu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litora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torquent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conubia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inceptos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himenaeos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in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libero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kumimoji="0" lang="sv-SE" sz="1100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rader text</a:t>
            </a:r>
            <a:r>
              <a:rPr lang="sv-SE" sz="1100" kern="0" dirty="0">
                <a:solidFill>
                  <a:srgbClr val="EFE9E4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sv-SE" sz="1100" u="none" strike="noStrike" kern="0" cap="none" spc="0" normalizeH="0" baseline="0" noProof="0" dirty="0">
              <a:ln>
                <a:noFill/>
              </a:ln>
              <a:solidFill>
                <a:srgbClr val="EFE9E4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54F255AF-5BA6-B03A-3CD6-838EA0F3FFDD}"/>
              </a:ext>
            </a:extLst>
          </p:cNvPr>
          <p:cNvSpPr txBox="1"/>
          <p:nvPr/>
        </p:nvSpPr>
        <p:spPr>
          <a:xfrm>
            <a:off x="928283" y="1843051"/>
            <a:ext cx="1261757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850" dirty="0">
                <a:solidFill>
                  <a:schemeClr val="accent1"/>
                </a:solidFill>
                <a:latin typeface="+mj-lt"/>
              </a:rPr>
              <a:t>FRÅN</a:t>
            </a: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3E92570D-B2DB-E569-A456-5BD671FDD2EE}"/>
              </a:ext>
            </a:extLst>
          </p:cNvPr>
          <p:cNvSpPr txBox="1"/>
          <p:nvPr/>
        </p:nvSpPr>
        <p:spPr>
          <a:xfrm>
            <a:off x="836208" y="3573307"/>
            <a:ext cx="5123265" cy="923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Rubrik på alternativ 1 / </a:t>
            </a:r>
            <a:r>
              <a:rPr kumimoji="0" lang="sv-SE" sz="1100" b="1" u="none" strike="noStrike" kern="0" cap="none" spc="0" normalizeH="0" baseline="0" noProof="0" dirty="0" err="1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nyläget</a:t>
            </a:r>
            <a:endParaRPr kumimoji="0" lang="sv-SE" sz="1100" b="1" u="none" strike="noStrike" kern="0" cap="none" spc="0" normalizeH="0" baseline="0" noProof="0" dirty="0">
              <a:ln>
                <a:noFill/>
              </a:ln>
              <a:solidFill>
                <a:srgbClr val="EFE9E4">
                  <a:lumMod val="10000"/>
                </a:srgbClr>
              </a:solidFill>
              <a:effectLst/>
              <a:uLnTx/>
              <a:uFillTx/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gravida,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Class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aptent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taciti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sociosqu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litora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torquent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conubia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inceptos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himenaeos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in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libero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kumimoji="0" lang="sv-SE" sz="1100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rader text</a:t>
            </a:r>
            <a:r>
              <a:rPr lang="sv-SE" sz="1100" kern="0" dirty="0">
                <a:solidFill>
                  <a:srgbClr val="EFE9E4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sv-SE" sz="1100" u="none" strike="noStrike" kern="0" cap="none" spc="0" normalizeH="0" baseline="0" noProof="0" dirty="0">
              <a:ln>
                <a:noFill/>
              </a:ln>
              <a:solidFill>
                <a:srgbClr val="EFE9E4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0" name="Rak 69">
            <a:extLst>
              <a:ext uri="{FF2B5EF4-FFF2-40B4-BE49-F238E27FC236}">
                <a16:creationId xmlns:a16="http://schemas.microsoft.com/office/drawing/2014/main" id="{086CED12-4BB1-B182-91DC-AFAF659258EA}"/>
              </a:ext>
            </a:extLst>
          </p:cNvPr>
          <p:cNvCxnSpPr>
            <a:cxnSpLocks/>
          </p:cNvCxnSpPr>
          <p:nvPr/>
        </p:nvCxnSpPr>
        <p:spPr>
          <a:xfrm>
            <a:off x="653440" y="1914159"/>
            <a:ext cx="0" cy="2593786"/>
          </a:xfrm>
          <a:prstGeom prst="line">
            <a:avLst/>
          </a:prstGeom>
          <a:ln w="57150" cap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ruta 70">
            <a:extLst>
              <a:ext uri="{FF2B5EF4-FFF2-40B4-BE49-F238E27FC236}">
                <a16:creationId xmlns:a16="http://schemas.microsoft.com/office/drawing/2014/main" id="{381BD90C-41DE-4514-D7CD-B63758182E13}"/>
              </a:ext>
            </a:extLst>
          </p:cNvPr>
          <p:cNvSpPr txBox="1"/>
          <p:nvPr/>
        </p:nvSpPr>
        <p:spPr>
          <a:xfrm>
            <a:off x="935215" y="3372789"/>
            <a:ext cx="1261757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850" dirty="0">
                <a:solidFill>
                  <a:schemeClr val="accent1"/>
                </a:solidFill>
                <a:latin typeface="+mj-lt"/>
              </a:rPr>
              <a:t>TILL</a:t>
            </a:r>
          </a:p>
        </p:txBody>
      </p:sp>
      <p:cxnSp>
        <p:nvCxnSpPr>
          <p:cNvPr id="72" name="Rak 71">
            <a:extLst>
              <a:ext uri="{FF2B5EF4-FFF2-40B4-BE49-F238E27FC236}">
                <a16:creationId xmlns:a16="http://schemas.microsoft.com/office/drawing/2014/main" id="{BBA64CF5-744D-4B42-1AF0-30414C83B6CE}"/>
              </a:ext>
            </a:extLst>
          </p:cNvPr>
          <p:cNvCxnSpPr>
            <a:cxnSpLocks/>
          </p:cNvCxnSpPr>
          <p:nvPr/>
        </p:nvCxnSpPr>
        <p:spPr>
          <a:xfrm>
            <a:off x="601408" y="1889449"/>
            <a:ext cx="98425" cy="0"/>
          </a:xfrm>
          <a:prstGeom prst="line">
            <a:avLst/>
          </a:prstGeom>
          <a:ln w="571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72">
            <a:extLst>
              <a:ext uri="{FF2B5EF4-FFF2-40B4-BE49-F238E27FC236}">
                <a16:creationId xmlns:a16="http://schemas.microsoft.com/office/drawing/2014/main" id="{36BD2C75-35EB-C361-0CBB-3E4407BB8E15}"/>
              </a:ext>
            </a:extLst>
          </p:cNvPr>
          <p:cNvCxnSpPr>
            <a:cxnSpLocks/>
          </p:cNvCxnSpPr>
          <p:nvPr/>
        </p:nvCxnSpPr>
        <p:spPr>
          <a:xfrm>
            <a:off x="601408" y="4498420"/>
            <a:ext cx="98425" cy="0"/>
          </a:xfrm>
          <a:prstGeom prst="line">
            <a:avLst/>
          </a:prstGeom>
          <a:ln w="571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Bild 73">
            <a:extLst>
              <a:ext uri="{FF2B5EF4-FFF2-40B4-BE49-F238E27FC236}">
                <a16:creationId xmlns:a16="http://schemas.microsoft.com/office/drawing/2014/main" id="{2E787DA2-AB95-2AFA-753E-1277BADB4E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rot="5400000">
            <a:off x="491092" y="3028724"/>
            <a:ext cx="324000" cy="324000"/>
          </a:xfrm>
          <a:prstGeom prst="rect">
            <a:avLst/>
          </a:prstGeom>
        </p:spPr>
      </p:pic>
      <p:sp>
        <p:nvSpPr>
          <p:cNvPr id="75" name="Rektangel 74">
            <a:extLst>
              <a:ext uri="{FF2B5EF4-FFF2-40B4-BE49-F238E27FC236}">
                <a16:creationId xmlns:a16="http://schemas.microsoft.com/office/drawing/2014/main" id="{CC2F3C57-6784-7D61-DE83-41FF0BCA9E83}"/>
              </a:ext>
            </a:extLst>
          </p:cNvPr>
          <p:cNvSpPr/>
          <p:nvPr/>
        </p:nvSpPr>
        <p:spPr>
          <a:xfrm>
            <a:off x="383564" y="4795990"/>
            <a:ext cx="2786400" cy="1072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D7EBCB1A-7C3C-6590-8064-20F66560A146}"/>
              </a:ext>
            </a:extLst>
          </p:cNvPr>
          <p:cNvSpPr/>
          <p:nvPr/>
        </p:nvSpPr>
        <p:spPr>
          <a:xfrm>
            <a:off x="3309600" y="4795990"/>
            <a:ext cx="2786400" cy="1072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grpSp>
        <p:nvGrpSpPr>
          <p:cNvPr id="77" name="Grupp 76">
            <a:extLst>
              <a:ext uri="{FF2B5EF4-FFF2-40B4-BE49-F238E27FC236}">
                <a16:creationId xmlns:a16="http://schemas.microsoft.com/office/drawing/2014/main" id="{3E0F13DE-1DA8-9470-D82C-2F170D12AB1E}"/>
              </a:ext>
            </a:extLst>
          </p:cNvPr>
          <p:cNvGrpSpPr/>
          <p:nvPr/>
        </p:nvGrpSpPr>
        <p:grpSpPr>
          <a:xfrm>
            <a:off x="270022" y="4908723"/>
            <a:ext cx="2782695" cy="861774"/>
            <a:chOff x="410830" y="4774743"/>
            <a:chExt cx="2782695" cy="861774"/>
          </a:xfrm>
        </p:grpSpPr>
        <p:sp>
          <p:nvSpPr>
            <p:cNvPr id="78" name="textruta 77">
              <a:extLst>
                <a:ext uri="{FF2B5EF4-FFF2-40B4-BE49-F238E27FC236}">
                  <a16:creationId xmlns:a16="http://schemas.microsoft.com/office/drawing/2014/main" id="{65E0ADC0-3E73-B920-0BFD-6CD4F9B19077}"/>
                </a:ext>
              </a:extLst>
            </p:cNvPr>
            <p:cNvSpPr txBox="1"/>
            <p:nvPr/>
          </p:nvSpPr>
          <p:spPr>
            <a:xfrm>
              <a:off x="1869549" y="5089531"/>
              <a:ext cx="132397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sv-SE" sz="800" i="1" kern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Nettonytta per investerad krona efter 6 år (finansiell </a:t>
              </a:r>
              <a:br>
                <a:rPr lang="sv-SE" sz="800" i="1" kern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sv-SE" sz="800" i="1" kern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och omfördelning)</a:t>
              </a:r>
              <a:r>
                <a:rPr lang="sv-SE" sz="800" i="1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sv-S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9" name="textruta 78">
              <a:extLst>
                <a:ext uri="{FF2B5EF4-FFF2-40B4-BE49-F238E27FC236}">
                  <a16:creationId xmlns:a16="http://schemas.microsoft.com/office/drawing/2014/main" id="{4E34E3D8-A9C6-58C6-75B0-17DE62AAA033}"/>
                </a:ext>
              </a:extLst>
            </p:cNvPr>
            <p:cNvSpPr txBox="1"/>
            <p:nvPr/>
          </p:nvSpPr>
          <p:spPr>
            <a:xfrm>
              <a:off x="410830" y="4774743"/>
              <a:ext cx="1344935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sv-SE" sz="5400" spc="-15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0,0</a:t>
              </a:r>
            </a:p>
          </p:txBody>
        </p:sp>
        <p:sp>
          <p:nvSpPr>
            <p:cNvPr id="80" name="textruta 79">
              <a:extLst>
                <a:ext uri="{FF2B5EF4-FFF2-40B4-BE49-F238E27FC236}">
                  <a16:creationId xmlns:a16="http://schemas.microsoft.com/office/drawing/2014/main" id="{F0D27B43-5297-6FBD-E00C-288ADAACF716}"/>
                </a:ext>
              </a:extLst>
            </p:cNvPr>
            <p:cNvSpPr txBox="1"/>
            <p:nvPr/>
          </p:nvSpPr>
          <p:spPr>
            <a:xfrm>
              <a:off x="1866652" y="4905305"/>
              <a:ext cx="923410" cy="1308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850" b="0" i="0" u="none" strike="noStrike" dirty="0">
                  <a:solidFill>
                    <a:schemeClr val="accent1"/>
                  </a:solidFill>
                  <a:effectLst/>
                  <a:latin typeface="+mj-lt"/>
                  <a:ea typeface="Open Sans"/>
                  <a:cs typeface="Open Sans"/>
                </a:rPr>
                <a:t>KR</a:t>
              </a:r>
              <a:endParaRPr lang="sv-SE" sz="850" dirty="0" err="1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82" name="Grupp 81">
            <a:extLst>
              <a:ext uri="{FF2B5EF4-FFF2-40B4-BE49-F238E27FC236}">
                <a16:creationId xmlns:a16="http://schemas.microsoft.com/office/drawing/2014/main" id="{3CE69725-1F07-A59B-01BA-7CDC1ACDD6B4}"/>
              </a:ext>
            </a:extLst>
          </p:cNvPr>
          <p:cNvGrpSpPr/>
          <p:nvPr/>
        </p:nvGrpSpPr>
        <p:grpSpPr>
          <a:xfrm>
            <a:off x="3193882" y="4908723"/>
            <a:ext cx="2791751" cy="861774"/>
            <a:chOff x="401774" y="4774743"/>
            <a:chExt cx="2791751" cy="861774"/>
          </a:xfrm>
        </p:grpSpPr>
        <p:sp>
          <p:nvSpPr>
            <p:cNvPr id="83" name="textruta 82">
              <a:extLst>
                <a:ext uri="{FF2B5EF4-FFF2-40B4-BE49-F238E27FC236}">
                  <a16:creationId xmlns:a16="http://schemas.microsoft.com/office/drawing/2014/main" id="{F84FD9CE-ED36-0502-839B-461368AB945C}"/>
                </a:ext>
              </a:extLst>
            </p:cNvPr>
            <p:cNvSpPr txBox="1"/>
            <p:nvPr/>
          </p:nvSpPr>
          <p:spPr>
            <a:xfrm>
              <a:off x="1869549" y="5089531"/>
              <a:ext cx="132397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sv-SE" sz="800" i="1" kern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Nettonytta per investerad krona efter 6 år (enbart finansiell)</a:t>
              </a:r>
              <a:r>
                <a:rPr lang="sv-SE" sz="800" i="1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sv-S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ruta 87">
              <a:extLst>
                <a:ext uri="{FF2B5EF4-FFF2-40B4-BE49-F238E27FC236}">
                  <a16:creationId xmlns:a16="http://schemas.microsoft.com/office/drawing/2014/main" id="{26545995-537F-03FD-FDD2-7878FEFACE7F}"/>
                </a:ext>
              </a:extLst>
            </p:cNvPr>
            <p:cNvSpPr txBox="1"/>
            <p:nvPr/>
          </p:nvSpPr>
          <p:spPr>
            <a:xfrm>
              <a:off x="401774" y="4774743"/>
              <a:ext cx="1353992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sv-SE" sz="5400" spc="-15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0,0</a:t>
              </a:r>
            </a:p>
          </p:txBody>
        </p:sp>
        <p:sp>
          <p:nvSpPr>
            <p:cNvPr id="89" name="textruta 88">
              <a:extLst>
                <a:ext uri="{FF2B5EF4-FFF2-40B4-BE49-F238E27FC236}">
                  <a16:creationId xmlns:a16="http://schemas.microsoft.com/office/drawing/2014/main" id="{55274EF7-1227-76EB-9640-EBF6642E072D}"/>
                </a:ext>
              </a:extLst>
            </p:cNvPr>
            <p:cNvSpPr txBox="1"/>
            <p:nvPr/>
          </p:nvSpPr>
          <p:spPr>
            <a:xfrm>
              <a:off x="1866652" y="4905305"/>
              <a:ext cx="923410" cy="1308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850" b="0" i="0" u="none" strike="noStrike" dirty="0">
                  <a:solidFill>
                    <a:schemeClr val="accent1"/>
                  </a:solidFill>
                  <a:effectLst/>
                  <a:latin typeface="+mj-lt"/>
                  <a:ea typeface="Open Sans"/>
                  <a:cs typeface="Open Sans"/>
                </a:rPr>
                <a:t>KR</a:t>
              </a:r>
              <a:endParaRPr lang="sv-SE" sz="850" dirty="0" err="1">
                <a:solidFill>
                  <a:schemeClr val="accent1"/>
                </a:solidFill>
                <a:latin typeface="+mj-lt"/>
              </a:endParaRPr>
            </a:p>
          </p:txBody>
        </p:sp>
      </p:grpSp>
      <p:graphicFrame>
        <p:nvGraphicFramePr>
          <p:cNvPr id="90" name="Tabell 89">
            <a:extLst>
              <a:ext uri="{FF2B5EF4-FFF2-40B4-BE49-F238E27FC236}">
                <a16:creationId xmlns:a16="http://schemas.microsoft.com/office/drawing/2014/main" id="{8FD24F6C-E80E-6F28-6884-5D8AD6398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11905"/>
              </p:ext>
            </p:extLst>
          </p:nvPr>
        </p:nvGraphicFramePr>
        <p:xfrm>
          <a:off x="6387458" y="3267077"/>
          <a:ext cx="5260068" cy="2512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2777">
                  <a:extLst>
                    <a:ext uri="{9D8B030D-6E8A-4147-A177-3AD203B41FA5}">
                      <a16:colId xmlns:a16="http://schemas.microsoft.com/office/drawing/2014/main" val="850084310"/>
                    </a:ext>
                  </a:extLst>
                </a:gridCol>
                <a:gridCol w="3983465">
                  <a:extLst>
                    <a:ext uri="{9D8B030D-6E8A-4147-A177-3AD203B41FA5}">
                      <a16:colId xmlns:a16="http://schemas.microsoft.com/office/drawing/2014/main" val="1502663249"/>
                    </a:ext>
                  </a:extLst>
                </a:gridCol>
                <a:gridCol w="943826">
                  <a:extLst>
                    <a:ext uri="{9D8B030D-6E8A-4147-A177-3AD203B41FA5}">
                      <a16:colId xmlns:a16="http://schemas.microsoft.com/office/drawing/2014/main" val="1763622029"/>
                    </a:ext>
                  </a:extLst>
                </a:gridCol>
              </a:tblGrid>
              <a:tr h="280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5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NYTTOR</a:t>
                      </a:r>
                    </a:p>
                  </a:txBody>
                  <a:tcPr marL="10800" marB="468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NYTTOR</a:t>
                      </a:r>
                    </a:p>
                  </a:txBody>
                  <a:tcPr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8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11169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endParaRPr lang="sv-SE" sz="1300" dirty="0"/>
                    </a:p>
                  </a:txBody>
                  <a:tcPr marB="288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FINANSIELL</a:t>
                      </a:r>
                    </a:p>
                  </a:txBody>
                  <a:tcPr marB="28800"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9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093623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+3 nyttor till</a:t>
                      </a: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562379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B="288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OMFÖRDELNING</a:t>
                      </a:r>
                    </a:p>
                  </a:txBody>
                  <a:tcPr marB="28800" anchor="b"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6306222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2084538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B="288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KVALITET</a:t>
                      </a:r>
                    </a:p>
                  </a:txBody>
                  <a:tcPr marB="28800" anchor="b"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62643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+6 nyttor till</a:t>
                      </a: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3337953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endParaRPr lang="sv-SE" sz="9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B="288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MILJÖ</a:t>
                      </a:r>
                    </a:p>
                  </a:txBody>
                  <a:tcPr marB="28800" anchor="b"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1503392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+1 nytta till</a:t>
                      </a: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4474678"/>
                  </a:ext>
                </a:extLst>
              </a:tr>
            </a:tbl>
          </a:graphicData>
        </a:graphic>
      </p:graphicFrame>
      <p:pic>
        <p:nvPicPr>
          <p:cNvPr id="91" name="Bild 90">
            <a:extLst>
              <a:ext uri="{FF2B5EF4-FFF2-40B4-BE49-F238E27FC236}">
                <a16:creationId xmlns:a16="http://schemas.microsoft.com/office/drawing/2014/main" id="{AFA2C321-3D34-C052-93C9-3989D7B18C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383541" y="3663097"/>
            <a:ext cx="324000" cy="324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50409E50-C51D-492D-1881-0FC8B82825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386019" y="4224990"/>
            <a:ext cx="324000" cy="324000"/>
          </a:xfrm>
          <a:prstGeom prst="rect">
            <a:avLst/>
          </a:prstGeom>
        </p:spPr>
      </p:pic>
      <p:pic>
        <p:nvPicPr>
          <p:cNvPr id="93" name="Bild 92">
            <a:extLst>
              <a:ext uri="{FF2B5EF4-FFF2-40B4-BE49-F238E27FC236}">
                <a16:creationId xmlns:a16="http://schemas.microsoft.com/office/drawing/2014/main" id="{6DD1C904-F525-346E-63C2-A8D4C885A2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383541" y="4783336"/>
            <a:ext cx="324000" cy="324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B073F21F-4A0C-FFB2-8FC5-E6E70E8D9F7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6383541" y="5337449"/>
            <a:ext cx="324000" cy="324000"/>
          </a:xfrm>
          <a:prstGeom prst="rect">
            <a:avLst/>
          </a:prstGeom>
        </p:spPr>
      </p:pic>
      <p:graphicFrame>
        <p:nvGraphicFramePr>
          <p:cNvPr id="2" name="Diagram 69">
            <a:extLst>
              <a:ext uri="{FF2B5EF4-FFF2-40B4-BE49-F238E27FC236}">
                <a16:creationId xmlns:a16="http://schemas.microsoft.com/office/drawing/2014/main" id="{72AA4526-CD9B-4F84-A7A3-8E251CF0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630591"/>
              </p:ext>
            </p:extLst>
          </p:nvPr>
        </p:nvGraphicFramePr>
        <p:xfrm>
          <a:off x="6231526" y="1763379"/>
          <a:ext cx="2726418" cy="1377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7B52D9-12A8-46EC-8FE6-A6C634AA3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111446"/>
              </p:ext>
            </p:extLst>
          </p:nvPr>
        </p:nvGraphicFramePr>
        <p:xfrm>
          <a:off x="9030260" y="1722233"/>
          <a:ext cx="2725200" cy="1407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2325798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6717C4ED-312D-922A-0A90-6BE077853DD0}"/>
              </a:ext>
            </a:extLst>
          </p:cNvPr>
          <p:cNvSpPr txBox="1"/>
          <p:nvPr/>
        </p:nvSpPr>
        <p:spPr>
          <a:xfrm>
            <a:off x="383564" y="6317632"/>
            <a:ext cx="338757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100" b="1" i="1" u="sng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Läs mer om nyttan för tjänsten på </a:t>
            </a:r>
            <a:r>
              <a:rPr lang="sv-SE" sz="1100" b="1" i="1" u="sng" dirty="0" err="1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www.inera.se</a:t>
            </a:r>
            <a:endParaRPr lang="sv-SE" sz="1100" b="1" i="1" u="sng" dirty="0">
              <a:solidFill>
                <a:schemeClr val="accent3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9DCB0E0D-97B4-4806-31BE-1A2CF000C52D}"/>
              </a:ext>
            </a:extLst>
          </p:cNvPr>
          <p:cNvSpPr/>
          <p:nvPr/>
        </p:nvSpPr>
        <p:spPr>
          <a:xfrm>
            <a:off x="6233988" y="1925638"/>
            <a:ext cx="5564312" cy="30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C118962-EBF7-E734-85BF-C95EE7070956}"/>
              </a:ext>
            </a:extLst>
          </p:cNvPr>
          <p:cNvSpPr txBox="1"/>
          <p:nvPr/>
        </p:nvSpPr>
        <p:spPr>
          <a:xfrm>
            <a:off x="383564" y="6317632"/>
            <a:ext cx="338757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100" b="1" i="1" u="sng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Läs mer om nyttan för tjänsten på </a:t>
            </a:r>
            <a:r>
              <a:rPr lang="sv-SE" sz="1100" b="1" i="1" u="sng" dirty="0" err="1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www.inera.se</a:t>
            </a:r>
            <a:endParaRPr lang="sv-SE" sz="1100" b="1" i="1" u="sng" dirty="0">
              <a:solidFill>
                <a:schemeClr val="accent3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39" name="Rubrik 13">
            <a:extLst>
              <a:ext uri="{FF2B5EF4-FFF2-40B4-BE49-F238E27FC236}">
                <a16:creationId xmlns:a16="http://schemas.microsoft.com/office/drawing/2014/main" id="{A5E1125A-02D4-C43D-3022-66F3AA8396A0}"/>
              </a:ext>
            </a:extLst>
          </p:cNvPr>
          <p:cNvSpPr txBox="1">
            <a:spLocks/>
          </p:cNvSpPr>
          <p:nvPr/>
        </p:nvSpPr>
        <p:spPr>
          <a:xfrm>
            <a:off x="916517" y="696720"/>
            <a:ext cx="10346267" cy="8122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Nyttokalkyl – tjänstens namn</a:t>
            </a:r>
          </a:p>
        </p:txBody>
      </p:sp>
      <p:pic>
        <p:nvPicPr>
          <p:cNvPr id="40" name="Bild 39">
            <a:extLst>
              <a:ext uri="{FF2B5EF4-FFF2-40B4-BE49-F238E27FC236}">
                <a16:creationId xmlns:a16="http://schemas.microsoft.com/office/drawing/2014/main" id="{67B010B8-24FB-CB1B-17D4-E7AF3C6BE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93209" y="783563"/>
            <a:ext cx="324000" cy="324000"/>
          </a:xfrm>
          <a:prstGeom prst="rect">
            <a:avLst/>
          </a:prstGeom>
        </p:spPr>
      </p:pic>
      <p:sp>
        <p:nvSpPr>
          <p:cNvPr id="49" name="Rubrik 13">
            <a:extLst>
              <a:ext uri="{FF2B5EF4-FFF2-40B4-BE49-F238E27FC236}">
                <a16:creationId xmlns:a16="http://schemas.microsoft.com/office/drawing/2014/main" id="{BBC8D34F-1F32-F446-24E8-3550A68325C9}"/>
              </a:ext>
            </a:extLst>
          </p:cNvPr>
          <p:cNvSpPr txBox="1">
            <a:spLocks/>
          </p:cNvSpPr>
          <p:nvPr/>
        </p:nvSpPr>
        <p:spPr>
          <a:xfrm>
            <a:off x="930917" y="1271436"/>
            <a:ext cx="5311121" cy="20343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Exempel utan siffror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F1C420D9-0B3C-5D20-CAEF-CA9F09A645ED}"/>
              </a:ext>
            </a:extLst>
          </p:cNvPr>
          <p:cNvSpPr/>
          <p:nvPr/>
        </p:nvSpPr>
        <p:spPr>
          <a:xfrm>
            <a:off x="383563" y="1931786"/>
            <a:ext cx="57132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9A9494E0-259C-B22D-9644-6917CF81BAB1}"/>
              </a:ext>
            </a:extLst>
          </p:cNvPr>
          <p:cNvSpPr/>
          <p:nvPr/>
        </p:nvSpPr>
        <p:spPr>
          <a:xfrm>
            <a:off x="383563" y="3507365"/>
            <a:ext cx="57132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4890097F-EF7B-90A5-C720-7B6B598B05AC}"/>
              </a:ext>
            </a:extLst>
          </p:cNvPr>
          <p:cNvSpPr>
            <a:spLocks noChangeAspect="1"/>
          </p:cNvSpPr>
          <p:nvPr/>
        </p:nvSpPr>
        <p:spPr>
          <a:xfrm>
            <a:off x="436540" y="3223620"/>
            <a:ext cx="432000" cy="432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16070D60-FC1E-C7E8-7726-A30C9FCF6B7E}"/>
              </a:ext>
            </a:extLst>
          </p:cNvPr>
          <p:cNvSpPr txBox="1"/>
          <p:nvPr/>
        </p:nvSpPr>
        <p:spPr>
          <a:xfrm>
            <a:off x="836208" y="2248401"/>
            <a:ext cx="5098661" cy="923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Rubrik på alternativ 0 / nuläget</a:t>
            </a:r>
            <a:endParaRPr lang="sv-SE" sz="1100" b="1" kern="0" noProof="0" dirty="0">
              <a:solidFill>
                <a:srgbClr val="EFE9E4">
                  <a:lumMod val="10000"/>
                </a:srgb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gravida,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Class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aptent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taciti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sociosqu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litora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torquent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conubia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inceptos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himenaeos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in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libero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kumimoji="0" lang="sv-SE" sz="1100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rader text</a:t>
            </a:r>
            <a:r>
              <a:rPr lang="sv-SE" sz="1100" kern="0" dirty="0">
                <a:solidFill>
                  <a:srgbClr val="EFE9E4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sv-SE" sz="1100" u="none" strike="noStrike" kern="0" cap="none" spc="0" normalizeH="0" baseline="0" noProof="0" dirty="0">
              <a:ln>
                <a:noFill/>
              </a:ln>
              <a:solidFill>
                <a:srgbClr val="EFE9E4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3D994FB1-E69B-C323-F107-6F79AEC374A5}"/>
              </a:ext>
            </a:extLst>
          </p:cNvPr>
          <p:cNvSpPr txBox="1"/>
          <p:nvPr/>
        </p:nvSpPr>
        <p:spPr>
          <a:xfrm>
            <a:off x="928283" y="2052601"/>
            <a:ext cx="1261757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850" dirty="0">
                <a:solidFill>
                  <a:schemeClr val="accent1"/>
                </a:solidFill>
                <a:latin typeface="+mj-lt"/>
              </a:rPr>
              <a:t>FRÅN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ED423BD5-8551-8833-021A-4125B87FE417}"/>
              </a:ext>
            </a:extLst>
          </p:cNvPr>
          <p:cNvSpPr txBox="1"/>
          <p:nvPr/>
        </p:nvSpPr>
        <p:spPr>
          <a:xfrm>
            <a:off x="836208" y="3820957"/>
            <a:ext cx="5123265" cy="923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Rubrik på alternativ 1 / </a:t>
            </a:r>
            <a:r>
              <a:rPr kumimoji="0" lang="sv-SE" sz="1100" b="1" u="none" strike="noStrike" kern="0" cap="none" spc="0" normalizeH="0" baseline="0" noProof="0" dirty="0" err="1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nyläget</a:t>
            </a:r>
            <a:endParaRPr kumimoji="0" lang="sv-SE" sz="1100" b="1" u="none" strike="noStrike" kern="0" cap="none" spc="0" normalizeH="0" baseline="0" noProof="0" dirty="0">
              <a:ln>
                <a:noFill/>
              </a:ln>
              <a:solidFill>
                <a:srgbClr val="EFE9E4">
                  <a:lumMod val="10000"/>
                </a:srgbClr>
              </a:solidFill>
              <a:effectLst/>
              <a:uLnTx/>
              <a:uFillTx/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gravida,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Class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aptent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taciti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sociosqu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litora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torquent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conubia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per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inceptos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himenaeos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in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libero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kumimoji="0" lang="sv-SE" sz="1100" u="none" strike="noStrike" kern="0" cap="none" spc="0" normalizeH="0" baseline="0" noProof="0" dirty="0">
                <a:ln>
                  <a:noFill/>
                </a:ln>
                <a:solidFill>
                  <a:srgbClr val="EFE9E4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rader text</a:t>
            </a:r>
            <a:r>
              <a:rPr lang="sv-SE" sz="1100" kern="0" dirty="0">
                <a:solidFill>
                  <a:srgbClr val="EFE9E4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sv-SE" sz="1100" u="none" strike="noStrike" kern="0" cap="none" spc="0" normalizeH="0" baseline="0" noProof="0" dirty="0">
              <a:ln>
                <a:noFill/>
              </a:ln>
              <a:solidFill>
                <a:srgbClr val="EFE9E4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0" name="Rak 59">
            <a:extLst>
              <a:ext uri="{FF2B5EF4-FFF2-40B4-BE49-F238E27FC236}">
                <a16:creationId xmlns:a16="http://schemas.microsoft.com/office/drawing/2014/main" id="{468D65CA-3A07-F4CB-15D2-EEF6EDD8EE6D}"/>
              </a:ext>
            </a:extLst>
          </p:cNvPr>
          <p:cNvCxnSpPr>
            <a:cxnSpLocks/>
          </p:cNvCxnSpPr>
          <p:nvPr/>
        </p:nvCxnSpPr>
        <p:spPr>
          <a:xfrm>
            <a:off x="653440" y="2123709"/>
            <a:ext cx="0" cy="2664191"/>
          </a:xfrm>
          <a:prstGeom prst="line">
            <a:avLst/>
          </a:prstGeom>
          <a:ln w="57150" cap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ruta 61">
            <a:extLst>
              <a:ext uri="{FF2B5EF4-FFF2-40B4-BE49-F238E27FC236}">
                <a16:creationId xmlns:a16="http://schemas.microsoft.com/office/drawing/2014/main" id="{D741FF3D-D78D-7814-AED3-0ACA72C0E8E4}"/>
              </a:ext>
            </a:extLst>
          </p:cNvPr>
          <p:cNvSpPr txBox="1"/>
          <p:nvPr/>
        </p:nvSpPr>
        <p:spPr>
          <a:xfrm>
            <a:off x="935215" y="3620439"/>
            <a:ext cx="1261757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850" dirty="0">
                <a:solidFill>
                  <a:schemeClr val="accent1"/>
                </a:solidFill>
                <a:latin typeface="+mj-lt"/>
              </a:rPr>
              <a:t>TILL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88BBA473-9898-1B22-6C16-9907722AE2DD}"/>
              </a:ext>
            </a:extLst>
          </p:cNvPr>
          <p:cNvCxnSpPr>
            <a:cxnSpLocks/>
          </p:cNvCxnSpPr>
          <p:nvPr/>
        </p:nvCxnSpPr>
        <p:spPr>
          <a:xfrm>
            <a:off x="601408" y="2098999"/>
            <a:ext cx="98425" cy="0"/>
          </a:xfrm>
          <a:prstGeom prst="line">
            <a:avLst/>
          </a:prstGeom>
          <a:ln w="571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63">
            <a:extLst>
              <a:ext uri="{FF2B5EF4-FFF2-40B4-BE49-F238E27FC236}">
                <a16:creationId xmlns:a16="http://schemas.microsoft.com/office/drawing/2014/main" id="{275C53B9-392D-D441-4D82-0E58885C0350}"/>
              </a:ext>
            </a:extLst>
          </p:cNvPr>
          <p:cNvCxnSpPr>
            <a:cxnSpLocks/>
          </p:cNvCxnSpPr>
          <p:nvPr/>
        </p:nvCxnSpPr>
        <p:spPr>
          <a:xfrm>
            <a:off x="601408" y="4787345"/>
            <a:ext cx="98425" cy="0"/>
          </a:xfrm>
          <a:prstGeom prst="line">
            <a:avLst/>
          </a:prstGeom>
          <a:ln w="571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Bild 64">
            <a:extLst>
              <a:ext uri="{FF2B5EF4-FFF2-40B4-BE49-F238E27FC236}">
                <a16:creationId xmlns:a16="http://schemas.microsoft.com/office/drawing/2014/main" id="{3C15A989-AA71-FBDE-F27E-CADB0035C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rot="5400000">
            <a:off x="491092" y="3279549"/>
            <a:ext cx="324000" cy="324000"/>
          </a:xfrm>
          <a:prstGeom prst="rect">
            <a:avLst/>
          </a:prstGeom>
        </p:spPr>
      </p:pic>
      <p:graphicFrame>
        <p:nvGraphicFramePr>
          <p:cNvPr id="66" name="Tabell 65">
            <a:extLst>
              <a:ext uri="{FF2B5EF4-FFF2-40B4-BE49-F238E27FC236}">
                <a16:creationId xmlns:a16="http://schemas.microsoft.com/office/drawing/2014/main" id="{E46AF534-C46E-F8A1-2B84-6F8537817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87081"/>
              </p:ext>
            </p:extLst>
          </p:nvPr>
        </p:nvGraphicFramePr>
        <p:xfrm>
          <a:off x="6387458" y="1933282"/>
          <a:ext cx="5260068" cy="290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2777">
                  <a:extLst>
                    <a:ext uri="{9D8B030D-6E8A-4147-A177-3AD203B41FA5}">
                      <a16:colId xmlns:a16="http://schemas.microsoft.com/office/drawing/2014/main" val="850084310"/>
                    </a:ext>
                  </a:extLst>
                </a:gridCol>
                <a:gridCol w="3983465">
                  <a:extLst>
                    <a:ext uri="{9D8B030D-6E8A-4147-A177-3AD203B41FA5}">
                      <a16:colId xmlns:a16="http://schemas.microsoft.com/office/drawing/2014/main" val="1502663249"/>
                    </a:ext>
                  </a:extLst>
                </a:gridCol>
                <a:gridCol w="943826">
                  <a:extLst>
                    <a:ext uri="{9D8B030D-6E8A-4147-A177-3AD203B41FA5}">
                      <a16:colId xmlns:a16="http://schemas.microsoft.com/office/drawing/2014/main" val="1763622029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5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NYTTOR</a:t>
                      </a:r>
                    </a:p>
                  </a:txBody>
                  <a:tcPr marL="10800" marB="468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NYTTOR</a:t>
                      </a:r>
                    </a:p>
                  </a:txBody>
                  <a:tcPr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8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111695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1300" dirty="0"/>
                    </a:p>
                  </a:txBody>
                  <a:tcPr marB="288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FINANSIELL</a:t>
                      </a:r>
                    </a:p>
                  </a:txBody>
                  <a:tcPr marB="28800"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9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093623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+3 nyttor till</a:t>
                      </a: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562379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B="288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OMFÖRDELNING</a:t>
                      </a:r>
                    </a:p>
                  </a:txBody>
                  <a:tcPr marB="28800" anchor="b"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6306222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2084538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B="288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KVALITET</a:t>
                      </a:r>
                    </a:p>
                  </a:txBody>
                  <a:tcPr marB="28800" anchor="b"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62643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+6 nyttor till</a:t>
                      </a: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3337953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9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B="288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850" dirty="0">
                          <a:solidFill>
                            <a:schemeClr val="tx1"/>
                          </a:solidFill>
                          <a:latin typeface="+mj-lt"/>
                        </a:rPr>
                        <a:t>MILJÖ</a:t>
                      </a:r>
                    </a:p>
                  </a:txBody>
                  <a:tcPr marB="28800" anchor="b"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R="18000" marB="2880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1503392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Integer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consectetur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justo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vitae </a:t>
                      </a:r>
                      <a:r>
                        <a:rPr lang="sv-SE" sz="1100" b="0" i="0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ipsum</a:t>
                      </a:r>
                      <a:r>
                        <a:rPr lang="sv-SE" sz="1100" b="0" i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 gravida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T="7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+1 nytta till</a:t>
                      </a:r>
                    </a:p>
                  </a:txBody>
                  <a:tcPr marR="18000" marT="72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4474678"/>
                  </a:ext>
                </a:extLst>
              </a:tr>
            </a:tbl>
          </a:graphicData>
        </a:graphic>
      </p:graphicFrame>
      <p:pic>
        <p:nvPicPr>
          <p:cNvPr id="67" name="Bild 66">
            <a:extLst>
              <a:ext uri="{FF2B5EF4-FFF2-40B4-BE49-F238E27FC236}">
                <a16:creationId xmlns:a16="http://schemas.microsoft.com/office/drawing/2014/main" id="{9C7237DA-38F5-1434-45F0-19BB741455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383541" y="2369766"/>
            <a:ext cx="324000" cy="324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1316A876-AA3F-7691-8FF7-3C72E18C47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386019" y="3033855"/>
            <a:ext cx="324000" cy="324000"/>
          </a:xfrm>
          <a:prstGeom prst="rect">
            <a:avLst/>
          </a:prstGeom>
        </p:spPr>
      </p:pic>
      <p:pic>
        <p:nvPicPr>
          <p:cNvPr id="81" name="Bild 80">
            <a:extLst>
              <a:ext uri="{FF2B5EF4-FFF2-40B4-BE49-F238E27FC236}">
                <a16:creationId xmlns:a16="http://schemas.microsoft.com/office/drawing/2014/main" id="{2FA0EA47-AF26-6872-9EE5-93CB8C29B6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383541" y="3680360"/>
            <a:ext cx="324000" cy="324000"/>
          </a:xfrm>
          <a:prstGeom prst="rect">
            <a:avLst/>
          </a:prstGeom>
        </p:spPr>
      </p:pic>
      <p:pic>
        <p:nvPicPr>
          <p:cNvPr id="84" name="Bild 83">
            <a:extLst>
              <a:ext uri="{FF2B5EF4-FFF2-40B4-BE49-F238E27FC236}">
                <a16:creationId xmlns:a16="http://schemas.microsoft.com/office/drawing/2014/main" id="{6DE1BA74-DDD1-B79D-9B59-24ABF472AFD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6383541" y="4334601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5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>
            <a:extLst>
              <a:ext uri="{FF2B5EF4-FFF2-40B4-BE49-F238E27FC236}">
                <a16:creationId xmlns:a16="http://schemas.microsoft.com/office/drawing/2014/main" id="{C3BFF663-9CF9-C894-FFDB-278F5111D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Vill du veta mera om </a:t>
            </a:r>
            <a:r>
              <a:rPr lang="sv-SE" dirty="0" err="1"/>
              <a:t>Inera</a:t>
            </a:r>
            <a:r>
              <a:rPr lang="sv-SE" dirty="0"/>
              <a:t>? </a:t>
            </a:r>
            <a:br>
              <a:rPr lang="sv-SE" dirty="0"/>
            </a:br>
            <a:r>
              <a:rPr lang="sv-SE" dirty="0"/>
              <a:t>Prenumerera på vårt nyhetsbrev </a:t>
            </a:r>
            <a:br>
              <a:rPr lang="sv-SE" dirty="0"/>
            </a:br>
            <a:r>
              <a:rPr lang="sv-S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Aktuellt från </a:t>
            </a:r>
            <a:r>
              <a:rPr lang="sv-SE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Inera</a:t>
            </a:r>
            <a:r>
              <a:rPr lang="sv-S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v-SE" dirty="0"/>
              <a:t>och följ oss </a:t>
            </a:r>
            <a:br>
              <a:rPr lang="sv-SE" dirty="0"/>
            </a:br>
            <a:r>
              <a:rPr lang="sv-SE" dirty="0"/>
              <a:t>på </a:t>
            </a:r>
            <a:r>
              <a:rPr lang="sv-S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346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47293F3-63BB-5B4E-089B-A039F96B7E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DE0BCF3-976A-1ACF-41BE-C168E6D4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med nyttokalkylen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4E7DA72-D93E-4C34-A5BC-649F8BE2A66B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" b="441"/>
          <a:stretch>
            <a:fillRect/>
          </a:stretch>
        </p:blipFill>
        <p:spPr bwMode="auto">
          <a:xfrm>
            <a:off x="7096125" y="1862935"/>
            <a:ext cx="3190875" cy="313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3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59F696-73BD-42E0-A6FD-E760535E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 gjorde vi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BD4EA3-9CA6-48D5-95DC-4BAE779B7FCE}"/>
              </a:ext>
            </a:extLst>
          </p:cNvPr>
          <p:cNvGrpSpPr/>
          <p:nvPr/>
        </p:nvGrpSpPr>
        <p:grpSpPr>
          <a:xfrm>
            <a:off x="2090239" y="1831168"/>
            <a:ext cx="1497693" cy="1270406"/>
            <a:chOff x="2113858" y="1481574"/>
            <a:chExt cx="1497693" cy="1620001"/>
          </a:xfrm>
        </p:grpSpPr>
        <p:sp>
          <p:nvSpPr>
            <p:cNvPr id="8" name="Rektangel 5">
              <a:extLst>
                <a:ext uri="{FF2B5EF4-FFF2-40B4-BE49-F238E27FC236}">
                  <a16:creationId xmlns:a16="http://schemas.microsoft.com/office/drawing/2014/main" id="{CF041674-6800-4F15-9597-8ED3D146C423}"/>
                </a:ext>
              </a:extLst>
            </p:cNvPr>
            <p:cNvSpPr/>
            <p:nvPr/>
          </p:nvSpPr>
          <p:spPr>
            <a:xfrm>
              <a:off x="2113859" y="1481574"/>
              <a:ext cx="1497692" cy="1620000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Rektangel 4">
              <a:extLst>
                <a:ext uri="{FF2B5EF4-FFF2-40B4-BE49-F238E27FC236}">
                  <a16:creationId xmlns:a16="http://schemas.microsoft.com/office/drawing/2014/main" id="{C5F2579C-BD09-4875-925D-ABC75DE3EF8F}"/>
                </a:ext>
              </a:extLst>
            </p:cNvPr>
            <p:cNvSpPr/>
            <p:nvPr/>
          </p:nvSpPr>
          <p:spPr>
            <a:xfrm>
              <a:off x="2113858" y="2298489"/>
              <a:ext cx="1497693" cy="803086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1. Formulera alternativen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B77D4C8-5A75-4C1B-BBF1-1C1743946AD7}"/>
              </a:ext>
            </a:extLst>
          </p:cNvPr>
          <p:cNvGrpSpPr/>
          <p:nvPr/>
        </p:nvGrpSpPr>
        <p:grpSpPr>
          <a:xfrm>
            <a:off x="2090239" y="3156069"/>
            <a:ext cx="1506161" cy="1270669"/>
            <a:chOff x="2123334" y="3170508"/>
            <a:chExt cx="1506161" cy="1270669"/>
          </a:xfrm>
        </p:grpSpPr>
        <p:sp>
          <p:nvSpPr>
            <p:cNvPr id="11" name="Rektangel 5">
              <a:extLst>
                <a:ext uri="{FF2B5EF4-FFF2-40B4-BE49-F238E27FC236}">
                  <a16:creationId xmlns:a16="http://schemas.microsoft.com/office/drawing/2014/main" id="{153E616F-C398-4CB2-8449-935EDEBF48D0}"/>
                </a:ext>
              </a:extLst>
            </p:cNvPr>
            <p:cNvSpPr/>
            <p:nvPr/>
          </p:nvSpPr>
          <p:spPr>
            <a:xfrm>
              <a:off x="2126354" y="3170508"/>
              <a:ext cx="1494674" cy="1270669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 descr="A picture containing text, vector graphics&#10;&#10;Description automatically generated">
              <a:extLst>
                <a:ext uri="{FF2B5EF4-FFF2-40B4-BE49-F238E27FC236}">
                  <a16:creationId xmlns:a16="http://schemas.microsoft.com/office/drawing/2014/main" id="{CD79CF9B-DBC5-4AF3-AD0F-4007B772D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9720" y="3532505"/>
              <a:ext cx="703038" cy="215813"/>
            </a:xfrm>
            <a:prstGeom prst="rect">
              <a:avLst/>
            </a:prstGeom>
          </p:spPr>
        </p:pic>
        <p:sp>
          <p:nvSpPr>
            <p:cNvPr id="13" name="Rektangel 4">
              <a:extLst>
                <a:ext uri="{FF2B5EF4-FFF2-40B4-BE49-F238E27FC236}">
                  <a16:creationId xmlns:a16="http://schemas.microsoft.com/office/drawing/2014/main" id="{33C44599-C462-4376-A5A1-ECA88A063E8A}"/>
                </a:ext>
              </a:extLst>
            </p:cNvPr>
            <p:cNvSpPr/>
            <p:nvPr/>
          </p:nvSpPr>
          <p:spPr>
            <a:xfrm>
              <a:off x="2123334" y="3921840"/>
              <a:ext cx="1506161" cy="467083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2. Hitta effekterna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D007DB-71E5-4C61-ADF9-B630B1ABD4D4}"/>
              </a:ext>
            </a:extLst>
          </p:cNvPr>
          <p:cNvGrpSpPr/>
          <p:nvPr/>
        </p:nvGrpSpPr>
        <p:grpSpPr>
          <a:xfrm>
            <a:off x="3668761" y="3148738"/>
            <a:ext cx="1506957" cy="1278000"/>
            <a:chOff x="4098595" y="3158426"/>
            <a:chExt cx="1506957" cy="1278000"/>
          </a:xfrm>
        </p:grpSpPr>
        <p:sp>
          <p:nvSpPr>
            <p:cNvPr id="15" name="Rektangel 5">
              <a:extLst>
                <a:ext uri="{FF2B5EF4-FFF2-40B4-BE49-F238E27FC236}">
                  <a16:creationId xmlns:a16="http://schemas.microsoft.com/office/drawing/2014/main" id="{B346D2B6-1384-4F5A-8F3C-EAD386B18977}"/>
                </a:ext>
              </a:extLst>
            </p:cNvPr>
            <p:cNvSpPr/>
            <p:nvPr/>
          </p:nvSpPr>
          <p:spPr>
            <a:xfrm>
              <a:off x="4099390" y="3158426"/>
              <a:ext cx="1506162" cy="1278000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Rektangel 4">
              <a:extLst>
                <a:ext uri="{FF2B5EF4-FFF2-40B4-BE49-F238E27FC236}">
                  <a16:creationId xmlns:a16="http://schemas.microsoft.com/office/drawing/2014/main" id="{80FBB20E-1AD2-4E8D-A9FA-6E86B31A25C9}"/>
                </a:ext>
              </a:extLst>
            </p:cNvPr>
            <p:cNvSpPr/>
            <p:nvPr/>
          </p:nvSpPr>
          <p:spPr>
            <a:xfrm>
              <a:off x="4098595" y="3909626"/>
              <a:ext cx="1506161" cy="467083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3. Rita en effektkedja</a:t>
              </a:r>
            </a:p>
          </p:txBody>
        </p:sp>
        <p:pic>
          <p:nvPicPr>
            <p:cNvPr id="17" name="Picture 16" descr="Icon&#10;&#10;Description automatically generated with medium confidence">
              <a:extLst>
                <a:ext uri="{FF2B5EF4-FFF2-40B4-BE49-F238E27FC236}">
                  <a16:creationId xmlns:a16="http://schemas.microsoft.com/office/drawing/2014/main" id="{C842A1F5-6912-4C21-B351-DA0516BFE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4892" y="3481613"/>
              <a:ext cx="679606" cy="183352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62A7DD-0C29-4EF8-9485-DB1A6DDDA399}"/>
              </a:ext>
            </a:extLst>
          </p:cNvPr>
          <p:cNvGrpSpPr/>
          <p:nvPr/>
        </p:nvGrpSpPr>
        <p:grpSpPr>
          <a:xfrm>
            <a:off x="5255750" y="3148738"/>
            <a:ext cx="1506163" cy="1277083"/>
            <a:chOff x="6072425" y="3153675"/>
            <a:chExt cx="1506163" cy="1277083"/>
          </a:xfrm>
        </p:grpSpPr>
        <p:sp>
          <p:nvSpPr>
            <p:cNvPr id="19" name="Rektangel 5">
              <a:extLst>
                <a:ext uri="{FF2B5EF4-FFF2-40B4-BE49-F238E27FC236}">
                  <a16:creationId xmlns:a16="http://schemas.microsoft.com/office/drawing/2014/main" id="{9B84DE61-5FBF-4844-BB44-C9F51AF17F54}"/>
                </a:ext>
              </a:extLst>
            </p:cNvPr>
            <p:cNvSpPr/>
            <p:nvPr/>
          </p:nvSpPr>
          <p:spPr>
            <a:xfrm>
              <a:off x="6072426" y="3153675"/>
              <a:ext cx="1506162" cy="1277083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Rektangel 4">
              <a:extLst>
                <a:ext uri="{FF2B5EF4-FFF2-40B4-BE49-F238E27FC236}">
                  <a16:creationId xmlns:a16="http://schemas.microsoft.com/office/drawing/2014/main" id="{DE10EAA8-7B60-4C0F-B451-2647B916C0A9}"/>
                </a:ext>
              </a:extLst>
            </p:cNvPr>
            <p:cNvSpPr/>
            <p:nvPr/>
          </p:nvSpPr>
          <p:spPr>
            <a:xfrm>
              <a:off x="6072425" y="3965076"/>
              <a:ext cx="1506163" cy="465682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4. Sortera</a:t>
              </a:r>
            </a:p>
          </p:txBody>
        </p:sp>
        <p:pic>
          <p:nvPicPr>
            <p:cNvPr id="21" name="Picture 2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675E203-697E-44DB-B867-A58659A98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9346" y="3487096"/>
              <a:ext cx="1138833" cy="194551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5D0A76-A3B8-4DF6-B9CB-DABCDFE29260}"/>
              </a:ext>
            </a:extLst>
          </p:cNvPr>
          <p:cNvGrpSpPr/>
          <p:nvPr/>
        </p:nvGrpSpPr>
        <p:grpSpPr>
          <a:xfrm>
            <a:off x="6847969" y="3156069"/>
            <a:ext cx="1509182" cy="1277083"/>
            <a:chOff x="8027999" y="3148739"/>
            <a:chExt cx="1509182" cy="1277083"/>
          </a:xfrm>
        </p:grpSpPr>
        <p:sp>
          <p:nvSpPr>
            <p:cNvPr id="23" name="Rektangel 5">
              <a:extLst>
                <a:ext uri="{FF2B5EF4-FFF2-40B4-BE49-F238E27FC236}">
                  <a16:creationId xmlns:a16="http://schemas.microsoft.com/office/drawing/2014/main" id="{74947214-868B-4D9C-A24F-5E64193DA687}"/>
                </a:ext>
              </a:extLst>
            </p:cNvPr>
            <p:cNvSpPr/>
            <p:nvPr/>
          </p:nvSpPr>
          <p:spPr>
            <a:xfrm>
              <a:off x="8031019" y="3148739"/>
              <a:ext cx="1506162" cy="1277083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Rektangel 4">
              <a:extLst>
                <a:ext uri="{FF2B5EF4-FFF2-40B4-BE49-F238E27FC236}">
                  <a16:creationId xmlns:a16="http://schemas.microsoft.com/office/drawing/2014/main" id="{53679C8D-141F-493B-BA06-2FC79A54E4B0}"/>
                </a:ext>
              </a:extLst>
            </p:cNvPr>
            <p:cNvSpPr/>
            <p:nvPr/>
          </p:nvSpPr>
          <p:spPr>
            <a:xfrm>
              <a:off x="8027999" y="3965076"/>
              <a:ext cx="1506161" cy="460746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5. Beskriv</a:t>
              </a:r>
            </a:p>
          </p:txBody>
        </p:sp>
        <p:pic>
          <p:nvPicPr>
            <p:cNvPr id="25" name="Picture 24" descr="Shape, rectangle&#10;&#10;Description automatically generated">
              <a:extLst>
                <a:ext uri="{FF2B5EF4-FFF2-40B4-BE49-F238E27FC236}">
                  <a16:creationId xmlns:a16="http://schemas.microsoft.com/office/drawing/2014/main" id="{1732A0C6-715B-407C-BB6A-57C35CF73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673" y="3473322"/>
              <a:ext cx="779369" cy="14532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A4A3571-9CE1-49D9-8DE9-D0D7ACA92D21}"/>
              </a:ext>
            </a:extLst>
          </p:cNvPr>
          <p:cNvGrpSpPr/>
          <p:nvPr/>
        </p:nvGrpSpPr>
        <p:grpSpPr>
          <a:xfrm>
            <a:off x="2079711" y="4504675"/>
            <a:ext cx="1514630" cy="1294071"/>
            <a:chOff x="2107913" y="4840641"/>
            <a:chExt cx="1514630" cy="1294071"/>
          </a:xfrm>
        </p:grpSpPr>
        <p:sp>
          <p:nvSpPr>
            <p:cNvPr id="27" name="Rektangel 5">
              <a:extLst>
                <a:ext uri="{FF2B5EF4-FFF2-40B4-BE49-F238E27FC236}">
                  <a16:creationId xmlns:a16="http://schemas.microsoft.com/office/drawing/2014/main" id="{8387A1A6-4AD8-49E1-9FF3-B1ACDF911D38}"/>
                </a:ext>
              </a:extLst>
            </p:cNvPr>
            <p:cNvSpPr/>
            <p:nvPr/>
          </p:nvSpPr>
          <p:spPr>
            <a:xfrm>
              <a:off x="2107913" y="4840641"/>
              <a:ext cx="1506162" cy="1294071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Rektangel 4">
              <a:extLst>
                <a:ext uri="{FF2B5EF4-FFF2-40B4-BE49-F238E27FC236}">
                  <a16:creationId xmlns:a16="http://schemas.microsoft.com/office/drawing/2014/main" id="{E6301912-FDEF-4991-861E-334F3D30E7BE}"/>
                </a:ext>
              </a:extLst>
            </p:cNvPr>
            <p:cNvSpPr/>
            <p:nvPr/>
          </p:nvSpPr>
          <p:spPr>
            <a:xfrm>
              <a:off x="2107913" y="5620785"/>
              <a:ext cx="1514630" cy="463010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6. Formulera frågor</a:t>
              </a:r>
            </a:p>
          </p:txBody>
        </p:sp>
        <p:pic>
          <p:nvPicPr>
            <p:cNvPr id="29" name="Picture 28" descr="Background pattern&#10;&#10;Description automatically generated">
              <a:extLst>
                <a:ext uri="{FF2B5EF4-FFF2-40B4-BE49-F238E27FC236}">
                  <a16:creationId xmlns:a16="http://schemas.microsoft.com/office/drawing/2014/main" id="{2D86AFB1-1C12-44E6-B210-CE558338E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9562" y="5076383"/>
              <a:ext cx="608068" cy="242213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79AE268-0565-441E-8E2D-2EC7A4786312}"/>
              </a:ext>
            </a:extLst>
          </p:cNvPr>
          <p:cNvGrpSpPr/>
          <p:nvPr/>
        </p:nvGrpSpPr>
        <p:grpSpPr>
          <a:xfrm>
            <a:off x="3665119" y="4506262"/>
            <a:ext cx="1507747" cy="1272237"/>
            <a:chOff x="4085123" y="4850142"/>
            <a:chExt cx="1507747" cy="1272237"/>
          </a:xfrm>
        </p:grpSpPr>
        <p:sp>
          <p:nvSpPr>
            <p:cNvPr id="31" name="Rektangel 5">
              <a:extLst>
                <a:ext uri="{FF2B5EF4-FFF2-40B4-BE49-F238E27FC236}">
                  <a16:creationId xmlns:a16="http://schemas.microsoft.com/office/drawing/2014/main" id="{0A58484B-3A01-49E5-98A9-E19DC75E7600}"/>
                </a:ext>
              </a:extLst>
            </p:cNvPr>
            <p:cNvSpPr/>
            <p:nvPr/>
          </p:nvSpPr>
          <p:spPr>
            <a:xfrm>
              <a:off x="4086708" y="4850142"/>
              <a:ext cx="1506162" cy="1272237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Rektangel 4">
              <a:extLst>
                <a:ext uri="{FF2B5EF4-FFF2-40B4-BE49-F238E27FC236}">
                  <a16:creationId xmlns:a16="http://schemas.microsoft.com/office/drawing/2014/main" id="{50D87E75-5767-4847-83C0-C744A950B6DF}"/>
                </a:ext>
              </a:extLst>
            </p:cNvPr>
            <p:cNvSpPr/>
            <p:nvPr/>
          </p:nvSpPr>
          <p:spPr>
            <a:xfrm>
              <a:off x="4085123" y="5657841"/>
              <a:ext cx="1506161" cy="439066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7. Samla data</a:t>
              </a:r>
            </a:p>
          </p:txBody>
        </p:sp>
        <p:pic>
          <p:nvPicPr>
            <p:cNvPr id="33" name="Picture 32" descr="Icon&#10;&#10;Description automatically generated">
              <a:extLst>
                <a:ext uri="{FF2B5EF4-FFF2-40B4-BE49-F238E27FC236}">
                  <a16:creationId xmlns:a16="http://schemas.microsoft.com/office/drawing/2014/main" id="{F091B65C-2CDC-4D25-8169-84AD92D16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368" y="5031174"/>
              <a:ext cx="831445" cy="295336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6885C2A-E9FF-44C7-BFDD-86C9319D50C5}"/>
              </a:ext>
            </a:extLst>
          </p:cNvPr>
          <p:cNvGrpSpPr/>
          <p:nvPr/>
        </p:nvGrpSpPr>
        <p:grpSpPr>
          <a:xfrm>
            <a:off x="5257944" y="4508224"/>
            <a:ext cx="1512437" cy="1276869"/>
            <a:chOff x="6053808" y="4854894"/>
            <a:chExt cx="1512437" cy="1276869"/>
          </a:xfrm>
        </p:grpSpPr>
        <p:sp>
          <p:nvSpPr>
            <p:cNvPr id="35" name="Rektangel 5">
              <a:extLst>
                <a:ext uri="{FF2B5EF4-FFF2-40B4-BE49-F238E27FC236}">
                  <a16:creationId xmlns:a16="http://schemas.microsoft.com/office/drawing/2014/main" id="{7038ACCE-6C9F-40EE-9E7B-835FA7C3DACF}"/>
                </a:ext>
              </a:extLst>
            </p:cNvPr>
            <p:cNvSpPr/>
            <p:nvPr/>
          </p:nvSpPr>
          <p:spPr>
            <a:xfrm>
              <a:off x="6053808" y="4854894"/>
              <a:ext cx="1503969" cy="1268568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Rektangel 4">
              <a:extLst>
                <a:ext uri="{FF2B5EF4-FFF2-40B4-BE49-F238E27FC236}">
                  <a16:creationId xmlns:a16="http://schemas.microsoft.com/office/drawing/2014/main" id="{80FA79EB-8F2E-4371-9AA7-A7DDA0AC5DA5}"/>
                </a:ext>
              </a:extLst>
            </p:cNvPr>
            <p:cNvSpPr/>
            <p:nvPr/>
          </p:nvSpPr>
          <p:spPr>
            <a:xfrm>
              <a:off x="6053809" y="5668753"/>
              <a:ext cx="1512436" cy="463010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8. Räkna</a:t>
              </a:r>
            </a:p>
          </p:txBody>
        </p:sp>
        <p:pic>
          <p:nvPicPr>
            <p:cNvPr id="37" name="Picture 36" descr="A screenshot of a computer&#10;&#10;Description automatically generated with low confidence">
              <a:extLst>
                <a:ext uri="{FF2B5EF4-FFF2-40B4-BE49-F238E27FC236}">
                  <a16:creationId xmlns:a16="http://schemas.microsoft.com/office/drawing/2014/main" id="{EABD7C4E-320F-4BC2-B84A-B57D2B571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5435" y="5033964"/>
              <a:ext cx="633122" cy="262482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0A6CD07-885C-4BD9-B428-596F2ADBB103}"/>
              </a:ext>
            </a:extLst>
          </p:cNvPr>
          <p:cNvGrpSpPr/>
          <p:nvPr/>
        </p:nvGrpSpPr>
        <p:grpSpPr>
          <a:xfrm>
            <a:off x="6805317" y="4501492"/>
            <a:ext cx="1591464" cy="1268568"/>
            <a:chOff x="7997041" y="4850143"/>
            <a:chExt cx="1591464" cy="1268568"/>
          </a:xfrm>
        </p:grpSpPr>
        <p:sp>
          <p:nvSpPr>
            <p:cNvPr id="39" name="Rektangel 5">
              <a:extLst>
                <a:ext uri="{FF2B5EF4-FFF2-40B4-BE49-F238E27FC236}">
                  <a16:creationId xmlns:a16="http://schemas.microsoft.com/office/drawing/2014/main" id="{38A1A567-D48F-4FC0-9182-7CD7C06FBD85}"/>
                </a:ext>
              </a:extLst>
            </p:cNvPr>
            <p:cNvSpPr/>
            <p:nvPr/>
          </p:nvSpPr>
          <p:spPr>
            <a:xfrm>
              <a:off x="8044297" y="4850143"/>
              <a:ext cx="1501557" cy="1268568"/>
            </a:xfrm>
            <a:prstGeom prst="rect">
              <a:avLst/>
            </a:prstGeom>
            <a:solidFill>
              <a:srgbClr val="F3EDE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t"/>
            <a:lstStyle/>
            <a:p>
              <a:pPr algn="l"/>
              <a:endParaRPr lang="sv-SE" sz="1350" dirty="0"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Rektangel 4">
              <a:extLst>
                <a:ext uri="{FF2B5EF4-FFF2-40B4-BE49-F238E27FC236}">
                  <a16:creationId xmlns:a16="http://schemas.microsoft.com/office/drawing/2014/main" id="{07BF1EAE-46AB-4E3A-A765-803A9E4FB6F8}"/>
                </a:ext>
              </a:extLst>
            </p:cNvPr>
            <p:cNvSpPr/>
            <p:nvPr/>
          </p:nvSpPr>
          <p:spPr>
            <a:xfrm>
              <a:off x="7997041" y="5598140"/>
              <a:ext cx="1591464" cy="4613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44000" tIns="144000" rIns="144000" bIns="144000" rtlCol="0" anchor="ctr"/>
            <a:lstStyle/>
            <a:p>
              <a:r>
                <a:rPr lang="sv-SE" sz="1350" dirty="0">
                  <a:solidFill>
                    <a:srgbClr val="353636"/>
                  </a:solidFill>
                  <a:ea typeface="Open Sans Semibold" panose="020B0606030504020204" pitchFamily="34" charset="0"/>
                  <a:cs typeface="Open Sans Semibold" panose="020B0606030504020204" pitchFamily="34" charset="0"/>
                </a:rPr>
                <a:t>9. Dokumentera och presentera</a:t>
              </a:r>
            </a:p>
          </p:txBody>
        </p:sp>
        <p:pic>
          <p:nvPicPr>
            <p:cNvPr id="41" name="Picture 40" descr="Icon&#10;&#10;Description automatically generated">
              <a:extLst>
                <a:ext uri="{FF2B5EF4-FFF2-40B4-BE49-F238E27FC236}">
                  <a16:creationId xmlns:a16="http://schemas.microsoft.com/office/drawing/2014/main" id="{56E84153-F922-4F2E-8447-171EA9DB0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1367" y="5026627"/>
              <a:ext cx="522936" cy="281119"/>
            </a:xfrm>
            <a:prstGeom prst="rect">
              <a:avLst/>
            </a:prstGeom>
          </p:spPr>
        </p:pic>
      </p:grpSp>
      <p:sp>
        <p:nvSpPr>
          <p:cNvPr id="42" name="Rektangel 4">
            <a:extLst>
              <a:ext uri="{FF2B5EF4-FFF2-40B4-BE49-F238E27FC236}">
                <a16:creationId xmlns:a16="http://schemas.microsoft.com/office/drawing/2014/main" id="{1969716E-62C8-44E1-9AD8-24E3E068CC8F}"/>
              </a:ext>
            </a:extLst>
          </p:cNvPr>
          <p:cNvSpPr/>
          <p:nvPr/>
        </p:nvSpPr>
        <p:spPr>
          <a:xfrm>
            <a:off x="925852" y="1824038"/>
            <a:ext cx="1082188" cy="1277536"/>
          </a:xfrm>
          <a:prstGeom prst="rect">
            <a:avLst/>
          </a:prstGeom>
          <a:solidFill>
            <a:srgbClr val="305A4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44000" tIns="144000" rIns="144000" bIns="144000" rtlCol="0" anchor="ctr"/>
          <a:lstStyle/>
          <a:p>
            <a:r>
              <a:rPr lang="sv-SE" sz="1350" b="1" dirty="0">
                <a:solidFill>
                  <a:srgbClr val="E7DAC5"/>
                </a:solidFill>
                <a:ea typeface="Open Sans Semibold" panose="020B0606030504020204" pitchFamily="34" charset="0"/>
                <a:cs typeface="Open Sans Semibold" panose="020B0606030504020204" pitchFamily="34" charset="0"/>
              </a:rPr>
              <a:t>Lägg grunden</a:t>
            </a:r>
          </a:p>
        </p:txBody>
      </p:sp>
      <p:sp>
        <p:nvSpPr>
          <p:cNvPr id="43" name="Rektangel 4">
            <a:extLst>
              <a:ext uri="{FF2B5EF4-FFF2-40B4-BE49-F238E27FC236}">
                <a16:creationId xmlns:a16="http://schemas.microsoft.com/office/drawing/2014/main" id="{53C7DCDC-666A-4C7B-8A35-F471C706A96B}"/>
              </a:ext>
            </a:extLst>
          </p:cNvPr>
          <p:cNvSpPr/>
          <p:nvPr/>
        </p:nvSpPr>
        <p:spPr>
          <a:xfrm>
            <a:off x="925852" y="3148739"/>
            <a:ext cx="1082188" cy="1278000"/>
          </a:xfrm>
          <a:prstGeom prst="rect">
            <a:avLst/>
          </a:prstGeom>
          <a:solidFill>
            <a:srgbClr val="305A4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44000" tIns="144000" rIns="144000" bIns="144000" rtlCol="0" anchor="ctr"/>
          <a:lstStyle/>
          <a:p>
            <a:r>
              <a:rPr lang="sv-SE" sz="1350" b="1" dirty="0">
                <a:solidFill>
                  <a:srgbClr val="E7DAC5"/>
                </a:solidFill>
                <a:ea typeface="Open Sans Semibold" panose="020B0606030504020204" pitchFamily="34" charset="0"/>
                <a:cs typeface="Open Sans Semibold" panose="020B0606030504020204" pitchFamily="34" charset="0"/>
              </a:rPr>
              <a:t>Gör en nytto-analys</a:t>
            </a:r>
          </a:p>
        </p:txBody>
      </p:sp>
      <p:sp>
        <p:nvSpPr>
          <p:cNvPr id="44" name="Rektangel 4">
            <a:extLst>
              <a:ext uri="{FF2B5EF4-FFF2-40B4-BE49-F238E27FC236}">
                <a16:creationId xmlns:a16="http://schemas.microsoft.com/office/drawing/2014/main" id="{B3058721-A5E6-4CC0-95D1-365243C04E41}"/>
              </a:ext>
            </a:extLst>
          </p:cNvPr>
          <p:cNvSpPr/>
          <p:nvPr/>
        </p:nvSpPr>
        <p:spPr>
          <a:xfrm>
            <a:off x="914400" y="4504676"/>
            <a:ext cx="1082188" cy="1278000"/>
          </a:xfrm>
          <a:prstGeom prst="rect">
            <a:avLst/>
          </a:prstGeom>
          <a:solidFill>
            <a:srgbClr val="305A4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44000" tIns="144000" rIns="144000" bIns="144000" rtlCol="0" anchor="ctr"/>
          <a:lstStyle/>
          <a:p>
            <a:r>
              <a:rPr lang="sv-SE" sz="1350" b="1" dirty="0">
                <a:solidFill>
                  <a:srgbClr val="E7DAC5"/>
                </a:solidFill>
                <a:ea typeface="Open Sans Semibold" panose="020B0606030504020204" pitchFamily="34" charset="0"/>
                <a:cs typeface="Open Sans Semibold" panose="020B0606030504020204" pitchFamily="34" charset="0"/>
              </a:rPr>
              <a:t>Gör en nytto-kalkyl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1313080B-FE6D-4A64-9264-82E540AD98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70318" y="2120601"/>
            <a:ext cx="609110" cy="2794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88E072-8D10-EE77-BA11-984992AB158C}"/>
              </a:ext>
            </a:extLst>
          </p:cNvPr>
          <p:cNvSpPr txBox="1"/>
          <p:nvPr/>
        </p:nvSpPr>
        <p:spPr>
          <a:xfrm>
            <a:off x="837058" y="6045786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305A47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Metodstöd - Öppen info: Nyttokalkyler</a:t>
            </a:r>
            <a:endParaRPr lang="sv-SE" sz="1200" dirty="0">
              <a:solidFill>
                <a:srgbClr val="305A47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F406EFA-2AB0-A2AD-A3ED-4551E4D6C095}"/>
              </a:ext>
            </a:extLst>
          </p:cNvPr>
          <p:cNvCxnSpPr>
            <a:cxnSpLocks/>
          </p:cNvCxnSpPr>
          <p:nvPr/>
        </p:nvCxnSpPr>
        <p:spPr>
          <a:xfrm flipH="1">
            <a:off x="5045395" y="2652529"/>
            <a:ext cx="189244" cy="612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EDE72C-11B6-E000-4DCF-6712CAC86A94}"/>
              </a:ext>
            </a:extLst>
          </p:cNvPr>
          <p:cNvSpPr/>
          <p:nvPr/>
        </p:nvSpPr>
        <p:spPr>
          <a:xfrm>
            <a:off x="5120300" y="2217074"/>
            <a:ext cx="1001486" cy="5461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/>
              <a:t>Gjordes datum xx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2BE717-6C48-CEED-0C39-1DAA51124E0C}"/>
              </a:ext>
            </a:extLst>
          </p:cNvPr>
          <p:cNvSpPr/>
          <p:nvPr/>
        </p:nvSpPr>
        <p:spPr>
          <a:xfrm>
            <a:off x="8484390" y="3733879"/>
            <a:ext cx="1001486" cy="5461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/>
              <a:t>Grupp x datum xx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F5AC781-9964-F720-314A-9D085FBCA3B0}"/>
              </a:ext>
            </a:extLst>
          </p:cNvPr>
          <p:cNvCxnSpPr>
            <a:cxnSpLocks/>
          </p:cNvCxnSpPr>
          <p:nvPr/>
        </p:nvCxnSpPr>
        <p:spPr>
          <a:xfrm flipH="1">
            <a:off x="8278835" y="4178114"/>
            <a:ext cx="189244" cy="612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2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AFA0-0DB1-4842-9A41-489231F7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som har deltagit i arbetet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CA83213-D64A-4E38-9EEC-41C4F8233B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8" b="4630"/>
          <a:stretch/>
        </p:blipFill>
        <p:spPr bwMode="auto">
          <a:xfrm>
            <a:off x="922867" y="1915819"/>
            <a:ext cx="2509102" cy="228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9E022763-4F69-4C9F-9451-8128536F9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880" y="1845624"/>
            <a:ext cx="2291938" cy="229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BFD174C0-CEA9-40B7-A620-8ACC55F86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730" y="1845624"/>
            <a:ext cx="2291938" cy="229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E9473D-A650-4C61-BC84-FD85B7241A73}"/>
              </a:ext>
            </a:extLst>
          </p:cNvPr>
          <p:cNvSpPr txBox="1"/>
          <p:nvPr/>
        </p:nvSpPr>
        <p:spPr>
          <a:xfrm>
            <a:off x="1213660" y="4362478"/>
            <a:ext cx="192751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ipsum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dolor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sv-SE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40FFA7-2796-4F3B-AA60-EC7171E93D0B}"/>
              </a:ext>
            </a:extLst>
          </p:cNvPr>
          <p:cNvSpPr txBox="1"/>
          <p:nvPr/>
        </p:nvSpPr>
        <p:spPr>
          <a:xfrm>
            <a:off x="4950031" y="4362478"/>
            <a:ext cx="22919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ipsum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dolor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B53306-3E97-45A7-A69A-59348256D817}"/>
              </a:ext>
            </a:extLst>
          </p:cNvPr>
          <p:cNvSpPr txBox="1"/>
          <p:nvPr/>
        </p:nvSpPr>
        <p:spPr>
          <a:xfrm>
            <a:off x="8510633" y="4362477"/>
            <a:ext cx="20861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ipsum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600" b="1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dolor</a:t>
            </a:r>
            <a:r>
              <a:rPr lang="sv-SE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sv-SE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0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6743EB-537C-C04F-9B36-6D2730651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153" b="22336"/>
          <a:stretch/>
        </p:blipFill>
        <p:spPr>
          <a:xfrm>
            <a:off x="5449643" y="3121784"/>
            <a:ext cx="2471738" cy="1461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BA2B782-A9A3-BECA-0D78-16D74707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Leveransen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AD3A78-CFA5-2DB5-08C5-ADB71B0AC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604" y="2704467"/>
            <a:ext cx="2338575" cy="18813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C818CA-CF7D-9258-9A90-647426080B7D}"/>
              </a:ext>
            </a:extLst>
          </p:cNvPr>
          <p:cNvSpPr/>
          <p:nvPr/>
        </p:nvSpPr>
        <p:spPr>
          <a:xfrm>
            <a:off x="922867" y="4671712"/>
            <a:ext cx="1266660" cy="42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sv-SE" sz="12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Rapport</a:t>
            </a:r>
            <a:endParaRPr lang="sv-SE" sz="1100" b="1" dirty="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918A1-0B7B-5016-DCD4-7C32B1D03AEB}"/>
              </a:ext>
            </a:extLst>
          </p:cNvPr>
          <p:cNvSpPr/>
          <p:nvPr/>
        </p:nvSpPr>
        <p:spPr>
          <a:xfrm>
            <a:off x="2805604" y="4730434"/>
            <a:ext cx="2338575" cy="309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sv-SE" sz="12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Effektkedja (bilaga)</a:t>
            </a:r>
            <a:endParaRPr lang="sv-SE" sz="1100" b="1" dirty="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CAF12A-BDDE-779F-BCCA-DD7A2FA7B233}"/>
              </a:ext>
            </a:extLst>
          </p:cNvPr>
          <p:cNvSpPr/>
          <p:nvPr/>
        </p:nvSpPr>
        <p:spPr>
          <a:xfrm>
            <a:off x="5444880" y="4789158"/>
            <a:ext cx="2338575" cy="309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sv-SE" sz="12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Excelberäkningar (bilaga)</a:t>
            </a:r>
            <a:endParaRPr lang="sv-SE" sz="1100" b="1" dirty="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215B0-7169-CF43-7C88-6B9502CA60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867" y="2322731"/>
            <a:ext cx="1593638" cy="22601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319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6AA06-BD51-4999-894E-F3CE81C9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Jämförelsealternativ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B1E98-A520-43AE-B927-DD92BF307914}"/>
              </a:ext>
            </a:extLst>
          </p:cNvPr>
          <p:cNvSpPr/>
          <p:nvPr/>
        </p:nvSpPr>
        <p:spPr>
          <a:xfrm>
            <a:off x="922867" y="1852613"/>
            <a:ext cx="3649133" cy="3152775"/>
          </a:xfrm>
          <a:prstGeom prst="rect">
            <a:avLst/>
          </a:prstGeom>
          <a:solidFill>
            <a:srgbClr val="F3E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58D93-9A0E-4D92-A7F6-4FA9D86432B6}"/>
              </a:ext>
            </a:extLst>
          </p:cNvPr>
          <p:cNvSpPr/>
          <p:nvPr/>
        </p:nvSpPr>
        <p:spPr>
          <a:xfrm>
            <a:off x="5228167" y="1852612"/>
            <a:ext cx="3649133" cy="3152775"/>
          </a:xfrm>
          <a:prstGeom prst="rect">
            <a:avLst/>
          </a:prstGeom>
          <a:solidFill>
            <a:srgbClr val="F3E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C034DD-DFE4-4E77-893C-CFE402800C94}"/>
              </a:ext>
            </a:extLst>
          </p:cNvPr>
          <p:cNvSpPr/>
          <p:nvPr/>
        </p:nvSpPr>
        <p:spPr>
          <a:xfrm>
            <a:off x="922866" y="5130100"/>
            <a:ext cx="3649133" cy="1058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sv-SE" sz="12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Nuläge / alternativ 0</a:t>
            </a:r>
            <a:endParaRPr lang="sv-SE" sz="1100" b="1" dirty="0">
              <a:solidFill>
                <a:srgbClr val="353636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spcAft>
                <a:spcPts val="600"/>
              </a:spcAft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arcu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sv-SE" sz="1100" dirty="0">
              <a:solidFill>
                <a:srgbClr val="353636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F536E-E369-4316-AA05-E4C4339E8C9D}"/>
              </a:ext>
            </a:extLst>
          </p:cNvPr>
          <p:cNvSpPr/>
          <p:nvPr/>
        </p:nvSpPr>
        <p:spPr>
          <a:xfrm>
            <a:off x="5228167" y="5164934"/>
            <a:ext cx="3649133" cy="1023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sv-SE" sz="1200" b="1" dirty="0" err="1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Nyläge</a:t>
            </a:r>
            <a:r>
              <a:rPr lang="sv-SE" sz="12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/ alternativ 1</a:t>
            </a:r>
          </a:p>
          <a:p>
            <a:pPr>
              <a:spcAft>
                <a:spcPts val="600"/>
              </a:spcAft>
            </a:pP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ut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eros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libero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v-SE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sv-SE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porta massa. </a:t>
            </a:r>
            <a:endParaRPr lang="sv-SE" sz="1100" dirty="0">
              <a:solidFill>
                <a:srgbClr val="353636"/>
              </a:solidFill>
            </a:endParaRPr>
          </a:p>
        </p:txBody>
      </p:sp>
      <p:pic>
        <p:nvPicPr>
          <p:cNvPr id="59" name="Bildobjekt 16">
            <a:extLst>
              <a:ext uri="{FF2B5EF4-FFF2-40B4-BE49-F238E27FC236}">
                <a16:creationId xmlns:a16="http://schemas.microsoft.com/office/drawing/2014/main" id="{5782A38B-8CF9-44E3-A550-17643DF94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725528" y="3273369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FF6EC03-3D95-4855-9CA1-E593AB9DC58A}"/>
              </a:ext>
            </a:extLst>
          </p:cNvPr>
          <p:cNvSpPr/>
          <p:nvPr/>
        </p:nvSpPr>
        <p:spPr>
          <a:xfrm>
            <a:off x="0" y="6011186"/>
            <a:ext cx="12191999" cy="846814"/>
          </a:xfrm>
          <a:prstGeom prst="rect">
            <a:avLst/>
          </a:prstGeom>
          <a:solidFill>
            <a:srgbClr val="F9F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7E10E-816B-4599-8CC1-295A834A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Nyttor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990DAD5-15C2-4CAD-BA75-7292E23F5132}"/>
              </a:ext>
            </a:extLst>
          </p:cNvPr>
          <p:cNvGrpSpPr/>
          <p:nvPr/>
        </p:nvGrpSpPr>
        <p:grpSpPr>
          <a:xfrm>
            <a:off x="922867" y="2960079"/>
            <a:ext cx="3287890" cy="1053835"/>
            <a:chOff x="4324991" y="4961575"/>
            <a:chExt cx="3287890" cy="105383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D68BB5-82E7-48DC-A346-962102413423}"/>
                </a:ext>
              </a:extLst>
            </p:cNvPr>
            <p:cNvSpPr/>
            <p:nvPr/>
          </p:nvSpPr>
          <p:spPr>
            <a:xfrm>
              <a:off x="4324991" y="4961575"/>
              <a:ext cx="3287890" cy="1053835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28" name="Bild 92">
              <a:extLst>
                <a:ext uri="{FF2B5EF4-FFF2-40B4-BE49-F238E27FC236}">
                  <a16:creationId xmlns:a16="http://schemas.microsoft.com/office/drawing/2014/main" id="{644D91D9-EB33-4621-B293-C987911AE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430453" y="5040839"/>
              <a:ext cx="324000" cy="3240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1206931-474C-43D7-BC83-87F31CB94FD7}"/>
              </a:ext>
            </a:extLst>
          </p:cNvPr>
          <p:cNvGrpSpPr/>
          <p:nvPr/>
        </p:nvGrpSpPr>
        <p:grpSpPr>
          <a:xfrm>
            <a:off x="922867" y="1832824"/>
            <a:ext cx="3287890" cy="1053836"/>
            <a:chOff x="4324991" y="1751861"/>
            <a:chExt cx="3287890" cy="105383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795315-3580-4744-92CE-B1C9EDD6E091}"/>
                </a:ext>
              </a:extLst>
            </p:cNvPr>
            <p:cNvSpPr/>
            <p:nvPr/>
          </p:nvSpPr>
          <p:spPr>
            <a:xfrm>
              <a:off x="4324991" y="1751861"/>
              <a:ext cx="3287890" cy="1053836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33" name="Bild 90">
              <a:extLst>
                <a:ext uri="{FF2B5EF4-FFF2-40B4-BE49-F238E27FC236}">
                  <a16:creationId xmlns:a16="http://schemas.microsoft.com/office/drawing/2014/main" id="{F56CA7A9-5235-49AD-B80D-283EF64A6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47212" y="1825280"/>
              <a:ext cx="324000" cy="324000"/>
            </a:xfrm>
            <a:prstGeom prst="rect">
              <a:avLst/>
            </a:prstGeom>
          </p:spPr>
        </p:pic>
      </p:grpSp>
      <p:pic>
        <p:nvPicPr>
          <p:cNvPr id="35" name="Bild 90">
            <a:extLst>
              <a:ext uri="{FF2B5EF4-FFF2-40B4-BE49-F238E27FC236}">
                <a16:creationId xmlns:a16="http://schemas.microsoft.com/office/drawing/2014/main" id="{F7ECD5A6-654C-4229-9280-C98093ED7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242812" y="6211325"/>
            <a:ext cx="324000" cy="324000"/>
          </a:xfrm>
          <a:prstGeom prst="rect">
            <a:avLst/>
          </a:prstGeom>
        </p:spPr>
      </p:pic>
      <p:pic>
        <p:nvPicPr>
          <p:cNvPr id="43" name="Bild 91">
            <a:extLst>
              <a:ext uri="{FF2B5EF4-FFF2-40B4-BE49-F238E27FC236}">
                <a16:creationId xmlns:a16="http://schemas.microsoft.com/office/drawing/2014/main" id="{FFFF0D41-0801-46D5-8B57-37648946DC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564633" y="6211325"/>
            <a:ext cx="324000" cy="324000"/>
          </a:xfrm>
          <a:prstGeom prst="rect">
            <a:avLst/>
          </a:prstGeom>
        </p:spPr>
      </p:pic>
      <p:pic>
        <p:nvPicPr>
          <p:cNvPr id="45" name="Bild 92">
            <a:extLst>
              <a:ext uri="{FF2B5EF4-FFF2-40B4-BE49-F238E27FC236}">
                <a16:creationId xmlns:a16="http://schemas.microsoft.com/office/drawing/2014/main" id="{A13B726D-1E0D-490B-A9C0-C940999D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886454" y="6211325"/>
            <a:ext cx="324000" cy="324000"/>
          </a:xfrm>
          <a:prstGeom prst="rect">
            <a:avLst/>
          </a:prstGeom>
        </p:spPr>
      </p:pic>
      <p:sp>
        <p:nvSpPr>
          <p:cNvPr id="51" name="Rubrik 13">
            <a:extLst>
              <a:ext uri="{FF2B5EF4-FFF2-40B4-BE49-F238E27FC236}">
                <a16:creationId xmlns:a16="http://schemas.microsoft.com/office/drawing/2014/main" id="{069F2630-7824-4BBA-81D8-606B14AA591F}"/>
              </a:ext>
            </a:extLst>
          </p:cNvPr>
          <p:cNvSpPr txBox="1">
            <a:spLocks/>
          </p:cNvSpPr>
          <p:nvPr/>
        </p:nvSpPr>
        <p:spPr>
          <a:xfrm>
            <a:off x="930917" y="1271436"/>
            <a:ext cx="7899574" cy="2375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 förändring </a:t>
            </a:r>
            <a:r>
              <a:rPr lang="sv-SE" sz="1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lorum</a:t>
            </a:r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v-SE" sz="1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lang="sv-SE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9" name="Bild 92">
            <a:extLst>
              <a:ext uri="{FF2B5EF4-FFF2-40B4-BE49-F238E27FC236}">
                <a16:creationId xmlns:a16="http://schemas.microsoft.com/office/drawing/2014/main" id="{3201D792-F3DF-4FA7-80CE-856E8C673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208275" y="6211325"/>
            <a:ext cx="324000" cy="324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B1519E8-85EC-44BA-86B6-3EBB3A1B0334}"/>
              </a:ext>
            </a:extLst>
          </p:cNvPr>
          <p:cNvGrpSpPr/>
          <p:nvPr/>
        </p:nvGrpSpPr>
        <p:grpSpPr>
          <a:xfrm>
            <a:off x="2033078" y="6610459"/>
            <a:ext cx="743468" cy="194326"/>
            <a:chOff x="4316219" y="6545569"/>
            <a:chExt cx="743468" cy="194326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53EAFB5-1A3B-47A3-A1BA-13C47AB1B42F}"/>
                </a:ext>
              </a:extLst>
            </p:cNvPr>
            <p:cNvSpPr/>
            <p:nvPr/>
          </p:nvSpPr>
          <p:spPr>
            <a:xfrm>
              <a:off x="4316219" y="6568567"/>
              <a:ext cx="743468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FINANSIELL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D8D430DE-02B2-41DB-A8FF-4FFAC9015521}"/>
                </a:ext>
              </a:extLst>
            </p:cNvPr>
            <p:cNvSpPr/>
            <p:nvPr/>
          </p:nvSpPr>
          <p:spPr>
            <a:xfrm>
              <a:off x="4609460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B62EC56-BBAC-4B94-BEAD-CB753A7AC466}"/>
              </a:ext>
            </a:extLst>
          </p:cNvPr>
          <p:cNvGrpSpPr/>
          <p:nvPr/>
        </p:nvGrpSpPr>
        <p:grpSpPr>
          <a:xfrm>
            <a:off x="4231865" y="6609806"/>
            <a:ext cx="1023909" cy="194979"/>
            <a:chOff x="5082205" y="6545569"/>
            <a:chExt cx="1023909" cy="19497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BD01E1C-93F4-45C6-8060-5AE5489D622B}"/>
                </a:ext>
              </a:extLst>
            </p:cNvPr>
            <p:cNvSpPr/>
            <p:nvPr/>
          </p:nvSpPr>
          <p:spPr>
            <a:xfrm>
              <a:off x="5082205" y="6569220"/>
              <a:ext cx="1023909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OMFÖRDELNING</a:t>
              </a:r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4465D1CC-13C1-4CEA-AC05-8DDBCB91A22F}"/>
                </a:ext>
              </a:extLst>
            </p:cNvPr>
            <p:cNvSpPr/>
            <p:nvPr/>
          </p:nvSpPr>
          <p:spPr>
            <a:xfrm>
              <a:off x="5533609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620687-9973-4947-BF3B-0C5E7116B121}"/>
              </a:ext>
            </a:extLst>
          </p:cNvPr>
          <p:cNvGrpSpPr/>
          <p:nvPr/>
        </p:nvGrpSpPr>
        <p:grpSpPr>
          <a:xfrm>
            <a:off x="6755758" y="6610597"/>
            <a:ext cx="626375" cy="194188"/>
            <a:chOff x="6127902" y="6545569"/>
            <a:chExt cx="626375" cy="1941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9BA2EB-972E-4FF2-8605-61024A4C8DD2}"/>
                </a:ext>
              </a:extLst>
            </p:cNvPr>
            <p:cNvSpPr/>
            <p:nvPr/>
          </p:nvSpPr>
          <p:spPr>
            <a:xfrm>
              <a:off x="6127902" y="6568429"/>
              <a:ext cx="626375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KVALITET</a:t>
              </a:r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633F4071-447C-4E69-BD3C-42B93A8B21DE}"/>
                </a:ext>
              </a:extLst>
            </p:cNvPr>
            <p:cNvSpPr/>
            <p:nvPr/>
          </p:nvSpPr>
          <p:spPr>
            <a:xfrm>
              <a:off x="6363781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56EFDB5-0CCD-476C-981A-C5DAD940683E}"/>
              </a:ext>
            </a:extLst>
          </p:cNvPr>
          <p:cNvGrpSpPr/>
          <p:nvPr/>
        </p:nvGrpSpPr>
        <p:grpSpPr>
          <a:xfrm>
            <a:off x="9057087" y="6606580"/>
            <a:ext cx="626375" cy="198205"/>
            <a:chOff x="6779315" y="6545569"/>
            <a:chExt cx="626375" cy="19820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081ED2E-99A5-4B2E-BDD8-50479F019558}"/>
                </a:ext>
              </a:extLst>
            </p:cNvPr>
            <p:cNvSpPr/>
            <p:nvPr/>
          </p:nvSpPr>
          <p:spPr>
            <a:xfrm>
              <a:off x="6779315" y="6572446"/>
              <a:ext cx="626375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MILJÖ</a:t>
              </a:r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187C055E-F290-4A11-A2C8-38FE8FD15868}"/>
                </a:ext>
              </a:extLst>
            </p:cNvPr>
            <p:cNvSpPr/>
            <p:nvPr/>
          </p:nvSpPr>
          <p:spPr>
            <a:xfrm>
              <a:off x="7031952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pic>
        <p:nvPicPr>
          <p:cNvPr id="58" name="Bild 33">
            <a:extLst>
              <a:ext uri="{FF2B5EF4-FFF2-40B4-BE49-F238E27FC236}">
                <a16:creationId xmlns:a16="http://schemas.microsoft.com/office/drawing/2014/main" id="{236749A6-0B30-452B-992D-4FFD150B9C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08273" y="6211325"/>
            <a:ext cx="324000" cy="3240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25D5C5A-E7E7-B6CC-7029-91DAA9037A68}"/>
              </a:ext>
            </a:extLst>
          </p:cNvPr>
          <p:cNvGrpSpPr/>
          <p:nvPr/>
        </p:nvGrpSpPr>
        <p:grpSpPr>
          <a:xfrm>
            <a:off x="4318215" y="2954233"/>
            <a:ext cx="3287890" cy="1053835"/>
            <a:chOff x="4318215" y="2954233"/>
            <a:chExt cx="3287890" cy="105383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409C4F3-D206-417A-9CA9-B5B1F0190B5D}"/>
                </a:ext>
              </a:extLst>
            </p:cNvPr>
            <p:cNvSpPr/>
            <p:nvPr/>
          </p:nvSpPr>
          <p:spPr>
            <a:xfrm>
              <a:off x="4318215" y="2954233"/>
              <a:ext cx="3287890" cy="1053835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5" name="Bild 33">
              <a:extLst>
                <a:ext uri="{FF2B5EF4-FFF2-40B4-BE49-F238E27FC236}">
                  <a16:creationId xmlns:a16="http://schemas.microsoft.com/office/drawing/2014/main" id="{DC60D841-E380-2B0C-3D71-AECDCB3928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4438440" y="3036788"/>
              <a:ext cx="324000" cy="3240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D70A8E3-9853-2CA2-B3AE-CCE8581A74BE}"/>
              </a:ext>
            </a:extLst>
          </p:cNvPr>
          <p:cNvGrpSpPr/>
          <p:nvPr/>
        </p:nvGrpSpPr>
        <p:grpSpPr>
          <a:xfrm>
            <a:off x="4316219" y="1826979"/>
            <a:ext cx="3287890" cy="1053836"/>
            <a:chOff x="4316219" y="1826979"/>
            <a:chExt cx="3287890" cy="10538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262363-399B-415F-BCD8-8C57667B03C8}"/>
                </a:ext>
              </a:extLst>
            </p:cNvPr>
            <p:cNvSpPr/>
            <p:nvPr/>
          </p:nvSpPr>
          <p:spPr>
            <a:xfrm>
              <a:off x="4316219" y="1826979"/>
              <a:ext cx="3287890" cy="1053836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19" name="Bild 91">
              <a:extLst>
                <a:ext uri="{FF2B5EF4-FFF2-40B4-BE49-F238E27FC236}">
                  <a16:creationId xmlns:a16="http://schemas.microsoft.com/office/drawing/2014/main" id="{FD555EE2-8521-AC84-3E8E-4AA332D4D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439047" y="1906243"/>
              <a:ext cx="324000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694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FF6EC03-3D95-4855-9CA1-E593AB9DC58A}"/>
              </a:ext>
            </a:extLst>
          </p:cNvPr>
          <p:cNvSpPr/>
          <p:nvPr/>
        </p:nvSpPr>
        <p:spPr>
          <a:xfrm>
            <a:off x="0" y="6011186"/>
            <a:ext cx="12191999" cy="846814"/>
          </a:xfrm>
          <a:prstGeom prst="rect">
            <a:avLst/>
          </a:prstGeom>
          <a:solidFill>
            <a:srgbClr val="F9F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7E10E-816B-4599-8CC1-295A834A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Kostnader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990DAD5-15C2-4CAD-BA75-7292E23F5132}"/>
              </a:ext>
            </a:extLst>
          </p:cNvPr>
          <p:cNvGrpSpPr/>
          <p:nvPr/>
        </p:nvGrpSpPr>
        <p:grpSpPr>
          <a:xfrm>
            <a:off x="922867" y="2960079"/>
            <a:ext cx="3287890" cy="1053835"/>
            <a:chOff x="4324991" y="4961575"/>
            <a:chExt cx="3287890" cy="105383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D68BB5-82E7-48DC-A346-962102413423}"/>
                </a:ext>
              </a:extLst>
            </p:cNvPr>
            <p:cNvSpPr/>
            <p:nvPr/>
          </p:nvSpPr>
          <p:spPr>
            <a:xfrm>
              <a:off x="4324991" y="4961575"/>
              <a:ext cx="3287890" cy="1053835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28" name="Bild 92">
              <a:extLst>
                <a:ext uri="{FF2B5EF4-FFF2-40B4-BE49-F238E27FC236}">
                  <a16:creationId xmlns:a16="http://schemas.microsoft.com/office/drawing/2014/main" id="{644D91D9-EB33-4621-B293-C987911AE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430453" y="5040839"/>
              <a:ext cx="324000" cy="3240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1206931-474C-43D7-BC83-87F31CB94FD7}"/>
              </a:ext>
            </a:extLst>
          </p:cNvPr>
          <p:cNvGrpSpPr/>
          <p:nvPr/>
        </p:nvGrpSpPr>
        <p:grpSpPr>
          <a:xfrm>
            <a:off x="922867" y="1832824"/>
            <a:ext cx="3287890" cy="1053836"/>
            <a:chOff x="4324991" y="1751861"/>
            <a:chExt cx="3287890" cy="105383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795315-3580-4744-92CE-B1C9EDD6E091}"/>
                </a:ext>
              </a:extLst>
            </p:cNvPr>
            <p:cNvSpPr/>
            <p:nvPr/>
          </p:nvSpPr>
          <p:spPr>
            <a:xfrm>
              <a:off x="4324991" y="1751861"/>
              <a:ext cx="3287890" cy="1053836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33" name="Bild 90">
              <a:extLst>
                <a:ext uri="{FF2B5EF4-FFF2-40B4-BE49-F238E27FC236}">
                  <a16:creationId xmlns:a16="http://schemas.microsoft.com/office/drawing/2014/main" id="{F56CA7A9-5235-49AD-B80D-283EF64A6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47212" y="1825280"/>
              <a:ext cx="324000" cy="324000"/>
            </a:xfrm>
            <a:prstGeom prst="rect">
              <a:avLst/>
            </a:prstGeom>
          </p:spPr>
        </p:pic>
      </p:grpSp>
      <p:pic>
        <p:nvPicPr>
          <p:cNvPr id="35" name="Bild 90">
            <a:extLst>
              <a:ext uri="{FF2B5EF4-FFF2-40B4-BE49-F238E27FC236}">
                <a16:creationId xmlns:a16="http://schemas.microsoft.com/office/drawing/2014/main" id="{F7ECD5A6-654C-4229-9280-C98093ED7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242812" y="6211325"/>
            <a:ext cx="324000" cy="324000"/>
          </a:xfrm>
          <a:prstGeom prst="rect">
            <a:avLst/>
          </a:prstGeom>
        </p:spPr>
      </p:pic>
      <p:pic>
        <p:nvPicPr>
          <p:cNvPr id="43" name="Bild 91">
            <a:extLst>
              <a:ext uri="{FF2B5EF4-FFF2-40B4-BE49-F238E27FC236}">
                <a16:creationId xmlns:a16="http://schemas.microsoft.com/office/drawing/2014/main" id="{FFFF0D41-0801-46D5-8B57-37648946DC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564633" y="6211325"/>
            <a:ext cx="324000" cy="324000"/>
          </a:xfrm>
          <a:prstGeom prst="rect">
            <a:avLst/>
          </a:prstGeom>
        </p:spPr>
      </p:pic>
      <p:pic>
        <p:nvPicPr>
          <p:cNvPr id="45" name="Bild 92">
            <a:extLst>
              <a:ext uri="{FF2B5EF4-FFF2-40B4-BE49-F238E27FC236}">
                <a16:creationId xmlns:a16="http://schemas.microsoft.com/office/drawing/2014/main" id="{A13B726D-1E0D-490B-A9C0-C940999D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886454" y="6211325"/>
            <a:ext cx="324000" cy="324000"/>
          </a:xfrm>
          <a:prstGeom prst="rect">
            <a:avLst/>
          </a:prstGeom>
        </p:spPr>
      </p:pic>
      <p:sp>
        <p:nvSpPr>
          <p:cNvPr id="51" name="Rubrik 13">
            <a:extLst>
              <a:ext uri="{FF2B5EF4-FFF2-40B4-BE49-F238E27FC236}">
                <a16:creationId xmlns:a16="http://schemas.microsoft.com/office/drawing/2014/main" id="{069F2630-7824-4BBA-81D8-606B14AA591F}"/>
              </a:ext>
            </a:extLst>
          </p:cNvPr>
          <p:cNvSpPr txBox="1">
            <a:spLocks/>
          </p:cNvSpPr>
          <p:nvPr/>
        </p:nvSpPr>
        <p:spPr>
          <a:xfrm>
            <a:off x="930917" y="1271436"/>
            <a:ext cx="7899574" cy="2375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För förändring </a:t>
            </a:r>
            <a:r>
              <a:rPr lang="sv-SE" sz="1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lorum</a:t>
            </a:r>
            <a:r>
              <a:rPr lang="sv-SE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v-SE" sz="15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endParaRPr lang="sv-SE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9" name="Bild 92">
            <a:extLst>
              <a:ext uri="{FF2B5EF4-FFF2-40B4-BE49-F238E27FC236}">
                <a16:creationId xmlns:a16="http://schemas.microsoft.com/office/drawing/2014/main" id="{3201D792-F3DF-4FA7-80CE-856E8C673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208275" y="6211325"/>
            <a:ext cx="324000" cy="324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B1519E8-85EC-44BA-86B6-3EBB3A1B0334}"/>
              </a:ext>
            </a:extLst>
          </p:cNvPr>
          <p:cNvGrpSpPr/>
          <p:nvPr/>
        </p:nvGrpSpPr>
        <p:grpSpPr>
          <a:xfrm>
            <a:off x="2033078" y="6610459"/>
            <a:ext cx="743468" cy="194326"/>
            <a:chOff x="4316219" y="6545569"/>
            <a:chExt cx="743468" cy="194326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53EAFB5-1A3B-47A3-A1BA-13C47AB1B42F}"/>
                </a:ext>
              </a:extLst>
            </p:cNvPr>
            <p:cNvSpPr/>
            <p:nvPr/>
          </p:nvSpPr>
          <p:spPr>
            <a:xfrm>
              <a:off x="4316219" y="6568567"/>
              <a:ext cx="743468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FINANSIELL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D8D430DE-02B2-41DB-A8FF-4FFAC9015521}"/>
                </a:ext>
              </a:extLst>
            </p:cNvPr>
            <p:cNvSpPr/>
            <p:nvPr/>
          </p:nvSpPr>
          <p:spPr>
            <a:xfrm>
              <a:off x="4609460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B62EC56-BBAC-4B94-BEAD-CB753A7AC466}"/>
              </a:ext>
            </a:extLst>
          </p:cNvPr>
          <p:cNvGrpSpPr/>
          <p:nvPr/>
        </p:nvGrpSpPr>
        <p:grpSpPr>
          <a:xfrm>
            <a:off x="4231865" y="6609806"/>
            <a:ext cx="1023909" cy="194979"/>
            <a:chOff x="5082205" y="6545569"/>
            <a:chExt cx="1023909" cy="19497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BD01E1C-93F4-45C6-8060-5AE5489D622B}"/>
                </a:ext>
              </a:extLst>
            </p:cNvPr>
            <p:cNvSpPr/>
            <p:nvPr/>
          </p:nvSpPr>
          <p:spPr>
            <a:xfrm>
              <a:off x="5082205" y="6569220"/>
              <a:ext cx="1023909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OMFÖRDELNING</a:t>
              </a:r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4465D1CC-13C1-4CEA-AC05-8DDBCB91A22F}"/>
                </a:ext>
              </a:extLst>
            </p:cNvPr>
            <p:cNvSpPr/>
            <p:nvPr/>
          </p:nvSpPr>
          <p:spPr>
            <a:xfrm>
              <a:off x="5533609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620687-9973-4947-BF3B-0C5E7116B121}"/>
              </a:ext>
            </a:extLst>
          </p:cNvPr>
          <p:cNvGrpSpPr/>
          <p:nvPr/>
        </p:nvGrpSpPr>
        <p:grpSpPr>
          <a:xfrm>
            <a:off x="6755758" y="6610597"/>
            <a:ext cx="626375" cy="194188"/>
            <a:chOff x="6127902" y="6545569"/>
            <a:chExt cx="626375" cy="1941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9BA2EB-972E-4FF2-8605-61024A4C8DD2}"/>
                </a:ext>
              </a:extLst>
            </p:cNvPr>
            <p:cNvSpPr/>
            <p:nvPr/>
          </p:nvSpPr>
          <p:spPr>
            <a:xfrm>
              <a:off x="6127902" y="6568429"/>
              <a:ext cx="626375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KVALITET</a:t>
              </a:r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633F4071-447C-4E69-BD3C-42B93A8B21DE}"/>
                </a:ext>
              </a:extLst>
            </p:cNvPr>
            <p:cNvSpPr/>
            <p:nvPr/>
          </p:nvSpPr>
          <p:spPr>
            <a:xfrm>
              <a:off x="6363781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56EFDB5-0CCD-476C-981A-C5DAD940683E}"/>
              </a:ext>
            </a:extLst>
          </p:cNvPr>
          <p:cNvGrpSpPr/>
          <p:nvPr/>
        </p:nvGrpSpPr>
        <p:grpSpPr>
          <a:xfrm>
            <a:off x="9057087" y="6606580"/>
            <a:ext cx="626375" cy="198205"/>
            <a:chOff x="6779315" y="6545569"/>
            <a:chExt cx="626375" cy="19820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081ED2E-99A5-4B2E-BDD8-50479F019558}"/>
                </a:ext>
              </a:extLst>
            </p:cNvPr>
            <p:cNvSpPr/>
            <p:nvPr/>
          </p:nvSpPr>
          <p:spPr>
            <a:xfrm>
              <a:off x="6779315" y="6572446"/>
              <a:ext cx="626375" cy="171328"/>
            </a:xfrm>
            <a:prstGeom prst="rect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dirty="0">
                  <a:solidFill>
                    <a:schemeClr val="bg1"/>
                  </a:solidFill>
                </a:rPr>
                <a:t>MILJÖ</a:t>
              </a:r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187C055E-F290-4A11-A2C8-38FE8FD15868}"/>
                </a:ext>
              </a:extLst>
            </p:cNvPr>
            <p:cNvSpPr/>
            <p:nvPr/>
          </p:nvSpPr>
          <p:spPr>
            <a:xfrm>
              <a:off x="7031952" y="6545569"/>
              <a:ext cx="121099" cy="45719"/>
            </a:xfrm>
            <a:prstGeom prst="triangle">
              <a:avLst/>
            </a:prstGeom>
            <a:solidFill>
              <a:srgbClr val="305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600" dirty="0" err="1"/>
            </a:p>
          </p:txBody>
        </p:sp>
      </p:grpSp>
      <p:pic>
        <p:nvPicPr>
          <p:cNvPr id="58" name="Bild 33">
            <a:extLst>
              <a:ext uri="{FF2B5EF4-FFF2-40B4-BE49-F238E27FC236}">
                <a16:creationId xmlns:a16="http://schemas.microsoft.com/office/drawing/2014/main" id="{236749A6-0B30-452B-992D-4FFD150B9C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08273" y="6211325"/>
            <a:ext cx="324000" cy="3240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25D5C5A-E7E7-B6CC-7029-91DAA9037A68}"/>
              </a:ext>
            </a:extLst>
          </p:cNvPr>
          <p:cNvGrpSpPr/>
          <p:nvPr/>
        </p:nvGrpSpPr>
        <p:grpSpPr>
          <a:xfrm>
            <a:off x="4318215" y="2954233"/>
            <a:ext cx="3287890" cy="1053835"/>
            <a:chOff x="4318215" y="2954233"/>
            <a:chExt cx="3287890" cy="105383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409C4F3-D206-417A-9CA9-B5B1F0190B5D}"/>
                </a:ext>
              </a:extLst>
            </p:cNvPr>
            <p:cNvSpPr/>
            <p:nvPr/>
          </p:nvSpPr>
          <p:spPr>
            <a:xfrm>
              <a:off x="4318215" y="2954233"/>
              <a:ext cx="3287890" cy="1053835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5" name="Bild 33">
              <a:extLst>
                <a:ext uri="{FF2B5EF4-FFF2-40B4-BE49-F238E27FC236}">
                  <a16:creationId xmlns:a16="http://schemas.microsoft.com/office/drawing/2014/main" id="{DC60D841-E380-2B0C-3D71-AECDCB3928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4438440" y="3036788"/>
              <a:ext cx="324000" cy="3240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D70A8E3-9853-2CA2-B3AE-CCE8581A74BE}"/>
              </a:ext>
            </a:extLst>
          </p:cNvPr>
          <p:cNvGrpSpPr/>
          <p:nvPr/>
        </p:nvGrpSpPr>
        <p:grpSpPr>
          <a:xfrm>
            <a:off x="4316219" y="1826979"/>
            <a:ext cx="3287890" cy="1053836"/>
            <a:chOff x="4316219" y="1826979"/>
            <a:chExt cx="3287890" cy="10538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262363-399B-415F-BCD8-8C57667B03C8}"/>
                </a:ext>
              </a:extLst>
            </p:cNvPr>
            <p:cNvSpPr/>
            <p:nvPr/>
          </p:nvSpPr>
          <p:spPr>
            <a:xfrm>
              <a:off x="4316219" y="1826979"/>
              <a:ext cx="3287890" cy="1053836"/>
            </a:xfrm>
            <a:prstGeom prst="rect">
              <a:avLst/>
            </a:prstGeom>
            <a:solidFill>
              <a:srgbClr val="F9F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180000" bIns="108000" rtlCol="0" anchor="t"/>
            <a:lstStyle/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ipsum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dolor</a:t>
              </a:r>
              <a:endParaRPr lang="sv-SE" sz="1100" b="1" dirty="0">
                <a:solidFill>
                  <a:srgbClr val="353636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  <a:p>
              <a:pPr marL="360000">
                <a:spcAft>
                  <a:spcPts val="600"/>
                </a:spcAft>
              </a:pP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Maecenas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suscipit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nulla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felis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, ut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scelerisque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eros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viverra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ornare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Donec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dignissim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vitae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 a </a:t>
              </a:r>
              <a:r>
                <a:rPr lang="sv-SE" sz="11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cursus</a:t>
              </a:r>
              <a:r>
                <a:rPr lang="sv-SE" sz="11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. </a:t>
              </a:r>
              <a:endParaRPr lang="sv-SE" sz="1100" dirty="0">
                <a:solidFill>
                  <a:srgbClr val="353636"/>
                </a:solidFill>
              </a:endParaRPr>
            </a:p>
          </p:txBody>
        </p:sp>
        <p:pic>
          <p:nvPicPr>
            <p:cNvPr id="19" name="Bild 91">
              <a:extLst>
                <a:ext uri="{FF2B5EF4-FFF2-40B4-BE49-F238E27FC236}">
                  <a16:creationId xmlns:a16="http://schemas.microsoft.com/office/drawing/2014/main" id="{FD555EE2-8521-AC84-3E8E-4AA332D4D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439047" y="1906243"/>
              <a:ext cx="324000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42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era">
  <a:themeElements>
    <a:clrScheme name="Inera Färg">
      <a:dk1>
        <a:srgbClr val="353636"/>
      </a:dk1>
      <a:lt1>
        <a:sysClr val="window" lastClr="FFFFFF"/>
      </a:lt1>
      <a:dk2>
        <a:srgbClr val="7E2A4C"/>
      </a:dk2>
      <a:lt2>
        <a:srgbClr val="F9F6F1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305A47"/>
      </a:hlink>
      <a:folHlink>
        <a:srgbClr val="AFD4C4"/>
      </a:folHlink>
    </a:clrScheme>
    <a:fontScheme name="Inera Teckensnitt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>
      <a:srgbClr val="7E2A4C"/>
    </a:custClr>
    <a:custClr>
      <a:srgbClr val="E7DAC5"/>
    </a:custClr>
    <a:custClr>
      <a:srgbClr val="305A47"/>
    </a:custClr>
    <a:custClr>
      <a:srgbClr val="353636"/>
    </a:custClr>
    <a:custClr>
      <a:srgbClr val="098394"/>
    </a:custClr>
    <a:custClr>
      <a:srgbClr val="D17200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rimär Röd">
      <a:srgbClr val="A33662"/>
    </a:custClr>
    <a:custClr>
      <a:srgbClr val="F3EDE2"/>
    </a:custClr>
    <a:custClr>
      <a:srgbClr val="40775E"/>
    </a:custClr>
    <a:custClr>
      <a:srgbClr val="727373"/>
    </a:custClr>
    <a:custClr>
      <a:srgbClr val="0CB0C6"/>
    </a:custClr>
    <a:custClr>
      <a:srgbClr val="FF951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C03F73"/>
    </a:custClr>
    <a:custClr>
      <a:srgbClr val="F9F6F1"/>
    </a:custClr>
    <a:custClr>
      <a:srgbClr val="AFD4C4"/>
    </a:custClr>
    <a:custClr>
      <a:srgbClr val="CCCCCC"/>
    </a:custClr>
    <a:custClr>
      <a:srgbClr val="4AE0F4"/>
    </a:custClr>
    <a:custClr>
      <a:srgbClr val="FFC075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0F0F0"/>
    </a:custClr>
  </a:custClrLst>
  <a:extLst>
    <a:ext uri="{05A4C25C-085E-4340-85A3-A5531E510DB2}">
      <thm15:themeFamily xmlns:thm15="http://schemas.microsoft.com/office/thememl/2012/main" name="Presentation2" id="{627AD713-FB3C-4EE0-B9C6-5B33224C9362}" vid="{70753657-C70A-426D-B56C-CAA68FA7BC99}"/>
    </a:ext>
  </a:extLst>
</a:theme>
</file>

<file path=ppt/theme/theme2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3491e4f-5d38-4c24-85cb-c5144f8a0d2f}">
  <we:reference id="33491e4f-5d38-4c24-85cb-c5144f8a0d2f" version="1.0.0.0" store="EXCatalog" storeType="EXCatalog"/>
  <we:alternateReferences/>
  <we:properties>
    <we:property name="Office.AutoShowTaskpaneWithDocument" value="true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23" ma:contentTypeDescription="Skapa ett nytt dokument." ma:contentTypeScope="" ma:versionID="a588d5298e31394954d678862d2d4064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4927f31759e8c18c444dc5df4d6c7e77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e5a329e-0f68-4a06-bd4b-cec4da084e05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DC0143-87B7-4A91-8D9D-FDD8E91A8D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17798c2e-8ec6-411a-92bf-42cada8c5360"/>
    <ds:schemaRef ds:uri="5e88671f-f3e5-4bfe-bce3-b43a49c7c60a"/>
    <ds:schemaRef ds:uri="e54ffb39-d626-48a7-a92f-ca20dcdc99f4"/>
    <ds:schemaRef ds:uri="d7532cd0-e888-47d6-8f58-db0210f25002"/>
    <ds:schemaRef ds:uri="10c3a147-0d64-46aa-a281-dc97358e83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74478EDE</Template>
  <TotalTime>73</TotalTime>
  <Words>989</Words>
  <Application>Microsoft Office PowerPoint</Application>
  <PresentationFormat>Widescreen</PresentationFormat>
  <Paragraphs>165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-apple-system</vt:lpstr>
      <vt:lpstr>Arial</vt:lpstr>
      <vt:lpstr>Calibri</vt:lpstr>
      <vt:lpstr>Open sans</vt:lpstr>
      <vt:lpstr>Open sans</vt:lpstr>
      <vt:lpstr>Open Sans Bold</vt:lpstr>
      <vt:lpstr>Open Sans Light</vt:lpstr>
      <vt:lpstr>Open Sans Semibold</vt:lpstr>
      <vt:lpstr>Inera</vt:lpstr>
      <vt:lpstr>Nyttokalkyl</vt:lpstr>
      <vt:lpstr>En nyttokalkyl...</vt:lpstr>
      <vt:lpstr>Syfte med nyttokalkylen</vt:lpstr>
      <vt:lpstr>Så gjorde vi</vt:lpstr>
      <vt:lpstr>Vi som har deltagit i arbetet</vt:lpstr>
      <vt:lpstr>Leveransen</vt:lpstr>
      <vt:lpstr>Jämförelsealternativ</vt:lpstr>
      <vt:lpstr>Nyttor</vt:lpstr>
      <vt:lpstr>Kostnader</vt:lpstr>
      <vt:lpstr>Risker</vt:lpstr>
      <vt:lpstr>Hinder</vt:lpstr>
      <vt:lpstr>Viktiga antaganden</vt:lpstr>
      <vt:lpstr>Resultat – alla nyttor och kostnader</vt:lpstr>
      <vt:lpstr>Resultat – finansiella nyttor och kostnader</vt:lpstr>
      <vt:lpstr>Intressenter</vt:lpstr>
      <vt:lpstr>Osäkerhet</vt:lpstr>
      <vt:lpstr>Styrkor och svagheter</vt:lpstr>
      <vt:lpstr>Sammanfattning / bedömning</vt:lpstr>
      <vt:lpstr>Sammanfattning på en bild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Nyttokalkyl</dc:title>
  <dc:creator>Sundberg Amanda</dc:creator>
  <cp:lastModifiedBy>Sundberg Amanda</cp:lastModifiedBy>
  <cp:revision>1</cp:revision>
  <dcterms:created xsi:type="dcterms:W3CDTF">2023-09-18T19:22:14Z</dcterms:created>
  <dcterms:modified xsi:type="dcterms:W3CDTF">2023-09-18T20:37:54Z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