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86" r:id="rId4"/>
    <p:sldMasterId id="2147483695" r:id="rId5"/>
    <p:sldMasterId id="2147483705" r:id="rId6"/>
  </p:sldMasterIdLst>
  <p:sldIdLst>
    <p:sldId id="257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C07B919C-66BA-4EE9-B4B5-5D94DE20BC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avsnit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91DB7D1E-37AF-4FA0-8FD2-F23EC80E0E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7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E0CF1DFE-83CD-4DBA-9864-1BB764A14C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66BA1DF9-F254-47E8-AD5B-F1789C944E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432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1093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886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1355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2759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048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1404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3895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220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19464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66630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66115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45914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86224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51889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964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image" Target="../media/image9.jpeg"/><Relationship Id="rId4" Type="http://schemas.openxmlformats.org/officeDocument/2006/relationships/slideLayout" Target="../slideLayouts/slideLayout42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88DC57B8-96C9-401F-BEB2-987CD6ADD88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05E2CB7E-A3C4-4B87-A60A-A968FF73A4B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4" r:id="rId2"/>
    <p:sldLayoutId id="2147483684" r:id="rId3"/>
    <p:sldLayoutId id="2147483685" r:id="rId4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01E141CC-09B0-40DE-8689-3F3B027583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2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52E8933-DCFE-49DC-8860-51A0F5BEB337}"/>
              </a:ext>
            </a:extLst>
          </p:cNvPr>
          <p:cNvCxnSpPr/>
          <p:nvPr userDrawn="1"/>
        </p:nvCxnSpPr>
        <p:spPr>
          <a:xfrm>
            <a:off x="0" y="6279521"/>
            <a:ext cx="12192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BF56087-D006-4AE0-B04E-26938F3EF59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4" y="6356350"/>
            <a:ext cx="975640" cy="40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En bild som visar ritning&#10;&#10;Automatiskt genererad beskrivning">
            <a:extLst>
              <a:ext uri="{FF2B5EF4-FFF2-40B4-BE49-F238E27FC236}">
                <a16:creationId xmlns:a16="http://schemas.microsoft.com/office/drawing/2014/main" id="{3AE7FF09-5CCC-4FAB-8408-8005BA4AAF1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4" y="6356350"/>
            <a:ext cx="975483" cy="4032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2020-05-15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52E8933-DCFE-49DC-8860-51A0F5BEB337}"/>
              </a:ext>
            </a:extLst>
          </p:cNvPr>
          <p:cNvCxnSpPr/>
          <p:nvPr userDrawn="1"/>
        </p:nvCxnSpPr>
        <p:spPr>
          <a:xfrm>
            <a:off x="0" y="6279521"/>
            <a:ext cx="1219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26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ostbom@skr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download/18.562d25f8171586662212080c/1586438223584/FAQ%20Avtalssamverkan%20mellan%20%20regioner%20f%C3%B6r%20st%C3%B6d-och%20behandlingsprogram.pdf" TargetMode="External"/><Relationship Id="rId2" Type="http://schemas.openxmlformats.org/officeDocument/2006/relationships/hyperlink" Target="https://skr.se/download/18.562d25f81715866622120225/1586436842727/Anv%C3%A4ndning%20av%20program%20i%20st%C3%B6d%20och%20behandling%208%20april%2020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A09F75D-901A-4BDF-B59A-D1C22F7C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33" y="2386149"/>
            <a:ext cx="9609825" cy="1166947"/>
          </a:xfrm>
        </p:spPr>
        <p:txBody>
          <a:bodyPr/>
          <a:lstStyle/>
          <a:p>
            <a:r>
              <a:rPr lang="sv-SE" dirty="0" smtClean="0"/>
              <a:t>Stöd och behandling</a:t>
            </a:r>
            <a:br>
              <a:rPr lang="sv-SE" dirty="0" smtClean="0"/>
            </a:br>
            <a:r>
              <a:rPr lang="sv-SE" sz="2800" dirty="0" smtClean="0"/>
              <a:t>Vad gör SKR 2020 ?</a:t>
            </a:r>
            <a:endParaRPr lang="sv-SE" sz="2800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63" indent="0">
              <a:buNone/>
            </a:pPr>
            <a:endParaRPr lang="sv-SE" dirty="0" smtClean="0"/>
          </a:p>
          <a:p>
            <a:pPr marL="30163" indent="0">
              <a:buNone/>
            </a:pPr>
            <a:endParaRPr lang="sv-SE" dirty="0"/>
          </a:p>
          <a:p>
            <a:pPr marL="30163" indent="0">
              <a:buNone/>
            </a:pPr>
            <a:endParaRPr lang="sv-SE" dirty="0" smtClean="0"/>
          </a:p>
          <a:p>
            <a:pPr marL="30163" indent="0">
              <a:buNone/>
            </a:pPr>
            <a:endParaRPr lang="sv-SE" dirty="0"/>
          </a:p>
          <a:p>
            <a:pPr marL="30163" indent="0">
              <a:buNone/>
            </a:pPr>
            <a:endParaRPr lang="sv-SE" dirty="0" smtClean="0"/>
          </a:p>
          <a:p>
            <a:pPr marL="30163" indent="0">
              <a:buNone/>
            </a:pPr>
            <a:r>
              <a:rPr lang="sv-SE" dirty="0" smtClean="0"/>
              <a:t>Anna Östbom</a:t>
            </a:r>
          </a:p>
          <a:p>
            <a:pPr marL="30163" indent="0">
              <a:buNone/>
            </a:pPr>
            <a:r>
              <a:rPr lang="sv-SE" dirty="0">
                <a:hlinkClick r:id="rId2"/>
              </a:rPr>
              <a:t>a</a:t>
            </a:r>
            <a:r>
              <a:rPr lang="sv-SE" dirty="0" smtClean="0">
                <a:hlinkClick r:id="rId2"/>
              </a:rPr>
              <a:t>nna.ostbom@skr.se</a:t>
            </a:r>
            <a:r>
              <a:rPr lang="sv-SE" dirty="0" smtClean="0"/>
              <a:t> 070-602 44 94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30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875DB7-1514-4C4D-B931-224B80319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351" y="444138"/>
            <a:ext cx="9609825" cy="905692"/>
          </a:xfrm>
        </p:spPr>
        <p:txBody>
          <a:bodyPr/>
          <a:lstStyle/>
          <a:p>
            <a:r>
              <a:rPr lang="sv-SE" sz="3600" dirty="0" smtClean="0"/>
              <a:t>Följande är klart 2020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51F1C3-7629-48F6-86E2-69DB5574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32" y="1349830"/>
            <a:ext cx="9609825" cy="4875263"/>
          </a:xfrm>
        </p:spPr>
        <p:txBody>
          <a:bodyPr/>
          <a:lstStyle/>
          <a:p>
            <a:r>
              <a:rPr lang="sv-SE" dirty="0" smtClean="0"/>
              <a:t>Undersökningen om vad regionerna erbjuder för stöd och behandlingsprogram </a:t>
            </a:r>
          </a:p>
          <a:p>
            <a:pPr marL="30163" indent="0">
              <a:buNone/>
            </a:pPr>
            <a:r>
              <a:rPr lang="sv-SE" dirty="0" smtClean="0">
                <a:hlinkClick r:id="rId2"/>
              </a:rPr>
              <a:t>Rapport regionernas erbjuder internetbaserad stöd och behandling</a:t>
            </a:r>
            <a:endParaRPr lang="sv-SE" dirty="0" smtClean="0"/>
          </a:p>
          <a:p>
            <a:pPr marL="30163" indent="0">
              <a:buNone/>
            </a:pPr>
            <a:endParaRPr lang="sv-SE" dirty="0" smtClean="0"/>
          </a:p>
          <a:p>
            <a:pPr marL="30163" indent="0">
              <a:buNone/>
            </a:pPr>
            <a:endParaRPr lang="sv-SE" dirty="0"/>
          </a:p>
          <a:p>
            <a:pPr marL="30163" indent="0">
              <a:buNone/>
            </a:pPr>
            <a:endParaRPr lang="sv-SE" dirty="0" smtClean="0"/>
          </a:p>
          <a:p>
            <a:pPr marL="30163" indent="0">
              <a:buNone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Tydliggjort vad som gäller vid avtalssamverkan mellan regioner när det gäller stöd och behandlingsprogram genom frågor och svar</a:t>
            </a:r>
          </a:p>
          <a:p>
            <a:pPr marL="30163" indent="0">
              <a:buNone/>
            </a:pPr>
            <a:r>
              <a:rPr lang="sv-SE" dirty="0" smtClean="0">
                <a:hlinkClick r:id="rId3"/>
              </a:rPr>
              <a:t>Frågor och svar </a:t>
            </a:r>
            <a:endParaRPr lang="sv-SE" dirty="0" smtClean="0"/>
          </a:p>
          <a:p>
            <a:pPr marL="30163" indent="0">
              <a:buNone/>
            </a:pPr>
            <a:endParaRPr lang="sv-SE" dirty="0"/>
          </a:p>
          <a:p>
            <a:pPr marL="30163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234" y="2764363"/>
            <a:ext cx="1540613" cy="218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7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638C4B-C191-42A1-BBA1-0B796F51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Utveckla process för att ta fram program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84FB9E-DC96-453B-BC7D-26B05BFE7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32" y="2333897"/>
            <a:ext cx="9609825" cy="3899904"/>
          </a:xfrm>
        </p:spPr>
        <p:txBody>
          <a:bodyPr/>
          <a:lstStyle/>
          <a:p>
            <a:pPr marL="30163" lvl="0" indent="0">
              <a:buNone/>
            </a:pPr>
            <a:r>
              <a:rPr lang="sv-SE" i="1" dirty="0"/>
              <a:t>Syfte</a:t>
            </a:r>
            <a:r>
              <a:rPr lang="sv-SE" dirty="0"/>
              <a:t>: </a:t>
            </a:r>
            <a:br>
              <a:rPr lang="sv-SE" dirty="0"/>
            </a:br>
            <a:r>
              <a:rPr lang="sv-SE" dirty="0"/>
              <a:t>Att underlätta produktion och val av internetbaserade program för stöd och behandling</a:t>
            </a:r>
            <a:br>
              <a:rPr lang="sv-SE" dirty="0"/>
            </a:br>
            <a:r>
              <a:rPr lang="sv-SE" i="1" dirty="0" smtClean="0"/>
              <a:t>Mål</a:t>
            </a:r>
            <a:r>
              <a:rPr lang="sv-SE" dirty="0"/>
              <a:t>: </a:t>
            </a:r>
            <a:br>
              <a:rPr lang="sv-SE" dirty="0"/>
            </a:br>
            <a:r>
              <a:rPr lang="sv-SE" dirty="0"/>
              <a:t>Att ta fram process/vägledning för producenter och användare av internetbaserade program för stöd och behandling </a:t>
            </a:r>
            <a:r>
              <a:rPr lang="sv-SE" dirty="0" smtClean="0"/>
              <a:t>(färdigt under hösten 2020)</a:t>
            </a:r>
          </a:p>
          <a:p>
            <a:pPr marL="30163" lvl="0" indent="0">
              <a:buNone/>
            </a:pPr>
            <a:r>
              <a:rPr lang="sv-SE" dirty="0" smtClean="0"/>
              <a:t>Regioner har blivit inbjuda till en </a:t>
            </a:r>
            <a:r>
              <a:rPr lang="sv-SE" dirty="0" err="1" smtClean="0"/>
              <a:t>worskhop</a:t>
            </a:r>
            <a:r>
              <a:rPr lang="sv-SE" dirty="0" smtClean="0"/>
              <a:t> 25 maj</a:t>
            </a:r>
          </a:p>
          <a:p>
            <a:pPr marL="30163" lv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934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Hur kan vi utveckla den digitala vården för patienter med psykisk ohälsa?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/>
              <a:t>Syfte och mål</a:t>
            </a:r>
            <a:r>
              <a:rPr lang="sv-SE" b="1" dirty="0"/>
              <a:t> </a:t>
            </a:r>
            <a:r>
              <a:rPr lang="sv-SE" dirty="0"/>
              <a:t>är att kartlägga behov av digitalt behandlingsstöd genom vårdprocessen inom psykisk hälsa. Behoven sätts i relation till befintliga förmågor och utbud i SOB, för att förstå ev. gap och utvecklingspotential. Målet är att ge rekommendation till vidareutveckling av SOB och ev. andra digitala behandlingsstöd, och säkerställa implementation. Allt i syfte att möjliggöra ett större värde för patient och vårdgivare med digitala behandlingsstöd. </a:t>
            </a:r>
            <a:endParaRPr lang="sv-SE" dirty="0">
              <a:solidFill>
                <a:srgbClr val="FF0000"/>
              </a:solidFill>
            </a:endParaRPr>
          </a:p>
          <a:p>
            <a:pPr marL="30163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776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Hur kan vi utveckla den digitala vården för patienter med psykisk ohälsa?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2" y="1968137"/>
            <a:ext cx="9609825" cy="4265664"/>
          </a:xfrm>
        </p:spPr>
        <p:txBody>
          <a:bodyPr/>
          <a:lstStyle/>
          <a:p>
            <a:r>
              <a:rPr lang="sv-SE" sz="2800" b="1" dirty="0" smtClean="0"/>
              <a:t>Tillvägagångssätt</a:t>
            </a:r>
            <a:r>
              <a:rPr lang="sv-SE" dirty="0"/>
              <a:t>: </a:t>
            </a:r>
            <a:r>
              <a:rPr lang="sv-SE" dirty="0" smtClean="0"/>
              <a:t>Utgångspunkt </a:t>
            </a:r>
            <a:r>
              <a:rPr lang="sv-SE" dirty="0"/>
              <a:t>ifrån arbetet med nationella kunskapsstyrningen i form av vård- och insats program, </a:t>
            </a:r>
            <a:endParaRPr lang="sv-SE" dirty="0" smtClean="0"/>
          </a:p>
          <a:p>
            <a:pPr marL="30163" indent="0">
              <a:buNone/>
            </a:pPr>
            <a:r>
              <a:rPr lang="sv-SE" dirty="0" smtClean="0"/>
              <a:t>1   patientflödet inom </a:t>
            </a:r>
            <a:r>
              <a:rPr lang="sv-SE" dirty="0"/>
              <a:t>depression </a:t>
            </a:r>
            <a:r>
              <a:rPr lang="sv-SE" dirty="0" smtClean="0"/>
              <a:t>som visualiseras. </a:t>
            </a:r>
            <a:r>
              <a:rPr lang="sv-SE" dirty="0"/>
              <a:t>I</a:t>
            </a:r>
            <a:r>
              <a:rPr lang="sv-SE" dirty="0" smtClean="0"/>
              <a:t>dentifierar </a:t>
            </a:r>
            <a:r>
              <a:rPr lang="sv-SE" dirty="0"/>
              <a:t>utvecklingsbehovet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genom intervjuer/workshops med regioner, privata vårdgivare, SKR,  och </a:t>
            </a:r>
            <a:r>
              <a:rPr lang="sv-SE" dirty="0" smtClean="0"/>
              <a:t>patientförening</a:t>
            </a:r>
            <a:r>
              <a:rPr lang="sv-SE" dirty="0"/>
              <a:t>. </a:t>
            </a:r>
            <a:endParaRPr lang="sv-SE" dirty="0" smtClean="0"/>
          </a:p>
          <a:p>
            <a:pPr marL="30163" indent="0">
              <a:buNone/>
            </a:pPr>
            <a:r>
              <a:rPr lang="sv-SE" dirty="0"/>
              <a:t>A</a:t>
            </a:r>
            <a:r>
              <a:rPr lang="sv-SE" dirty="0" smtClean="0"/>
              <a:t>nalyserar </a:t>
            </a:r>
            <a:r>
              <a:rPr lang="sv-SE" dirty="0"/>
              <a:t>SOB för att nå en </a:t>
            </a:r>
            <a:r>
              <a:rPr lang="sv-SE" dirty="0" smtClean="0"/>
              <a:t>förståelse </a:t>
            </a:r>
            <a:r>
              <a:rPr lang="sv-SE" dirty="0"/>
              <a:t>för dess utbud och möjligheter. S</a:t>
            </a:r>
            <a:r>
              <a:rPr lang="sv-SE" dirty="0" smtClean="0"/>
              <a:t>kapar </a:t>
            </a:r>
            <a:r>
              <a:rPr lang="sv-SE" dirty="0"/>
              <a:t>hypoteser om ev. gap och vidareutveckling. </a:t>
            </a:r>
          </a:p>
          <a:p>
            <a:pPr marL="30163" indent="0">
              <a:buNone/>
            </a:pPr>
            <a:r>
              <a:rPr lang="sv-SE" dirty="0" smtClean="0"/>
              <a:t> Resultatet presenteras  i en </a:t>
            </a:r>
            <a:r>
              <a:rPr lang="sv-SE" dirty="0"/>
              <a:t>rapport med rekommendationer från sammanlagd analys till vidareutveckling och/eller andra möjliga digitala behandlingsstöd.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802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2" y="314766"/>
            <a:ext cx="9609825" cy="1231392"/>
          </a:xfrm>
        </p:spPr>
        <p:txBody>
          <a:bodyPr/>
          <a:lstStyle/>
          <a:p>
            <a:r>
              <a:rPr lang="sv-SE" sz="3200" dirty="0" smtClean="0"/>
              <a:t>Prioriterade </a:t>
            </a:r>
            <a:r>
              <a:rPr lang="sv-SE" sz="3200" dirty="0" smtClean="0"/>
              <a:t>utvecklingsbehov min vårdplan cancer  </a:t>
            </a:r>
            <a:r>
              <a:rPr lang="sv-SE" sz="2800" dirty="0" smtClean="0"/>
              <a:t>(Förstudier)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2" y="1378018"/>
            <a:ext cx="11166983" cy="4845499"/>
          </a:xfrm>
        </p:spPr>
        <p:txBody>
          <a:bodyPr/>
          <a:lstStyle/>
          <a:p>
            <a:pPr marL="487363" indent="-457200">
              <a:buFont typeface="+mj-lt"/>
              <a:buAutoNum type="arabicPeriod"/>
            </a:pPr>
            <a:r>
              <a:rPr lang="sv-SE" sz="2000" dirty="0"/>
              <a:t>Tydligare överblick för invånaren inloggad på </a:t>
            </a:r>
            <a:r>
              <a:rPr lang="sv-SE" sz="2000" dirty="0" smtClean="0"/>
              <a:t>1177 vårdguiden</a:t>
            </a:r>
          </a:p>
          <a:p>
            <a:pPr lvl="1"/>
            <a:r>
              <a:rPr lang="sv-SE" sz="1800" dirty="0" smtClean="0"/>
              <a:t>kontaktuppgifter till den verksamhet som startar Min vårdplan ska synliggöras </a:t>
            </a:r>
            <a:r>
              <a:rPr lang="sv-SE" sz="1800" dirty="0"/>
              <a:t>för patienten på ett tydligt sätt med minimal handpåläggning från </a:t>
            </a:r>
            <a:r>
              <a:rPr lang="sv-SE" sz="1800" dirty="0" smtClean="0"/>
              <a:t>verksamheten</a:t>
            </a:r>
          </a:p>
          <a:p>
            <a:pPr lvl="1"/>
            <a:r>
              <a:rPr lang="sv-SE" sz="1800" dirty="0" smtClean="0"/>
              <a:t>bättre överblick av patientens befintliga engagemang med vården på startsidan, t ex om patienten har en Min vårdplan i </a:t>
            </a:r>
            <a:r>
              <a:rPr lang="sv-SE" sz="1800" dirty="0" err="1" smtClean="0"/>
              <a:t>SoB</a:t>
            </a:r>
            <a:r>
              <a:rPr lang="sv-SE" sz="1800" dirty="0" smtClean="0"/>
              <a:t> ska den synas på startsidan</a:t>
            </a:r>
          </a:p>
          <a:p>
            <a:pPr lvl="1"/>
            <a:r>
              <a:rPr lang="sv-SE" sz="1800" dirty="0" smtClean="0"/>
              <a:t>kallelsetjänst som möjliggör för verksamheter att tillgängliggöra patienten lokalt framtagen information inför besök/behandlingar, t ex om hur patienten ska förbereda sig</a:t>
            </a:r>
          </a:p>
          <a:p>
            <a:pPr marL="487363" indent="-457200">
              <a:buFont typeface="+mj-lt"/>
              <a:buAutoNum type="arabicPeriod"/>
            </a:pPr>
            <a:r>
              <a:rPr lang="sv-SE" sz="2000" dirty="0" smtClean="0"/>
              <a:t>Läsa in information i Stöd och behandling (</a:t>
            </a:r>
            <a:r>
              <a:rPr lang="sv-SE" sz="2000" dirty="0" err="1" smtClean="0"/>
              <a:t>API:er</a:t>
            </a:r>
            <a:r>
              <a:rPr lang="sv-SE" sz="2000" dirty="0" smtClean="0"/>
              <a:t>)</a:t>
            </a:r>
          </a:p>
          <a:p>
            <a:pPr lvl="1"/>
            <a:r>
              <a:rPr lang="sv-SE" sz="1800" dirty="0"/>
              <a:t>m</a:t>
            </a:r>
            <a:r>
              <a:rPr lang="sv-SE" sz="1800" dirty="0" smtClean="0"/>
              <a:t>öjliggör att texter </a:t>
            </a:r>
            <a:r>
              <a:rPr lang="sv-SE" sz="1800" dirty="0"/>
              <a:t>kan förvaltas på ett ställe men användas i flera Min vårdplaner </a:t>
            </a:r>
            <a:r>
              <a:rPr lang="sv-SE" sz="1800" dirty="0" smtClean="0"/>
              <a:t>i </a:t>
            </a:r>
            <a:r>
              <a:rPr lang="sv-SE" sz="1800" dirty="0" err="1" smtClean="0"/>
              <a:t>SoB</a:t>
            </a:r>
            <a:endParaRPr lang="sv-SE" sz="1800" dirty="0" smtClean="0"/>
          </a:p>
          <a:p>
            <a:pPr lvl="1"/>
            <a:r>
              <a:rPr lang="sv-SE" sz="1800" dirty="0"/>
              <a:t>m</a:t>
            </a:r>
            <a:r>
              <a:rPr lang="sv-SE" sz="1800" dirty="0" smtClean="0"/>
              <a:t>öjliggör att patienten </a:t>
            </a:r>
            <a:r>
              <a:rPr lang="sv-SE" sz="1800" dirty="0"/>
              <a:t>kan ta del av länkinformation från 1177.se i Min vårdplan </a:t>
            </a:r>
            <a:r>
              <a:rPr lang="sv-SE" sz="1800" dirty="0" smtClean="0"/>
              <a:t>i </a:t>
            </a:r>
            <a:r>
              <a:rPr lang="sv-SE" sz="1800" dirty="0" err="1" smtClean="0"/>
              <a:t>SoB</a:t>
            </a:r>
            <a:r>
              <a:rPr lang="sv-SE" sz="1800" dirty="0" smtClean="0"/>
              <a:t> utan </a:t>
            </a:r>
            <a:r>
              <a:rPr lang="sv-SE" sz="1800" dirty="0"/>
              <a:t>att ett nytt fönster </a:t>
            </a:r>
            <a:r>
              <a:rPr lang="sv-SE" sz="1800" dirty="0" smtClean="0"/>
              <a:t>öppnas. </a:t>
            </a:r>
          </a:p>
          <a:p>
            <a:pPr lvl="1"/>
            <a:r>
              <a:rPr lang="sv-SE" sz="1800" dirty="0"/>
              <a:t>m</a:t>
            </a:r>
            <a:r>
              <a:rPr lang="sv-SE" sz="1800" dirty="0" smtClean="0"/>
              <a:t>öjliggör att ändringar i en befintlig text i Min vårdplan slår igenom i alla redan startade vårdplaner utan att en ny version skapas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2020-05-04</a:t>
            </a:r>
            <a:endParaRPr lang="sv-SE" dirty="0"/>
          </a:p>
        </p:txBody>
      </p:sp>
      <p:pic>
        <p:nvPicPr>
          <p:cNvPr id="15" name="Picture 2" descr="Regionala cancercentrum i samverkan">
            <a:extLst>
              <a:ext uri="{FF2B5EF4-FFF2-40B4-BE49-F238E27FC236}">
                <a16:creationId xmlns:a16="http://schemas.microsoft.com/office/drawing/2014/main" id="{9115D039-8B12-4C36-9C10-ABE88814E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009" y="5940444"/>
            <a:ext cx="1195754" cy="3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Prioriterade utvecklingsbehov min vårdplan cancer  (Förstudier)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7363" indent="-457200">
              <a:buFont typeface="+mj-lt"/>
              <a:buAutoNum type="arabicPeriod" startAt="3"/>
            </a:pPr>
            <a:r>
              <a:rPr lang="sv-SE" sz="2000" dirty="0"/>
              <a:t>Hemvist texter i Min vårdplan, förvaltade av RCC</a:t>
            </a:r>
          </a:p>
          <a:p>
            <a:pPr lvl="1"/>
            <a:r>
              <a:rPr lang="sv-SE" sz="1800" dirty="0"/>
              <a:t>för att automatiskt kunna återanvända information och uppdatera informationen på ett ställe (</a:t>
            </a:r>
            <a:r>
              <a:rPr lang="sv-SE" sz="1800" dirty="0" err="1"/>
              <a:t>API:er</a:t>
            </a:r>
            <a:r>
              <a:rPr lang="sv-SE" sz="1800" dirty="0"/>
              <a:t>?)</a:t>
            </a:r>
          </a:p>
          <a:p>
            <a:pPr lvl="1"/>
            <a:r>
              <a:rPr lang="sv-SE" sz="1800" dirty="0"/>
              <a:t>för att kunna erbjuda en flexibel utskriftslösning på papper där användaren kan välja vilka avsnitt i en Min vårdplan som ska skrivas ut</a:t>
            </a:r>
          </a:p>
          <a:p>
            <a:pPr marL="487363" indent="-457200">
              <a:buFont typeface="+mj-lt"/>
              <a:buAutoNum type="arabicPeriod" startAt="4"/>
            </a:pPr>
            <a:r>
              <a:rPr lang="sv-SE" sz="2000" dirty="0"/>
              <a:t>Majorändringar slår igenom på redan startade Stöd- och behandlingsprogram</a:t>
            </a:r>
          </a:p>
          <a:p>
            <a:pPr lvl="1"/>
            <a:r>
              <a:rPr lang="sv-SE" sz="1800" dirty="0"/>
              <a:t>Möjliggöra att patienter med en Min vårdplan får tillgång till ny information som läggs till i Min vårdplan – utan att behöva få en helt ny Min vårdplan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988875"/>
      </p:ext>
    </p:extLst>
  </p:cSld>
  <p:clrMapOvr>
    <a:masterClrMapping/>
  </p:clrMapOvr>
</p:sld>
</file>

<file path=ppt/theme/theme1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1D1C31D0-6525-41C9-89A4-7732D582AA57}"/>
    </a:ext>
  </a:extLst>
</a:theme>
</file>

<file path=ppt/theme/theme2.xml><?xml version="1.0" encoding="utf-8"?>
<a:theme xmlns:a="http://schemas.openxmlformats.org/drawingml/2006/main" name="SKL PPT Röd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0D570E73-054C-4605-8AA2-FD84508492E2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AFD15004-F518-4356-BF4B-4C661F8CC7A8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65EB38DA-2425-4F1F-9AC2-BEEBCDCFE4F2}"/>
    </a:ext>
  </a:extLst>
</a:theme>
</file>

<file path=ppt/theme/theme5.xml><?xml version="1.0" encoding="utf-8"?>
<a:theme xmlns:a="http://schemas.openxmlformats.org/drawingml/2006/main" name="SKL PPT Svart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1A582161-0B75-4A8D-BC01-033F26A3D868}"/>
    </a:ext>
  </a:extLst>
</a:theme>
</file>

<file path=ppt/theme/theme6.xml><?xml version="1.0" encoding="utf-8"?>
<a:theme xmlns:a="http://schemas.openxmlformats.org/drawingml/2006/main" name="SKL PPT Vit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FF18A9BB-E384-4081-9B8F-034BD5BFF5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SKR</Template>
  <TotalTime>67</TotalTime>
  <Words>486</Words>
  <Application>Microsoft Office PowerPoint</Application>
  <PresentationFormat>Bredbild</PresentationFormat>
  <Paragraphs>44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Symbol</vt:lpstr>
      <vt:lpstr>SKL PPT Gul</vt:lpstr>
      <vt:lpstr>SKL PPT Röd</vt:lpstr>
      <vt:lpstr>Inledningsbilder</vt:lpstr>
      <vt:lpstr>SKL PPT Mörk</vt:lpstr>
      <vt:lpstr>SKL PPT Svart</vt:lpstr>
      <vt:lpstr>SKL PPT Vit</vt:lpstr>
      <vt:lpstr>Stöd och behandling Vad gör SKR 2020 ?</vt:lpstr>
      <vt:lpstr>Följande är klart 2020</vt:lpstr>
      <vt:lpstr>Utveckla process för att ta fram program</vt:lpstr>
      <vt:lpstr>Hur kan vi utveckla den digitala vården för patienter med psykisk ohälsa?</vt:lpstr>
      <vt:lpstr>Hur kan vi utveckla den digitala vården för patienter med psykisk ohälsa?</vt:lpstr>
      <vt:lpstr>Prioriterade utvecklingsbehov min vårdplan cancer  (Förstudier)</vt:lpstr>
      <vt:lpstr>Prioriterade utvecklingsbehov min vårdplan cancer  (Förstudier)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Stöd och behandling Vad gör SKR</dc:title>
  <dc:creator>Instruktion mallar</dc:creator>
  <cp:lastModifiedBy>Instruktion mallar</cp:lastModifiedBy>
  <cp:revision>7</cp:revision>
  <dcterms:created xsi:type="dcterms:W3CDTF">2020-05-15T07:37:10Z</dcterms:created>
  <dcterms:modified xsi:type="dcterms:W3CDTF">2020-05-15T08:44:57Z</dcterms:modified>
</cp:coreProperties>
</file>