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  <p:sldMasterId id="2147483705" r:id="rId9"/>
  </p:sldMasterIdLst>
  <p:notesMasterIdLst>
    <p:notesMasterId r:id="rId21"/>
  </p:notesMasterIdLst>
  <p:sldIdLst>
    <p:sldId id="457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41" r:id="rId18"/>
    <p:sldId id="539" r:id="rId19"/>
    <p:sldId id="540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757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410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AFFC-D59C-4C83-BB62-CF1BDAA539F6}" type="datetimeFigureOut">
              <a:rPr lang="sv-SE" smtClean="0"/>
              <a:t>2020-10-06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2337E-8816-44D6-9E94-4982D1BC8E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7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C07B919C-66BA-4EE9-B4B5-5D94DE20B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avs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91DB7D1E-37AF-4FA0-8FD2-F23EC80E0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C4FC-855C-41B7-9A81-FC35A76B2F99}" type="datetime1">
              <a:rPr lang="sv-SE" smtClean="0"/>
              <a:t>2020-10-06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7427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C8B4-12C6-4BDF-AB6A-116B31184F37}" type="datetimeFigureOut">
              <a:rPr lang="sv-SE" smtClean="0"/>
              <a:t>2020-10-06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79A-74FF-47D1-8FFF-3752AAB36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71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4" r:id="rId2"/>
    <p:sldLayoutId id="2147483684" r:id="rId3"/>
    <p:sldLayoutId id="2147483685" r:id="rId4"/>
    <p:sldLayoutId id="2147483715" r:id="rId5"/>
    <p:sldLayoutId id="2147483717" r:id="rId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FBF56087-D006-4AE0-B04E-26938F3EF5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A09F75D-901A-4BDF-B59A-D1C22F7C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37014"/>
            <a:ext cx="9608400" cy="2477862"/>
          </a:xfrm>
        </p:spPr>
        <p:txBody>
          <a:bodyPr anchor="t">
            <a:normAutofit fontScale="90000"/>
          </a:bodyPr>
          <a:lstStyle/>
          <a:p>
            <a:r>
              <a:rPr lang="sv-SE" sz="5300" dirty="0"/>
              <a:t>Nationella arbetsgruppen för internetbaserat stöd och behandling </a:t>
            </a:r>
            <a:br>
              <a:rPr lang="sv-SE" sz="5300" dirty="0"/>
            </a:br>
            <a:r>
              <a:rPr lang="sv-SE" sz="5300" dirty="0"/>
              <a:t>2015-2020</a:t>
            </a:r>
            <a:br>
              <a:rPr lang="sv-SE" sz="2200" dirty="0"/>
            </a:br>
            <a:br>
              <a:rPr lang="sv-SE" sz="4000" dirty="0"/>
            </a:br>
            <a:r>
              <a:rPr lang="sv-SE" sz="4000" dirty="0"/>
              <a:t>2 oktober 2020</a:t>
            </a:r>
          </a:p>
        </p:txBody>
      </p:sp>
    </p:spTree>
    <p:extLst>
      <p:ext uri="{BB962C8B-B14F-4D97-AF65-F5344CB8AC3E}">
        <p14:creationId xmlns:p14="http://schemas.microsoft.com/office/powerpoint/2010/main" val="6820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2778" y="2503054"/>
            <a:ext cx="9609825" cy="2963537"/>
          </a:xfrm>
        </p:spPr>
        <p:txBody>
          <a:bodyPr/>
          <a:lstStyle/>
          <a:p>
            <a:pPr marL="30163" indent="0">
              <a:buNone/>
            </a:pPr>
            <a:r>
              <a:rPr lang="sv-SE" dirty="0">
                <a:latin typeface="+mn-lt"/>
              </a:rPr>
              <a:t>Användning av program</a:t>
            </a:r>
          </a:p>
          <a:p>
            <a:pPr marL="30163" indent="0">
              <a:buNone/>
            </a:pPr>
            <a:r>
              <a:rPr lang="sv-SE" dirty="0">
                <a:latin typeface="+mn-lt"/>
              </a:rPr>
              <a:t> i Stöd och behandling</a:t>
            </a:r>
          </a:p>
          <a:p>
            <a:pPr marL="30163" indent="0">
              <a:buNone/>
            </a:pPr>
            <a:r>
              <a:rPr lang="sv-SE" dirty="0"/>
              <a:t>På SKR:s hemsida</a:t>
            </a:r>
            <a:endParaRPr lang="sv-SE" dirty="0">
              <a:latin typeface="+mn-lt"/>
            </a:endParaRPr>
          </a:p>
          <a:p>
            <a:pPr marL="914400" lvl="2" indent="0">
              <a:buNone/>
            </a:pPr>
            <a:r>
              <a:rPr lang="sv-SE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445">
            <a:off x="9289356" y="885543"/>
            <a:ext cx="2023856" cy="3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308">
            <a:off x="6450886" y="1316090"/>
            <a:ext cx="2805624" cy="39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620688"/>
            <a:ext cx="8435280" cy="5040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endParaRPr lang="sv-SE" sz="3600" dirty="0"/>
          </a:p>
          <a:p>
            <a:r>
              <a:rPr lang="sv-SE" dirty="0"/>
              <a:t>https://skr.se/halsasjukvard/ehalsa/internetbaseratstodochbehandling/utlatandeninternetbaseradestodochbehandlingsprogram.13501.html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258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95600" y="2132856"/>
            <a:ext cx="6400800" cy="1752600"/>
          </a:xfrm>
        </p:spPr>
        <p:txBody>
          <a:bodyPr>
            <a:noAutofit/>
          </a:bodyPr>
          <a:lstStyle/>
          <a:p>
            <a:r>
              <a:rPr lang="sv-SE" sz="3200" dirty="0"/>
              <a:t>Introduktion av kompetensgruppens arbete</a:t>
            </a:r>
          </a:p>
          <a:p>
            <a:r>
              <a:rPr lang="sv-SE" sz="3200" dirty="0"/>
              <a:t>och</a:t>
            </a:r>
          </a:p>
          <a:p>
            <a:r>
              <a:rPr lang="sv-SE" sz="3200" dirty="0"/>
              <a:t>Vilka erfarenheter har kompetensgruppen fått av de program som har granskats?</a:t>
            </a:r>
          </a:p>
        </p:txBody>
      </p:sp>
    </p:spTree>
    <p:extLst>
      <p:ext uri="{BB962C8B-B14F-4D97-AF65-F5344CB8AC3E}">
        <p14:creationId xmlns:p14="http://schemas.microsoft.com/office/powerpoint/2010/main" val="7153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10526" y="-28110"/>
            <a:ext cx="8229600" cy="1143000"/>
          </a:xfrm>
        </p:spPr>
        <p:txBody>
          <a:bodyPr/>
          <a:lstStyle/>
          <a:p>
            <a:r>
              <a:rPr lang="sv-SE" dirty="0"/>
              <a:t>Uppdraget kompetensgruppen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10526" y="1405312"/>
            <a:ext cx="8457494" cy="3738598"/>
          </a:xfrm>
        </p:spPr>
        <p:txBody>
          <a:bodyPr>
            <a:noAutofit/>
          </a:bodyPr>
          <a:lstStyle/>
          <a:p>
            <a:r>
              <a:rPr lang="sv-SE" dirty="0">
                <a:latin typeface="+mn-lt"/>
              </a:rPr>
              <a:t>Föreslå en systematisk värderingsmetod för att kvalitetssäkra program</a:t>
            </a:r>
          </a:p>
          <a:p>
            <a:r>
              <a:rPr lang="sv-SE" dirty="0">
                <a:latin typeface="+mn-lt"/>
              </a:rPr>
              <a:t>Ganska program som används för stöd eller behandling i Sverige i enlighet med beslutat värderingsmetod</a:t>
            </a:r>
          </a:p>
          <a:p>
            <a:r>
              <a:rPr lang="sv-SE" dirty="0">
                <a:latin typeface="+mn-lt"/>
              </a:rPr>
              <a:t>Föreslå var resultatet av granskningen görs tillgänglig</a:t>
            </a:r>
          </a:p>
          <a:p>
            <a:r>
              <a:rPr lang="sv-SE" dirty="0">
                <a:latin typeface="+mn-lt"/>
              </a:rPr>
              <a:t>I övrigt klargöra användning vid stödprogram</a:t>
            </a:r>
          </a:p>
          <a:p>
            <a:r>
              <a:rPr lang="sv-SE" dirty="0">
                <a:latin typeface="+mn-lt"/>
              </a:rPr>
              <a:t>Utarbeta ett förslag hur och när granskning bör ske av program framöver </a:t>
            </a:r>
          </a:p>
          <a:p>
            <a:r>
              <a:rPr lang="sv-SE" dirty="0">
                <a:latin typeface="+mn-lt"/>
              </a:rPr>
              <a:t>Om möjligt lämna förslag till utlåtande av program när det gäller kvalitet och användbarhet </a:t>
            </a:r>
          </a:p>
        </p:txBody>
      </p:sp>
      <p:sp>
        <p:nvSpPr>
          <p:cNvPr id="4" name="Frihandsfigur 3"/>
          <p:cNvSpPr/>
          <p:nvPr/>
        </p:nvSpPr>
        <p:spPr>
          <a:xfrm>
            <a:off x="1950720" y="1259840"/>
            <a:ext cx="243840" cy="650240"/>
          </a:xfrm>
          <a:custGeom>
            <a:avLst/>
            <a:gdLst>
              <a:gd name="connsiteX0" fmla="*/ 60960 w 243840"/>
              <a:gd name="connsiteY0" fmla="*/ 447040 h 650240"/>
              <a:gd name="connsiteX1" fmla="*/ 0 w 243840"/>
              <a:gd name="connsiteY1" fmla="*/ 487680 h 650240"/>
              <a:gd name="connsiteX2" fmla="*/ 20320 w 243840"/>
              <a:gd name="connsiteY2" fmla="*/ 579120 h 650240"/>
              <a:gd name="connsiteX3" fmla="*/ 40640 w 243840"/>
              <a:gd name="connsiteY3" fmla="*/ 640080 h 650240"/>
              <a:gd name="connsiteX4" fmla="*/ 71120 w 243840"/>
              <a:gd name="connsiteY4" fmla="*/ 650240 h 650240"/>
              <a:gd name="connsiteX5" fmla="*/ 101600 w 243840"/>
              <a:gd name="connsiteY5" fmla="*/ 599440 h 650240"/>
              <a:gd name="connsiteX6" fmla="*/ 111760 w 243840"/>
              <a:gd name="connsiteY6" fmla="*/ 558800 h 650240"/>
              <a:gd name="connsiteX7" fmla="*/ 132080 w 243840"/>
              <a:gd name="connsiteY7" fmla="*/ 406400 h 650240"/>
              <a:gd name="connsiteX8" fmla="*/ 162560 w 243840"/>
              <a:gd name="connsiteY8" fmla="*/ 294640 h 650240"/>
              <a:gd name="connsiteX9" fmla="*/ 182880 w 243840"/>
              <a:gd name="connsiteY9" fmla="*/ 213360 h 650240"/>
              <a:gd name="connsiteX10" fmla="*/ 193040 w 243840"/>
              <a:gd name="connsiteY10" fmla="*/ 172720 h 650240"/>
              <a:gd name="connsiteX11" fmla="*/ 203200 w 243840"/>
              <a:gd name="connsiteY11" fmla="*/ 121920 h 650240"/>
              <a:gd name="connsiteX12" fmla="*/ 223520 w 243840"/>
              <a:gd name="connsiteY12" fmla="*/ 60960 h 650240"/>
              <a:gd name="connsiteX13" fmla="*/ 233680 w 243840"/>
              <a:gd name="connsiteY13" fmla="*/ 30480 h 650240"/>
              <a:gd name="connsiteX14" fmla="*/ 243840 w 243840"/>
              <a:gd name="connsiteY14" fmla="*/ 0 h 650240"/>
              <a:gd name="connsiteX15" fmla="*/ 243840 w 243840"/>
              <a:gd name="connsiteY15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840" h="650240">
                <a:moveTo>
                  <a:pt x="60960" y="447040"/>
                </a:moveTo>
                <a:lnTo>
                  <a:pt x="0" y="487680"/>
                </a:lnTo>
                <a:cubicBezTo>
                  <a:pt x="6773" y="518160"/>
                  <a:pt x="12275" y="548951"/>
                  <a:pt x="20320" y="579120"/>
                </a:cubicBezTo>
                <a:cubicBezTo>
                  <a:pt x="25839" y="599816"/>
                  <a:pt x="20320" y="633307"/>
                  <a:pt x="40640" y="640080"/>
                </a:cubicBezTo>
                <a:lnTo>
                  <a:pt x="71120" y="650240"/>
                </a:lnTo>
                <a:cubicBezTo>
                  <a:pt x="81280" y="633307"/>
                  <a:pt x="93580" y="617485"/>
                  <a:pt x="101600" y="599440"/>
                </a:cubicBezTo>
                <a:cubicBezTo>
                  <a:pt x="107271" y="586680"/>
                  <a:pt x="109637" y="572601"/>
                  <a:pt x="111760" y="558800"/>
                </a:cubicBezTo>
                <a:cubicBezTo>
                  <a:pt x="124693" y="474736"/>
                  <a:pt x="116544" y="478902"/>
                  <a:pt x="132080" y="406400"/>
                </a:cubicBezTo>
                <a:cubicBezTo>
                  <a:pt x="172735" y="216678"/>
                  <a:pt x="136767" y="389215"/>
                  <a:pt x="162560" y="294640"/>
                </a:cubicBezTo>
                <a:cubicBezTo>
                  <a:pt x="169908" y="267697"/>
                  <a:pt x="176107" y="240453"/>
                  <a:pt x="182880" y="213360"/>
                </a:cubicBezTo>
                <a:cubicBezTo>
                  <a:pt x="186267" y="199813"/>
                  <a:pt x="190302" y="186412"/>
                  <a:pt x="193040" y="172720"/>
                </a:cubicBezTo>
                <a:cubicBezTo>
                  <a:pt x="196427" y="155787"/>
                  <a:pt x="198656" y="138580"/>
                  <a:pt x="203200" y="121920"/>
                </a:cubicBezTo>
                <a:cubicBezTo>
                  <a:pt x="208836" y="101256"/>
                  <a:pt x="216747" y="81280"/>
                  <a:pt x="223520" y="60960"/>
                </a:cubicBezTo>
                <a:lnTo>
                  <a:pt x="233680" y="30480"/>
                </a:lnTo>
                <a:lnTo>
                  <a:pt x="243840" y="0"/>
                </a:lnTo>
                <a:lnTo>
                  <a:pt x="24384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77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759">
            <a:off x="5560309" y="794335"/>
            <a:ext cx="4176173" cy="5265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385455" y="2761673"/>
            <a:ext cx="38146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Värderingsmallen</a:t>
            </a:r>
          </a:p>
          <a:p>
            <a:endParaRPr lang="sv-SE" sz="2800" dirty="0"/>
          </a:p>
          <a:p>
            <a:r>
              <a:rPr lang="sv-SE" sz="2800" dirty="0"/>
              <a:t>Fylls i av producenten</a:t>
            </a:r>
            <a:r>
              <a:rPr lang="sv-SE" dirty="0"/>
              <a:t> </a:t>
            </a:r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en positiv spiraleffekt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C:\Users\xbjoce\AppData\Local\Microsoft\Windows\Temporary Internet Files\Content.IE5\YV7D1AWW\100px-Gabriela_adamestean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41600"/>
            <a:ext cx="1041497" cy="12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207568" y="40770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Landstingets </a:t>
            </a:r>
          </a:p>
          <a:p>
            <a:r>
              <a:rPr lang="sv-SE" dirty="0"/>
              <a:t>beställare</a:t>
            </a:r>
          </a:p>
        </p:txBody>
      </p:sp>
      <p:sp>
        <p:nvSpPr>
          <p:cNvPr id="6" name="Vänsterböjd 5"/>
          <p:cNvSpPr/>
          <p:nvPr/>
        </p:nvSpPr>
        <p:spPr>
          <a:xfrm rot="16200000">
            <a:off x="4858886" y="-402392"/>
            <a:ext cx="1238495" cy="4905464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2673289"/>
            <a:ext cx="2160240" cy="15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7752184" y="408620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Behandlings/stöd-</a:t>
            </a:r>
          </a:p>
          <a:p>
            <a:r>
              <a:rPr lang="sv-SE" dirty="0"/>
              <a:t>Programs-producent</a:t>
            </a:r>
          </a:p>
        </p:txBody>
      </p:sp>
      <p:sp>
        <p:nvSpPr>
          <p:cNvPr id="8" name="Vänsterböjd 7"/>
          <p:cNvSpPr/>
          <p:nvPr/>
        </p:nvSpPr>
        <p:spPr>
          <a:xfrm rot="5400000">
            <a:off x="4769215" y="2825363"/>
            <a:ext cx="1263607" cy="5059693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Users\xbjoce\AppData\Local\Microsoft\Windows\Temporary Internet Files\Content.IE5\YOVLW6BS\spiral-31161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673288"/>
            <a:ext cx="3084868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1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2852" y="218820"/>
            <a:ext cx="9609825" cy="1231392"/>
          </a:xfrm>
        </p:spPr>
        <p:txBody>
          <a:bodyPr/>
          <a:lstStyle/>
          <a:p>
            <a:r>
              <a:rPr lang="sv-SE" dirty="0"/>
              <a:t>Granskningsresultaten som utlåtanden finns på SKRs hemsida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1593377"/>
            <a:ext cx="109807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71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22314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Vilka erfarenheter har kompetensgruppen fått av de program som har granskats?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3573016"/>
            <a:ext cx="8229600" cy="208801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34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8197" y="163402"/>
            <a:ext cx="9609825" cy="1231392"/>
          </a:xfrm>
        </p:spPr>
        <p:txBody>
          <a:bodyPr/>
          <a:lstStyle/>
          <a:p>
            <a:r>
              <a:rPr lang="sv-SE" dirty="0"/>
              <a:t>Behandlings-respektive stödprogram - evidensgrad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349078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latin typeface="+mn-lt"/>
              </a:rPr>
              <a:t>Vetenskapligt stöd internetbaserat behandlingsprogram: </a:t>
            </a:r>
          </a:p>
          <a:p>
            <a:pPr lvl="1"/>
            <a:r>
              <a:rPr lang="sv-SE" dirty="0">
                <a:latin typeface="+mn-lt"/>
              </a:rPr>
              <a:t>har effekt för specificerade patientgrupper i kontrollerade studier där programmet har jämförts med </a:t>
            </a:r>
            <a:r>
              <a:rPr lang="sv-SE" u="sng" dirty="0">
                <a:latin typeface="+mn-lt"/>
              </a:rPr>
              <a:t>motsvarande behandling </a:t>
            </a:r>
            <a:r>
              <a:rPr lang="sv-SE" dirty="0">
                <a:latin typeface="+mn-lt"/>
              </a:rPr>
              <a:t>utan digital kontakt i den kontext där man vill tillämpa behandlingsprogrammet.  </a:t>
            </a:r>
          </a:p>
          <a:p>
            <a:pPr marL="0" indent="0">
              <a:buNone/>
            </a:pPr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Vetenskapligt stöd för stödprogram:</a:t>
            </a:r>
          </a:p>
          <a:p>
            <a:pPr marL="400050" lvl="2" indent="0">
              <a:buNone/>
            </a:pPr>
            <a:r>
              <a:rPr lang="sv-SE" dirty="0">
                <a:latin typeface="+mn-lt"/>
              </a:rPr>
              <a:t>- </a:t>
            </a:r>
            <a:r>
              <a:rPr lang="sv-SE" sz="2000" dirty="0"/>
              <a:t>Inte fullt så höga krav som för behandlingsprogram.  Värdering av stödprogram utförs bäst genom kvantitativ och kvalitativ forskning i den kontext där stödprogrammet är tänkt att tillämpas. </a:t>
            </a:r>
          </a:p>
          <a:p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Användartester kan stärka programmens funktionalitet.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22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7361" y="274239"/>
            <a:ext cx="10899694" cy="1231392"/>
          </a:xfrm>
        </p:spPr>
        <p:txBody>
          <a:bodyPr/>
          <a:lstStyle/>
          <a:p>
            <a:r>
              <a:rPr lang="sv-SE" dirty="0"/>
              <a:t>Program som studerats vetenskapligt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11317"/>
              </p:ext>
            </p:extLst>
          </p:nvPr>
        </p:nvGraphicFramePr>
        <p:xfrm>
          <a:off x="960583" y="1062184"/>
          <a:ext cx="9772072" cy="5535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7009">
                  <a:extLst>
                    <a:ext uri="{9D8B030D-6E8A-4147-A177-3AD203B41FA5}">
                      <a16:colId xmlns:a16="http://schemas.microsoft.com/office/drawing/2014/main" val="965660790"/>
                    </a:ext>
                  </a:extLst>
                </a:gridCol>
                <a:gridCol w="4760153">
                  <a:extLst>
                    <a:ext uri="{9D8B030D-6E8A-4147-A177-3AD203B41FA5}">
                      <a16:colId xmlns:a16="http://schemas.microsoft.com/office/drawing/2014/main" val="1437548453"/>
                    </a:ext>
                  </a:extLst>
                </a:gridCol>
                <a:gridCol w="1754910">
                  <a:extLst>
                    <a:ext uri="{9D8B030D-6E8A-4147-A177-3AD203B41FA5}">
                      <a16:colId xmlns:a16="http://schemas.microsoft.com/office/drawing/2014/main" val="3156151373"/>
                    </a:ext>
                  </a:extLst>
                </a:gridCol>
              </a:tblGrid>
              <a:tr h="217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Program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Producent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På </a:t>
                      </a:r>
                      <a:r>
                        <a:rPr lang="sv-SE" sz="1600" dirty="0" err="1">
                          <a:effectLst/>
                        </a:rPr>
                        <a:t>SoB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647574458"/>
                  </a:ext>
                </a:extLst>
              </a:tr>
              <a:tr h="43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Depressionsbehandlingen 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Psykiatri Sydväst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?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146954720"/>
                  </a:ext>
                </a:extLst>
              </a:tr>
              <a:tr h="217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Depressionshjälpen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Psykologpartners W &amp; W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Ja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865853177"/>
                  </a:ext>
                </a:extLst>
              </a:tr>
              <a:tr h="217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 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405317559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Betsy Behandling av traumatisk stress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Louise von Essen och Martin Cernvall, Uppsala Universitet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?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082181461"/>
                  </a:ext>
                </a:extLst>
              </a:tr>
              <a:tr h="43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Oroshjälpen 3.0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Psykologpartners W &amp; W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Ja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328779980"/>
                  </a:ext>
                </a:extLst>
              </a:tr>
              <a:tr h="43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Paniksyndrombehandling 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Psykiatri Sydväst SLSO Stockholm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Nej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4203791285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Social fobi och behandling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Psykiatri Sydväst SLSO Stockholm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Nej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858091484"/>
                  </a:ext>
                </a:extLst>
              </a:tr>
              <a:tr h="43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Ångesthjälpen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Psykologpartners W &amp; 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Ja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2577239648"/>
                  </a:ext>
                </a:extLst>
              </a:tr>
              <a:tr h="43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Appen Tät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Tät.nu vid Umeå universitet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Nej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3858152376"/>
                  </a:ext>
                </a:extLst>
              </a:tr>
              <a:tr h="43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Internethjälpen för stresshantering 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Livanda – Internetkliniken AB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Ja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2533102990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Internethjälpen – skapa bättre sömn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Livanda – Internetkliniken AB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 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Ja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60" marR="66760" marT="0" marB="0"/>
                </a:tc>
                <a:extLst>
                  <a:ext uri="{0D108BD9-81ED-4DB2-BD59-A6C34878D82A}">
                    <a16:rowId xmlns:a16="http://schemas.microsoft.com/office/drawing/2014/main" val="258495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48989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D1C31D0-6525-41C9-89A4-7732D582AA57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0D570E73-054C-4605-8AA2-FD84508492E2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AFD15004-F518-4356-BF4B-4C661F8CC7A8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65EB38DA-2425-4F1F-9AC2-BEEBCDCFE4F2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A582161-0B75-4A8D-BC01-033F26A3D868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FF18A9BB-E384-4081-9B8F-034BD5BFF5B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0D74E5D7389E44859E7FFE024405BC" ma:contentTypeVersion="10" ma:contentTypeDescription="Skapa ett nytt dokument." ma:contentTypeScope="" ma:versionID="fc346f1182a3406a35c482bf34afb753">
  <xsd:schema xmlns:xsd="http://www.w3.org/2001/XMLSchema" xmlns:xs="http://www.w3.org/2001/XMLSchema" xmlns:p="http://schemas.microsoft.com/office/2006/metadata/properties" xmlns:ns3="530183ca-9174-4b3b-bc5c-b3bd9bf546d5" xmlns:ns4="24b86f04-e599-48bc-bbab-af9e1905bf09" targetNamespace="http://schemas.microsoft.com/office/2006/metadata/properties" ma:root="true" ma:fieldsID="55ae7a66343884d73c3fc07b65233352" ns3:_="" ns4:_="">
    <xsd:import namespace="530183ca-9174-4b3b-bc5c-b3bd9bf546d5"/>
    <xsd:import namespace="24b86f04-e599-48bc-bbab-af9e1905b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183ca-9174-4b3b-bc5c-b3bd9bf54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86f04-e599-48bc-bbab-af9e1905b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29D9DA-AA86-4346-9A87-31BB8EE5B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183ca-9174-4b3b-bc5c-b3bd9bf546d5"/>
    <ds:schemaRef ds:uri="24b86f04-e599-48bc-bbab-af9e1905b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FDC789-DD2F-45DC-A1AD-A2CD897413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DF367-E635-48C2-AC3B-366E30CCACBE}">
  <ds:schemaRefs>
    <ds:schemaRef ds:uri="http://schemas.openxmlformats.org/package/2006/metadata/core-properties"/>
    <ds:schemaRef ds:uri="530183ca-9174-4b3b-bc5c-b3bd9bf546d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4b86f04-e599-48bc-bbab-af9e1905b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8263</TotalTime>
  <Words>339</Words>
  <Application>Microsoft Office PowerPoint</Application>
  <PresentationFormat>Bredbild</PresentationFormat>
  <Paragraphs>83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SKL PPT Gul</vt:lpstr>
      <vt:lpstr>SKL PPT Röd</vt:lpstr>
      <vt:lpstr>Inledningsbilder</vt:lpstr>
      <vt:lpstr>SKL PPT Mörk</vt:lpstr>
      <vt:lpstr>SKL PPT Svart</vt:lpstr>
      <vt:lpstr>SKL PPT Vit</vt:lpstr>
      <vt:lpstr>Nationella arbetsgruppen för internetbaserat stöd och behandling  2015-2020  2 oktober 2020</vt:lpstr>
      <vt:lpstr> </vt:lpstr>
      <vt:lpstr>Uppdraget kompetensgruppen</vt:lpstr>
      <vt:lpstr>PowerPoint-presentation</vt:lpstr>
      <vt:lpstr>Skapa en positiv spiraleffekt</vt:lpstr>
      <vt:lpstr>Granskningsresultaten som utlåtanden finns på SKRs hemsida</vt:lpstr>
      <vt:lpstr> Vilka erfarenheter har kompetensgruppen fått av de program som har granskats? </vt:lpstr>
      <vt:lpstr>Behandlings-respektive stödprogram - evidensgrad</vt:lpstr>
      <vt:lpstr>Program som studerats vetenskapligt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Framtidens BUP   Workshop med BUPs vc 17 september 2020</dc:title>
  <dc:creator>Lindström Karin</dc:creator>
  <cp:lastModifiedBy>Axelsson Jenny</cp:lastModifiedBy>
  <cp:revision>140</cp:revision>
  <dcterms:created xsi:type="dcterms:W3CDTF">2020-06-24T13:18:57Z</dcterms:created>
  <dcterms:modified xsi:type="dcterms:W3CDTF">2020-10-06T12:34:54Z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0x010100180D74E5D7389E44859E7FFE024405BC</vt:lpwstr>
  </property>
</Properties>
</file>