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5" r:id="rId4"/>
    <p:sldMasterId id="2147483716" r:id="rId5"/>
    <p:sldMasterId id="2147483726" r:id="rId6"/>
    <p:sldMasterId id="2147483738" r:id="rId7"/>
  </p:sldMasterIdLst>
  <p:notesMasterIdLst>
    <p:notesMasterId r:id="rId21"/>
  </p:notesMasterIdLst>
  <p:sldIdLst>
    <p:sldId id="323" r:id="rId8"/>
    <p:sldId id="337" r:id="rId9"/>
    <p:sldId id="342" r:id="rId10"/>
    <p:sldId id="341" r:id="rId11"/>
    <p:sldId id="343" r:id="rId12"/>
    <p:sldId id="273" r:id="rId13"/>
    <p:sldId id="331" r:id="rId14"/>
    <p:sldId id="334" r:id="rId15"/>
    <p:sldId id="329" r:id="rId16"/>
    <p:sldId id="340" r:id="rId17"/>
    <p:sldId id="344" r:id="rId18"/>
    <p:sldId id="335" r:id="rId19"/>
    <p:sldId id="339" r:id="rId20"/>
  </p:sldIdLst>
  <p:sldSz cx="12192000" cy="6858000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504">
          <p15:clr>
            <a:srgbClr val="A4A3A4"/>
          </p15:clr>
        </p15:guide>
        <p15:guide id="4" pos="576">
          <p15:clr>
            <a:srgbClr val="A4A3A4"/>
          </p15:clr>
        </p15:guide>
        <p15:guide id="5" pos="6656">
          <p15:clr>
            <a:srgbClr val="A4A3A4"/>
          </p15:clr>
        </p15:guide>
        <p15:guide id="6" pos="3712">
          <p15:clr>
            <a:srgbClr val="A4A3A4"/>
          </p15:clr>
        </p15:guide>
        <p15:guide id="7" pos="33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B79F"/>
    <a:srgbClr val="2D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89B9C2-2328-42B9-A0C8-88B8E191DBB4}" v="4" dt="2020-11-30T14:58:43.6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845"/>
        <p:guide orient="horz" pos="1200"/>
        <p:guide orient="horz" pos="3504"/>
        <p:guide pos="576"/>
        <p:guide pos="6656"/>
        <p:guide pos="3712"/>
        <p:guide pos="338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69D82DC-5434-4B13-AFDE-361B5E2118B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D1AD93E-D021-4F3F-8073-4A550286A78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D1B3C60-9B66-4B3C-BD18-03B9C358845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705CAB4D-95FC-4E1E-9C91-39D38488AF5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AFC18B5E-4434-42F2-8907-0C97DA06F6A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4EEC4E84-ADB6-447F-BDFA-AB701CF26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B1BF5E35-0CD6-4D01-8E8D-A31FF951006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68934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BF5E35-0CD6-4D01-8E8D-A31FF9510064}" type="slidenum">
              <a:rPr lang="sv-SE" altLang="sv-SE" smtClean="0"/>
              <a:pPr>
                <a:defRPr/>
              </a:pPr>
              <a:t>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3734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Språklagen, </a:t>
            </a:r>
            <a:r>
              <a:rPr lang="sv-SE" err="1"/>
              <a:t>patientlagen</a:t>
            </a:r>
            <a:r>
              <a:rPr lang="sv-SE"/>
              <a:t>, lagen om tillgänglighet till offentlig service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BF5E35-0CD6-4D01-8E8D-A31FF9510064}" type="slidenum">
              <a:rPr lang="sv-SE" altLang="sv-SE" smtClean="0"/>
              <a:pPr>
                <a:defRPr/>
              </a:pPr>
              <a:t>4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95292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BF5E35-0CD6-4D01-8E8D-A31FF9510064}" type="slidenum">
              <a:rPr lang="sv-SE" altLang="sv-SE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00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BF5E35-0CD6-4D01-8E8D-A31FF9510064}" type="slidenum">
              <a:rPr lang="sv-SE" altLang="sv-SE" smtClean="0"/>
              <a:pPr>
                <a:defRPr/>
              </a:pPr>
              <a:t>7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419083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89512CBD-25D8-439A-B4F6-55487791F135}" type="slidenum">
              <a:rPr lang="sv-SE" altLang="sv-SE" sz="1200" smtClean="0">
                <a:solidFill>
                  <a:srgbClr val="000000"/>
                </a:solidFill>
              </a:rPr>
              <a:pPr/>
              <a:t>9</a:t>
            </a:fld>
            <a:endParaRPr lang="sv-SE" altLang="sv-SE" sz="120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944620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89512CBD-25D8-439A-B4F6-55487791F135}" type="slidenum">
              <a:rPr lang="sv-SE" altLang="sv-SE" sz="1200" smtClean="0">
                <a:solidFill>
                  <a:srgbClr val="000000"/>
                </a:solidFill>
              </a:rPr>
              <a:pPr/>
              <a:t>12</a:t>
            </a:fld>
            <a:endParaRPr lang="sv-SE" altLang="sv-SE" sz="120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265986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700808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404592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68836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700808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404592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86742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17345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589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ller platta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F2D5CC-F833-48DB-B6B6-72FBF1F1A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76672"/>
            <a:ext cx="5040560" cy="396044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0" y="0"/>
            <a:ext cx="6528048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v-SE">
              <a:solidFill>
                <a:srgbClr val="000000"/>
              </a:solidFill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1771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73867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42726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967927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76003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9456" y="4800600"/>
            <a:ext cx="850546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199456" y="476672"/>
            <a:ext cx="9793088" cy="4258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99456" y="5367338"/>
            <a:ext cx="850546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88319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ctrTitle"/>
          </p:nvPr>
        </p:nvSpPr>
        <p:spPr>
          <a:xfrm>
            <a:off x="914400" y="1700811"/>
            <a:ext cx="10363196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sv-SE" sz="400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 txBox="1">
            <a:spLocks noGrp="1"/>
          </p:cNvSpPr>
          <p:nvPr>
            <p:ph type="subTitle" idx="1"/>
          </p:nvPr>
        </p:nvSpPr>
        <p:spPr>
          <a:xfrm>
            <a:off x="1828800" y="3404594"/>
            <a:ext cx="8534396" cy="1752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lang="sv-SE" sz="32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1pPr>
          </a:lstStyle>
          <a:p>
            <a:pPr lvl="0"/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423420220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53998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>
          <a:xfrm>
            <a:off x="609603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sv-SE" sz="400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 txBox="1">
            <a:spLocks noGrp="1"/>
          </p:cNvSpPr>
          <p:nvPr>
            <p:ph idx="1"/>
          </p:nvPr>
        </p:nvSpPr>
        <p:spPr>
          <a:xfrm>
            <a:off x="609603" y="1600200"/>
            <a:ext cx="109728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tabLst/>
              <a:defRPr lang="sv-SE" sz="32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1pPr>
            <a:lvl2pPr marL="742950" marR="0" lvl="1" indent="-28575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sv-SE" sz="2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2pPr>
            <a:lvl3pPr marR="0" lvl="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tabLst/>
              <a:defRPr lang="sv-SE" sz="1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3pPr>
            <a:lvl4pPr marR="0" lvl="3" fontAlgn="auto">
              <a:lnSpc>
                <a:spcPct val="100000"/>
              </a:lnSpc>
              <a:spcAft>
                <a:spcPts val="0"/>
              </a:spcAft>
              <a:buNone/>
              <a:tabLst/>
              <a:defRPr lang="sv-SE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4pPr>
            <a:lvl5pPr marR="0" lvl="4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sv-SE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1674502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963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eller platta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2"/>
          <p:cNvSpPr/>
          <p:nvPr/>
        </p:nvSpPr>
        <p:spPr>
          <a:xfrm>
            <a:off x="-32452" y="0"/>
            <a:ext cx="5735958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kern="0">
              <a:solidFill>
                <a:srgbClr val="000000"/>
              </a:solidFill>
              <a:latin typeface="Arial"/>
              <a:ea typeface="ヒラギノ角ゴ Pro W3" pitchFamily="1"/>
            </a:endParaRPr>
          </a:p>
        </p:txBody>
      </p:sp>
    </p:spTree>
    <p:extLst>
      <p:ext uri="{BB962C8B-B14F-4D97-AF65-F5344CB8AC3E}">
        <p14:creationId xmlns:p14="http://schemas.microsoft.com/office/powerpoint/2010/main" val="245036029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ld eller platta vä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2"/>
          <p:cNvSpPr/>
          <p:nvPr/>
        </p:nvSpPr>
        <p:spPr>
          <a:xfrm>
            <a:off x="6456038" y="0"/>
            <a:ext cx="5735958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kern="0">
              <a:solidFill>
                <a:srgbClr val="000000"/>
              </a:solidFill>
              <a:latin typeface="Arial"/>
              <a:ea typeface="ヒラギノ角ゴ Pro W3" pitchFamily="1"/>
            </a:endParaRPr>
          </a:p>
        </p:txBody>
      </p:sp>
      <p:pic>
        <p:nvPicPr>
          <p:cNvPr id="3" name="Bildobjekt 5"/>
          <p:cNvPicPr>
            <a:picLocks noChangeAspect="1"/>
          </p:cNvPicPr>
          <p:nvPr/>
        </p:nvPicPr>
        <p:blipFill>
          <a:blip r:embed="rId2"/>
          <a:srcRect l="2496" t="2553"/>
          <a:stretch>
            <a:fillRect/>
          </a:stretch>
        </p:blipFill>
        <p:spPr>
          <a:xfrm>
            <a:off x="-25402" y="-26983"/>
            <a:ext cx="12217398" cy="688498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248902920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>
          <a:xfrm>
            <a:off x="609603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sv-SE" sz="400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 txBox="1">
            <a:spLocks noGrp="1"/>
          </p:cNvSpPr>
          <p:nvPr>
            <p:ph sz="half" idx="1"/>
          </p:nvPr>
        </p:nvSpPr>
        <p:spPr>
          <a:xfrm>
            <a:off x="609603" y="1600200"/>
            <a:ext cx="5384801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tabLst/>
              <a:defRPr lang="sv-SE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1pPr>
            <a:lvl2pPr marL="742950" marR="0" lvl="1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sv-SE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2pPr>
            <a:lvl3pPr marR="0" lvl="2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3pPr>
            <a:lvl4pPr marR="0" lvl="3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lang="sv-SE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4pPr>
            <a:lvl5pPr marR="0" lvl="4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sv-SE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 txBox="1">
            <a:spLocks noGrp="1"/>
          </p:cNvSpPr>
          <p:nvPr>
            <p:ph sz="half" idx="2"/>
          </p:nvPr>
        </p:nvSpPr>
        <p:spPr>
          <a:xfrm>
            <a:off x="6197602" y="1600200"/>
            <a:ext cx="5384801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tabLst/>
              <a:defRPr lang="sv-SE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1pPr>
            <a:lvl2pPr marL="742950" marR="0" lvl="1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sv-SE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2pPr>
            <a:lvl3pPr marR="0" lvl="2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3pPr>
            <a:lvl4pPr marR="0" lvl="3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lang="sv-SE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4pPr>
            <a:lvl5pPr marR="0" lvl="4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sv-SE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18100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>
          <a:xfrm>
            <a:off x="609603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sv-SE" sz="400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 txBox="1">
            <a:spLocks noGrp="1"/>
          </p:cNvSpPr>
          <p:nvPr>
            <p:ph type="body" idx="1"/>
          </p:nvPr>
        </p:nvSpPr>
        <p:spPr>
          <a:xfrm>
            <a:off x="609603" y="1535113"/>
            <a:ext cx="5386913" cy="639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sv-SE" sz="240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 txBox="1">
            <a:spLocks noGrp="1"/>
          </p:cNvSpPr>
          <p:nvPr>
            <p:ph sz="half" idx="2"/>
          </p:nvPr>
        </p:nvSpPr>
        <p:spPr>
          <a:xfrm>
            <a:off x="609603" y="2174872"/>
            <a:ext cx="5386913" cy="39512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tabLst/>
              <a:defRPr lang="sv-SE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1pPr>
            <a:lvl2pPr marL="742950" marR="0" lvl="1" indent="-285750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sv-SE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2pPr>
            <a:lvl3pPr marR="0" lvl="2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tabLst/>
              <a:defRPr lang="sv-SE" sz="1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3pPr>
            <a:lvl4pPr marR="0" lvl="3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lang="sv-SE" sz="16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4pPr>
            <a:lvl5pPr marR="0" lvl="4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sv-SE" sz="16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 txBox="1"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4" cy="639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sv-SE" sz="240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 txBox="1">
            <a:spLocks noGrp="1"/>
          </p:cNvSpPr>
          <p:nvPr>
            <p:ph sz="quarter" idx="4"/>
          </p:nvPr>
        </p:nvSpPr>
        <p:spPr>
          <a:xfrm>
            <a:off x="6193368" y="2174872"/>
            <a:ext cx="5389034" cy="39512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tabLst/>
              <a:defRPr lang="sv-SE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1pPr>
            <a:lvl2pPr marL="742950" marR="0" lvl="1" indent="-285750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sv-SE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2pPr>
            <a:lvl3pPr marR="0" lvl="2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tabLst/>
              <a:defRPr lang="sv-SE" sz="1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3pPr>
            <a:lvl4pPr marR="0" lvl="3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lang="sv-SE" sz="16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4pPr>
            <a:lvl5pPr marR="0" lvl="4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sv-SE" sz="16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399305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>
          <a:xfrm>
            <a:off x="911428" y="692694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sv-SE" sz="400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5773916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>
          <a:xfrm>
            <a:off x="609603" y="273048"/>
            <a:ext cx="4011079" cy="11620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sv-SE" sz="200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 txBox="1">
            <a:spLocks noGrp="1"/>
          </p:cNvSpPr>
          <p:nvPr>
            <p:ph idx="1"/>
          </p:nvPr>
        </p:nvSpPr>
        <p:spPr>
          <a:xfrm>
            <a:off x="4766730" y="273048"/>
            <a:ext cx="6815663" cy="58531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tabLst/>
              <a:defRPr lang="sv-SE" sz="32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1pPr>
            <a:lvl2pPr marL="742950" marR="0" lvl="1" indent="-28575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sv-SE" sz="2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2pPr>
            <a:lvl3pPr marR="0" lvl="2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tabLst/>
              <a:defRPr lang="sv-SE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3pPr>
            <a:lvl4pPr marR="0" lvl="3" fontAlgn="auto">
              <a:lnSpc>
                <a:spcPct val="100000"/>
              </a:lnSpc>
              <a:spcAft>
                <a:spcPts val="0"/>
              </a:spcAft>
              <a:buNone/>
              <a:tabLst/>
              <a:defRPr lang="sv-SE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4pPr>
            <a:lvl5pPr marR="0" lvl="4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sv-SE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 txBox="1">
            <a:spLocks noGrp="1"/>
          </p:cNvSpPr>
          <p:nvPr>
            <p:ph type="body" sz="half" idx="2"/>
          </p:nvPr>
        </p:nvSpPr>
        <p:spPr>
          <a:xfrm>
            <a:off x="609603" y="1435105"/>
            <a:ext cx="4011079" cy="46910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sv-S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23350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>
          <a:xfrm>
            <a:off x="1199455" y="4800600"/>
            <a:ext cx="8505465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sv-SE" sz="200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 txBox="1">
            <a:spLocks noGrp="1"/>
          </p:cNvSpPr>
          <p:nvPr>
            <p:ph type="pic" idx="1"/>
          </p:nvPr>
        </p:nvSpPr>
        <p:spPr>
          <a:xfrm>
            <a:off x="1199455" y="476667"/>
            <a:ext cx="9793086" cy="42588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lang="sv-SE" sz="32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1pPr>
          </a:lstStyle>
          <a:p>
            <a:pPr lvl="0"/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 txBox="1">
            <a:spLocks noGrp="1"/>
          </p:cNvSpPr>
          <p:nvPr>
            <p:ph type="body" sz="half" idx="2"/>
          </p:nvPr>
        </p:nvSpPr>
        <p:spPr>
          <a:xfrm>
            <a:off x="1199455" y="5367335"/>
            <a:ext cx="8505465" cy="8048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sv-S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ヒラギノ角ゴ Pro W3"/>
                <a:cs typeface="ヒラギノ角ゴ Pro W3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164850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9"/>
          <p:cNvSpPr txBox="1">
            <a:spLocks noGrp="1"/>
          </p:cNvSpPr>
          <p:nvPr>
            <p:ph type="pic" sz="quarter" idx="4294967295"/>
          </p:nvPr>
        </p:nvSpPr>
        <p:spPr>
          <a:xfrm>
            <a:off x="-24149" y="-36585"/>
            <a:ext cx="5328053" cy="65619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tabLst/>
              <a:defRPr lang="sv-SE" sz="3200" b="0" i="0" u="none" strike="noStrike" kern="0" cap="none" spc="0" baseline="0">
                <a:solidFill>
                  <a:srgbClr val="323232"/>
                </a:solidFill>
                <a:uFillTx/>
                <a:latin typeface="Arial"/>
                <a:ea typeface="ヒラギノ角ゴ Pro W3"/>
                <a:cs typeface="ヒラギノ角ゴ Pro W3"/>
              </a:defRPr>
            </a:lvl1pPr>
          </a:lstStyle>
          <a:p>
            <a:pPr lvl="0"/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02078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731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700808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404592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40705443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324720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56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ller platta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F2D5CC-F833-48DB-B6B6-72FBF1F1A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76672"/>
            <a:ext cx="5040560" cy="396044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0" y="0"/>
            <a:ext cx="6528048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v-SE">
              <a:solidFill>
                <a:srgbClr val="000000"/>
              </a:solidFill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55870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319211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0922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1723724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086185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9456" y="4800600"/>
            <a:ext cx="850546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199456" y="476672"/>
            <a:ext cx="9793088" cy="4258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99456" y="5367338"/>
            <a:ext cx="850546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784101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19">
            <a:extLst>
              <a:ext uri="{FF2B5EF4-FFF2-40B4-BE49-F238E27FC236}">
                <a16:creationId xmlns:a16="http://schemas.microsoft.com/office/drawing/2014/main" id="{8A6151B1-F11A-42C1-960F-C83B2E2973C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24146" y="-36589"/>
            <a:ext cx="5328057" cy="656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48639058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ller platta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F2D5CC-F833-48DB-B6B6-72FBF1F1A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76672"/>
            <a:ext cx="5040560" cy="396044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0" y="0"/>
            <a:ext cx="6528048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285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2174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3884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60618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9513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9456" y="4800600"/>
            <a:ext cx="850546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199456" y="476672"/>
            <a:ext cx="9793088" cy="4258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99456" y="5367338"/>
            <a:ext cx="850546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0825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1">
            <a:extLst>
              <a:ext uri="{FF2B5EF4-FFF2-40B4-BE49-F238E27FC236}">
                <a16:creationId xmlns:a16="http://schemas.microsoft.com/office/drawing/2014/main" id="{667560BB-C8C3-4371-A5E4-941E6143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0" y="6553200"/>
            <a:ext cx="6096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9FD1A5A4-4934-4F16-AC14-4F441D0C8C45}" type="slidenum">
              <a:rPr lang="sv-SE" altLang="sv-SE" sz="600" smtClean="0"/>
              <a:pPr algn="r">
                <a:spcBef>
                  <a:spcPct val="50000"/>
                </a:spcBef>
                <a:defRPr/>
              </a:pPr>
              <a:t>‹#›</a:t>
            </a:fld>
            <a:endParaRPr lang="sv-SE" altLang="sv-SE" sz="600"/>
          </a:p>
        </p:txBody>
      </p:sp>
      <p:pic>
        <p:nvPicPr>
          <p:cNvPr id="2051" name="Bildobjekt 5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1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15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1">
            <a:extLst>
              <a:ext uri="{FF2B5EF4-FFF2-40B4-BE49-F238E27FC236}">
                <a16:creationId xmlns:a16="http://schemas.microsoft.com/office/drawing/2014/main" id="{667560BB-C8C3-4371-A5E4-941E6143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0" y="6553200"/>
            <a:ext cx="6096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9FD1A5A4-4934-4F16-AC14-4F441D0C8C45}" type="slidenum">
              <a:rPr lang="sv-SE" altLang="sv-SE" sz="600" smtClean="0">
                <a:solidFill>
                  <a:srgbClr val="000000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sv-SE" altLang="sv-SE" sz="600">
              <a:solidFill>
                <a:srgbClr val="000000"/>
              </a:solidFill>
            </a:endParaRPr>
          </a:p>
        </p:txBody>
      </p:sp>
      <p:pic>
        <p:nvPicPr>
          <p:cNvPr id="2051" name="Bildobjekt 5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85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/>
          <p:nvPr/>
        </p:nvSpPr>
        <p:spPr>
          <a:xfrm>
            <a:off x="11277596" y="6553203"/>
            <a:ext cx="609603" cy="920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algn="r" eaLnBrk="1" fontAlgn="auto">
              <a:spcBef>
                <a:spcPts val="4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C14D230-7D1E-4AEC-BCAD-A4EE0395231A}" type="slidenum">
              <a:rPr lang="sv-SE" sz="1800" kern="0" smtClean="0">
                <a:solidFill>
                  <a:srgbClr val="000000"/>
                </a:solidFill>
                <a:latin typeface="Calibri" panose="020F0502020204030204"/>
              </a:rPr>
              <a:pPr algn="r" eaLnBrk="1" fontAlgn="auto">
                <a:spcBef>
                  <a:spcPts val="40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sv-SE" sz="600" kern="0">
              <a:solidFill>
                <a:srgbClr val="000000"/>
              </a:solidFill>
              <a:latin typeface="Arial" pitchFamily="34"/>
              <a:ea typeface="ヒラギノ角ゴ Pro W3"/>
              <a:cs typeface="ヒラギノ角ゴ Pro W3"/>
            </a:endParaRPr>
          </a:p>
        </p:txBody>
      </p:sp>
      <p:pic>
        <p:nvPicPr>
          <p:cNvPr id="3" name="Bildobjekt 5"/>
          <p:cNvPicPr>
            <a:picLocks noChangeAspect="1"/>
          </p:cNvPicPr>
          <p:nvPr/>
        </p:nvPicPr>
        <p:blipFill>
          <a:blip r:embed="rId13"/>
          <a:srcRect l="2496" t="2553"/>
          <a:stretch>
            <a:fillRect/>
          </a:stretch>
        </p:blipFill>
        <p:spPr>
          <a:xfrm>
            <a:off x="-12701" y="0"/>
            <a:ext cx="12217398" cy="688498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4627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1">
            <a:extLst>
              <a:ext uri="{FF2B5EF4-FFF2-40B4-BE49-F238E27FC236}">
                <a16:creationId xmlns:a16="http://schemas.microsoft.com/office/drawing/2014/main" id="{667560BB-C8C3-4371-A5E4-941E6143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0" y="6553200"/>
            <a:ext cx="6096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9FD1A5A4-4934-4F16-AC14-4F441D0C8C45}" type="slidenum">
              <a:rPr lang="sv-SE" altLang="sv-SE" sz="600" smtClean="0">
                <a:solidFill>
                  <a:srgbClr val="000000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sv-SE" altLang="sv-SE" sz="600">
              <a:solidFill>
                <a:srgbClr val="000000"/>
              </a:solidFill>
            </a:endParaRPr>
          </a:p>
        </p:txBody>
      </p:sp>
      <p:pic>
        <p:nvPicPr>
          <p:cNvPr id="2051" name="Bildobjekt 5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12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177.se/Skane/riktlinjer-och-material/om-varumarket/kommunikationsriktlinjer--for-1177-vardguidens-e-tjanster--nar-du-skriver-till-invanare/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s://www.1177.se/Skane/riktlinjer-och-material/sprakliga-riktlinjer/sprakliga-riktlinjer-for-1177-vardguiden-och-umo/" TargetMode="External"/><Relationship Id="rId5" Type="http://schemas.openxmlformats.org/officeDocument/2006/relationships/hyperlink" Target="https://inera.atlassian.net/wiki/spaces/OHJV/pages/2986262/Kommunikativa+riktlinjer+f+r+kontaktkort+p+1177.se" TargetMode="External"/><Relationship Id="rId4" Type="http://schemas.openxmlformats.org/officeDocument/2006/relationships/hyperlink" Target="https://www.1177.se/Skane/riktlinjer-och-material/sprakliga-riktlinjer/diverse-ord-och-uttryck-a-o/f2/forkortningar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A80FFA-2FCE-4DAC-AACA-311A1485E0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t"/>
          <a:lstStyle/>
          <a:p>
            <a:r>
              <a:rPr lang="sv-SE" dirty="0"/>
              <a:t>Nationell namnstandard för stöd- och behandlingsplattformen?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335360" y="5590981"/>
            <a:ext cx="936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/>
              <a:t>Elin Andersson och Mette Schultz, Produktionskontoret</a:t>
            </a:r>
          </a:p>
          <a:p>
            <a:r>
              <a:rPr lang="sv-SE" sz="1800"/>
              <a:t>Marie Alverslid och Sara Ålebring, Koncernstab kommunikation</a:t>
            </a:r>
          </a:p>
        </p:txBody>
      </p:sp>
    </p:spTree>
    <p:extLst>
      <p:ext uri="{BB962C8B-B14F-4D97-AF65-F5344CB8AC3E}">
        <p14:creationId xmlns:p14="http://schemas.microsoft.com/office/powerpoint/2010/main" val="1338113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C7FAE1-2E68-4DDA-A581-1B4D7E7F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229" y="194739"/>
            <a:ext cx="6761825" cy="1143000"/>
          </a:xfrm>
        </p:spPr>
        <p:txBody>
          <a:bodyPr lIns="91440" tIns="45720" rIns="91440" bIns="45720" anchor="t"/>
          <a:lstStyle/>
          <a:p>
            <a:r>
              <a:rPr lang="sv-SE" dirty="0"/>
              <a:t>Utmaningar respektive framgångsfaktorer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300A5A7-A3F1-44F6-A050-8EE4C841E076}"/>
              </a:ext>
            </a:extLst>
          </p:cNvPr>
          <p:cNvSpPr txBox="1"/>
          <p:nvPr/>
        </p:nvSpPr>
        <p:spPr>
          <a:xfrm>
            <a:off x="5028832" y="2454232"/>
            <a:ext cx="6477368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2000" b="1" dirty="0">
                <a:latin typeface="Arial"/>
                <a:ea typeface="ヒラギノ角ゴ Pro W3"/>
                <a:cs typeface="Arial"/>
              </a:rPr>
              <a:t>Utmaningar</a:t>
            </a:r>
          </a:p>
          <a:p>
            <a:pPr marL="342900" indent="-342900">
              <a:buFont typeface="Arial"/>
              <a:buChar char="•"/>
            </a:pPr>
            <a:r>
              <a:rPr lang="sv-SE" sz="2000" dirty="0">
                <a:latin typeface="Arial"/>
                <a:ea typeface="ヒラギノ角ゴ Pro W3"/>
                <a:cs typeface="Arial"/>
              </a:rPr>
              <a:t>Vissa program hade kommit långt</a:t>
            </a:r>
            <a:endParaRPr lang="sv-SE" sz="2000" dirty="0"/>
          </a:p>
          <a:p>
            <a:pPr marL="342900" indent="-342900">
              <a:buFont typeface="Arial"/>
              <a:buChar char="•"/>
            </a:pPr>
            <a:r>
              <a:rPr lang="sv-SE" sz="2000" dirty="0">
                <a:latin typeface="Arial"/>
                <a:ea typeface="ヒラギノ角ゴ Pro W3"/>
                <a:cs typeface="Arial"/>
              </a:rPr>
              <a:t>Inköpta program som hade inarbetade namn</a:t>
            </a:r>
          </a:p>
          <a:p>
            <a:endParaRPr lang="sv-SE" sz="2000" dirty="0">
              <a:latin typeface="Arial"/>
              <a:ea typeface="ヒラギノ角ゴ Pro W3"/>
              <a:cs typeface="Arial"/>
            </a:endParaRPr>
          </a:p>
          <a:p>
            <a:endParaRPr lang="sv-SE" sz="2000" b="1" dirty="0">
              <a:cs typeface="Arial"/>
            </a:endParaRPr>
          </a:p>
          <a:p>
            <a:r>
              <a:rPr lang="sv-SE" sz="2000" b="1" dirty="0">
                <a:cs typeface="Arial"/>
              </a:rPr>
              <a:t>Framgångsfaktorer</a:t>
            </a:r>
          </a:p>
          <a:p>
            <a:pPr marL="342900" indent="-342900">
              <a:buFont typeface="Arial"/>
              <a:buChar char="•"/>
            </a:pPr>
            <a:r>
              <a:rPr lang="sv-SE" sz="2000" dirty="0">
                <a:latin typeface="Arial"/>
                <a:ea typeface="ヒラギノ角ゴ Pro W3"/>
                <a:cs typeface="Arial"/>
              </a:rPr>
              <a:t>Börja dialog i god tid</a:t>
            </a:r>
          </a:p>
          <a:p>
            <a:pPr marL="342900" indent="-342900">
              <a:buFont typeface="Arial"/>
              <a:buChar char="•"/>
            </a:pPr>
            <a:r>
              <a:rPr lang="sv-SE" sz="2000" dirty="0">
                <a:latin typeface="Arial"/>
                <a:ea typeface="ヒラギノ角ゴ Pro W3"/>
                <a:cs typeface="Arial"/>
              </a:rPr>
              <a:t>Delge varför namnstandard (patient </a:t>
            </a:r>
            <a:r>
              <a:rPr lang="sv-SE" sz="2000" dirty="0" err="1">
                <a:latin typeface="Arial"/>
                <a:ea typeface="ヒラギノ角ゴ Pro W3"/>
                <a:cs typeface="Arial"/>
              </a:rPr>
              <a:t>resp</a:t>
            </a:r>
            <a:r>
              <a:rPr lang="sv-SE" sz="2000" dirty="0">
                <a:latin typeface="Arial"/>
                <a:ea typeface="ヒラギノ角ゴ Pro W3"/>
                <a:cs typeface="Arial"/>
              </a:rPr>
              <a:t> verksamhet) samt lagen om tillgänglighet </a:t>
            </a:r>
            <a:endParaRPr lang="sv-SE" sz="2000" dirty="0">
              <a:cs typeface="Arial" panose="020B0604020202020204" pitchFamily="34" charset="0"/>
            </a:endParaRPr>
          </a:p>
          <a:p>
            <a:endParaRPr lang="sv-SE" dirty="0">
              <a:cs typeface="Arial" panose="020B0604020202020204" pitchFamily="34" charset="0"/>
            </a:endParaRPr>
          </a:p>
          <a:p>
            <a:endParaRPr lang="sv-SE" dirty="0">
              <a:cs typeface="Arial" panose="020B0604020202020204" pitchFamily="34" charset="0"/>
            </a:endParaRPr>
          </a:p>
          <a:p>
            <a:endParaRPr lang="sv-SE" dirty="0">
              <a:cs typeface="Arial" panose="020B0604020202020204" pitchFamily="34" charset="0"/>
            </a:endParaRPr>
          </a:p>
        </p:txBody>
      </p:sp>
      <p:pic>
        <p:nvPicPr>
          <p:cNvPr id="4" name="Bildobjekt 3" descr="En bild som visar person, inomhus, person, stående&#10;&#10;Automatiskt genererad beskrivning">
            <a:extLst>
              <a:ext uri="{FF2B5EF4-FFF2-40B4-BE49-F238E27FC236}">
                <a16:creationId xmlns:a16="http://schemas.microsoft.com/office/drawing/2014/main" id="{B879DAB3-5AFE-47C7-A09C-BF3E50349F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649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16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D159B5-D155-4C29-B45B-1681E282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35238"/>
            <a:ext cx="10972800" cy="1143000"/>
          </a:xfrm>
        </p:spPr>
        <p:txBody>
          <a:bodyPr lIns="91440" tIns="45720" rIns="91440" bIns="45720" anchor="t"/>
          <a:lstStyle/>
          <a:p>
            <a:pPr algn="ctr"/>
            <a:r>
              <a:rPr lang="sv-SE" dirty="0"/>
              <a:t>LEVA-metoden</a:t>
            </a:r>
          </a:p>
        </p:txBody>
      </p:sp>
    </p:spTree>
    <p:extLst>
      <p:ext uri="{BB962C8B-B14F-4D97-AF65-F5344CB8AC3E}">
        <p14:creationId xmlns:p14="http://schemas.microsoft.com/office/powerpoint/2010/main" val="1441217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09600" y="121185"/>
            <a:ext cx="10972800" cy="1143000"/>
          </a:xfrm>
        </p:spPr>
        <p:txBody>
          <a:bodyPr/>
          <a:lstStyle/>
          <a:p>
            <a:r>
              <a:rPr lang="sv-SE"/>
              <a:t>Program</a:t>
            </a: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553524"/>
              </p:ext>
            </p:extLst>
          </p:nvPr>
        </p:nvGraphicFramePr>
        <p:xfrm>
          <a:off x="682700" y="917352"/>
          <a:ext cx="11356900" cy="567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68">
                <a:tc>
                  <a:txBody>
                    <a:bodyPr/>
                    <a:lstStyle/>
                    <a:p>
                      <a:r>
                        <a:rPr lang="sv-SE"/>
                        <a:t>Nuvarande namn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Förslag på namn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488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248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08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sv-SE" sz="1400" err="1"/>
                        <a:t>Endometrios</a:t>
                      </a:r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sv-SE" sz="1400"/>
                        <a:t>LEVA-metoden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     Få hjälp att minska i vikt efter graviditet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18475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sv-SE" sz="1400"/>
                        <a:t>Trygg med KOL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    Lär dig leva med din KOL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3296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sv-SE" sz="1400"/>
                        <a:t>SOVA 6-12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    Hjälp ditt barn att sova bättre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464630"/>
                  </a:ext>
                </a:extLst>
              </a:tr>
            </a:tbl>
          </a:graphicData>
        </a:graphic>
      </p:graphicFrame>
      <p:sp>
        <p:nvSpPr>
          <p:cNvPr id="5" name="Rektangel 4"/>
          <p:cNvSpPr/>
          <p:nvPr/>
        </p:nvSpPr>
        <p:spPr>
          <a:xfrm>
            <a:off x="6664031" y="1366406"/>
            <a:ext cx="42806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Få hjälp med tankar och känslor vid cancer</a:t>
            </a:r>
          </a:p>
        </p:txBody>
      </p:sp>
      <p:sp>
        <p:nvSpPr>
          <p:cNvPr id="8" name="Rektangel 7"/>
          <p:cNvSpPr/>
          <p:nvPr/>
        </p:nvSpPr>
        <p:spPr>
          <a:xfrm>
            <a:off x="6654800" y="2025026"/>
            <a:ext cx="28568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b="1" dirty="0"/>
              <a:t>Lär dig använda din hörapparat</a:t>
            </a:r>
          </a:p>
        </p:txBody>
      </p:sp>
      <p:sp>
        <p:nvSpPr>
          <p:cNvPr id="10" name="Rektangel 9"/>
          <p:cNvSpPr/>
          <p:nvPr/>
        </p:nvSpPr>
        <p:spPr>
          <a:xfrm>
            <a:off x="6579680" y="2963557"/>
            <a:ext cx="5178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Lär dig om intellektuell funktionsnedsättning</a:t>
            </a:r>
          </a:p>
        </p:txBody>
      </p:sp>
      <p:sp>
        <p:nvSpPr>
          <p:cNvPr id="11" name="Rektangel 10"/>
          <p:cNvSpPr/>
          <p:nvPr/>
        </p:nvSpPr>
        <p:spPr>
          <a:xfrm>
            <a:off x="682700" y="1302860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800" dirty="0"/>
              <a:t>Cancerrehabilitering</a:t>
            </a:r>
          </a:p>
        </p:txBody>
      </p:sp>
      <p:sp>
        <p:nvSpPr>
          <p:cNvPr id="12" name="Rektangel 11"/>
          <p:cNvSpPr/>
          <p:nvPr/>
        </p:nvSpPr>
        <p:spPr>
          <a:xfrm>
            <a:off x="723373" y="201273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800" dirty="0"/>
              <a:t>Hörapparat</a:t>
            </a:r>
          </a:p>
        </p:txBody>
      </p:sp>
      <p:sp>
        <p:nvSpPr>
          <p:cNvPr id="14" name="Rektangel 13"/>
          <p:cNvSpPr/>
          <p:nvPr/>
        </p:nvSpPr>
        <p:spPr>
          <a:xfrm>
            <a:off x="743145" y="2900200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800"/>
              <a:t>Diagnosprogram för unga med </a:t>
            </a:r>
            <a:r>
              <a:rPr lang="sv-SE" sz="1800" err="1"/>
              <a:t>if</a:t>
            </a:r>
            <a:endParaRPr lang="sv-SE" sz="1800"/>
          </a:p>
        </p:txBody>
      </p:sp>
      <p:sp>
        <p:nvSpPr>
          <p:cNvPr id="2" name="Rektangel 1"/>
          <p:cNvSpPr/>
          <p:nvPr/>
        </p:nvSpPr>
        <p:spPr>
          <a:xfrm>
            <a:off x="743145" y="3610077"/>
            <a:ext cx="1475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800"/>
              <a:t>SOVA vuxna</a:t>
            </a:r>
          </a:p>
        </p:txBody>
      </p:sp>
      <p:sp>
        <p:nvSpPr>
          <p:cNvPr id="6" name="Rektangel 5"/>
          <p:cNvSpPr/>
          <p:nvPr/>
        </p:nvSpPr>
        <p:spPr>
          <a:xfrm>
            <a:off x="6613231" y="3720388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dirty="0">
                <a:solidFill>
                  <a:schemeClr val="dk1"/>
                </a:solidFill>
              </a:rPr>
              <a:t>Lär dig sova bättre</a:t>
            </a:r>
          </a:p>
        </p:txBody>
      </p:sp>
      <p:sp>
        <p:nvSpPr>
          <p:cNvPr id="7" name="Rektangel 6"/>
          <p:cNvSpPr/>
          <p:nvPr/>
        </p:nvSpPr>
        <p:spPr>
          <a:xfrm>
            <a:off x="6627850" y="4335502"/>
            <a:ext cx="27206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b="1" dirty="0"/>
              <a:t>Lär dig leva med </a:t>
            </a:r>
            <a:r>
              <a:rPr lang="sv-SE" sz="1400" b="1" dirty="0" err="1"/>
              <a:t>endometrios</a:t>
            </a:r>
            <a:endParaRPr lang="sv-SE" sz="1400" b="1" dirty="0"/>
          </a:p>
        </p:txBody>
      </p:sp>
    </p:spTree>
    <p:extLst>
      <p:ext uri="{BB962C8B-B14F-4D97-AF65-F5344CB8AC3E}">
        <p14:creationId xmlns:p14="http://schemas.microsoft.com/office/powerpoint/2010/main" val="235191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  <p:bldP spid="12" grpId="0"/>
      <p:bldP spid="14" grpId="0"/>
      <p:bldP spid="2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>
            <a:extLst>
              <a:ext uri="{FF2B5EF4-FFF2-40B4-BE49-F238E27FC236}">
                <a16:creationId xmlns:a16="http://schemas.microsoft.com/office/drawing/2014/main" id="{56F8A70E-BF94-4364-8B22-C17862D12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799" cy="1143000"/>
          </a:xfrm>
        </p:spPr>
        <p:txBody>
          <a:bodyPr lIns="91440" tIns="45720" rIns="91440" bIns="45720">
            <a:normAutofit/>
          </a:bodyPr>
          <a:lstStyle/>
          <a:p>
            <a:r>
              <a:rPr lang="sv-SE" b="1" dirty="0">
                <a:latin typeface="+mj-lt"/>
                <a:ea typeface="+mj-ea"/>
                <a:cs typeface="ヒラギノ角ゴ Pro W3"/>
              </a:rPr>
              <a:t>Frågor</a:t>
            </a:r>
          </a:p>
        </p:txBody>
      </p:sp>
      <p:pic>
        <p:nvPicPr>
          <p:cNvPr id="4" name="Bildobjekt 3" descr="En bild som visar whiteboardtavla&#10;&#10;Automatiskt genererad beskrivning">
            <a:extLst>
              <a:ext uri="{FF2B5EF4-FFF2-40B4-BE49-F238E27FC236}">
                <a16:creationId xmlns:a16="http://schemas.microsoft.com/office/drawing/2014/main" id="{2F25BD88-F565-497F-89BA-5A0B919B75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" r="32412" b="-2"/>
          <a:stretch/>
        </p:blipFill>
        <p:spPr>
          <a:xfrm>
            <a:off x="609600" y="1600201"/>
            <a:ext cx="5384800" cy="4525963"/>
          </a:xfrm>
          <a:prstGeom prst="rect">
            <a:avLst/>
          </a:prstGeom>
          <a:noFill/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65CD7088-4CAF-415A-B22A-DE0FC80D8272}"/>
              </a:ext>
            </a:extLst>
          </p:cNvPr>
          <p:cNvSpPr txBox="1"/>
          <p:nvPr/>
        </p:nvSpPr>
        <p:spPr>
          <a:xfrm>
            <a:off x="6649544" y="1634361"/>
            <a:ext cx="5384800" cy="4525963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v-SE" sz="2800" dirty="0">
                <a:latin typeface="+mn-lt"/>
                <a:ea typeface="+mn-ea"/>
              </a:rPr>
              <a:t>Hur går vi vidare?</a:t>
            </a: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v-SE" sz="2800" dirty="0">
                <a:latin typeface="+mn-lt"/>
                <a:ea typeface="+mn-ea"/>
              </a:rPr>
              <a:t>Hur går era tankar?</a:t>
            </a: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v-SE" sz="2800" dirty="0">
                <a:latin typeface="+mn-lt"/>
                <a:ea typeface="+mn-ea"/>
              </a:rPr>
              <a:t>Kan vi göra något gemensamt?</a:t>
            </a:r>
          </a:p>
        </p:txBody>
      </p:sp>
    </p:spTree>
    <p:extLst>
      <p:ext uri="{BB962C8B-B14F-4D97-AF65-F5344CB8AC3E}">
        <p14:creationId xmlns:p14="http://schemas.microsoft.com/office/powerpoint/2010/main" val="804596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7933FB-8D8E-40AA-A240-5E178C941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205E46-4A47-4865-89FB-2891D053B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8078688" cy="4525963"/>
          </a:xfrm>
        </p:spPr>
        <p:txBody>
          <a:bodyPr lIns="91440" tIns="45720" rIns="91440" bIns="45720" anchor="t"/>
          <a:lstStyle/>
          <a:p>
            <a:r>
              <a:rPr lang="sv-SE" sz="2400" dirty="0"/>
              <a:t>Varför namnstandard?</a:t>
            </a:r>
          </a:p>
          <a:p>
            <a:r>
              <a:rPr lang="sv-SE" sz="2400" dirty="0"/>
              <a:t>Så gjorde vi</a:t>
            </a:r>
          </a:p>
          <a:p>
            <a:r>
              <a:rPr lang="sv-SE" sz="2400" dirty="0"/>
              <a:t>Vinsterna</a:t>
            </a:r>
          </a:p>
          <a:p>
            <a:r>
              <a:rPr lang="sv-SE" sz="2400" dirty="0"/>
              <a:t>Exempel </a:t>
            </a:r>
          </a:p>
          <a:p>
            <a:r>
              <a:rPr lang="sv-SE" sz="2400" dirty="0"/>
              <a:t>Utmaningar och framgångsfaktorer</a:t>
            </a:r>
          </a:p>
          <a:p>
            <a:r>
              <a:rPr lang="sv-SE" sz="2400" dirty="0"/>
              <a:t>Vad är era erfarenheter, tankar kring namnsättning</a:t>
            </a:r>
          </a:p>
          <a:p>
            <a:endParaRPr lang="sv-SE" sz="180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8421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7933FB-8D8E-40AA-A240-5E178C941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Varför namnstandard?</a:t>
            </a:r>
          </a:p>
        </p:txBody>
      </p:sp>
      <p:pic>
        <p:nvPicPr>
          <p:cNvPr id="5" name="Picture 2" descr="Bildresultat för förvirrad per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2852936"/>
            <a:ext cx="3743325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457C36E2-EF5B-43B8-96A3-702A2394FBBF}"/>
              </a:ext>
            </a:extLst>
          </p:cNvPr>
          <p:cNvSpPr txBox="1"/>
          <p:nvPr/>
        </p:nvSpPr>
        <p:spPr>
          <a:xfrm>
            <a:off x="4987556" y="1472157"/>
            <a:ext cx="4888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Diagnosutbildning för unga med IF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DB7419C-4668-4420-B7EF-52EA795DF068}"/>
              </a:ext>
            </a:extLst>
          </p:cNvPr>
          <p:cNvSpPr txBox="1"/>
          <p:nvPr/>
        </p:nvSpPr>
        <p:spPr>
          <a:xfrm>
            <a:off x="983432" y="1873757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SKILLS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771DC9E-D2BB-435A-9A9B-C74E47448E4E}"/>
              </a:ext>
            </a:extLst>
          </p:cNvPr>
          <p:cNvSpPr txBox="1"/>
          <p:nvPr/>
        </p:nvSpPr>
        <p:spPr>
          <a:xfrm>
            <a:off x="2950380" y="2718847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Hörapparat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2F18177-412A-4E64-8BED-AC5659344112}"/>
              </a:ext>
            </a:extLst>
          </p:cNvPr>
          <p:cNvSpPr txBox="1"/>
          <p:nvPr/>
        </p:nvSpPr>
        <p:spPr>
          <a:xfrm>
            <a:off x="430100" y="3823953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err="1"/>
              <a:t>Endometrios</a:t>
            </a:r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C7B0147-A47E-4619-B48E-F65ED8F3D6C2}"/>
              </a:ext>
            </a:extLst>
          </p:cNvPr>
          <p:cNvSpPr txBox="1"/>
          <p:nvPr/>
        </p:nvSpPr>
        <p:spPr>
          <a:xfrm>
            <a:off x="1453632" y="5572499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LEVA-metoden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F42262C-C27E-4AD3-AB23-85350294AB5F}"/>
              </a:ext>
            </a:extLst>
          </p:cNvPr>
          <p:cNvSpPr txBox="1"/>
          <p:nvPr/>
        </p:nvSpPr>
        <p:spPr>
          <a:xfrm>
            <a:off x="8808481" y="5011783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err="1"/>
              <a:t>Cancerrehab</a:t>
            </a:r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8A403BEE-11B8-43C1-9918-AFEE10DC2981}"/>
              </a:ext>
            </a:extLst>
          </p:cNvPr>
          <p:cNvSpPr txBox="1"/>
          <p:nvPr/>
        </p:nvSpPr>
        <p:spPr>
          <a:xfrm>
            <a:off x="9372364" y="232980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SOVA 6-12 år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9FB63779-4F18-40B4-BAB1-D14F8F1BCF1B}"/>
              </a:ext>
            </a:extLst>
          </p:cNvPr>
          <p:cNvSpPr txBox="1"/>
          <p:nvPr/>
        </p:nvSpPr>
        <p:spPr>
          <a:xfrm>
            <a:off x="7752581" y="347975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Trygg med KOL</a:t>
            </a:r>
          </a:p>
        </p:txBody>
      </p:sp>
    </p:spTree>
    <p:extLst>
      <p:ext uri="{BB962C8B-B14F-4D97-AF65-F5344CB8AC3E}">
        <p14:creationId xmlns:p14="http://schemas.microsoft.com/office/powerpoint/2010/main" val="304239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137DFCD0-D5FB-481F-B080-2B3D51D5C1C0}"/>
              </a:ext>
            </a:extLst>
          </p:cNvPr>
          <p:cNvSpPr txBox="1"/>
          <p:nvPr/>
        </p:nvSpPr>
        <p:spPr>
          <a:xfrm>
            <a:off x="1055440" y="476672"/>
            <a:ext cx="8784976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sv-SE" sz="4000" b="1">
                <a:solidFill>
                  <a:schemeClr val="bg1"/>
                </a:solidFill>
              </a:rPr>
              <a:t>Varför namnstandard?</a:t>
            </a:r>
            <a:endParaRPr lang="sv-SE" sz="2000">
              <a:solidFill>
                <a:schemeClr val="bg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055440" y="2276872"/>
            <a:ext cx="9865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bg1"/>
                </a:solidFill>
              </a:rPr>
              <a:t>Målgruppen förstår vad tjänsten innebär och vad hen kan förvänta sig av den – mindre frågor till vården</a:t>
            </a:r>
          </a:p>
        </p:txBody>
      </p:sp>
      <p:sp>
        <p:nvSpPr>
          <p:cNvPr id="6" name="Rektangel 5"/>
          <p:cNvSpPr/>
          <p:nvPr/>
        </p:nvSpPr>
        <p:spPr>
          <a:xfrm>
            <a:off x="1055440" y="3212976"/>
            <a:ext cx="10009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bg1"/>
                </a:solidFill>
              </a:rPr>
              <a:t>Gör att invånaren lättare kan navigera mellan olika tjänster och hitta det som hen söker – mindre frågor till vården</a:t>
            </a:r>
          </a:p>
        </p:txBody>
      </p:sp>
      <p:sp>
        <p:nvSpPr>
          <p:cNvPr id="10" name="Rektangel 9"/>
          <p:cNvSpPr/>
          <p:nvPr/>
        </p:nvSpPr>
        <p:spPr>
          <a:xfrm>
            <a:off x="1055440" y="4158372"/>
            <a:ext cx="10009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bg1"/>
                </a:solidFill>
              </a:rPr>
              <a:t>Ökar invånarnas förtroende för oss</a:t>
            </a:r>
          </a:p>
        </p:txBody>
      </p:sp>
      <p:sp>
        <p:nvSpPr>
          <p:cNvPr id="11" name="Rektangel 10"/>
          <p:cNvSpPr/>
          <p:nvPr/>
        </p:nvSpPr>
        <p:spPr>
          <a:xfrm>
            <a:off x="1055440" y="1373867"/>
            <a:ext cx="9217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bg1"/>
                </a:solidFill>
              </a:rPr>
              <a:t>Vi är enligt lag skyldiga att ha ett vårdat, enkelt och begripligt språk</a:t>
            </a:r>
          </a:p>
        </p:txBody>
      </p:sp>
      <p:sp>
        <p:nvSpPr>
          <p:cNvPr id="13" name="Rektangel 12"/>
          <p:cNvSpPr/>
          <p:nvPr/>
        </p:nvSpPr>
        <p:spPr>
          <a:xfrm>
            <a:off x="1055440" y="4797152"/>
            <a:ext cx="10009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bg1"/>
                </a:solidFill>
              </a:rPr>
              <a:t>Namnsättning blir ingen extra process – med svar på frågan om vad invånaren får hjälp med i tjänsten kan vi sätta ett namn</a:t>
            </a:r>
          </a:p>
        </p:txBody>
      </p:sp>
    </p:spTree>
    <p:extLst>
      <p:ext uri="{BB962C8B-B14F-4D97-AF65-F5344CB8AC3E}">
        <p14:creationId xmlns:p14="http://schemas.microsoft.com/office/powerpoint/2010/main" val="74029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FB973E9D-9229-4C5E-ACE9-C2F4E99D551C}"/>
              </a:ext>
            </a:extLst>
          </p:cNvPr>
          <p:cNvSpPr txBox="1"/>
          <p:nvPr/>
        </p:nvSpPr>
        <p:spPr>
          <a:xfrm>
            <a:off x="5663952" y="620688"/>
            <a:ext cx="5303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5E96A8"/>
                </a:solidFill>
              </a:rPr>
              <a:t>Så gjorde vi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C3ACA348-79D2-4559-AF8B-1A2437BC1369}"/>
              </a:ext>
            </a:extLst>
          </p:cNvPr>
          <p:cNvSpPr txBox="1">
            <a:spLocks/>
          </p:cNvSpPr>
          <p:nvPr/>
        </p:nvSpPr>
        <p:spPr>
          <a:xfrm>
            <a:off x="5663952" y="1412776"/>
            <a:ext cx="5832648" cy="373132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sv-SE" sz="2000" kern="0">
                <a:solidFill>
                  <a:srgbClr val="000000"/>
                </a:solidFill>
              </a:rPr>
              <a:t>Riktlinjer för 1177 </a:t>
            </a:r>
            <a:r>
              <a:rPr lang="sv-SE" sz="2000" kern="0" err="1">
                <a:solidFill>
                  <a:srgbClr val="000000"/>
                </a:solidFill>
              </a:rPr>
              <a:t>Vårdguiden</a:t>
            </a:r>
            <a:r>
              <a:rPr lang="sv-SE" sz="2000" kern="0">
                <a:solidFill>
                  <a:srgbClr val="000000"/>
                </a:solidFill>
              </a:rPr>
              <a:t>:</a:t>
            </a:r>
          </a:p>
          <a:p>
            <a:r>
              <a:rPr lang="sv-SE" sz="2000" kern="0">
                <a:solidFill>
                  <a:srgbClr val="000000"/>
                </a:solidFill>
                <a:hlinkClick r:id="rId3"/>
              </a:rPr>
              <a:t>Standard för namnsättning av tjänster 1177 </a:t>
            </a:r>
            <a:r>
              <a:rPr lang="sv-SE" sz="2000" kern="0" err="1">
                <a:solidFill>
                  <a:srgbClr val="000000"/>
                </a:solidFill>
                <a:hlinkClick r:id="rId3"/>
              </a:rPr>
              <a:t>Vårdguiden</a:t>
            </a:r>
            <a:endParaRPr lang="sv-SE" sz="2000" kern="0">
              <a:solidFill>
                <a:srgbClr val="000000"/>
              </a:solidFill>
            </a:endParaRPr>
          </a:p>
          <a:p>
            <a:r>
              <a:rPr lang="sv-SE" sz="2000" kern="0">
                <a:solidFill>
                  <a:srgbClr val="000000"/>
                </a:solidFill>
                <a:hlinkClick r:id="rId4"/>
              </a:rPr>
              <a:t>Förkortningar </a:t>
            </a:r>
            <a:endParaRPr lang="sv-SE" sz="2000" kern="0">
              <a:solidFill>
                <a:srgbClr val="000000"/>
              </a:solidFill>
            </a:endParaRPr>
          </a:p>
          <a:p>
            <a:r>
              <a:rPr lang="sv-SE" sz="2000" kern="0">
                <a:solidFill>
                  <a:srgbClr val="000000"/>
                </a:solidFill>
                <a:hlinkClick r:id="rId5"/>
              </a:rPr>
              <a:t>Kommunikativa riktlinjer för </a:t>
            </a:r>
            <a:r>
              <a:rPr lang="sv-SE" sz="2000" kern="0" err="1">
                <a:solidFill>
                  <a:srgbClr val="000000"/>
                </a:solidFill>
                <a:hlinkClick r:id="rId5"/>
              </a:rPr>
              <a:t>kontaktkort</a:t>
            </a:r>
            <a:endParaRPr lang="sv-SE" sz="2000" kern="0">
              <a:solidFill>
                <a:srgbClr val="000000"/>
              </a:solidFill>
            </a:endParaRPr>
          </a:p>
          <a:p>
            <a:r>
              <a:rPr lang="sv-SE" sz="2000" kern="0">
                <a:solidFill>
                  <a:srgbClr val="000000"/>
                </a:solidFill>
                <a:hlinkClick r:id="rId6"/>
              </a:rPr>
              <a:t>Språkliga riktlinjer</a:t>
            </a:r>
            <a:endParaRPr lang="sv-SE" sz="2000" kern="0">
              <a:solidFill>
                <a:srgbClr val="000000"/>
              </a:solidFill>
            </a:endParaRPr>
          </a:p>
          <a:p>
            <a:endParaRPr lang="sv-SE" sz="2000" kern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r>
              <a:rPr lang="sv-SE" sz="2000" kern="0">
                <a:solidFill>
                  <a:srgbClr val="000000"/>
                </a:solidFill>
              </a:rPr>
              <a:t>Region Skånes riktlinjer för standard:</a:t>
            </a:r>
          </a:p>
          <a:p>
            <a:r>
              <a:rPr lang="sv-SE" sz="2000" kern="0">
                <a:solidFill>
                  <a:srgbClr val="000000"/>
                </a:solidFill>
              </a:rPr>
              <a:t>Namnstandard för mottagningar och avdelningar</a:t>
            </a:r>
          </a:p>
          <a:p>
            <a:r>
              <a:rPr lang="sv-SE" sz="2000" kern="0">
                <a:solidFill>
                  <a:srgbClr val="000000"/>
                </a:solidFill>
              </a:rPr>
              <a:t>Namnstandard för undersökningar och behandlingar</a:t>
            </a:r>
          </a:p>
          <a:p>
            <a:endParaRPr lang="sv-SE" sz="2000" kern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endParaRPr lang="sv-SE" sz="2000" kern="0">
              <a:solidFill>
                <a:srgbClr val="000000"/>
              </a:solidFill>
            </a:endParaRPr>
          </a:p>
        </p:txBody>
      </p:sp>
      <p:pic>
        <p:nvPicPr>
          <p:cNvPr id="3" name="Platshållare för bild 2"/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0" r="229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4296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137DFCD0-D5FB-481F-B080-2B3D51D5C1C0}"/>
              </a:ext>
            </a:extLst>
          </p:cNvPr>
          <p:cNvSpPr txBox="1"/>
          <p:nvPr/>
        </p:nvSpPr>
        <p:spPr>
          <a:xfrm>
            <a:off x="1055440" y="476672"/>
            <a:ext cx="10441160" cy="132343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sv-SE" sz="4000" b="1">
                <a:solidFill>
                  <a:schemeClr val="bg1"/>
                </a:solidFill>
              </a:rPr>
              <a:t>Namnet på tjänsten ska utgå från målgruppens behov och:</a:t>
            </a:r>
            <a:endParaRPr lang="sv-SE" sz="2000">
              <a:solidFill>
                <a:schemeClr val="bg1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127448" y="2204864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bg1"/>
                </a:solidFill>
              </a:rPr>
              <a:t>beskriva en uppgift och inledas med ett verb</a:t>
            </a:r>
          </a:p>
        </p:txBody>
      </p:sp>
      <p:sp>
        <p:nvSpPr>
          <p:cNvPr id="5" name="Rektangel 4"/>
          <p:cNvSpPr/>
          <p:nvPr/>
        </p:nvSpPr>
        <p:spPr>
          <a:xfrm>
            <a:off x="1127448" y="2916816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bg1"/>
                </a:solidFill>
              </a:rPr>
              <a:t>innehålla enkla ord som invånaren använder</a:t>
            </a:r>
          </a:p>
        </p:txBody>
      </p:sp>
      <p:sp>
        <p:nvSpPr>
          <p:cNvPr id="6" name="Rektangel 5"/>
          <p:cNvSpPr/>
          <p:nvPr/>
        </p:nvSpPr>
        <p:spPr>
          <a:xfrm>
            <a:off x="1127448" y="3564888"/>
            <a:ext cx="6096000" cy="461665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vara kort och kärnfullt, inga värdeord</a:t>
            </a:r>
            <a:endParaRPr lang="sv-SE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127448" y="4203668"/>
            <a:ext cx="9577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bg1"/>
                </a:solidFill>
              </a:rPr>
              <a:t>Inte fokusera på tjänstens format, till exempel plattform eller behandlingsform</a:t>
            </a:r>
          </a:p>
        </p:txBody>
      </p:sp>
      <p:sp>
        <p:nvSpPr>
          <p:cNvPr id="8" name="Rektangel 7"/>
          <p:cNvSpPr/>
          <p:nvPr/>
        </p:nvSpPr>
        <p:spPr>
          <a:xfrm>
            <a:off x="1127448" y="5149064"/>
            <a:ext cx="10141855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inte innehålla egennamn, t. ex. </a:t>
            </a:r>
            <a:r>
              <a:rPr lang="sv-SE" dirty="0" err="1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organisationsnamn</a:t>
            </a:r>
            <a:r>
              <a:rPr lang="sv-SE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 eller projektnamn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1127448" y="5703639"/>
            <a:ext cx="4163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bg1"/>
                </a:solidFill>
              </a:rPr>
              <a:t>inte innehålla förkortningar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407368" y="620688"/>
            <a:ext cx="220925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prstClr val="black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3200" b="1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  <a:t>Utbildning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77002" y="6198669"/>
            <a:ext cx="2153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1200">
                <a:solidFill>
                  <a:prstClr val="black"/>
                </a:solidFill>
                <a:latin typeface="Calibri" panose="020F0502020204030204"/>
              </a:rPr>
              <a:t>Senast uppdaterad: 2020-05-15</a:t>
            </a:r>
          </a:p>
        </p:txBody>
      </p:sp>
      <p:sp>
        <p:nvSpPr>
          <p:cNvPr id="2" name="Rektangel 1"/>
          <p:cNvSpPr/>
          <p:nvPr/>
        </p:nvSpPr>
        <p:spPr>
          <a:xfrm>
            <a:off x="2018060" y="237605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3200" b="1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  <a:t>Stöd</a:t>
            </a:r>
          </a:p>
        </p:txBody>
      </p:sp>
      <p:sp>
        <p:nvSpPr>
          <p:cNvPr id="5" name="Rektangel 4"/>
          <p:cNvSpPr/>
          <p:nvPr/>
        </p:nvSpPr>
        <p:spPr>
          <a:xfrm>
            <a:off x="5231904" y="64562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3200" b="1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  <a:t>Behandling</a:t>
            </a:r>
          </a:p>
        </p:txBody>
      </p:sp>
      <p:sp>
        <p:nvSpPr>
          <p:cNvPr id="7" name="Rektangel 6"/>
          <p:cNvSpPr/>
          <p:nvPr/>
        </p:nvSpPr>
        <p:spPr>
          <a:xfrm>
            <a:off x="6655608" y="530120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3200" b="1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  <a:t>Egenbehandling</a:t>
            </a:r>
          </a:p>
        </p:txBody>
      </p:sp>
      <p:sp>
        <p:nvSpPr>
          <p:cNvPr id="8" name="Rektangel 7"/>
          <p:cNvSpPr/>
          <p:nvPr/>
        </p:nvSpPr>
        <p:spPr>
          <a:xfrm>
            <a:off x="407368" y="465313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3200" b="1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  <a:t>Självhjälpsprogram</a:t>
            </a:r>
          </a:p>
        </p:txBody>
      </p:sp>
      <p:sp>
        <p:nvSpPr>
          <p:cNvPr id="10" name="Rektangel 9"/>
          <p:cNvSpPr/>
          <p:nvPr/>
        </p:nvSpPr>
        <p:spPr>
          <a:xfrm>
            <a:off x="8567150" y="2276872"/>
            <a:ext cx="7249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3200" b="1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  <a:t>Kurs</a:t>
            </a:r>
          </a:p>
        </p:txBody>
      </p:sp>
    </p:spTree>
    <p:extLst>
      <p:ext uri="{BB962C8B-B14F-4D97-AF65-F5344CB8AC3E}">
        <p14:creationId xmlns:p14="http://schemas.microsoft.com/office/powerpoint/2010/main" val="2803884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Förslag på standardformuleringar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Få hjälp… (egenbehandling, behandling, självhjälpsprogram, stöd)</a:t>
            </a:r>
          </a:p>
          <a:p>
            <a:r>
              <a:rPr lang="sv-SE"/>
              <a:t>Lär dig… (utbildning, kurs, stöd) </a:t>
            </a:r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r>
              <a:rPr lang="sv-SE"/>
              <a:t>Fråga: vad är kärnan i programmet?</a:t>
            </a:r>
          </a:p>
        </p:txBody>
      </p:sp>
    </p:spTree>
    <p:extLst>
      <p:ext uri="{BB962C8B-B14F-4D97-AF65-F5344CB8AC3E}">
        <p14:creationId xmlns:p14="http://schemas.microsoft.com/office/powerpoint/2010/main" val="3110602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ubrik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sv-SE" altLang="sv-SE" kern="1200" dirty="0">
                <a:latin typeface="Arial" panose="020B0604020202020204" pitchFamily="34" charset="0"/>
                <a:ea typeface="ヒラギノ角ゴ Pro W3" charset="-128"/>
                <a:cs typeface="+mn-cs"/>
              </a:rPr>
              <a:t>Arbetsgång</a:t>
            </a:r>
          </a:p>
        </p:txBody>
      </p:sp>
      <p:pic>
        <p:nvPicPr>
          <p:cNvPr id="7" name="Bildobjekt 6" descr="En bild som visar inomhus, person, tak, stående&#10;&#10;Automatiskt genererad beskrivning">
            <a:extLst>
              <a:ext uri="{FF2B5EF4-FFF2-40B4-BE49-F238E27FC236}">
                <a16:creationId xmlns:a16="http://schemas.microsoft.com/office/drawing/2014/main" id="{360C0520-A952-46D3-BE70-7A1A0D6240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5" r="14604" b="1"/>
          <a:stretch/>
        </p:blipFill>
        <p:spPr>
          <a:xfrm>
            <a:off x="609600" y="1417638"/>
            <a:ext cx="4005943" cy="5016730"/>
          </a:xfrm>
          <a:prstGeom prst="rect">
            <a:avLst/>
          </a:prstGeom>
          <a:noFill/>
        </p:spPr>
      </p:pic>
      <p:sp>
        <p:nvSpPr>
          <p:cNvPr id="6" name="textruta 5"/>
          <p:cNvSpPr txBox="1"/>
          <p:nvPr/>
        </p:nvSpPr>
        <p:spPr>
          <a:xfrm>
            <a:off x="5225143" y="1542144"/>
            <a:ext cx="6212114" cy="4525963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  <a:ea typeface="+mn-ea"/>
              </a:rPr>
              <a:t>Förslag på namn</a:t>
            </a: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  <a:ea typeface="+mn-ea"/>
              </a:rPr>
              <a:t>Dialog med verksamheten med förslag</a:t>
            </a: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  <a:ea typeface="+mn-ea"/>
              </a:rPr>
              <a:t>Dialog med kommunikation med förslag</a:t>
            </a: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  <a:ea typeface="+mn-ea"/>
              </a:rPr>
              <a:t>Återkoppling till verksamheten</a:t>
            </a: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  <a:ea typeface="+mn-ea"/>
              </a:rPr>
              <a:t>Beslut tillsammans med kommunikation från Produktionskontoret</a:t>
            </a: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  <a:ea typeface="+mn-ea"/>
              </a:rPr>
              <a:t>Återkoppling till verksamheten</a:t>
            </a: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  <a:ea typeface="+mn-ea"/>
              </a:rPr>
              <a:t>Uppdatering av namnet i Stöd och behandling</a:t>
            </a:r>
          </a:p>
          <a:p>
            <a:pPr eaLnBrk="1" hangingPunct="1">
              <a:spcBef>
                <a:spcPct val="20000"/>
              </a:spcBef>
            </a:pPr>
            <a:endParaRPr lang="sv-SE" sz="28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13421451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Skåne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E96A8"/>
      </a:accent1>
      <a:accent2>
        <a:srgbClr val="61B9BD"/>
      </a:accent2>
      <a:accent3>
        <a:srgbClr val="3D9378"/>
      </a:accent3>
      <a:accent4>
        <a:srgbClr val="C4B79F"/>
      </a:accent4>
      <a:accent5>
        <a:srgbClr val="FFFFFF"/>
      </a:accent5>
      <a:accent6>
        <a:srgbClr val="FFFFFF"/>
      </a:accent6>
      <a:hlink>
        <a:srgbClr val="00B0F0"/>
      </a:hlink>
      <a:folHlink>
        <a:srgbClr val="D1FF47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S powerpointmall Kom 190826.potm" id="{01029341-B0EB-4A39-9154-35AFA80C42A6}" vid="{B6F8BFBA-6484-47BA-AA72-AEEDEE186611}"/>
    </a:ext>
  </a:extLst>
</a:theme>
</file>

<file path=ppt/theme/theme2.xml><?xml version="1.0" encoding="utf-8"?>
<a:theme xmlns:a="http://schemas.openxmlformats.org/drawingml/2006/main" name="1_Region Skåne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E96A8"/>
      </a:accent1>
      <a:accent2>
        <a:srgbClr val="61B9BD"/>
      </a:accent2>
      <a:accent3>
        <a:srgbClr val="3D9378"/>
      </a:accent3>
      <a:accent4>
        <a:srgbClr val="C4B79F"/>
      </a:accent4>
      <a:accent5>
        <a:srgbClr val="FFFFFF"/>
      </a:accent5>
      <a:accent6>
        <a:srgbClr val="FFFFFF"/>
      </a:accent6>
      <a:hlink>
        <a:srgbClr val="00B0F0"/>
      </a:hlink>
      <a:folHlink>
        <a:srgbClr val="D1FF47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E0A08F3D-89CB-48F1-894F-6476E1C387E0}" vid="{2741E72C-026A-4A51-BD60-58B0F73A6A55}"/>
    </a:ext>
  </a:extLst>
</a:theme>
</file>

<file path=ppt/theme/theme3.xml><?xml version="1.0" encoding="utf-8"?>
<a:theme xmlns:a="http://schemas.openxmlformats.org/drawingml/2006/main" name="2_Region Skå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Region Skåne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E96A8"/>
      </a:accent1>
      <a:accent2>
        <a:srgbClr val="61B9BD"/>
      </a:accent2>
      <a:accent3>
        <a:srgbClr val="3D9378"/>
      </a:accent3>
      <a:accent4>
        <a:srgbClr val="C4B79F"/>
      </a:accent4>
      <a:accent5>
        <a:srgbClr val="FFFFFF"/>
      </a:accent5>
      <a:accent6>
        <a:srgbClr val="FFFFFF"/>
      </a:accent6>
      <a:hlink>
        <a:srgbClr val="00B0F0"/>
      </a:hlink>
      <a:folHlink>
        <a:srgbClr val="D1FF47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S powerpointmall Kom 190826.potm" id="{01029341-B0EB-4A39-9154-35AFA80C42A6}" vid="{B6F8BFBA-6484-47BA-AA72-AEEDEE186611}"/>
    </a:ext>
  </a:extLst>
</a:theme>
</file>

<file path=ppt/theme/theme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87351DAF135C42910D4FF3EDB60BE6" ma:contentTypeVersion="2" ma:contentTypeDescription="Skapa ett nytt dokument." ma:contentTypeScope="" ma:versionID="71567a849a50a26f93eee0ddd5898de2">
  <xsd:schema xmlns:xsd="http://www.w3.org/2001/XMLSchema" xmlns:xs="http://www.w3.org/2001/XMLSchema" xmlns:p="http://schemas.microsoft.com/office/2006/metadata/properties" xmlns:ns2="c668dfce-7a74-4b99-bb0e-0039acdd2940" targetNamespace="http://schemas.microsoft.com/office/2006/metadata/properties" ma:root="true" ma:fieldsID="74465ddea761e44a200e53d085dbc752" ns2:_="">
    <xsd:import namespace="c668dfce-7a74-4b99-bb0e-0039acdd29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68dfce-7a74-4b99-bb0e-0039acdd29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80AD26-2BBA-4F8D-A846-D24DA55A825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668dfce-7a74-4b99-bb0e-0039acdd294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EACFD94-6496-4D39-8589-1BD271ED2E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68dfce-7a74-4b99-bb0e-0039acdd29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2B1455-449F-4C75-89D7-778FB1D0CC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Microsoft Office PowerPoint</Application>
  <PresentationFormat>Bredbild</PresentationFormat>
  <Paragraphs>104</Paragraphs>
  <Slides>13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13</vt:i4>
      </vt:variant>
    </vt:vector>
  </HeadingPairs>
  <TitlesOfParts>
    <vt:vector size="19" baseType="lpstr">
      <vt:lpstr>Arial</vt:lpstr>
      <vt:lpstr>Calibri</vt:lpstr>
      <vt:lpstr>Region Skåne</vt:lpstr>
      <vt:lpstr>1_Region Skåne</vt:lpstr>
      <vt:lpstr>2_Region Skåne</vt:lpstr>
      <vt:lpstr>3_Region Skåne</vt:lpstr>
      <vt:lpstr>Nationell namnstandard för stöd- och behandlingsplattformen?</vt:lpstr>
      <vt:lpstr>Agenda</vt:lpstr>
      <vt:lpstr>Varför namnstandard?</vt:lpstr>
      <vt:lpstr>PowerPoint-presentation</vt:lpstr>
      <vt:lpstr>PowerPoint-presentation</vt:lpstr>
      <vt:lpstr>PowerPoint-presentation</vt:lpstr>
      <vt:lpstr>PowerPoint-presentation</vt:lpstr>
      <vt:lpstr>Förslag på standardformuleringar</vt:lpstr>
      <vt:lpstr>Arbetsgång</vt:lpstr>
      <vt:lpstr>Utmaningar respektive framgångsfaktorer</vt:lpstr>
      <vt:lpstr>LEVA-metoden</vt:lpstr>
      <vt:lpstr>Program</vt:lpstr>
      <vt:lpstr>Frågor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Namnstandard för stöd- och behandlingsplattformen - så jobbar vi</dc:title>
  <dc:creator>Schultz Mette</dc:creator>
  <cp:lastModifiedBy>Axelsson Jenny</cp:lastModifiedBy>
  <cp:revision>34</cp:revision>
  <dcterms:created xsi:type="dcterms:W3CDTF">2020-11-27T11:36:15Z</dcterms:created>
  <dcterms:modified xsi:type="dcterms:W3CDTF">2020-11-30T14:58:50Z</dcterms:modified>
</cp:coreProperties>
</file>