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57" r:id="rId3"/>
    <p:sldId id="258" r:id="rId4"/>
    <p:sldId id="259" r:id="rId5"/>
    <p:sldId id="260" r:id="rId6"/>
    <p:sldId id="263" r:id="rId7"/>
    <p:sldId id="264" r:id="rId8"/>
    <p:sldId id="261" r:id="rId9"/>
    <p:sldId id="277" r:id="rId10"/>
    <p:sldId id="272" r:id="rId11"/>
    <p:sldId id="273" r:id="rId12"/>
    <p:sldId id="266" r:id="rId13"/>
    <p:sldId id="278" r:id="rId14"/>
    <p:sldId id="274" r:id="rId15"/>
    <p:sldId id="268" r:id="rId16"/>
    <p:sldId id="269" r:id="rId17"/>
    <p:sldId id="270" r:id="rId18"/>
    <p:sldId id="276" r:id="rId19"/>
    <p:sldId id="275" r:id="rId20"/>
    <p:sldId id="262" r:id="rId21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3" autoAdjust="0"/>
    <p:restoredTop sz="98934" autoAdjust="0"/>
  </p:normalViewPr>
  <p:slideViewPr>
    <p:cSldViewPr>
      <p:cViewPr>
        <p:scale>
          <a:sx n="70" d="100"/>
          <a:sy n="70" d="100"/>
        </p:scale>
        <p:origin x="-2100" y="-9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3B360-75EF-47C4-A422-2BB112A5E154}" type="datetimeFigureOut">
              <a:rPr lang="sv-SE" smtClean="0"/>
              <a:t>2017-03-09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C4A45-B37E-4F64-A774-285743292A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9907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tshållare för bildobjekt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Platshållare för anteckninga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en-US" dirty="0" smtClean="0">
              <a:latin typeface="Arial" charset="0"/>
            </a:endParaRPr>
          </a:p>
        </p:txBody>
      </p:sp>
      <p:sp>
        <p:nvSpPr>
          <p:cNvPr id="46084" name="Platshållare för bildnummer 3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fld id="{6FE5C787-EC3D-405B-951C-3CC5DDCC5E0F}" type="slidenum">
              <a:rPr lang="sv-SE" altLang="en-US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t>2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tshållare för bildobjekt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Platshållare för anteckninga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en-US" dirty="0" smtClean="0">
              <a:latin typeface="Arial" charset="0"/>
            </a:endParaRPr>
          </a:p>
        </p:txBody>
      </p:sp>
      <p:sp>
        <p:nvSpPr>
          <p:cNvPr id="46084" name="Platshållare för bildnummer 3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fld id="{6FE5C787-EC3D-405B-951C-3CC5DDCC5E0F}" type="slidenum">
              <a:rPr lang="sv-SE" altLang="en-US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t>18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tshållare för bildobjekt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Platshållare för anteckninga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en-US" dirty="0" smtClean="0">
              <a:latin typeface="Arial" charset="0"/>
            </a:endParaRPr>
          </a:p>
        </p:txBody>
      </p:sp>
      <p:sp>
        <p:nvSpPr>
          <p:cNvPr id="46084" name="Platshållare för bildnummer 3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fld id="{6FE5C787-EC3D-405B-951C-3CC5DDCC5E0F}" type="slidenum">
              <a:rPr lang="sv-SE" altLang="en-US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t>19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tshållare för bildobjekt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Platshållare för anteckninga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en-US" dirty="0" smtClean="0">
              <a:latin typeface="Arial" charset="0"/>
            </a:endParaRPr>
          </a:p>
        </p:txBody>
      </p:sp>
      <p:sp>
        <p:nvSpPr>
          <p:cNvPr id="46084" name="Platshållare för bildnummer 3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fld id="{6FE5C787-EC3D-405B-951C-3CC5DDCC5E0F}" type="slidenum">
              <a:rPr lang="sv-SE" altLang="en-US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t>3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tshållare för bildobjekt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Platshållare för anteckninga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en-US" dirty="0" smtClean="0">
              <a:latin typeface="Arial" charset="0"/>
            </a:endParaRPr>
          </a:p>
        </p:txBody>
      </p:sp>
      <p:sp>
        <p:nvSpPr>
          <p:cNvPr id="46084" name="Platshållare för bildnummer 3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fld id="{6FE5C787-EC3D-405B-951C-3CC5DDCC5E0F}" type="slidenum">
              <a:rPr lang="sv-SE" altLang="en-US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t>4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tshållare för bildobjekt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Platshållare för anteckninga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en-US" dirty="0" smtClean="0">
              <a:latin typeface="Arial" charset="0"/>
            </a:endParaRPr>
          </a:p>
        </p:txBody>
      </p:sp>
      <p:sp>
        <p:nvSpPr>
          <p:cNvPr id="46084" name="Platshållare för bildnummer 3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fld id="{6FE5C787-EC3D-405B-951C-3CC5DDCC5E0F}" type="slidenum">
              <a:rPr lang="sv-SE" altLang="en-US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t>6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tshållare för bildobjekt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Platshållare för anteckninga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en-US" dirty="0" smtClean="0">
              <a:latin typeface="Arial" charset="0"/>
            </a:endParaRPr>
          </a:p>
        </p:txBody>
      </p:sp>
      <p:sp>
        <p:nvSpPr>
          <p:cNvPr id="46084" name="Platshållare för bildnummer 3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fld id="{6FE5C787-EC3D-405B-951C-3CC5DDCC5E0F}" type="slidenum">
              <a:rPr lang="sv-SE" altLang="en-US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t>7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tshållare för bildobjekt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Platshållare för anteckninga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en-US" dirty="0" smtClean="0">
              <a:latin typeface="Arial" charset="0"/>
            </a:endParaRPr>
          </a:p>
        </p:txBody>
      </p:sp>
      <p:sp>
        <p:nvSpPr>
          <p:cNvPr id="46084" name="Platshållare för bildnummer 3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fld id="{6FE5C787-EC3D-405B-951C-3CC5DDCC5E0F}" type="slidenum">
              <a:rPr lang="sv-SE" altLang="en-US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t>11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tshållare för bildobjekt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Platshållare för anteckninga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en-US" dirty="0" smtClean="0">
              <a:latin typeface="Arial" charset="0"/>
            </a:endParaRPr>
          </a:p>
        </p:txBody>
      </p:sp>
      <p:sp>
        <p:nvSpPr>
          <p:cNvPr id="46084" name="Platshållare för bildnummer 3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fld id="{6FE5C787-EC3D-405B-951C-3CC5DDCC5E0F}" type="slidenum">
              <a:rPr lang="sv-SE" altLang="en-US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t>12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tshållare för bildobjekt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Platshållare för anteckninga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en-US" dirty="0" smtClean="0">
              <a:latin typeface="Arial" charset="0"/>
            </a:endParaRPr>
          </a:p>
        </p:txBody>
      </p:sp>
      <p:sp>
        <p:nvSpPr>
          <p:cNvPr id="46084" name="Platshållare för bildnummer 3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fld id="{6FE5C787-EC3D-405B-951C-3CC5DDCC5E0F}" type="slidenum">
              <a:rPr lang="sv-SE" altLang="en-US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t>13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tshållare för bildobjekt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Platshållare för anteckninga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en-US" dirty="0" smtClean="0">
              <a:latin typeface="Arial" charset="0"/>
            </a:endParaRPr>
          </a:p>
        </p:txBody>
      </p:sp>
      <p:sp>
        <p:nvSpPr>
          <p:cNvPr id="46084" name="Platshållare för bildnummer 3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fld id="{6FE5C787-EC3D-405B-951C-3CC5DDCC5E0F}" type="slidenum">
              <a:rPr lang="sv-SE" altLang="en-US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t>17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44991-106E-404A-B7D5-08C3A3A77CC9}" type="datetime1">
              <a:rPr lang="sv-SE" altLang="en-US"/>
              <a:pPr>
                <a:defRPr/>
              </a:pPr>
              <a:t>2017-03-09</a:t>
            </a:fld>
            <a:endParaRPr lang="sv-SE" altLang="en-US"/>
          </a:p>
        </p:txBody>
      </p:sp>
      <p:sp>
        <p:nvSpPr>
          <p:cNvPr id="5" name="Platshållare för sidfot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6" name="Platshållare för bildnumm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1C1C1-A5E4-459E-8B98-B4066790A35F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411401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EDB27-39AA-4D72-B483-1019F6232302}" type="datetime1">
              <a:rPr lang="sv-SE" altLang="en-US"/>
              <a:pPr>
                <a:defRPr/>
              </a:pPr>
              <a:t>2017-03-09</a:t>
            </a:fld>
            <a:endParaRPr lang="sv-SE" altLang="en-US"/>
          </a:p>
        </p:txBody>
      </p:sp>
      <p:sp>
        <p:nvSpPr>
          <p:cNvPr id="5" name="Platshållare för sidfot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6" name="Platshållare för bildnumm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60D84-BA79-4697-9881-709EED8CCEF0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3424492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1152525"/>
            <a:ext cx="2057400" cy="449897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152525"/>
            <a:ext cx="6019800" cy="449897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EC3BA-3A41-44D9-A8AA-2AAFA5E61B17}" type="datetime1">
              <a:rPr lang="sv-SE" altLang="en-US"/>
              <a:pPr>
                <a:defRPr/>
              </a:pPr>
              <a:t>2017-03-09</a:t>
            </a:fld>
            <a:endParaRPr lang="sv-SE" altLang="en-US"/>
          </a:p>
        </p:txBody>
      </p:sp>
      <p:sp>
        <p:nvSpPr>
          <p:cNvPr id="5" name="Platshållare för sidfot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6" name="Platshållare för bildnumm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A2016-B039-4703-B2B3-69D5070B868D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259471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E89FF-E1F6-4F03-A100-565FF53DF134}" type="datetime1">
              <a:rPr lang="sv-SE" altLang="en-US"/>
              <a:pPr>
                <a:defRPr/>
              </a:pPr>
              <a:t>2017-03-09</a:t>
            </a:fld>
            <a:endParaRPr lang="sv-SE" altLang="en-US"/>
          </a:p>
        </p:txBody>
      </p:sp>
      <p:sp>
        <p:nvSpPr>
          <p:cNvPr id="5" name="Platshållare för sidfot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6" name="Platshållare för bildnummer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A00EF-AED6-4012-8AD1-02E06ED5F195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783009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7E35A-132E-47BF-9639-A9F3912A12C6}" type="datetime1">
              <a:rPr lang="sv-SE" altLang="en-US"/>
              <a:pPr>
                <a:defRPr/>
              </a:pPr>
              <a:t>2017-03-09</a:t>
            </a:fld>
            <a:endParaRPr lang="sv-SE" altLang="en-US"/>
          </a:p>
        </p:txBody>
      </p:sp>
      <p:sp>
        <p:nvSpPr>
          <p:cNvPr id="5" name="Platshållare för sidfot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6" name="Platshållare för bildnummer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1BE7E-50BF-417E-B69C-F3316913BAB0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089270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9F135-A49F-4911-A191-36879FDDE538}" type="datetime1">
              <a:rPr lang="sv-SE" altLang="en-US"/>
              <a:pPr>
                <a:defRPr/>
              </a:pPr>
              <a:t>2017-03-09</a:t>
            </a:fld>
            <a:endParaRPr lang="sv-SE" altLang="en-US"/>
          </a:p>
        </p:txBody>
      </p:sp>
      <p:sp>
        <p:nvSpPr>
          <p:cNvPr id="5" name="Platshållare för sidfot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6" name="Platshållare för bildnummer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9F084-94C1-41B9-B458-6EEEA4438B6A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1884304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941513"/>
            <a:ext cx="4038600" cy="3709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41513"/>
            <a:ext cx="4038600" cy="3709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1362D-B1D0-41CD-A4A8-DC39A50E7C84}" type="datetime1">
              <a:rPr lang="sv-SE" altLang="en-US"/>
              <a:pPr>
                <a:defRPr/>
              </a:pPr>
              <a:t>2017-03-09</a:t>
            </a:fld>
            <a:endParaRPr lang="sv-SE" altLang="en-US"/>
          </a:p>
        </p:txBody>
      </p:sp>
      <p:sp>
        <p:nvSpPr>
          <p:cNvPr id="6" name="Platshållare för sidfot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7" name="Platshållare för bildnummer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10989-9345-4D03-81A4-F78489B7A33D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796532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DA8AC-2C4B-4DC5-916F-47360833E8B8}" type="datetime1">
              <a:rPr lang="sv-SE" altLang="en-US"/>
              <a:pPr>
                <a:defRPr/>
              </a:pPr>
              <a:t>2017-03-09</a:t>
            </a:fld>
            <a:endParaRPr lang="sv-SE" altLang="en-US"/>
          </a:p>
        </p:txBody>
      </p:sp>
      <p:sp>
        <p:nvSpPr>
          <p:cNvPr id="8" name="Platshållare för sidfot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9" name="Platshållare för bildnummer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68D03-8C22-4538-A42A-8E35853F7208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1410449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D2E7E-A16B-4F95-A951-C83EC1BAA11B}" type="datetime1">
              <a:rPr lang="sv-SE" altLang="en-US"/>
              <a:pPr>
                <a:defRPr/>
              </a:pPr>
              <a:t>2017-03-09</a:t>
            </a:fld>
            <a:endParaRPr lang="sv-SE" altLang="en-US"/>
          </a:p>
        </p:txBody>
      </p:sp>
      <p:sp>
        <p:nvSpPr>
          <p:cNvPr id="4" name="Platshållare för sidfot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5" name="Platshållare för bildnummer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5AEE1-5C7E-4423-A1FB-8B0B9C66B0AA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871834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9C294-59F2-456A-954E-3BE5439E41E8}" type="datetime1">
              <a:rPr lang="sv-SE" altLang="en-US"/>
              <a:pPr>
                <a:defRPr/>
              </a:pPr>
              <a:t>2017-03-09</a:t>
            </a:fld>
            <a:endParaRPr lang="sv-SE" altLang="en-US"/>
          </a:p>
        </p:txBody>
      </p:sp>
      <p:sp>
        <p:nvSpPr>
          <p:cNvPr id="3" name="Platshållare för sidfot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4" name="Platshållare för bildnummer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5D45-05C4-4727-8A9D-EE502C9B70BC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3475338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6A39A-0AC8-46E8-951F-54EA9F83640B}" type="datetime1">
              <a:rPr lang="sv-SE" altLang="en-US"/>
              <a:pPr>
                <a:defRPr/>
              </a:pPr>
              <a:t>2017-03-09</a:t>
            </a:fld>
            <a:endParaRPr lang="sv-SE" altLang="en-US"/>
          </a:p>
        </p:txBody>
      </p:sp>
      <p:sp>
        <p:nvSpPr>
          <p:cNvPr id="6" name="Platshållare för sidfot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7" name="Platshållare för bildnummer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D20C-9CEC-431D-9B8B-3B9D71F221FF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56729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0581E-4D0D-4FE2-AAB3-21B519128A63}" type="datetime1">
              <a:rPr lang="sv-SE" altLang="en-US"/>
              <a:pPr>
                <a:defRPr/>
              </a:pPr>
              <a:t>2017-03-09</a:t>
            </a:fld>
            <a:endParaRPr lang="sv-SE" altLang="en-US"/>
          </a:p>
        </p:txBody>
      </p:sp>
      <p:sp>
        <p:nvSpPr>
          <p:cNvPr id="5" name="Platshållare för sidfot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6" name="Platshållare för bildnumm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EF903-E2DF-4D60-92BC-466C273B5483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452858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FE01B-F60B-4191-8DF8-C3EEE939C2D1}" type="datetime1">
              <a:rPr lang="sv-SE" altLang="en-US"/>
              <a:pPr>
                <a:defRPr/>
              </a:pPr>
              <a:t>2017-03-09</a:t>
            </a:fld>
            <a:endParaRPr lang="sv-SE" altLang="en-US"/>
          </a:p>
        </p:txBody>
      </p:sp>
      <p:sp>
        <p:nvSpPr>
          <p:cNvPr id="6" name="Platshållare för sidfot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7" name="Platshållare för bildnummer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4C91C-FDBC-428F-BA94-F02AEBBADCDF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3954266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90A09-1C58-4876-AACB-A57D2D04370C}" type="datetime1">
              <a:rPr lang="sv-SE" altLang="en-US"/>
              <a:pPr>
                <a:defRPr/>
              </a:pPr>
              <a:t>2017-03-09</a:t>
            </a:fld>
            <a:endParaRPr lang="sv-SE" altLang="en-US"/>
          </a:p>
        </p:txBody>
      </p:sp>
      <p:sp>
        <p:nvSpPr>
          <p:cNvPr id="5" name="Platshållare för sidfot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6" name="Platshållare för bildnummer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B5E32-13DE-4A24-9B0B-FAA0D1D49B28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4038902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1152525"/>
            <a:ext cx="2057400" cy="449897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152525"/>
            <a:ext cx="6019800" cy="449897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696C8-7A19-40DB-8B72-F8247D0B048A}" type="datetime1">
              <a:rPr lang="sv-SE" altLang="en-US"/>
              <a:pPr>
                <a:defRPr/>
              </a:pPr>
              <a:t>2017-03-09</a:t>
            </a:fld>
            <a:endParaRPr lang="sv-SE" altLang="en-US"/>
          </a:p>
        </p:txBody>
      </p:sp>
      <p:sp>
        <p:nvSpPr>
          <p:cNvPr id="5" name="Platshållare för sidfot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6" name="Platshållare för bildnummer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FADA2-8088-4960-876A-A49B4F1F5DB9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114377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EBFBE-CF0C-41EC-9352-443A6D582CFB}" type="datetime1">
              <a:rPr lang="sv-SE" altLang="en-US"/>
              <a:pPr>
                <a:defRPr/>
              </a:pPr>
              <a:t>2017-03-09</a:t>
            </a:fld>
            <a:endParaRPr lang="sv-SE" altLang="en-US"/>
          </a:p>
        </p:txBody>
      </p:sp>
      <p:sp>
        <p:nvSpPr>
          <p:cNvPr id="5" name="Platshållare för sidfot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6" name="Platshållare för bildnumm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16B06-20FC-4401-B5EA-93E95CF5480C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139469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941513"/>
            <a:ext cx="4038600" cy="3709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41513"/>
            <a:ext cx="4038600" cy="3709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A6717-3AC2-4B6E-A58F-F8772B3D164F}" type="datetime1">
              <a:rPr lang="sv-SE" altLang="en-US"/>
              <a:pPr>
                <a:defRPr/>
              </a:pPr>
              <a:t>2017-03-09</a:t>
            </a:fld>
            <a:endParaRPr lang="sv-SE" altLang="en-US"/>
          </a:p>
        </p:txBody>
      </p:sp>
      <p:sp>
        <p:nvSpPr>
          <p:cNvPr id="6" name="Platshållare för sidfot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7" name="Platshållare för bildnumm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2C714-C711-4531-92C9-E56A964F4D24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1324453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D0B57-A674-42C7-AE43-75F9B32A8481}" type="datetime1">
              <a:rPr lang="sv-SE" altLang="en-US"/>
              <a:pPr>
                <a:defRPr/>
              </a:pPr>
              <a:t>2017-03-09</a:t>
            </a:fld>
            <a:endParaRPr lang="sv-SE" altLang="en-US"/>
          </a:p>
        </p:txBody>
      </p:sp>
      <p:sp>
        <p:nvSpPr>
          <p:cNvPr id="8" name="Platshållare för sidfot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9" name="Platshållare för bildnumm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EA03D-9F08-4EC2-A49F-9317A80CD754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061878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3F622-72BA-4762-BF04-C04E20C08D74}" type="datetime1">
              <a:rPr lang="sv-SE" altLang="en-US"/>
              <a:pPr>
                <a:defRPr/>
              </a:pPr>
              <a:t>2017-03-09</a:t>
            </a:fld>
            <a:endParaRPr lang="sv-SE" altLang="en-US"/>
          </a:p>
        </p:txBody>
      </p:sp>
      <p:sp>
        <p:nvSpPr>
          <p:cNvPr id="4" name="Platshållare för sidfot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5" name="Platshållare för bildnumm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1031E-9D1E-46C2-A767-3704CFC55A2F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829716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A9C7E-1382-44C4-8945-0C801FC37A6C}" type="datetime1">
              <a:rPr lang="sv-SE" altLang="en-US"/>
              <a:pPr>
                <a:defRPr/>
              </a:pPr>
              <a:t>2017-03-09</a:t>
            </a:fld>
            <a:endParaRPr lang="sv-SE" altLang="en-US"/>
          </a:p>
        </p:txBody>
      </p:sp>
      <p:sp>
        <p:nvSpPr>
          <p:cNvPr id="3" name="Platshållare för sidfot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4" name="Platshållare för bildnumm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D52D7-5713-43BD-8FAD-E30E1F3BE519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55614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F87DB-9C57-4586-A78A-A7C009ACF891}" type="datetime1">
              <a:rPr lang="sv-SE" altLang="en-US"/>
              <a:pPr>
                <a:defRPr/>
              </a:pPr>
              <a:t>2017-03-09</a:t>
            </a:fld>
            <a:endParaRPr lang="sv-SE" altLang="en-US"/>
          </a:p>
        </p:txBody>
      </p:sp>
      <p:sp>
        <p:nvSpPr>
          <p:cNvPr id="6" name="Platshållare för sidfot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7" name="Platshållare för bildnumm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700C3-DB49-4B28-B4D0-4078BBBDF103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93064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4621E-1AFE-49D8-ACC1-FBE873677D46}" type="datetime1">
              <a:rPr lang="sv-SE" altLang="en-US"/>
              <a:pPr>
                <a:defRPr/>
              </a:pPr>
              <a:t>2017-03-09</a:t>
            </a:fld>
            <a:endParaRPr lang="sv-SE" altLang="en-US"/>
          </a:p>
        </p:txBody>
      </p:sp>
      <p:sp>
        <p:nvSpPr>
          <p:cNvPr id="6" name="Platshållare för sidfot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/>
          </a:p>
        </p:txBody>
      </p:sp>
      <p:sp>
        <p:nvSpPr>
          <p:cNvPr id="7" name="Platshållare för bildnumm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F8741-219F-40D5-B967-CF29B2E60F50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423581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ktangel 11"/>
          <p:cNvSpPr>
            <a:spLocks noChangeArrowheads="1"/>
          </p:cNvSpPr>
          <p:nvPr/>
        </p:nvSpPr>
        <p:spPr bwMode="auto">
          <a:xfrm>
            <a:off x="0" y="6103938"/>
            <a:ext cx="9144000" cy="754062"/>
          </a:xfrm>
          <a:prstGeom prst="rect">
            <a:avLst/>
          </a:prstGeom>
          <a:solidFill>
            <a:srgbClr val="AA11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sv-SE" altLang="en-US" smtClean="0">
              <a:solidFill>
                <a:srgbClr val="FFFFFF"/>
              </a:solidFill>
            </a:endParaRPr>
          </a:p>
        </p:txBody>
      </p:sp>
      <p:sp>
        <p:nvSpPr>
          <p:cNvPr id="2051" name="Rektangel med rundade hörn 12"/>
          <p:cNvSpPr>
            <a:spLocks noChangeArrowheads="1"/>
          </p:cNvSpPr>
          <p:nvPr/>
        </p:nvSpPr>
        <p:spPr bwMode="auto">
          <a:xfrm>
            <a:off x="0" y="5783263"/>
            <a:ext cx="9140825" cy="635000"/>
          </a:xfrm>
          <a:prstGeom prst="roundRect">
            <a:avLst>
              <a:gd name="adj" fmla="val 36815"/>
            </a:avLst>
          </a:prstGeom>
          <a:solidFill>
            <a:schemeClr val="bg1"/>
          </a:solidFill>
          <a:ln w="9525" cmpd="sng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sv-SE" altLang="en-US" smtClean="0">
              <a:solidFill>
                <a:srgbClr val="FFFFFF"/>
              </a:solidFill>
            </a:endParaRPr>
          </a:p>
        </p:txBody>
      </p:sp>
      <p:grpSp>
        <p:nvGrpSpPr>
          <p:cNvPr id="2052" name="Grupp 8"/>
          <p:cNvGrpSpPr>
            <a:grpSpLocks/>
          </p:cNvGrpSpPr>
          <p:nvPr/>
        </p:nvGrpSpPr>
        <p:grpSpPr bwMode="auto">
          <a:xfrm>
            <a:off x="390525" y="0"/>
            <a:ext cx="1333500" cy="890588"/>
            <a:chOff x="0" y="0"/>
            <a:chExt cx="1333884" cy="891244"/>
          </a:xfrm>
        </p:grpSpPr>
        <p:sp>
          <p:nvSpPr>
            <p:cNvPr id="2" name="Rektangel med rundade hörn på samma sida 6"/>
            <p:cNvSpPr>
              <a:spLocks/>
            </p:cNvSpPr>
            <p:nvPr userDrawn="1"/>
          </p:nvSpPr>
          <p:spPr bwMode="auto">
            <a:xfrm rot="10800000">
              <a:off x="0" y="0"/>
              <a:ext cx="1333884" cy="891244"/>
            </a:xfrm>
            <a:custGeom>
              <a:avLst/>
              <a:gdLst>
                <a:gd name="T0" fmla="*/ 148544 w 1333884"/>
                <a:gd name="T1" fmla="*/ 0 h 891244"/>
                <a:gd name="T2" fmla="*/ 1185340 w 1333884"/>
                <a:gd name="T3" fmla="*/ 0 h 891244"/>
                <a:gd name="T4" fmla="*/ 1333884 w 1333884"/>
                <a:gd name="T5" fmla="*/ 148544 h 891244"/>
                <a:gd name="T6" fmla="*/ 1333884 w 1333884"/>
                <a:gd name="T7" fmla="*/ 891244 h 891244"/>
                <a:gd name="T8" fmla="*/ 1333884 w 1333884"/>
                <a:gd name="T9" fmla="*/ 891244 h 891244"/>
                <a:gd name="T10" fmla="*/ 0 w 1333884"/>
                <a:gd name="T11" fmla="*/ 891244 h 891244"/>
                <a:gd name="T12" fmla="*/ 0 w 1333884"/>
                <a:gd name="T13" fmla="*/ 891244 h 891244"/>
                <a:gd name="T14" fmla="*/ 0 w 1333884"/>
                <a:gd name="T15" fmla="*/ 148544 h 891244"/>
                <a:gd name="T16" fmla="*/ 148544 w 1333884"/>
                <a:gd name="T17" fmla="*/ 0 h 8912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33884" h="891244">
                  <a:moveTo>
                    <a:pt x="148544" y="0"/>
                  </a:moveTo>
                  <a:lnTo>
                    <a:pt x="1185340" y="0"/>
                  </a:lnTo>
                  <a:cubicBezTo>
                    <a:pt x="1267379" y="0"/>
                    <a:pt x="1333884" y="66505"/>
                    <a:pt x="1333884" y="148544"/>
                  </a:cubicBezTo>
                  <a:lnTo>
                    <a:pt x="1333884" y="891244"/>
                  </a:lnTo>
                  <a:lnTo>
                    <a:pt x="0" y="891244"/>
                  </a:lnTo>
                  <a:lnTo>
                    <a:pt x="0" y="148544"/>
                  </a:lnTo>
                  <a:cubicBezTo>
                    <a:pt x="0" y="66505"/>
                    <a:pt x="66505" y="0"/>
                    <a:pt x="148544" y="0"/>
                  </a:cubicBezTo>
                  <a:close/>
                </a:path>
              </a:pathLst>
            </a:custGeom>
            <a:solidFill>
              <a:srgbClr val="AA112C"/>
            </a:solidFill>
            <a:ln w="9525" cap="flat" cmpd="sng">
              <a:solidFill>
                <a:srgbClr val="AA112C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sv-SE">
                <a:solidFill>
                  <a:srgbClr val="000000"/>
                </a:solidFill>
                <a:ea typeface="SimSun" pitchFamily="2" charset="-122"/>
              </a:endParaRPr>
            </a:p>
          </p:txBody>
        </p:sp>
        <p:pic>
          <p:nvPicPr>
            <p:cNvPr id="3" name="Bildobjekt 7" descr="1177 Vårdguiden_neg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509" y="264848"/>
              <a:ext cx="984177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3" name="Platshållare för rubrik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2525"/>
            <a:ext cx="82296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zh-CN" smtClean="0"/>
              <a:t>Klicka här för att ändra format</a:t>
            </a:r>
          </a:p>
        </p:txBody>
      </p:sp>
      <p:sp>
        <p:nvSpPr>
          <p:cNvPr id="2054" name="Platshållare för text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41513"/>
            <a:ext cx="8229600" cy="3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zh-CN" smtClean="0"/>
              <a:t>Klicka här för att ändra format på bakgrundstexten</a:t>
            </a:r>
          </a:p>
          <a:p>
            <a:pPr lvl="1"/>
            <a:r>
              <a:rPr lang="sv-SE" altLang="zh-CN" smtClean="0"/>
              <a:t>Nivå två</a:t>
            </a:r>
          </a:p>
          <a:p>
            <a:pPr lvl="2"/>
            <a:r>
              <a:rPr lang="sv-SE" altLang="zh-CN" smtClean="0"/>
              <a:t>Nivå tre</a:t>
            </a:r>
          </a:p>
          <a:p>
            <a:pPr lvl="3"/>
            <a:r>
              <a:rPr lang="sv-SE" altLang="zh-CN" smtClean="0"/>
              <a:t>Nivå fyra</a:t>
            </a:r>
          </a:p>
          <a:p>
            <a:pPr lvl="4"/>
            <a:r>
              <a:rPr lang="sv-SE" altLang="zh-CN" smtClean="0"/>
              <a:t>Nivå fem</a:t>
            </a:r>
          </a:p>
        </p:txBody>
      </p:sp>
      <p:sp>
        <p:nvSpPr>
          <p:cNvPr id="2057" name="Platshållare för datum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65888"/>
            <a:ext cx="10795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C34697-9A66-45A1-9753-A000B5DF32E0}" type="datetime1">
              <a:rPr lang="sv-SE" altLang="en-US">
                <a:ea typeface="SimSun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2017-03-09</a:t>
            </a:fld>
            <a:endParaRPr lang="sv-SE" altLang="en-US">
              <a:ea typeface="SimSun" pitchFamily="2" charset="-122"/>
            </a:endParaRPr>
          </a:p>
        </p:txBody>
      </p:sp>
      <p:sp>
        <p:nvSpPr>
          <p:cNvPr id="2058" name="Platshållare för sidfot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82738" y="6465888"/>
            <a:ext cx="55784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 altLang="en-US">
              <a:ea typeface="SimSun" pitchFamily="2" charset="-122"/>
            </a:endParaRPr>
          </a:p>
        </p:txBody>
      </p:sp>
      <p:sp>
        <p:nvSpPr>
          <p:cNvPr id="2059" name="Platshållare för bildnumm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12013" y="6464300"/>
            <a:ext cx="14747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A28DBB-B7F9-4FAC-886E-7826A6A9A570}" type="slidenum">
              <a:rPr lang="sv-SE" altLang="en-US">
                <a:ea typeface="SimSun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en-US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858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20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ts val="200"/>
        </a:spcAft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ts val="200"/>
        </a:spcAft>
        <a:buFont typeface="Arial" charset="0"/>
        <a:buChar char="–"/>
        <a:defRPr sz="1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ktangel 11"/>
          <p:cNvSpPr>
            <a:spLocks noChangeArrowheads="1"/>
          </p:cNvSpPr>
          <p:nvPr/>
        </p:nvSpPr>
        <p:spPr bwMode="auto">
          <a:xfrm>
            <a:off x="0" y="6103938"/>
            <a:ext cx="9144000" cy="754062"/>
          </a:xfrm>
          <a:prstGeom prst="rect">
            <a:avLst/>
          </a:prstGeom>
          <a:solidFill>
            <a:srgbClr val="AA11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sv-SE" altLang="en-US" smtClean="0">
              <a:solidFill>
                <a:srgbClr val="FFFFFF"/>
              </a:solidFill>
            </a:endParaRPr>
          </a:p>
        </p:txBody>
      </p:sp>
      <p:sp>
        <p:nvSpPr>
          <p:cNvPr id="4099" name="Rektangel med rundade hörn 12"/>
          <p:cNvSpPr>
            <a:spLocks noChangeArrowheads="1"/>
          </p:cNvSpPr>
          <p:nvPr/>
        </p:nvSpPr>
        <p:spPr bwMode="auto">
          <a:xfrm>
            <a:off x="0" y="5783263"/>
            <a:ext cx="9140825" cy="635000"/>
          </a:xfrm>
          <a:prstGeom prst="roundRect">
            <a:avLst>
              <a:gd name="adj" fmla="val 36815"/>
            </a:avLst>
          </a:prstGeom>
          <a:solidFill>
            <a:schemeClr val="bg1"/>
          </a:solidFill>
          <a:ln w="9525" cmpd="sng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sv-SE" altLang="en-US" smtClean="0">
              <a:solidFill>
                <a:srgbClr val="FFFFFF"/>
              </a:solidFill>
            </a:endParaRPr>
          </a:p>
        </p:txBody>
      </p:sp>
      <p:grpSp>
        <p:nvGrpSpPr>
          <p:cNvPr id="4100" name="Grupp 8"/>
          <p:cNvGrpSpPr>
            <a:grpSpLocks/>
          </p:cNvGrpSpPr>
          <p:nvPr/>
        </p:nvGrpSpPr>
        <p:grpSpPr bwMode="auto">
          <a:xfrm>
            <a:off x="390525" y="0"/>
            <a:ext cx="1333500" cy="890588"/>
            <a:chOff x="0" y="0"/>
            <a:chExt cx="1333884" cy="891244"/>
          </a:xfrm>
        </p:grpSpPr>
        <p:sp>
          <p:nvSpPr>
            <p:cNvPr id="2" name="Rektangel med rundade hörn på samma sida 6"/>
            <p:cNvSpPr>
              <a:spLocks/>
            </p:cNvSpPr>
            <p:nvPr userDrawn="1"/>
          </p:nvSpPr>
          <p:spPr bwMode="auto">
            <a:xfrm rot="10800000">
              <a:off x="0" y="0"/>
              <a:ext cx="1333884" cy="891244"/>
            </a:xfrm>
            <a:custGeom>
              <a:avLst/>
              <a:gdLst>
                <a:gd name="T0" fmla="*/ 148544 w 1333884"/>
                <a:gd name="T1" fmla="*/ 0 h 891244"/>
                <a:gd name="T2" fmla="*/ 1185340 w 1333884"/>
                <a:gd name="T3" fmla="*/ 0 h 891244"/>
                <a:gd name="T4" fmla="*/ 1333884 w 1333884"/>
                <a:gd name="T5" fmla="*/ 148544 h 891244"/>
                <a:gd name="T6" fmla="*/ 1333884 w 1333884"/>
                <a:gd name="T7" fmla="*/ 891244 h 891244"/>
                <a:gd name="T8" fmla="*/ 1333884 w 1333884"/>
                <a:gd name="T9" fmla="*/ 891244 h 891244"/>
                <a:gd name="T10" fmla="*/ 0 w 1333884"/>
                <a:gd name="T11" fmla="*/ 891244 h 891244"/>
                <a:gd name="T12" fmla="*/ 0 w 1333884"/>
                <a:gd name="T13" fmla="*/ 891244 h 891244"/>
                <a:gd name="T14" fmla="*/ 0 w 1333884"/>
                <a:gd name="T15" fmla="*/ 148544 h 891244"/>
                <a:gd name="T16" fmla="*/ 148544 w 1333884"/>
                <a:gd name="T17" fmla="*/ 0 h 8912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33884" h="891244">
                  <a:moveTo>
                    <a:pt x="148544" y="0"/>
                  </a:moveTo>
                  <a:lnTo>
                    <a:pt x="1185340" y="0"/>
                  </a:lnTo>
                  <a:cubicBezTo>
                    <a:pt x="1267379" y="0"/>
                    <a:pt x="1333884" y="66505"/>
                    <a:pt x="1333884" y="148544"/>
                  </a:cubicBezTo>
                  <a:lnTo>
                    <a:pt x="1333884" y="891244"/>
                  </a:lnTo>
                  <a:lnTo>
                    <a:pt x="0" y="891244"/>
                  </a:lnTo>
                  <a:lnTo>
                    <a:pt x="0" y="148544"/>
                  </a:lnTo>
                  <a:cubicBezTo>
                    <a:pt x="0" y="66505"/>
                    <a:pt x="66505" y="0"/>
                    <a:pt x="148544" y="0"/>
                  </a:cubicBezTo>
                  <a:close/>
                </a:path>
              </a:pathLst>
            </a:custGeom>
            <a:solidFill>
              <a:srgbClr val="AA112C"/>
            </a:solidFill>
            <a:ln w="9525" cap="flat" cmpd="sng">
              <a:solidFill>
                <a:srgbClr val="AA112C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sv-SE">
                <a:solidFill>
                  <a:srgbClr val="000000"/>
                </a:solidFill>
                <a:ea typeface="SimSun" pitchFamily="2" charset="-122"/>
              </a:endParaRPr>
            </a:p>
          </p:txBody>
        </p:sp>
        <p:pic>
          <p:nvPicPr>
            <p:cNvPr id="3" name="Bildobjekt 7" descr="1177 Vårdguiden_neg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509" y="264848"/>
              <a:ext cx="984177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1" name="Platshållare för rubrik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2525"/>
            <a:ext cx="82296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zh-CN" smtClean="0"/>
              <a:t>Klicka här för att ändra format</a:t>
            </a:r>
          </a:p>
        </p:txBody>
      </p:sp>
      <p:sp>
        <p:nvSpPr>
          <p:cNvPr id="4102" name="Platshållare för text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41513"/>
            <a:ext cx="8229600" cy="3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zh-CN" smtClean="0"/>
              <a:t>Klicka här för att ändra format på bakgrundstexten</a:t>
            </a:r>
          </a:p>
          <a:p>
            <a:pPr lvl="1"/>
            <a:r>
              <a:rPr lang="sv-SE" altLang="zh-CN" smtClean="0"/>
              <a:t>Nivå två</a:t>
            </a:r>
          </a:p>
          <a:p>
            <a:pPr lvl="2"/>
            <a:r>
              <a:rPr lang="sv-SE" altLang="zh-CN" smtClean="0"/>
              <a:t>Nivå tre</a:t>
            </a:r>
          </a:p>
          <a:p>
            <a:pPr lvl="3"/>
            <a:r>
              <a:rPr lang="sv-SE" altLang="zh-CN" smtClean="0"/>
              <a:t>Nivå fyra</a:t>
            </a:r>
          </a:p>
          <a:p>
            <a:pPr lvl="4"/>
            <a:r>
              <a:rPr lang="sv-SE" altLang="zh-CN" smtClean="0"/>
              <a:t>Nivå fem</a:t>
            </a:r>
          </a:p>
        </p:txBody>
      </p:sp>
      <p:sp>
        <p:nvSpPr>
          <p:cNvPr id="4105" name="Platshållare för datum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65888"/>
            <a:ext cx="10795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4525FB-BBFD-446F-9784-5BF83F403FFB}" type="datetime1">
              <a:rPr lang="sv-SE" altLang="en-US">
                <a:ea typeface="SimSun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2017-03-09</a:t>
            </a:fld>
            <a:endParaRPr lang="sv-SE" altLang="en-US">
              <a:ea typeface="SimSun" pitchFamily="2" charset="-122"/>
            </a:endParaRPr>
          </a:p>
        </p:txBody>
      </p:sp>
      <p:sp>
        <p:nvSpPr>
          <p:cNvPr id="4106" name="Platshållare för sidfot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82738" y="6465888"/>
            <a:ext cx="55784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 altLang="en-US">
              <a:ea typeface="SimSun" pitchFamily="2" charset="-122"/>
            </a:endParaRPr>
          </a:p>
        </p:txBody>
      </p:sp>
      <p:sp>
        <p:nvSpPr>
          <p:cNvPr id="4107" name="Platshållare för bildnummer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12013" y="6464300"/>
            <a:ext cx="14747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9B523E-F8A2-48C3-BF51-EB73C8C0CDCC}" type="slidenum">
              <a:rPr lang="sv-SE" altLang="en-US">
                <a:ea typeface="SimSun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en-US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701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20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ts val="200"/>
        </a:spcAft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ts val="200"/>
        </a:spcAft>
        <a:buFont typeface="Arial" charset="0"/>
        <a:buChar char="–"/>
        <a:defRPr sz="1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d.umu.se/media/402376/kompis-blueprint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ruta 7"/>
          <p:cNvSpPr txBox="1">
            <a:spLocks noChangeArrowheads="1"/>
          </p:cNvSpPr>
          <p:nvPr/>
        </p:nvSpPr>
        <p:spPr bwMode="auto">
          <a:xfrm>
            <a:off x="1940511" y="2151063"/>
            <a:ext cx="5262979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20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200"/>
              </a:spcAft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200"/>
              </a:spcAft>
              <a:buChar char="–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sv-SE" altLang="en-US" sz="5400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WEBBINARIUM</a:t>
            </a:r>
            <a:endParaRPr lang="sv-SE" altLang="en-US" sz="5400" dirty="0">
              <a:solidFill>
                <a:srgbClr val="404040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sv-SE" altLang="en-US" sz="2800" b="1" dirty="0" smtClean="0">
              <a:solidFill>
                <a:srgbClr val="404040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sv-SE" altLang="en-US" sz="2800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Service Blueprint</a:t>
            </a:r>
            <a:endParaRPr lang="sv-SE" altLang="en-US" sz="2800" dirty="0">
              <a:solidFill>
                <a:srgbClr val="404040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sv-SE" altLang="en-US" sz="2400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9 mars 2017</a:t>
            </a:r>
          </a:p>
        </p:txBody>
      </p:sp>
      <p:sp>
        <p:nvSpPr>
          <p:cNvPr id="3" name="Rectangle 3"/>
          <p:cNvSpPr/>
          <p:nvPr/>
        </p:nvSpPr>
        <p:spPr bwMode="auto">
          <a:xfrm>
            <a:off x="0" y="5805264"/>
            <a:ext cx="9144000" cy="10527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769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Experience blue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077" y="476672"/>
            <a:ext cx="4682163" cy="604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13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ubrik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v-SE" altLang="zh-CN" sz="3600" b="1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KOMMA IGÅNG</a:t>
            </a:r>
            <a:endParaRPr lang="sv-SE" altLang="zh-CN" sz="3600" dirty="0" smtClean="0">
              <a:solidFill>
                <a:srgbClr val="404040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sp>
        <p:nvSpPr>
          <p:cNvPr id="11267" name="textruta 2"/>
          <p:cNvSpPr txBox="1">
            <a:spLocks noChangeArrowheads="1"/>
          </p:cNvSpPr>
          <p:nvPr/>
        </p:nvSpPr>
        <p:spPr bwMode="auto">
          <a:xfrm>
            <a:off x="1295450" y="1916832"/>
            <a:ext cx="6553100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spcAft>
                <a:spcPts val="20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200"/>
              </a:spcAft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200"/>
              </a:spcAft>
              <a:buChar char="–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ts val="1200"/>
              </a:spcBef>
              <a:spcAft>
                <a:spcPct val="0"/>
              </a:spcAft>
            </a:pPr>
            <a:r>
              <a:rPr lang="sv-SE" altLang="en-US" sz="2400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Datainsamling: intervjuer, observationer, dagboksanteckningar, workshop</a:t>
            </a:r>
          </a:p>
          <a:p>
            <a:pPr eaLnBrk="1" fontAlgn="base" hangingPunct="1">
              <a:spcBef>
                <a:spcPts val="1200"/>
              </a:spcBef>
              <a:spcAft>
                <a:spcPct val="0"/>
              </a:spcAft>
            </a:pPr>
            <a:r>
              <a:rPr lang="sv-SE" altLang="en-US" sz="2400" dirty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Identifiera manus, lathundar, arbetsrutiner, stödtjänster.</a:t>
            </a:r>
          </a:p>
          <a:p>
            <a:pPr eaLnBrk="1" fontAlgn="base" hangingPunct="1">
              <a:spcBef>
                <a:spcPts val="1200"/>
              </a:spcBef>
              <a:spcAft>
                <a:spcPct val="0"/>
              </a:spcAft>
            </a:pPr>
            <a:r>
              <a:rPr lang="sv-SE" altLang="en-US" sz="2400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Gestaltningsunderlag: persona/porträtt, scenarier, tjänsteresa.</a:t>
            </a:r>
          </a:p>
          <a:p>
            <a:pPr eaLnBrk="1" fontAlgn="base" hangingPunct="1">
              <a:spcBef>
                <a:spcPts val="1200"/>
              </a:spcBef>
              <a:spcAft>
                <a:spcPct val="0"/>
              </a:spcAft>
            </a:pPr>
            <a:r>
              <a:rPr lang="sv-SE" altLang="en-US" sz="2400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Utgå från tjänsteresan identifiera aktiviteter i </a:t>
            </a:r>
            <a:r>
              <a:rPr lang="sv-SE" altLang="en-US" sz="2400" dirty="0" err="1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frontstage</a:t>
            </a:r>
            <a:r>
              <a:rPr lang="sv-SE" altLang="en-US" sz="2400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, backstage och supportprocess.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0" y="5805264"/>
            <a:ext cx="9144000" cy="10527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049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/>
        </p:nvSpPr>
        <p:spPr bwMode="auto">
          <a:xfrm>
            <a:off x="0" y="5805264"/>
            <a:ext cx="9144000" cy="10527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endParaRPr>
          </a:p>
        </p:txBody>
      </p:sp>
      <p:sp>
        <p:nvSpPr>
          <p:cNvPr id="4" name="textruta 2"/>
          <p:cNvSpPr txBox="1">
            <a:spLocks noChangeArrowheads="1"/>
          </p:cNvSpPr>
          <p:nvPr/>
        </p:nvSpPr>
        <p:spPr bwMode="auto">
          <a:xfrm>
            <a:off x="2555776" y="1636713"/>
            <a:ext cx="32403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spcAft>
                <a:spcPts val="20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200"/>
              </a:spcAft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200"/>
              </a:spcAft>
              <a:buChar char="–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v-SE" altLang="en-US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Finns på projektplatsen</a:t>
            </a:r>
          </a:p>
        </p:txBody>
      </p:sp>
      <p:sp>
        <p:nvSpPr>
          <p:cNvPr id="6" name="Rubrik 1"/>
          <p:cNvSpPr txBox="1">
            <a:spLocks/>
          </p:cNvSpPr>
          <p:nvPr/>
        </p:nvSpPr>
        <p:spPr bwMode="auto">
          <a:xfrm>
            <a:off x="457200" y="1152525"/>
            <a:ext cx="82296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 altLang="zh-CN" sz="3600" b="1" kern="0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BLUEPRINT MALL</a:t>
            </a:r>
            <a:endParaRPr lang="sv-SE" altLang="zh-CN" sz="3600" kern="0" dirty="0" smtClean="0">
              <a:solidFill>
                <a:srgbClr val="404040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grpSp>
        <p:nvGrpSpPr>
          <p:cNvPr id="8" name="Grupp 7"/>
          <p:cNvGrpSpPr/>
          <p:nvPr/>
        </p:nvGrpSpPr>
        <p:grpSpPr>
          <a:xfrm>
            <a:off x="1538183" y="2582351"/>
            <a:ext cx="6067635" cy="3870985"/>
            <a:chOff x="1835696" y="2501856"/>
            <a:chExt cx="6067635" cy="3870985"/>
          </a:xfrm>
        </p:grpSpPr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2501856"/>
              <a:ext cx="2944707" cy="3870985"/>
            </a:xfrm>
            <a:prstGeom prst="rect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3" name="Bildobjekt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071" b="1"/>
            <a:stretch/>
          </p:blipFill>
          <p:spPr>
            <a:xfrm>
              <a:off x="4957795" y="2501856"/>
              <a:ext cx="2945536" cy="3870985"/>
            </a:xfrm>
            <a:prstGeom prst="rect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80707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ubrik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v-SE" altLang="zh-CN" sz="3600" b="1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EXEMPEL</a:t>
            </a:r>
            <a:endParaRPr lang="sv-SE" altLang="zh-CN" sz="3600" dirty="0" smtClean="0">
              <a:solidFill>
                <a:srgbClr val="404040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sp>
        <p:nvSpPr>
          <p:cNvPr id="11267" name="textruta 2"/>
          <p:cNvSpPr txBox="1">
            <a:spLocks noChangeArrowheads="1"/>
          </p:cNvSpPr>
          <p:nvPr/>
        </p:nvSpPr>
        <p:spPr bwMode="auto">
          <a:xfrm>
            <a:off x="1619673" y="2038514"/>
            <a:ext cx="5616624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spcAft>
                <a:spcPts val="20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200"/>
              </a:spcAft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200"/>
              </a:spcAft>
              <a:buChar char="–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v-SE" altLang="en-US" sz="2800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Hitta exempel, googla ”service blueprint”</a:t>
            </a:r>
          </a:p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sv-SE" altLang="en-US" sz="2800" dirty="0" smtClean="0">
              <a:solidFill>
                <a:srgbClr val="404040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 sz="2400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Strålbehandling, barn med cancer</a:t>
            </a:r>
            <a:r>
              <a:rPr lang="sv-SE" altLang="en-US" sz="2400" dirty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/>
            </a:r>
            <a:br>
              <a:rPr lang="sv-SE" altLang="en-US" sz="2400" dirty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</a:br>
            <a:r>
              <a:rPr lang="sv-SE" altLang="en-US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hlinkClick r:id="rId3"/>
              </a:rPr>
              <a:t>http</a:t>
            </a:r>
            <a:r>
              <a:rPr lang="sv-SE" altLang="en-US" dirty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hlinkClick r:id="rId3"/>
              </a:rPr>
              <a:t>://</a:t>
            </a:r>
            <a:r>
              <a:rPr lang="sv-SE" altLang="en-US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hlinkClick r:id="rId3"/>
              </a:rPr>
              <a:t>www.uid.umu.se/keepingcalm</a:t>
            </a:r>
            <a:br>
              <a:rPr lang="sv-SE" altLang="en-US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hlinkClick r:id="rId3"/>
              </a:rPr>
            </a:br>
            <a:r>
              <a:rPr lang="sv-SE" altLang="en-US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hlinkClick r:id="rId3"/>
              </a:rPr>
              <a:t>http</a:t>
            </a:r>
            <a:r>
              <a:rPr lang="sv-SE" altLang="en-US" dirty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hlinkClick r:id="rId3"/>
              </a:rPr>
              <a:t>://</a:t>
            </a:r>
            <a:r>
              <a:rPr lang="sv-SE" altLang="en-US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hlinkClick r:id="rId3"/>
              </a:rPr>
              <a:t>www.uid.umu.se/media/402376/kompis-blueprint.pdf</a:t>
            </a:r>
            <a:endParaRPr lang="sv-SE" altLang="en-US" dirty="0" smtClean="0">
              <a:solidFill>
                <a:srgbClr val="404040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sv-SE" altLang="en-US" sz="2800" dirty="0" smtClean="0">
              <a:solidFill>
                <a:srgbClr val="404040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0" y="5805264"/>
            <a:ext cx="9144000" cy="10527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552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limastersproject.files.wordpress.com/2013/08/bluepr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824719" cy="589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37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ldresultat för service bluepr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144016"/>
            <a:ext cx="9973337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04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2"/>
          <a:stretch/>
        </p:blipFill>
        <p:spPr>
          <a:xfrm>
            <a:off x="240298" y="692696"/>
            <a:ext cx="8663404" cy="575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4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/>
        </p:nvSpPr>
        <p:spPr bwMode="auto">
          <a:xfrm>
            <a:off x="0" y="5805264"/>
            <a:ext cx="9144000" cy="10527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endParaRPr>
          </a:p>
        </p:txBody>
      </p:sp>
      <p:sp>
        <p:nvSpPr>
          <p:cNvPr id="11266" name="Rubrik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v-SE" altLang="zh-CN" sz="3600" b="1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LITTERATUR</a:t>
            </a:r>
            <a:endParaRPr lang="sv-SE" altLang="zh-CN" sz="3600" dirty="0" smtClean="0">
              <a:solidFill>
                <a:srgbClr val="404040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pic>
        <p:nvPicPr>
          <p:cNvPr id="2050" name="Picture 2" descr="\\gainas0004.gaia.sll.se\gaiusr4$\1mjh\Download\IMG_597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0" t="20207" r="1791" b="24968"/>
          <a:stretch/>
        </p:blipFill>
        <p:spPr bwMode="auto">
          <a:xfrm rot="20277015">
            <a:off x="2445199" y="2511880"/>
            <a:ext cx="5138169" cy="222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ldresultat för this is service design think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81734"/>
            <a:ext cx="3168000" cy="398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24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ubrik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v-SE" altLang="zh-CN" sz="3600" b="1" dirty="0" smtClean="0">
                <a:solidFill>
                  <a:srgbClr val="404040"/>
                </a:solidFill>
                <a:ea typeface="SimSun" pitchFamily="2" charset="-122"/>
              </a:rPr>
              <a:t>SAMMANFATTNING</a:t>
            </a:r>
            <a:endParaRPr lang="sv-SE" altLang="zh-CN" sz="3600" dirty="0" smtClean="0">
              <a:solidFill>
                <a:srgbClr val="404040"/>
              </a:solidFill>
              <a:ea typeface="SimSun" pitchFamily="2" charset="-122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0" y="5805264"/>
            <a:ext cx="9144000" cy="10527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SimSun" pitchFamily="2" charset="-122"/>
            </a:endParaRPr>
          </a:p>
        </p:txBody>
      </p:sp>
      <p:sp>
        <p:nvSpPr>
          <p:cNvPr id="11267" name="textruta 2"/>
          <p:cNvSpPr txBox="1">
            <a:spLocks noChangeArrowheads="1"/>
          </p:cNvSpPr>
          <p:nvPr/>
        </p:nvSpPr>
        <p:spPr bwMode="auto">
          <a:xfrm>
            <a:off x="611188" y="2060575"/>
            <a:ext cx="792162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spcAft>
                <a:spcPts val="20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200"/>
              </a:spcAft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200"/>
              </a:spcAft>
              <a:buChar char="–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ts val="1200"/>
              </a:spcBef>
              <a:spcAft>
                <a:spcPct val="0"/>
              </a:spcAft>
            </a:pPr>
            <a:r>
              <a:rPr lang="sv-SE" altLang="en-US" sz="2400" dirty="0" smtClean="0">
                <a:solidFill>
                  <a:srgbClr val="404040"/>
                </a:solidFill>
                <a:latin typeface="+mj-lt"/>
                <a:ea typeface="SimSun" pitchFamily="2" charset="-122"/>
              </a:rPr>
              <a:t>Blueprint är ett verktyg för att kartlägga vad som pågår under ytan för en tjänst.</a:t>
            </a:r>
          </a:p>
          <a:p>
            <a:pPr eaLnBrk="1" fontAlgn="base" hangingPunct="1">
              <a:spcBef>
                <a:spcPts val="1200"/>
              </a:spcBef>
              <a:spcAft>
                <a:spcPct val="0"/>
              </a:spcAft>
            </a:pPr>
            <a:r>
              <a:rPr lang="sv-SE" altLang="en-US" sz="2400" dirty="0" smtClean="0">
                <a:solidFill>
                  <a:srgbClr val="404040"/>
                </a:solidFill>
                <a:latin typeface="+mj-lt"/>
                <a:ea typeface="SimSun" pitchFamily="2" charset="-122"/>
              </a:rPr>
              <a:t>Nära koppling till tjänsteresan.</a:t>
            </a:r>
          </a:p>
          <a:p>
            <a:pPr eaLnBrk="1" fontAlgn="base" hangingPunct="1">
              <a:spcBef>
                <a:spcPts val="1200"/>
              </a:spcBef>
              <a:spcAft>
                <a:spcPct val="0"/>
              </a:spcAft>
            </a:pPr>
            <a:r>
              <a:rPr lang="sv-SE" altLang="en-US" sz="2400" dirty="0" smtClean="0">
                <a:solidFill>
                  <a:srgbClr val="404040"/>
                </a:solidFill>
                <a:latin typeface="+mj-lt"/>
                <a:ea typeface="SimSun" pitchFamily="2" charset="-122"/>
              </a:rPr>
              <a:t>Komponenter: användaraktiviteter, anställdas aktiviteter (</a:t>
            </a:r>
            <a:r>
              <a:rPr lang="sv-SE" altLang="en-US" sz="2400" dirty="0" err="1" smtClean="0">
                <a:solidFill>
                  <a:srgbClr val="404040"/>
                </a:solidFill>
                <a:latin typeface="+mj-lt"/>
                <a:ea typeface="SimSun" pitchFamily="2" charset="-122"/>
              </a:rPr>
              <a:t>frontstage</a:t>
            </a:r>
            <a:r>
              <a:rPr lang="sv-SE" altLang="en-US" sz="2400" dirty="0" smtClean="0">
                <a:solidFill>
                  <a:srgbClr val="404040"/>
                </a:solidFill>
                <a:latin typeface="+mj-lt"/>
                <a:ea typeface="SimSun" pitchFamily="2" charset="-122"/>
              </a:rPr>
              <a:t> och backstage) supportprocessen.</a:t>
            </a:r>
          </a:p>
          <a:p>
            <a:pPr eaLnBrk="1" fontAlgn="base" hangingPunct="1">
              <a:spcBef>
                <a:spcPts val="1200"/>
              </a:spcBef>
              <a:spcAft>
                <a:spcPct val="0"/>
              </a:spcAft>
            </a:pPr>
            <a:r>
              <a:rPr lang="sv-SE" altLang="en-US" sz="2400" dirty="0" smtClean="0">
                <a:solidFill>
                  <a:srgbClr val="404040"/>
                </a:solidFill>
                <a:latin typeface="+mj-lt"/>
                <a:ea typeface="SimSun" pitchFamily="2" charset="-122"/>
              </a:rPr>
              <a:t>Användningsområden: förbättra en tjänst, olika kanaler, tjänst som formats efter interna processer, många </a:t>
            </a:r>
            <a:r>
              <a:rPr lang="sv-SE" altLang="en-US" sz="2400" dirty="0">
                <a:solidFill>
                  <a:srgbClr val="404040"/>
                </a:solidFill>
                <a:latin typeface="+mj-lt"/>
                <a:ea typeface="SimSun" pitchFamily="2" charset="-122"/>
              </a:rPr>
              <a:t>aktörer eller o</a:t>
            </a:r>
            <a:r>
              <a:rPr lang="sv-SE" altLang="en-US" sz="2400" dirty="0" smtClean="0">
                <a:solidFill>
                  <a:srgbClr val="404040"/>
                </a:solidFill>
                <a:latin typeface="+mj-lt"/>
                <a:ea typeface="SimSun" pitchFamily="2" charset="-122"/>
              </a:rPr>
              <a:t>ptimera </a:t>
            </a:r>
            <a:r>
              <a:rPr lang="sv-SE" altLang="en-US" sz="2400" dirty="0">
                <a:solidFill>
                  <a:srgbClr val="404040"/>
                </a:solidFill>
                <a:latin typeface="+mj-lt"/>
                <a:ea typeface="SimSun" pitchFamily="2" charset="-122"/>
              </a:rPr>
              <a:t>verksamhetsprocesser</a:t>
            </a:r>
            <a:endParaRPr lang="sv-SE" altLang="en-US" sz="2400" dirty="0" smtClean="0">
              <a:solidFill>
                <a:srgbClr val="404040"/>
              </a:solidFill>
              <a:latin typeface="+mj-lt"/>
              <a:ea typeface="SimSun" pitchFamily="2" charset="-12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sv-SE" altLang="en-US" sz="2400" dirty="0" smtClean="0">
              <a:solidFill>
                <a:srgbClr val="404040"/>
              </a:solidFill>
              <a:latin typeface="+mj-lt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855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 bwMode="auto">
          <a:xfrm>
            <a:off x="0" y="5805264"/>
            <a:ext cx="9144000" cy="10527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endParaRPr>
          </a:p>
        </p:txBody>
      </p:sp>
      <p:sp>
        <p:nvSpPr>
          <p:cNvPr id="5" name="textruta 7"/>
          <p:cNvSpPr txBox="1">
            <a:spLocks noChangeArrowheads="1"/>
          </p:cNvSpPr>
          <p:nvPr/>
        </p:nvSpPr>
        <p:spPr bwMode="auto">
          <a:xfrm>
            <a:off x="3317457" y="2151063"/>
            <a:ext cx="2600391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20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200"/>
              </a:spcAft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200"/>
              </a:spcAft>
              <a:buChar char="–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sv-SE" altLang="en-US" sz="6000" dirty="0" smtClean="0">
                <a:solidFill>
                  <a:srgbClr val="404040"/>
                </a:solidFill>
                <a:latin typeface="Proxima Nova Cond" charset="0"/>
                <a:ea typeface="Proxima Nova Cond" charset="0"/>
                <a:cs typeface="Proxima Nova Cond" charset="0"/>
              </a:rPr>
              <a:t>FRÅGOR</a:t>
            </a:r>
            <a:endParaRPr lang="sv-SE" altLang="en-US" sz="6000" dirty="0">
              <a:solidFill>
                <a:srgbClr val="404040"/>
              </a:solidFill>
              <a:latin typeface="Proxima Nova Cond" charset="0"/>
              <a:ea typeface="Proxima Nova Cond" charset="0"/>
              <a:cs typeface="Proxima Nova Cond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sv-SE" altLang="en-US" sz="2400" dirty="0" smtClean="0">
                <a:solidFill>
                  <a:srgbClr val="404040"/>
                </a:solidFill>
                <a:ea typeface="Arial" charset="0"/>
              </a:rPr>
              <a:t/>
            </a:r>
            <a:br>
              <a:rPr lang="sv-SE" altLang="en-US" sz="2400" dirty="0" smtClean="0">
                <a:solidFill>
                  <a:srgbClr val="404040"/>
                </a:solidFill>
                <a:ea typeface="Arial" charset="0"/>
              </a:rPr>
            </a:br>
            <a:r>
              <a:rPr lang="sv-SE" altLang="en-US" sz="2400" dirty="0" smtClean="0">
                <a:solidFill>
                  <a:srgbClr val="404040"/>
                </a:solidFill>
                <a:ea typeface="Arial" charset="0"/>
              </a:rPr>
              <a:t>Service Blueprint</a:t>
            </a:r>
            <a:endParaRPr lang="sv-SE" altLang="en-US" sz="2400" dirty="0">
              <a:solidFill>
                <a:srgbClr val="404040"/>
              </a:solidFill>
              <a:ea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sv-SE" altLang="en-US" sz="2400" dirty="0" smtClean="0">
                <a:solidFill>
                  <a:srgbClr val="404040"/>
                </a:solidFill>
                <a:ea typeface="Arial" charset="0"/>
              </a:rPr>
              <a:t>9 mars 2017</a:t>
            </a:r>
          </a:p>
        </p:txBody>
      </p:sp>
    </p:spTree>
    <p:extLst>
      <p:ext uri="{BB962C8B-B14F-4D97-AF65-F5344CB8AC3E}">
        <p14:creationId xmlns:p14="http://schemas.microsoft.com/office/powerpoint/2010/main" val="327141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5805264"/>
            <a:ext cx="9144000" cy="10527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endParaRPr>
          </a:p>
        </p:txBody>
      </p:sp>
      <p:sp>
        <p:nvSpPr>
          <p:cNvPr id="11266" name="Rubrik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v-SE" altLang="zh-CN" sz="3600" b="1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AGENDA</a:t>
            </a:r>
            <a:endParaRPr lang="sv-SE" altLang="zh-CN" sz="3600" dirty="0" smtClean="0">
              <a:solidFill>
                <a:srgbClr val="404040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sp>
        <p:nvSpPr>
          <p:cNvPr id="11267" name="textruta 2"/>
          <p:cNvSpPr txBox="1">
            <a:spLocks noChangeArrowheads="1"/>
          </p:cNvSpPr>
          <p:nvPr/>
        </p:nvSpPr>
        <p:spPr bwMode="auto">
          <a:xfrm>
            <a:off x="1259260" y="1844824"/>
            <a:ext cx="6841132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spcAft>
                <a:spcPts val="20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200"/>
              </a:spcAft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200"/>
              </a:spcAft>
              <a:buChar char="–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sv-SE" altLang="en-US" sz="2400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Syfte med föreläsningen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sv-SE" altLang="en-US" sz="2400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Vad är en Service Blueprint?</a:t>
            </a:r>
          </a:p>
          <a:p>
            <a:pPr lvl="1" eaLnBrk="1" fontAlgn="base" hangingPunct="1">
              <a:spcBef>
                <a:spcPts val="0"/>
              </a:spcBef>
              <a:spcAft>
                <a:spcPct val="0"/>
              </a:spcAft>
            </a:pPr>
            <a:r>
              <a:rPr lang="sv-SE" altLang="en-US" sz="2000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Tjänsteresan</a:t>
            </a:r>
          </a:p>
          <a:p>
            <a:pPr lvl="1" eaLnBrk="1" fontAlgn="base" hangingPunct="1">
              <a:spcBef>
                <a:spcPts val="0"/>
              </a:spcBef>
              <a:spcAft>
                <a:spcPct val="0"/>
              </a:spcAft>
            </a:pPr>
            <a:r>
              <a:rPr lang="sv-SE" altLang="en-US" sz="2000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Användningsområden</a:t>
            </a:r>
          </a:p>
          <a:p>
            <a:pPr lvl="1" eaLnBrk="1" fontAlgn="base" hangingPunct="1">
              <a:spcBef>
                <a:spcPts val="0"/>
              </a:spcBef>
              <a:spcAft>
                <a:spcPct val="0"/>
              </a:spcAft>
            </a:pPr>
            <a:r>
              <a:rPr lang="sv-SE" altLang="en-US" sz="2000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Komponenter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sv-SE" altLang="en-US" sz="2400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Komma igång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sv-SE" altLang="en-US" sz="2400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Exempel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sv-SE" altLang="en-US" sz="2400" dirty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L</a:t>
            </a:r>
            <a:r>
              <a:rPr lang="sv-SE" altLang="en-US" sz="2400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itteratur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sv-SE" altLang="en-US" sz="2400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Sammanfattning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sv-SE" altLang="en-US" sz="2400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Frågor</a:t>
            </a:r>
          </a:p>
        </p:txBody>
      </p:sp>
    </p:spTree>
    <p:extLst>
      <p:ext uri="{BB962C8B-B14F-4D97-AF65-F5344CB8AC3E}">
        <p14:creationId xmlns:p14="http://schemas.microsoft.com/office/powerpoint/2010/main" val="187432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ubrik 1"/>
          <p:cNvSpPr>
            <a:spLocks noGrp="1"/>
          </p:cNvSpPr>
          <p:nvPr>
            <p:ph type="title" idx="4294967295"/>
          </p:nvPr>
        </p:nvSpPr>
        <p:spPr>
          <a:xfrm>
            <a:off x="457200" y="1383338"/>
            <a:ext cx="8229600" cy="484188"/>
          </a:xfrm>
        </p:spPr>
        <p:txBody>
          <a:bodyPr/>
          <a:lstStyle/>
          <a:p>
            <a:pPr eaLnBrk="1" hangingPunct="1"/>
            <a:r>
              <a:rPr lang="sv-SE" altLang="zh-CN" sz="3600" b="1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SYFTE MED FÖRELÄSNINGEN</a:t>
            </a:r>
            <a:endParaRPr lang="sv-SE" altLang="zh-CN" sz="3600" dirty="0" smtClean="0">
              <a:solidFill>
                <a:srgbClr val="404040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sp>
        <p:nvSpPr>
          <p:cNvPr id="11267" name="textruta 2"/>
          <p:cNvSpPr txBox="1">
            <a:spLocks noChangeArrowheads="1"/>
          </p:cNvSpPr>
          <p:nvPr/>
        </p:nvSpPr>
        <p:spPr bwMode="auto">
          <a:xfrm>
            <a:off x="1547664" y="2291388"/>
            <a:ext cx="547260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spcAft>
                <a:spcPts val="20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200"/>
              </a:spcAft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200"/>
              </a:spcAft>
              <a:buChar char="–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sv-SE" altLang="en-US" sz="2400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Att ni på ett övergripande plan får inblick i hur man tar fram en blueprint och med hjälp av den mall vi tagit fram kunna göra en egen blueprint.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0" y="5805264"/>
            <a:ext cx="9144000" cy="10527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711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5805264"/>
            <a:ext cx="9144000" cy="10527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endParaRPr>
          </a:p>
        </p:txBody>
      </p:sp>
      <p:sp>
        <p:nvSpPr>
          <p:cNvPr id="11266" name="Rubrik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v-SE" altLang="zh-CN" b="1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VAD ÄR EN SERVICE BLUEPRINT?</a:t>
            </a:r>
            <a:endParaRPr lang="sv-SE" altLang="zh-CN" dirty="0" smtClean="0">
              <a:solidFill>
                <a:srgbClr val="404040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sp>
        <p:nvSpPr>
          <p:cNvPr id="11267" name="textruta 2"/>
          <p:cNvSpPr txBox="1">
            <a:spLocks noChangeArrowheads="1"/>
          </p:cNvSpPr>
          <p:nvPr/>
        </p:nvSpPr>
        <p:spPr bwMode="auto">
          <a:xfrm>
            <a:off x="1115616" y="2033043"/>
            <a:ext cx="684076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spcAft>
                <a:spcPts val="20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200"/>
              </a:spcAft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200"/>
              </a:spcAft>
              <a:buChar char="–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sv-SE" altLang="en-US" sz="2400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Ett verktyg för att kartlägga det som pågår ”under ytan” för en tjänst.</a:t>
            </a:r>
          </a:p>
          <a:p>
            <a:pPr lvl="1"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sv-SE" altLang="en-US" sz="2000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Interaktion mellan användare och verksamhet i en tjänst</a:t>
            </a:r>
          </a:p>
          <a:p>
            <a:pPr lvl="1"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sv-SE" altLang="en-US" sz="2000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Verksamhetens interna processer</a:t>
            </a:r>
          </a:p>
          <a:p>
            <a:pPr lvl="1"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sv-SE" altLang="en-US" sz="2000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Stödsystem som används</a:t>
            </a:r>
            <a:br>
              <a:rPr lang="sv-SE" altLang="en-US" sz="2000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</a:br>
            <a:endParaRPr lang="sv-SE" altLang="en-US" sz="2000" dirty="0" smtClean="0">
              <a:solidFill>
                <a:srgbClr val="404040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sv-SE" altLang="en-US" sz="2400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Syftet är att skapa en överblick, identifiera svaga punkter, synliggöra interna processer och utifrån det föreslå förbättringar.</a:t>
            </a:r>
          </a:p>
        </p:txBody>
      </p:sp>
    </p:spTree>
    <p:extLst>
      <p:ext uri="{BB962C8B-B14F-4D97-AF65-F5344CB8AC3E}">
        <p14:creationId xmlns:p14="http://schemas.microsoft.com/office/powerpoint/2010/main" val="28666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/>
          <p:cNvSpPr txBox="1">
            <a:spLocks/>
          </p:cNvSpPr>
          <p:nvPr/>
        </p:nvSpPr>
        <p:spPr bwMode="auto">
          <a:xfrm>
            <a:off x="457200" y="404664"/>
            <a:ext cx="82296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 altLang="zh-CN" b="1" kern="0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TJÄNSTERESAN</a:t>
            </a:r>
            <a:endParaRPr lang="sv-SE" altLang="zh-CN" kern="0" dirty="0" smtClean="0">
              <a:solidFill>
                <a:srgbClr val="404040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07" y="888852"/>
            <a:ext cx="7891417" cy="592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7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5805264"/>
            <a:ext cx="9144000" cy="10527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endParaRPr>
          </a:p>
        </p:txBody>
      </p:sp>
      <p:sp>
        <p:nvSpPr>
          <p:cNvPr id="11266" name="Rubrik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v-SE" altLang="zh-CN" b="1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ANVÄNDNINGSOMRÅDEN</a:t>
            </a:r>
            <a:endParaRPr lang="sv-SE" altLang="zh-CN" dirty="0" smtClean="0">
              <a:solidFill>
                <a:srgbClr val="404040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sp>
        <p:nvSpPr>
          <p:cNvPr id="11267" name="textruta 2"/>
          <p:cNvSpPr txBox="1">
            <a:spLocks noChangeArrowheads="1"/>
          </p:cNvSpPr>
          <p:nvPr/>
        </p:nvSpPr>
        <p:spPr bwMode="auto">
          <a:xfrm>
            <a:off x="611188" y="2065779"/>
            <a:ext cx="7921625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spcAft>
                <a:spcPts val="20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200"/>
              </a:spcAft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200"/>
              </a:spcAft>
              <a:buChar char="–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sv-SE" altLang="en-US" b="1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Förbättra en tjänst</a:t>
            </a:r>
            <a:r>
              <a:rPr lang="sv-SE" altLang="en-US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/>
            </a:r>
            <a:br>
              <a:rPr lang="sv-SE" altLang="en-US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</a:br>
            <a:r>
              <a:rPr lang="sv-SE" altLang="en-US" sz="1600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Om du vill få förståelse för hur en tjänst uppstår i en verksamhet och behöver identifiera svaga punkter.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sv-SE" altLang="en-US" b="1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Tjänst mellan olika kanaler</a:t>
            </a:r>
            <a:r>
              <a:rPr lang="sv-SE" altLang="en-US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/>
            </a:r>
            <a:br>
              <a:rPr lang="sv-SE" altLang="en-US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</a:br>
            <a:r>
              <a:rPr lang="sv-SE" altLang="en-US" sz="1600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Om en tjänst blandar både digitala och fysiska kontaktytor.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sv-SE" altLang="en-US" b="1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Förlorat förståelse för en tjänst</a:t>
            </a:r>
            <a:r>
              <a:rPr lang="sv-SE" altLang="en-US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/>
            </a:r>
            <a:br>
              <a:rPr lang="sv-SE" altLang="en-US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</a:br>
            <a:r>
              <a:rPr lang="sv-SE" altLang="en-US" sz="1600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Om en tjänst har utvecklats över tid och kanske formats för mycket av verksamhetens interna processer än för användarna.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sv-SE" altLang="en-US" b="1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Många aktörer inom en tjänst</a:t>
            </a:r>
            <a:r>
              <a:rPr lang="sv-SE" altLang="en-US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/>
            </a:r>
            <a:br>
              <a:rPr lang="sv-SE" altLang="en-US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</a:br>
            <a:r>
              <a:rPr lang="sv-SE" altLang="en-US" sz="1600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Om en tjänst samverkar med andra system, tjänster eller användare och man behöver få förståelse för helheten.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sv-SE" altLang="en-US" b="1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Optimera verksamhetsprocesser</a:t>
            </a:r>
            <a:r>
              <a:rPr lang="sv-SE" altLang="en-US" sz="1600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/>
            </a:r>
            <a:br>
              <a:rPr lang="sv-SE" altLang="en-US" sz="1600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</a:br>
            <a:r>
              <a:rPr lang="sv-SE" altLang="en-US" sz="1600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Att man gör ”rätt saker”, effektivare, enklare - utifrån patienternas behov.</a:t>
            </a:r>
          </a:p>
        </p:txBody>
      </p:sp>
    </p:spTree>
    <p:extLst>
      <p:ext uri="{BB962C8B-B14F-4D97-AF65-F5344CB8AC3E}">
        <p14:creationId xmlns:p14="http://schemas.microsoft.com/office/powerpoint/2010/main" val="65567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ubrik 1"/>
          <p:cNvSpPr txBox="1">
            <a:spLocks/>
          </p:cNvSpPr>
          <p:nvPr/>
        </p:nvSpPr>
        <p:spPr bwMode="auto">
          <a:xfrm>
            <a:off x="302840" y="496540"/>
            <a:ext cx="82296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 altLang="zh-CN" b="1" kern="0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HUVUDKOMPONENTER</a:t>
            </a:r>
            <a:endParaRPr lang="sv-SE" altLang="zh-CN" kern="0" dirty="0" smtClean="0">
              <a:solidFill>
                <a:srgbClr val="404040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16" y="1306532"/>
            <a:ext cx="7259568" cy="521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3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 bwMode="auto">
          <a:xfrm>
            <a:off x="0" y="5805264"/>
            <a:ext cx="9144000" cy="10527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43" y="1679592"/>
            <a:ext cx="8509313" cy="3498815"/>
          </a:xfrm>
          <a:prstGeom prst="rect">
            <a:avLst/>
          </a:prstGeom>
        </p:spPr>
      </p:pic>
      <p:sp>
        <p:nvSpPr>
          <p:cNvPr id="5" name="Rubrik 1"/>
          <p:cNvSpPr txBox="1">
            <a:spLocks/>
          </p:cNvSpPr>
          <p:nvPr/>
        </p:nvSpPr>
        <p:spPr bwMode="auto">
          <a:xfrm>
            <a:off x="302840" y="496540"/>
            <a:ext cx="82296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 altLang="zh-CN" b="1" kern="0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BESKRIVNINGAR</a:t>
            </a:r>
            <a:endParaRPr lang="sv-SE" altLang="zh-CN" kern="0" dirty="0" smtClean="0">
              <a:solidFill>
                <a:srgbClr val="404040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8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22151"/>
            <a:ext cx="7844297" cy="5935241"/>
          </a:xfrm>
          <a:prstGeom prst="rect">
            <a:avLst/>
          </a:prstGeom>
        </p:spPr>
      </p:pic>
      <p:sp>
        <p:nvSpPr>
          <p:cNvPr id="4" name="Rubrik 1"/>
          <p:cNvSpPr txBox="1">
            <a:spLocks/>
          </p:cNvSpPr>
          <p:nvPr/>
        </p:nvSpPr>
        <p:spPr bwMode="auto">
          <a:xfrm>
            <a:off x="302840" y="404664"/>
            <a:ext cx="82296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 altLang="zh-CN" b="1" kern="0" dirty="0" smtClean="0">
                <a:solidFill>
                  <a:srgbClr val="40404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YTTERLIGARE KOMPONENTER</a:t>
            </a:r>
            <a:endParaRPr lang="sv-SE" altLang="zh-CN" kern="0" dirty="0" smtClean="0">
              <a:solidFill>
                <a:srgbClr val="404040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8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1177VG_PPmall">
  <a:themeElements>
    <a:clrScheme name="7_1177VG_PPmall 1">
      <a:dk1>
        <a:srgbClr val="000000"/>
      </a:dk1>
      <a:lt1>
        <a:srgbClr val="FFFFFF"/>
      </a:lt1>
      <a:dk2>
        <a:srgbClr val="AA112C"/>
      </a:dk2>
      <a:lt2>
        <a:srgbClr val="FFFFFF"/>
      </a:lt2>
      <a:accent1>
        <a:srgbClr val="4A9B00"/>
      </a:accent1>
      <a:accent2>
        <a:srgbClr val="439DB8"/>
      </a:accent2>
      <a:accent3>
        <a:srgbClr val="FFFFFF"/>
      </a:accent3>
      <a:accent4>
        <a:srgbClr val="000000"/>
      </a:accent4>
      <a:accent5>
        <a:srgbClr val="B1CBAA"/>
      </a:accent5>
      <a:accent6>
        <a:srgbClr val="3C8EA6"/>
      </a:accent6>
      <a:hlink>
        <a:srgbClr val="0000FF"/>
      </a:hlink>
      <a:folHlink>
        <a:srgbClr val="800080"/>
      </a:folHlink>
    </a:clrScheme>
    <a:fontScheme name="7_1177VG_PPmall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7_1177VG_PPmall 1">
        <a:dk1>
          <a:srgbClr val="000000"/>
        </a:dk1>
        <a:lt1>
          <a:srgbClr val="FFFFFF"/>
        </a:lt1>
        <a:dk2>
          <a:srgbClr val="AA112C"/>
        </a:dk2>
        <a:lt2>
          <a:srgbClr val="FFFFFF"/>
        </a:lt2>
        <a:accent1>
          <a:srgbClr val="4A9B00"/>
        </a:accent1>
        <a:accent2>
          <a:srgbClr val="439DB8"/>
        </a:accent2>
        <a:accent3>
          <a:srgbClr val="FFFFFF"/>
        </a:accent3>
        <a:accent4>
          <a:srgbClr val="000000"/>
        </a:accent4>
        <a:accent5>
          <a:srgbClr val="B1CBAA"/>
        </a:accent5>
        <a:accent6>
          <a:srgbClr val="3C8EA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0_1177VG_PPmall">
  <a:themeElements>
    <a:clrScheme name="20_1177VG_PPmall 1">
      <a:dk1>
        <a:srgbClr val="000000"/>
      </a:dk1>
      <a:lt1>
        <a:srgbClr val="FFFFFF"/>
      </a:lt1>
      <a:dk2>
        <a:srgbClr val="AA112C"/>
      </a:dk2>
      <a:lt2>
        <a:srgbClr val="FFFFFF"/>
      </a:lt2>
      <a:accent1>
        <a:srgbClr val="4A9B00"/>
      </a:accent1>
      <a:accent2>
        <a:srgbClr val="439DB8"/>
      </a:accent2>
      <a:accent3>
        <a:srgbClr val="FFFFFF"/>
      </a:accent3>
      <a:accent4>
        <a:srgbClr val="000000"/>
      </a:accent4>
      <a:accent5>
        <a:srgbClr val="B1CBAA"/>
      </a:accent5>
      <a:accent6>
        <a:srgbClr val="3C8EA6"/>
      </a:accent6>
      <a:hlink>
        <a:srgbClr val="0000FF"/>
      </a:hlink>
      <a:folHlink>
        <a:srgbClr val="800080"/>
      </a:folHlink>
    </a:clrScheme>
    <a:fontScheme name="20_1177VG_PPmall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20_1177VG_PPmall 1">
        <a:dk1>
          <a:srgbClr val="000000"/>
        </a:dk1>
        <a:lt1>
          <a:srgbClr val="FFFFFF"/>
        </a:lt1>
        <a:dk2>
          <a:srgbClr val="AA112C"/>
        </a:dk2>
        <a:lt2>
          <a:srgbClr val="FFFFFF"/>
        </a:lt2>
        <a:accent1>
          <a:srgbClr val="4A9B00"/>
        </a:accent1>
        <a:accent2>
          <a:srgbClr val="439DB8"/>
        </a:accent2>
        <a:accent3>
          <a:srgbClr val="FFFFFF"/>
        </a:accent3>
        <a:accent4>
          <a:srgbClr val="000000"/>
        </a:accent4>
        <a:accent5>
          <a:srgbClr val="B1CBAA"/>
        </a:accent5>
        <a:accent6>
          <a:srgbClr val="3C8EA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AA112C"/>
    </a:dk2>
    <a:lt2>
      <a:srgbClr val="FFFFFF"/>
    </a:lt2>
    <a:accent1>
      <a:srgbClr val="4A9B00"/>
    </a:accent1>
    <a:accent2>
      <a:srgbClr val="439DB8"/>
    </a:accent2>
    <a:accent3>
      <a:srgbClr val="FFFFFF"/>
    </a:accent3>
    <a:accent4>
      <a:srgbClr val="000000"/>
    </a:accent4>
    <a:accent5>
      <a:srgbClr val="B1CBAA"/>
    </a:accent5>
    <a:accent6>
      <a:srgbClr val="3C8EA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AA112C"/>
    </a:dk2>
    <a:lt2>
      <a:srgbClr val="FFFFFF"/>
    </a:lt2>
    <a:accent1>
      <a:srgbClr val="4A9B00"/>
    </a:accent1>
    <a:accent2>
      <a:srgbClr val="439DB8"/>
    </a:accent2>
    <a:accent3>
      <a:srgbClr val="FFFFFF"/>
    </a:accent3>
    <a:accent4>
      <a:srgbClr val="000000"/>
    </a:accent4>
    <a:accent5>
      <a:srgbClr val="B1CBAA"/>
    </a:accent5>
    <a:accent6>
      <a:srgbClr val="3C8EA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AA112C"/>
    </a:dk2>
    <a:lt2>
      <a:srgbClr val="FFFFFF"/>
    </a:lt2>
    <a:accent1>
      <a:srgbClr val="4A9B00"/>
    </a:accent1>
    <a:accent2>
      <a:srgbClr val="439DB8"/>
    </a:accent2>
    <a:accent3>
      <a:srgbClr val="FFFFFF"/>
    </a:accent3>
    <a:accent4>
      <a:srgbClr val="000000"/>
    </a:accent4>
    <a:accent5>
      <a:srgbClr val="B1CBAA"/>
    </a:accent5>
    <a:accent6>
      <a:srgbClr val="3C8EA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AA112C"/>
    </a:dk2>
    <a:lt2>
      <a:srgbClr val="FFFFFF"/>
    </a:lt2>
    <a:accent1>
      <a:srgbClr val="4A9B00"/>
    </a:accent1>
    <a:accent2>
      <a:srgbClr val="439DB8"/>
    </a:accent2>
    <a:accent3>
      <a:srgbClr val="FFFFFF"/>
    </a:accent3>
    <a:accent4>
      <a:srgbClr val="000000"/>
    </a:accent4>
    <a:accent5>
      <a:srgbClr val="B1CBAA"/>
    </a:accent5>
    <a:accent6>
      <a:srgbClr val="3C8EA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AA112C"/>
    </a:dk2>
    <a:lt2>
      <a:srgbClr val="FFFFFF"/>
    </a:lt2>
    <a:accent1>
      <a:srgbClr val="4A9B00"/>
    </a:accent1>
    <a:accent2>
      <a:srgbClr val="439DB8"/>
    </a:accent2>
    <a:accent3>
      <a:srgbClr val="FFFFFF"/>
    </a:accent3>
    <a:accent4>
      <a:srgbClr val="000000"/>
    </a:accent4>
    <a:accent5>
      <a:srgbClr val="B1CBAA"/>
    </a:accent5>
    <a:accent6>
      <a:srgbClr val="3C8EA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AA112C"/>
    </a:dk2>
    <a:lt2>
      <a:srgbClr val="FFFFFF"/>
    </a:lt2>
    <a:accent1>
      <a:srgbClr val="4A9B00"/>
    </a:accent1>
    <a:accent2>
      <a:srgbClr val="439DB8"/>
    </a:accent2>
    <a:accent3>
      <a:srgbClr val="FFFFFF"/>
    </a:accent3>
    <a:accent4>
      <a:srgbClr val="000000"/>
    </a:accent4>
    <a:accent5>
      <a:srgbClr val="B1CBAA"/>
    </a:accent5>
    <a:accent6>
      <a:srgbClr val="3C8EA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AA112C"/>
    </a:dk2>
    <a:lt2>
      <a:srgbClr val="FFFFFF"/>
    </a:lt2>
    <a:accent1>
      <a:srgbClr val="4A9B00"/>
    </a:accent1>
    <a:accent2>
      <a:srgbClr val="439DB8"/>
    </a:accent2>
    <a:accent3>
      <a:srgbClr val="FFFFFF"/>
    </a:accent3>
    <a:accent4>
      <a:srgbClr val="000000"/>
    </a:accent4>
    <a:accent5>
      <a:srgbClr val="B1CBAA"/>
    </a:accent5>
    <a:accent6>
      <a:srgbClr val="3C8EA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AA112C"/>
    </a:dk2>
    <a:lt2>
      <a:srgbClr val="FFFFFF"/>
    </a:lt2>
    <a:accent1>
      <a:srgbClr val="4A9B00"/>
    </a:accent1>
    <a:accent2>
      <a:srgbClr val="439DB8"/>
    </a:accent2>
    <a:accent3>
      <a:srgbClr val="FFFFFF"/>
    </a:accent3>
    <a:accent4>
      <a:srgbClr val="000000"/>
    </a:accent4>
    <a:accent5>
      <a:srgbClr val="B1CBAA"/>
    </a:accent5>
    <a:accent6>
      <a:srgbClr val="3C8EA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AA112C"/>
    </a:dk2>
    <a:lt2>
      <a:srgbClr val="FFFFFF"/>
    </a:lt2>
    <a:accent1>
      <a:srgbClr val="4A9B00"/>
    </a:accent1>
    <a:accent2>
      <a:srgbClr val="439DB8"/>
    </a:accent2>
    <a:accent3>
      <a:srgbClr val="FFFFFF"/>
    </a:accent3>
    <a:accent4>
      <a:srgbClr val="000000"/>
    </a:accent4>
    <a:accent5>
      <a:srgbClr val="B1CBAA"/>
    </a:accent5>
    <a:accent6>
      <a:srgbClr val="3C8EA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AA112C"/>
    </a:dk2>
    <a:lt2>
      <a:srgbClr val="FFFFFF"/>
    </a:lt2>
    <a:accent1>
      <a:srgbClr val="4A9B00"/>
    </a:accent1>
    <a:accent2>
      <a:srgbClr val="439DB8"/>
    </a:accent2>
    <a:accent3>
      <a:srgbClr val="FFFFFF"/>
    </a:accent3>
    <a:accent4>
      <a:srgbClr val="000000"/>
    </a:accent4>
    <a:accent5>
      <a:srgbClr val="B1CBAA"/>
    </a:accent5>
    <a:accent6>
      <a:srgbClr val="3C8EA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AA112C"/>
    </a:dk2>
    <a:lt2>
      <a:srgbClr val="FFFFFF"/>
    </a:lt2>
    <a:accent1>
      <a:srgbClr val="4A9B00"/>
    </a:accent1>
    <a:accent2>
      <a:srgbClr val="439DB8"/>
    </a:accent2>
    <a:accent3>
      <a:srgbClr val="FFFFFF"/>
    </a:accent3>
    <a:accent4>
      <a:srgbClr val="000000"/>
    </a:accent4>
    <a:accent5>
      <a:srgbClr val="B1CBAA"/>
    </a:accent5>
    <a:accent6>
      <a:srgbClr val="3C8EA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7871</TotalTime>
  <Words>231</Words>
  <Application>Microsoft Office PowerPoint</Application>
  <PresentationFormat>Bildspel på skärmen (4:3)</PresentationFormat>
  <Paragraphs>64</Paragraphs>
  <Slides>19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19</vt:i4>
      </vt:variant>
    </vt:vector>
  </HeadingPairs>
  <TitlesOfParts>
    <vt:vector size="21" baseType="lpstr">
      <vt:lpstr>7_1177VG_PPmall</vt:lpstr>
      <vt:lpstr>20_1177VG_PPmall</vt:lpstr>
      <vt:lpstr>PowerPoint-presentation</vt:lpstr>
      <vt:lpstr>AGENDA</vt:lpstr>
      <vt:lpstr>SYFTE MED FÖRELÄSNINGEN</vt:lpstr>
      <vt:lpstr>VAD ÄR EN SERVICE BLUEPRINT?</vt:lpstr>
      <vt:lpstr>PowerPoint-presentation</vt:lpstr>
      <vt:lpstr>ANVÄNDNINGSOMRÅDEN</vt:lpstr>
      <vt:lpstr>PowerPoint-presentation</vt:lpstr>
      <vt:lpstr>PowerPoint-presentation</vt:lpstr>
      <vt:lpstr>PowerPoint-presentation</vt:lpstr>
      <vt:lpstr>PowerPoint-presentation</vt:lpstr>
      <vt:lpstr>KOMMA IGÅNG</vt:lpstr>
      <vt:lpstr>PowerPoint-presentation</vt:lpstr>
      <vt:lpstr>EXEMPEL</vt:lpstr>
      <vt:lpstr>PowerPoint-presentation</vt:lpstr>
      <vt:lpstr>PowerPoint-presentation</vt:lpstr>
      <vt:lpstr>PowerPoint-presentation</vt:lpstr>
      <vt:lpstr>LITTERATUR</vt:lpstr>
      <vt:lpstr>SAMMANFATTNING</vt:lpstr>
      <vt:lpstr>PowerPoint-presentation</vt:lpstr>
    </vt:vector>
  </TitlesOfParts>
  <Company>SLL 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Daniela Baccarini(1mjh)</dc:creator>
  <cp:lastModifiedBy>Daniela Baccarini(1mjh)</cp:lastModifiedBy>
  <cp:revision>89</cp:revision>
  <cp:lastPrinted>2017-03-07T11:25:37Z</cp:lastPrinted>
  <dcterms:created xsi:type="dcterms:W3CDTF">2017-02-25T09:00:18Z</dcterms:created>
  <dcterms:modified xsi:type="dcterms:W3CDTF">2017-03-09T11:32:52Z</dcterms:modified>
</cp:coreProperties>
</file>