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4" r:id="rId2"/>
  </p:sldMasterIdLst>
  <p:notesMasterIdLst>
    <p:notesMasterId r:id="rId55"/>
  </p:notesMasterIdLst>
  <p:sldIdLst>
    <p:sldId id="256" r:id="rId3"/>
    <p:sldId id="298" r:id="rId4"/>
    <p:sldId id="469" r:id="rId5"/>
    <p:sldId id="470" r:id="rId6"/>
    <p:sldId id="424" r:id="rId7"/>
    <p:sldId id="418" r:id="rId8"/>
    <p:sldId id="423" r:id="rId9"/>
    <p:sldId id="471" r:id="rId10"/>
    <p:sldId id="430" r:id="rId11"/>
    <p:sldId id="431" r:id="rId12"/>
    <p:sldId id="473" r:id="rId13"/>
    <p:sldId id="472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36" r:id="rId22"/>
    <p:sldId id="481" r:id="rId23"/>
    <p:sldId id="482" r:id="rId24"/>
    <p:sldId id="425" r:id="rId25"/>
    <p:sldId id="449" r:id="rId26"/>
    <p:sldId id="439" r:id="rId27"/>
    <p:sldId id="483" r:id="rId28"/>
    <p:sldId id="484" r:id="rId29"/>
    <p:sldId id="419" r:id="rId30"/>
    <p:sldId id="485" r:id="rId31"/>
    <p:sldId id="486" r:id="rId32"/>
    <p:sldId id="459" r:id="rId33"/>
    <p:sldId id="487" r:id="rId34"/>
    <p:sldId id="488" r:id="rId35"/>
    <p:sldId id="420" r:id="rId36"/>
    <p:sldId id="421" r:id="rId37"/>
    <p:sldId id="490" r:id="rId38"/>
    <p:sldId id="489" r:id="rId39"/>
    <p:sldId id="422" r:id="rId40"/>
    <p:sldId id="428" r:id="rId41"/>
    <p:sldId id="494" r:id="rId42"/>
    <p:sldId id="495" r:id="rId43"/>
    <p:sldId id="491" r:id="rId44"/>
    <p:sldId id="440" r:id="rId45"/>
    <p:sldId id="443" r:id="rId46"/>
    <p:sldId id="433" r:id="rId47"/>
    <p:sldId id="429" r:id="rId48"/>
    <p:sldId id="492" r:id="rId49"/>
    <p:sldId id="493" r:id="rId50"/>
    <p:sldId id="448" r:id="rId51"/>
    <p:sldId id="445" r:id="rId52"/>
    <p:sldId id="446" r:id="rId53"/>
    <p:sldId id="447" r:id="rId5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Nordlund(4pfq)" initials="P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DB8"/>
    <a:srgbClr val="D2D4CE"/>
    <a:srgbClr val="F01E00"/>
    <a:srgbClr val="4A9B00"/>
    <a:srgbClr val="000000"/>
    <a:srgbClr val="AA112C"/>
    <a:srgbClr val="F4DCDB"/>
    <a:srgbClr val="9070A9"/>
    <a:srgbClr val="FF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062" autoAdjust="0"/>
  </p:normalViewPr>
  <p:slideViewPr>
    <p:cSldViewPr snapToGrid="0">
      <p:cViewPr>
        <p:scale>
          <a:sx n="147" d="100"/>
          <a:sy n="147" d="100"/>
        </p:scale>
        <p:origin x="1279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5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3C69-F481-4F2C-A320-1E360B3BBC79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BE25-5EDC-4F4E-8362-203947644F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1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917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5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02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3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06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535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81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577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9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46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2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34BC-05E3-A54D-B23A-9291586FE1F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118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181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11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052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80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34BC-05E3-A54D-B23A-9291586FE1F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08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34BC-05E3-A54D-B23A-9291586FE1F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61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34BC-05E3-A54D-B23A-9291586FE1F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31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765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34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186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34BC-05E3-A54D-B23A-9291586FE1F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7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265502" cy="6858000"/>
          </a:xfrm>
          <a:prstGeom prst="rect">
            <a:avLst/>
          </a:prstGeom>
          <a:solidFill>
            <a:srgbClr val="AA1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4000" y="2123999"/>
            <a:ext cx="3960000" cy="1440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4000" y="3600000"/>
            <a:ext cx="39600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grpSp>
        <p:nvGrpSpPr>
          <p:cNvPr id="7" name="Grupp 6"/>
          <p:cNvGrpSpPr/>
          <p:nvPr userDrawn="1"/>
        </p:nvGrpSpPr>
        <p:grpSpPr>
          <a:xfrm>
            <a:off x="6638912" y="347255"/>
            <a:ext cx="2266569" cy="6055999"/>
            <a:chOff x="6638912" y="347255"/>
            <a:chExt cx="2266569" cy="6055999"/>
          </a:xfrm>
        </p:grpSpPr>
        <p:pic>
          <p:nvPicPr>
            <p:cNvPr id="8" name="Bildobjekt 7" descr="1177 Vårdguiden_neg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12" y="5491262"/>
              <a:ext cx="2266569" cy="911992"/>
            </a:xfrm>
            <a:prstGeom prst="rect">
              <a:avLst/>
            </a:prstGeom>
          </p:spPr>
        </p:pic>
        <p:pic>
          <p:nvPicPr>
            <p:cNvPr id="9" name="Bildobjekt 8" descr="1177 Vårdguiden_neg.png"/>
            <p:cNvPicPr>
              <a:picLocks noChangeAspect="1"/>
            </p:cNvPicPr>
            <p:nvPr userDrawn="1"/>
          </p:nvPicPr>
          <p:blipFill>
            <a:blip r:embed="rId2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12" y="4472069"/>
              <a:ext cx="2266569" cy="911992"/>
            </a:xfrm>
            <a:prstGeom prst="rect">
              <a:avLst/>
            </a:prstGeom>
          </p:spPr>
        </p:pic>
        <p:pic>
          <p:nvPicPr>
            <p:cNvPr id="10" name="Bildobjekt 9" descr="1177 Vårdguiden_neg.png"/>
            <p:cNvPicPr>
              <a:picLocks noChangeAspect="1"/>
            </p:cNvPicPr>
            <p:nvPr userDrawn="1"/>
          </p:nvPicPr>
          <p:blipFill>
            <a:blip r:embed="rId2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12" y="3451877"/>
              <a:ext cx="2266569" cy="911992"/>
            </a:xfrm>
            <a:prstGeom prst="rect">
              <a:avLst/>
            </a:prstGeom>
          </p:spPr>
        </p:pic>
        <p:pic>
          <p:nvPicPr>
            <p:cNvPr id="11" name="Bildobjekt 10" descr="1177 Vårdguiden_neg.png"/>
            <p:cNvPicPr>
              <a:picLocks noChangeAspect="1"/>
            </p:cNvPicPr>
            <p:nvPr userDrawn="1"/>
          </p:nvPicPr>
          <p:blipFill>
            <a:blip r:embed="rId2" cstate="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12" y="2432683"/>
              <a:ext cx="2266569" cy="911992"/>
            </a:xfrm>
            <a:prstGeom prst="rect">
              <a:avLst/>
            </a:prstGeom>
          </p:spPr>
        </p:pic>
        <p:pic>
          <p:nvPicPr>
            <p:cNvPr id="12" name="Bildobjekt 11" descr="1177 Vårdguiden_neg.png"/>
            <p:cNvPicPr>
              <a:picLocks noChangeAspect="1"/>
            </p:cNvPicPr>
            <p:nvPr userDrawn="1"/>
          </p:nvPicPr>
          <p:blipFill>
            <a:blip r:embed="rId2" cstate="print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12" y="1413489"/>
              <a:ext cx="2266569" cy="911992"/>
            </a:xfrm>
            <a:prstGeom prst="rect">
              <a:avLst/>
            </a:prstGeom>
          </p:spPr>
        </p:pic>
        <p:pic>
          <p:nvPicPr>
            <p:cNvPr id="13" name="Bildobjekt 12" descr="1177 Vårdguiden_neg.png"/>
            <p:cNvPicPr>
              <a:picLocks noChangeAspect="1"/>
            </p:cNvPicPr>
            <p:nvPr userDrawn="1"/>
          </p:nvPicPr>
          <p:blipFill>
            <a:blip r:embed="rId2" cstate="print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12" y="347255"/>
              <a:ext cx="2266569" cy="91199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152000"/>
            <a:ext cx="2057400" cy="45000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152000"/>
            <a:ext cx="6019800" cy="45000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919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/>
          <a:lstStyle/>
          <a:p>
            <a:fld id="{1C21C88A-E4A6-4428-9F47-A7295BF19636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/>
          <a:lstStyle/>
          <a:p>
            <a:fld id="{6EBDC2AB-345F-4FFA-B9BD-B2A845E7032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45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004775"/>
            <a:ext cx="8229600" cy="1080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412000"/>
            <a:ext cx="4038600" cy="32400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412000"/>
            <a:ext cx="4038600" cy="32400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412000"/>
            <a:ext cx="4040188" cy="32400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412000"/>
            <a:ext cx="4041775" cy="32400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3008313" cy="108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152000"/>
            <a:ext cx="5111750" cy="450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412000"/>
            <a:ext cx="3008313" cy="32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52000"/>
            <a:ext cx="5486400" cy="36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/>
              <a:pPr/>
              <a:t>2018-10-17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6104336"/>
            <a:ext cx="9144000" cy="753664"/>
          </a:xfrm>
          <a:prstGeom prst="rect">
            <a:avLst/>
          </a:prstGeom>
          <a:solidFill>
            <a:srgbClr val="AA1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med rundade hörn 12"/>
          <p:cNvSpPr/>
          <p:nvPr/>
        </p:nvSpPr>
        <p:spPr>
          <a:xfrm>
            <a:off x="0" y="5783331"/>
            <a:ext cx="9140400" cy="635034"/>
          </a:xfrm>
          <a:prstGeom prst="roundRect">
            <a:avLst>
              <a:gd name="adj" fmla="val 36815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1C21C88A-E4A6-4428-9F47-A7295BF19636}" type="datetimeFigureOut">
              <a:rPr lang="sv-SE" smtClean="0"/>
              <a:pPr/>
              <a:t>2018-10-17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6EBDC2AB-345F-4FFA-B9BD-B2A845E70329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9" name="Grupp 8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7" name="Rektangel med rundade hörn på samma sida 6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rgbClr val="AA112C"/>
            </a:solidFill>
            <a:ln>
              <a:solidFill>
                <a:srgbClr val="AA11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8" name="Bildobjekt 7" descr="1177 Vårdguiden_neg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1" y="264848"/>
              <a:ext cx="984177" cy="396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90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5" r:id="rId7"/>
    <p:sldLayoutId id="214748368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9023" y="193815"/>
            <a:ext cx="3899018" cy="1440000"/>
          </a:xfrm>
        </p:spPr>
        <p:txBody>
          <a:bodyPr>
            <a:normAutofit fontScale="90000"/>
          </a:bodyPr>
          <a:lstStyle/>
          <a:p>
            <a:pPr algn="l"/>
            <a:r>
              <a:rPr lang="sv-SE" sz="2700" b="1" dirty="0">
                <a:latin typeface="Calibri" panose="020F0502020204030204" pitchFamily="34" charset="0"/>
              </a:rPr>
              <a:t>Klamydia </a:t>
            </a:r>
            <a:r>
              <a:rPr lang="sv-SE" sz="2700" b="1" dirty="0" err="1">
                <a:latin typeface="Calibri" panose="020F0502020204030204" pitchFamily="34" charset="0"/>
              </a:rPr>
              <a:t>hemtest</a:t>
            </a:r>
            <a:r>
              <a:rPr lang="sv-SE" sz="2700" b="1" dirty="0">
                <a:latin typeface="Calibri" panose="020F0502020204030204" pitchFamily="34" charset="0"/>
              </a:rPr>
              <a:t> med</a:t>
            </a:r>
            <a:br>
              <a:rPr lang="sv-SE" sz="2700" b="1" dirty="0">
                <a:latin typeface="Calibri" panose="020F0502020204030204" pitchFamily="34" charset="0"/>
              </a:rPr>
            </a:br>
            <a:r>
              <a:rPr lang="sv-SE" sz="2700" b="1" dirty="0">
                <a:latin typeface="Calibri" panose="020F0502020204030204" pitchFamily="34" charset="0"/>
              </a:rPr>
              <a:t>manuellt svarsflöde</a:t>
            </a:r>
            <a:br>
              <a:rPr lang="sv-SE" sz="2700" b="1" dirty="0">
                <a:latin typeface="Calibri" panose="020F0502020204030204" pitchFamily="34" charset="0"/>
              </a:rPr>
            </a:br>
            <a:r>
              <a:rPr lang="sv-SE" sz="2000" b="1" dirty="0">
                <a:latin typeface="Calibri" panose="020F0502020204030204" pitchFamily="34" charset="0"/>
              </a:rPr>
              <a:t>Patientens Egen Provhantering</a:t>
            </a:r>
            <a:br>
              <a:rPr lang="sv-SE" sz="2000" b="1" dirty="0">
                <a:latin typeface="Calibri" panose="020F0502020204030204" pitchFamily="34" charset="0"/>
              </a:rPr>
            </a:br>
            <a:br>
              <a:rPr lang="sv-SE" sz="2000" b="1" dirty="0">
                <a:latin typeface="Calibri" panose="020F0502020204030204" pitchFamily="34" charset="0"/>
              </a:rPr>
            </a:br>
            <a:endParaRPr lang="sv-SE" sz="1800" dirty="0">
              <a:solidFill>
                <a:srgbClr val="D2D4CE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F44A9F53-AE83-0849-B472-FDC8D96C2D21}"/>
              </a:ext>
            </a:extLst>
          </p:cNvPr>
          <p:cNvGrpSpPr>
            <a:grpSpLocks noChangeAspect="1"/>
          </p:cNvGrpSpPr>
          <p:nvPr/>
        </p:nvGrpSpPr>
        <p:grpSpPr>
          <a:xfrm>
            <a:off x="3388043" y="1139444"/>
            <a:ext cx="2044019" cy="3947072"/>
            <a:chOff x="5230317" y="1324691"/>
            <a:chExt cx="3227884" cy="6233158"/>
          </a:xfrm>
          <a:effectLst>
            <a:reflection stA="81000" endPos="29000" dir="5400000" sy="-100000" algn="bl" rotWithShape="0"/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9FAEB1-183D-CB43-9359-BFF9AF4BB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317" y="1324691"/>
              <a:ext cx="3227884" cy="6233158"/>
            </a:xfrm>
            <a:prstGeom prst="rect">
              <a:avLst/>
            </a:prstGeom>
          </p:spPr>
        </p:pic>
        <p:pic>
          <p:nvPicPr>
            <p:cNvPr id="5" name="Platshållare för bild 4">
              <a:extLst>
                <a:ext uri="{FF2B5EF4-FFF2-40B4-BE49-F238E27FC236}">
                  <a16:creationId xmlns:a16="http://schemas.microsoft.com/office/drawing/2014/main" id="{F4549655-7C10-494B-9F12-DF2C15143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5589654" y="2187540"/>
              <a:ext cx="2542031" cy="4526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1808E2-67DE-D44F-BD34-3843BD6B4573}"/>
              </a:ext>
            </a:extLst>
          </p:cNvPr>
          <p:cNvSpPr txBox="1"/>
          <p:nvPr/>
        </p:nvSpPr>
        <p:spPr>
          <a:xfrm>
            <a:off x="2522862" y="2831337"/>
            <a:ext cx="386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/>
              <a:t>Etikettutskrifter för packning provtagningsmaterial</a:t>
            </a:r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07A8CB5-FC7B-444A-91CD-142A8FB931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9238">
            <a:off x="4245633" y="3669442"/>
            <a:ext cx="4590475" cy="1301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91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5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1808E2-67DE-D44F-BD34-3843BD6B4573}"/>
              </a:ext>
            </a:extLst>
          </p:cNvPr>
          <p:cNvSpPr txBox="1"/>
          <p:nvPr/>
        </p:nvSpPr>
        <p:spPr>
          <a:xfrm>
            <a:off x="2522862" y="2831337"/>
            <a:ext cx="386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Registrerar beställning i journalsystem eller </a:t>
            </a:r>
            <a:r>
              <a:rPr lang="sv-SE" sz="2000" dirty="0" err="1"/>
              <a:t>labsystem</a:t>
            </a:r>
            <a:endParaRPr lang="sv-SE" sz="2000" dirty="0"/>
          </a:p>
        </p:txBody>
      </p:sp>
      <p:pic>
        <p:nvPicPr>
          <p:cNvPr id="5" name="Bild 4" descr="Bildskärm">
            <a:extLst>
              <a:ext uri="{FF2B5EF4-FFF2-40B4-BE49-F238E27FC236}">
                <a16:creationId xmlns:a16="http://schemas.microsoft.com/office/drawing/2014/main" id="{EF5C2F98-B8BA-4CB7-91DB-41AEE542A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5873" y="801029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41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1808E2-67DE-D44F-BD34-3843BD6B4573}"/>
              </a:ext>
            </a:extLst>
          </p:cNvPr>
          <p:cNvSpPr txBox="1"/>
          <p:nvPr/>
        </p:nvSpPr>
        <p:spPr>
          <a:xfrm>
            <a:off x="2522862" y="2831337"/>
            <a:ext cx="386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Provtagningsmaterial postas till invånaren</a:t>
            </a:r>
          </a:p>
        </p:txBody>
      </p:sp>
      <p:pic>
        <p:nvPicPr>
          <p:cNvPr id="4" name="Bild 3" descr="Öppet kuvert">
            <a:extLst>
              <a:ext uri="{FF2B5EF4-FFF2-40B4-BE49-F238E27FC236}">
                <a16:creationId xmlns:a16="http://schemas.microsoft.com/office/drawing/2014/main" id="{F8B210AE-2DB0-4FC9-B7AF-6A8D249C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6664" y="2868508"/>
            <a:ext cx="3179956" cy="317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9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resultat fÃ¶r kissar">
            <a:extLst>
              <a:ext uri="{FF2B5EF4-FFF2-40B4-BE49-F238E27FC236}">
                <a16:creationId xmlns:a16="http://schemas.microsoft.com/office/drawing/2014/main" id="{35E4E946-9DEC-4578-B2EA-7C0CC1F1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78" y="1682852"/>
            <a:ext cx="5705989" cy="320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 4" descr="Kuvert">
            <a:extLst>
              <a:ext uri="{FF2B5EF4-FFF2-40B4-BE49-F238E27FC236}">
                <a16:creationId xmlns:a16="http://schemas.microsoft.com/office/drawing/2014/main" id="{E114459A-ED8F-45F4-B32F-234ADFA9F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5292" y="3706724"/>
            <a:ext cx="2371494" cy="237149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51808E2-67DE-D44F-BD34-3843BD6B4573}"/>
              </a:ext>
            </a:extLst>
          </p:cNvPr>
          <p:cNvSpPr txBox="1"/>
          <p:nvPr/>
        </p:nvSpPr>
        <p:spPr>
          <a:xfrm>
            <a:off x="998862" y="2300438"/>
            <a:ext cx="386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rgbClr val="000000"/>
                </a:solidFill>
              </a:rPr>
              <a:t>Invånare utför provtagning och skickar in provmaterial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6295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21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ildskärm">
            <a:extLst>
              <a:ext uri="{FF2B5EF4-FFF2-40B4-BE49-F238E27FC236}">
                <a16:creationId xmlns:a16="http://schemas.microsoft.com/office/drawing/2014/main" id="{EF5C2F98-B8BA-4CB7-91DB-41AEE542A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7464" y="938560"/>
            <a:ext cx="5181600" cy="51816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51808E2-67DE-D44F-BD34-3843BD6B4573}"/>
              </a:ext>
            </a:extLst>
          </p:cNvPr>
          <p:cNvSpPr txBox="1"/>
          <p:nvPr/>
        </p:nvSpPr>
        <p:spPr>
          <a:xfrm>
            <a:off x="2682696" y="2701239"/>
            <a:ext cx="3361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Ankomstregistrerar provtagningsmaterial i </a:t>
            </a:r>
            <a:r>
              <a:rPr lang="sv-SE" sz="2000" dirty="0" err="1"/>
              <a:t>labsystem</a:t>
            </a:r>
            <a:r>
              <a:rPr lang="sv-SE" sz="2000" dirty="0"/>
              <a:t> och analyserar</a:t>
            </a:r>
          </a:p>
        </p:txBody>
      </p:sp>
    </p:spTree>
    <p:extLst>
      <p:ext uri="{BB962C8B-B14F-4D97-AF65-F5344CB8AC3E}">
        <p14:creationId xmlns:p14="http://schemas.microsoft.com/office/powerpoint/2010/main" val="59338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0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beställer provtagning i PEP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negativt svar i PEP</a:t>
            </a:r>
          </a:p>
        </p:txBody>
      </p:sp>
      <p:sp>
        <p:nvSpPr>
          <p:cNvPr id="82" name="textruta 81"/>
          <p:cNvSpPr txBox="1"/>
          <p:nvPr/>
        </p:nvSpPr>
        <p:spPr>
          <a:xfrm>
            <a:off x="3321766" y="553067"/>
            <a:ext cx="3034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500" dirty="0"/>
              <a:t>Klamydia med PEP </a:t>
            </a:r>
          </a:p>
          <a:p>
            <a:pPr algn="ctr"/>
            <a:r>
              <a:rPr lang="sv-SE" sz="1500" dirty="0"/>
              <a:t>Logiskt flöde med manuellt svarsflöde</a:t>
            </a:r>
            <a:endParaRPr lang="sv-SE" sz="1500" dirty="0">
              <a:solidFill>
                <a:srgbClr val="C00000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>
                <a:solidFill>
                  <a:schemeClr val="tx1"/>
                </a:solidFill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på STD-mottagningen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skickar påminnelse till </a:t>
            </a:r>
            <a:r>
              <a:rPr lang="sv-SE" sz="825" dirty="0" err="1">
                <a:solidFill>
                  <a:schemeClr val="tx1"/>
                </a:solidFill>
              </a:rPr>
              <a:t>pat</a:t>
            </a:r>
            <a:r>
              <a:rPr lang="sv-SE" sz="825" dirty="0">
                <a:solidFill>
                  <a:schemeClr val="tx1"/>
                </a:solidFill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>
                <a:solidFill>
                  <a:schemeClr val="tx1"/>
                </a:solidFill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Beställning registreras i journalsystem/</a:t>
            </a:r>
            <a:r>
              <a:rPr lang="sv-SE" sz="825" dirty="0" err="1">
                <a:solidFill>
                  <a:schemeClr val="tx1"/>
                </a:solidFill>
              </a:rPr>
              <a:t>labsystem</a:t>
            </a:r>
            <a:endParaRPr lang="sv-SE" sz="825" dirty="0">
              <a:solidFill>
                <a:schemeClr val="tx1"/>
              </a:solidFill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46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8DC16FA-BBFE-4E58-B52F-60CC63A06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880"/>
            <a:ext cx="914400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4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419BF90-DF74-4312-9A38-1244EE4D1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72"/>
            <a:ext cx="9144000" cy="64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34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1808E2-67DE-D44F-BD34-3843BD6B4573}"/>
              </a:ext>
            </a:extLst>
          </p:cNvPr>
          <p:cNvSpPr txBox="1"/>
          <p:nvPr/>
        </p:nvSpPr>
        <p:spPr>
          <a:xfrm>
            <a:off x="2068035" y="2285062"/>
            <a:ext cx="3866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Invånare får ett SMS eller e-mail att det finns ett meddelande i 1177 e-tjänster</a:t>
            </a:r>
          </a:p>
        </p:txBody>
      </p:sp>
      <p:pic>
        <p:nvPicPr>
          <p:cNvPr id="4" name="Bild 3" descr="Smartphone">
            <a:extLst>
              <a:ext uri="{FF2B5EF4-FFF2-40B4-BE49-F238E27FC236}">
                <a16:creationId xmlns:a16="http://schemas.microsoft.com/office/drawing/2014/main" id="{D0A18CF1-D8AB-4295-A85F-B36CBBE86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625789" y="2577790"/>
            <a:ext cx="3287753" cy="328775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3ACEB74-F222-4710-9552-3C34423D7615}"/>
              </a:ext>
            </a:extLst>
          </p:cNvPr>
          <p:cNvSpPr txBox="1"/>
          <p:nvPr/>
        </p:nvSpPr>
        <p:spPr>
          <a:xfrm>
            <a:off x="6719538" y="3933126"/>
            <a:ext cx="1100254" cy="577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050" dirty="0"/>
              <a:t>Hej, Du har ett meddelande i 1177 e-tjänster</a:t>
            </a:r>
          </a:p>
        </p:txBody>
      </p:sp>
    </p:spTree>
    <p:extLst>
      <p:ext uri="{BB962C8B-B14F-4D97-AF65-F5344CB8AC3E}">
        <p14:creationId xmlns:p14="http://schemas.microsoft.com/office/powerpoint/2010/main" val="2262158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16F4D97-2449-E34E-AE5C-149AD79D97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72" y="471966"/>
            <a:ext cx="5507990" cy="5803900"/>
          </a:xfrm>
          <a:prstGeom prst="rect">
            <a:avLst/>
          </a:prstGeom>
        </p:spPr>
      </p:pic>
      <p:cxnSp>
        <p:nvCxnSpPr>
          <p:cNvPr id="3" name="Shape 150">
            <a:extLst>
              <a:ext uri="{FF2B5EF4-FFF2-40B4-BE49-F238E27FC236}">
                <a16:creationId xmlns:a16="http://schemas.microsoft.com/office/drawing/2014/main" id="{20E79DCA-B785-6143-851E-508BE81651AB}"/>
              </a:ext>
            </a:extLst>
          </p:cNvPr>
          <p:cNvCxnSpPr>
            <a:cxnSpLocks/>
          </p:cNvCxnSpPr>
          <p:nvPr/>
        </p:nvCxnSpPr>
        <p:spPr>
          <a:xfrm>
            <a:off x="1707614" y="2357610"/>
            <a:ext cx="2162946" cy="23004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428214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6AE0775-2803-AF4B-95F5-FA04A2E61B0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8"/>
          <a:stretch/>
        </p:blipFill>
        <p:spPr bwMode="auto">
          <a:xfrm>
            <a:off x="2688907" y="2426017"/>
            <a:ext cx="3766185" cy="2005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3938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23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462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FA6781A-41A6-174E-B2BB-9BAA4781C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39" y="110169"/>
            <a:ext cx="7081237" cy="67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98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13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beställer provtagning i PEP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>
                <a:solidFill>
                  <a:schemeClr val="tx1"/>
                </a:solidFill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på STD-mottagningen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skickar påminnelse till </a:t>
            </a:r>
            <a:r>
              <a:rPr lang="sv-SE" sz="825" dirty="0" err="1">
                <a:solidFill>
                  <a:schemeClr val="tx1"/>
                </a:solidFill>
              </a:rPr>
              <a:t>pat</a:t>
            </a:r>
            <a:r>
              <a:rPr lang="sv-SE" sz="825" dirty="0">
                <a:solidFill>
                  <a:schemeClr val="tx1"/>
                </a:solidFill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>
                <a:solidFill>
                  <a:schemeClr val="tx1"/>
                </a:solidFill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Beställning registreras i journalsystem/</a:t>
            </a:r>
            <a:r>
              <a:rPr lang="sv-SE" sz="825" dirty="0" err="1">
                <a:solidFill>
                  <a:schemeClr val="tx1"/>
                </a:solidFill>
              </a:rPr>
              <a:t>labsystem</a:t>
            </a:r>
            <a:endParaRPr lang="sv-SE" sz="825" dirty="0">
              <a:solidFill>
                <a:schemeClr val="tx1"/>
              </a:solidFill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53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05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126CD83-6698-464D-ACEE-A5423C40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37" y="290127"/>
            <a:ext cx="7258916" cy="60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26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15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2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475EBE0-E106-844D-905C-12007D63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87" y="0"/>
            <a:ext cx="6487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7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C19AE6-3455-1D43-8F2B-63854FEB6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269" y="88136"/>
            <a:ext cx="6404013" cy="56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16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34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08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2EBAF3C-94C1-0242-B446-EA209173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021"/>
            <a:ext cx="9144000" cy="57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A73DCFD-19A8-CE4D-9C7E-0CE4C2AD9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223"/>
            <a:ext cx="9144000" cy="59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4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beställer provtagning i PEP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>
                <a:solidFill>
                  <a:schemeClr val="tx1"/>
                </a:solidFill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på STD-mottagningen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skickar påminnelse till </a:t>
            </a:r>
            <a:r>
              <a:rPr lang="sv-SE" sz="825" dirty="0" err="1">
                <a:solidFill>
                  <a:schemeClr val="tx1"/>
                </a:solidFill>
              </a:rPr>
              <a:t>pat</a:t>
            </a:r>
            <a:r>
              <a:rPr lang="sv-SE" sz="825" dirty="0">
                <a:solidFill>
                  <a:schemeClr val="tx1"/>
                </a:solidFill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>
                <a:solidFill>
                  <a:schemeClr val="tx1"/>
                </a:solidFill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Beställning registreras i journalsystem/</a:t>
            </a:r>
            <a:r>
              <a:rPr lang="sv-SE" sz="825" dirty="0" err="1">
                <a:solidFill>
                  <a:schemeClr val="tx1"/>
                </a:solidFill>
              </a:rPr>
              <a:t>labsystem</a:t>
            </a:r>
            <a:endParaRPr lang="sv-SE" sz="825" dirty="0">
              <a:solidFill>
                <a:schemeClr val="tx1"/>
              </a:solidFill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061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313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1808E2-67DE-D44F-BD34-3843BD6B4573}"/>
              </a:ext>
            </a:extLst>
          </p:cNvPr>
          <p:cNvSpPr txBox="1"/>
          <p:nvPr/>
        </p:nvSpPr>
        <p:spPr>
          <a:xfrm>
            <a:off x="2430825" y="2516031"/>
            <a:ext cx="386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Patienten söker vård</a:t>
            </a:r>
          </a:p>
        </p:txBody>
      </p:sp>
      <p:pic>
        <p:nvPicPr>
          <p:cNvPr id="4" name="Bild 3" descr="Medicin">
            <a:extLst>
              <a:ext uri="{FF2B5EF4-FFF2-40B4-BE49-F238E27FC236}">
                <a16:creationId xmlns:a16="http://schemas.microsoft.com/office/drawing/2014/main" id="{A808984C-C244-411F-84D8-85D2D2411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0629" y="3997616"/>
            <a:ext cx="1309352" cy="1309352"/>
          </a:xfrm>
          <a:prstGeom prst="rect">
            <a:avLst/>
          </a:prstGeom>
        </p:spPr>
      </p:pic>
      <p:pic>
        <p:nvPicPr>
          <p:cNvPr id="6" name="Bild 5" descr="Sjukvård">
            <a:extLst>
              <a:ext uri="{FF2B5EF4-FFF2-40B4-BE49-F238E27FC236}">
                <a16:creationId xmlns:a16="http://schemas.microsoft.com/office/drawing/2014/main" id="{C935D04B-F44D-4455-8FB5-905DD3ECC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5645" y="3092605"/>
            <a:ext cx="1037279" cy="1037279"/>
          </a:xfrm>
          <a:prstGeom prst="rect">
            <a:avLst/>
          </a:prstGeom>
        </p:spPr>
      </p:pic>
      <p:pic>
        <p:nvPicPr>
          <p:cNvPr id="8" name="Bild 7" descr="Gå">
            <a:extLst>
              <a:ext uri="{FF2B5EF4-FFF2-40B4-BE49-F238E27FC236}">
                <a16:creationId xmlns:a16="http://schemas.microsoft.com/office/drawing/2014/main" id="{5BBD0724-351D-411B-BB20-973C38E08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1230" y="3803876"/>
            <a:ext cx="1354099" cy="13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16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204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1808E2-67DE-D44F-BD34-3843BD6B4573}"/>
              </a:ext>
            </a:extLst>
          </p:cNvPr>
          <p:cNvSpPr txBox="1"/>
          <p:nvPr/>
        </p:nvSpPr>
        <p:spPr>
          <a:xfrm>
            <a:off x="2258457" y="2831337"/>
            <a:ext cx="3866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Vården behandlar patienten och rapporterar övertagande</a:t>
            </a:r>
          </a:p>
          <a:p>
            <a:pPr algn="ctr"/>
            <a:r>
              <a:rPr lang="sv-SE" sz="2000" dirty="0"/>
              <a:t>via e-tjänst</a:t>
            </a:r>
          </a:p>
        </p:txBody>
      </p:sp>
    </p:spTree>
    <p:extLst>
      <p:ext uri="{BB962C8B-B14F-4D97-AF65-F5344CB8AC3E}">
        <p14:creationId xmlns:p14="http://schemas.microsoft.com/office/powerpoint/2010/main" val="920012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9BFF848-17E4-48BD-9FEC-2E545EF3B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24" y="-52039"/>
            <a:ext cx="5826629" cy="6858000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99507B9A-3A1D-4506-942B-70FE8C845240}"/>
              </a:ext>
            </a:extLst>
          </p:cNvPr>
          <p:cNvSpPr/>
          <p:nvPr/>
        </p:nvSpPr>
        <p:spPr>
          <a:xfrm>
            <a:off x="3464312" y="6328836"/>
            <a:ext cx="3081454" cy="263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6150172-7F92-4D6F-878C-F57AC3099198}"/>
              </a:ext>
            </a:extLst>
          </p:cNvPr>
          <p:cNvSpPr txBox="1"/>
          <p:nvPr/>
        </p:nvSpPr>
        <p:spPr>
          <a:xfrm rot="19617770">
            <a:off x="600007" y="3039790"/>
            <a:ext cx="3297419" cy="584775"/>
          </a:xfrm>
          <a:prstGeom prst="rect">
            <a:avLst/>
          </a:prstGeom>
          <a:solidFill>
            <a:srgbClr val="439DB8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Exempel på hemsida</a:t>
            </a:r>
          </a:p>
          <a:p>
            <a:r>
              <a:rPr lang="sv-SE" sz="1400" dirty="0">
                <a:solidFill>
                  <a:schemeClr val="bg1"/>
                </a:solidFill>
              </a:rPr>
              <a:t>(För att hitta till tjänst för övertagande)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80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900F435-F104-5947-BF97-B46B033B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728" y="0"/>
            <a:ext cx="7543467" cy="6858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6761C12-F5BB-474C-A096-CABD167A5A68}"/>
              </a:ext>
            </a:extLst>
          </p:cNvPr>
          <p:cNvSpPr txBox="1"/>
          <p:nvPr/>
        </p:nvSpPr>
        <p:spPr>
          <a:xfrm>
            <a:off x="326655" y="462708"/>
            <a:ext cx="265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Elektroniskt meddelande</a:t>
            </a:r>
          </a:p>
        </p:txBody>
      </p:sp>
    </p:spTree>
    <p:extLst>
      <p:ext uri="{BB962C8B-B14F-4D97-AF65-F5344CB8AC3E}">
        <p14:creationId xmlns:p14="http://schemas.microsoft.com/office/powerpoint/2010/main" val="954682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4FD1295-EB3A-5344-BE2F-AB7F5789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353"/>
            <a:ext cx="9144000" cy="6225294"/>
          </a:xfrm>
          <a:prstGeom prst="rect">
            <a:avLst/>
          </a:prstGeom>
        </p:spPr>
      </p:pic>
      <p:cxnSp>
        <p:nvCxnSpPr>
          <p:cNvPr id="3" name="Shape 150">
            <a:extLst>
              <a:ext uri="{FF2B5EF4-FFF2-40B4-BE49-F238E27FC236}">
                <a16:creationId xmlns:a16="http://schemas.microsoft.com/office/drawing/2014/main" id="{D3ECCB83-5945-F34A-A7D8-2C5FF2182C8B}"/>
              </a:ext>
            </a:extLst>
          </p:cNvPr>
          <p:cNvCxnSpPr>
            <a:cxnSpLocks/>
          </p:cNvCxnSpPr>
          <p:nvPr/>
        </p:nvCxnSpPr>
        <p:spPr>
          <a:xfrm>
            <a:off x="1465244" y="3799510"/>
            <a:ext cx="95109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EE7199C7-34C4-864F-BE67-8FA17C849C83}"/>
              </a:ext>
            </a:extLst>
          </p:cNvPr>
          <p:cNvSpPr txBox="1"/>
          <p:nvPr/>
        </p:nvSpPr>
        <p:spPr>
          <a:xfrm>
            <a:off x="3062688" y="0"/>
            <a:ext cx="48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Fått in meddelande om övertagande</a:t>
            </a:r>
          </a:p>
        </p:txBody>
      </p:sp>
    </p:spTree>
    <p:extLst>
      <p:ext uri="{BB962C8B-B14F-4D97-AF65-F5344CB8AC3E}">
        <p14:creationId xmlns:p14="http://schemas.microsoft.com/office/powerpoint/2010/main" val="2437553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204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beställer provtagning i PEP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skickar påminnelse till 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</a:t>
            </a: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Beställning registreras i journalsystem/</a:t>
            </a:r>
            <a:r>
              <a:rPr kumimoji="0" lang="sv-SE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labsystem</a:t>
            </a:r>
            <a:endParaRPr kumimoji="0" lang="sv-SE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01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1808E2-67DE-D44F-BD34-3843BD6B4573}"/>
              </a:ext>
            </a:extLst>
          </p:cNvPr>
          <p:cNvSpPr txBox="1"/>
          <p:nvPr/>
        </p:nvSpPr>
        <p:spPr>
          <a:xfrm>
            <a:off x="2146945" y="1846313"/>
            <a:ext cx="4935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Smittspårning pågår</a:t>
            </a:r>
          </a:p>
          <a:p>
            <a:pPr algn="ctr"/>
            <a:endParaRPr lang="sv-SE" sz="2000" dirty="0"/>
          </a:p>
          <a:p>
            <a:pPr algn="ctr"/>
            <a:r>
              <a:rPr lang="sv-SE" sz="2000" dirty="0"/>
              <a:t>Invånaren uppger att hen har tagit prov via 1177s e-tjänster. </a:t>
            </a:r>
          </a:p>
          <a:p>
            <a:pPr algn="ctr"/>
            <a:endParaRPr lang="sv-SE" sz="2000" dirty="0"/>
          </a:p>
          <a:p>
            <a:pPr algn="ctr"/>
            <a:r>
              <a:rPr lang="sv-SE" sz="2000" dirty="0"/>
              <a:t>Vårdpersonalen vill nu bekräfta detta. </a:t>
            </a:r>
          </a:p>
        </p:txBody>
      </p:sp>
    </p:spTree>
    <p:extLst>
      <p:ext uri="{BB962C8B-B14F-4D97-AF65-F5344CB8AC3E}">
        <p14:creationId xmlns:p14="http://schemas.microsoft.com/office/powerpoint/2010/main" val="41569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48">
            <a:extLst>
              <a:ext uri="{FF2B5EF4-FFF2-40B4-BE49-F238E27FC236}">
                <a16:creationId xmlns:a16="http://schemas.microsoft.com/office/drawing/2014/main" id="{DDD34215-16C5-8C49-804B-D9BBF16A5B6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7239" y="535273"/>
            <a:ext cx="6293395" cy="567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hape 150">
            <a:extLst>
              <a:ext uri="{FF2B5EF4-FFF2-40B4-BE49-F238E27FC236}">
                <a16:creationId xmlns:a16="http://schemas.microsoft.com/office/drawing/2014/main" id="{AC4E7174-0231-E947-9959-CC1B57B0E8EA}"/>
              </a:ext>
            </a:extLst>
          </p:cNvPr>
          <p:cNvCxnSpPr>
            <a:cxnSpLocks/>
          </p:cNvCxnSpPr>
          <p:nvPr/>
        </p:nvCxnSpPr>
        <p:spPr>
          <a:xfrm>
            <a:off x="5960125" y="3591499"/>
            <a:ext cx="598551" cy="11987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508430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77B5BB1-8006-344E-8356-285BC70E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876"/>
            <a:ext cx="9144000" cy="43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D44D2C3-8C4E-8640-BC16-4558ABB7B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705"/>
            <a:ext cx="9144000" cy="52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71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69EA66B-7FA6-324E-8F02-FF365255A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219"/>
            <a:ext cx="9144000" cy="51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3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9696270-F6B1-894D-9DF0-3A9D7F11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656" y="1013550"/>
            <a:ext cx="4490344" cy="508420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5316017-9688-A248-8A2A-12FFCB82A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65" y="1013550"/>
            <a:ext cx="4171616" cy="539529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8AEEFC6-3F5A-1842-8D47-97620E7D1D7C}"/>
              </a:ext>
            </a:extLst>
          </p:cNvPr>
          <p:cNvSpPr txBox="1"/>
          <p:nvPr/>
        </p:nvSpPr>
        <p:spPr>
          <a:xfrm>
            <a:off x="1806766" y="407625"/>
            <a:ext cx="386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Invånare beställer</a:t>
            </a:r>
          </a:p>
        </p:txBody>
      </p:sp>
    </p:spTree>
    <p:extLst>
      <p:ext uri="{BB962C8B-B14F-4D97-AF65-F5344CB8AC3E}">
        <p14:creationId xmlns:p14="http://schemas.microsoft.com/office/powerpoint/2010/main" val="328988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B3E25566-6933-384D-A08A-84C2FA81772B}"/>
              </a:ext>
            </a:extLst>
          </p:cNvPr>
          <p:cNvSpPr txBox="1"/>
          <p:nvPr/>
        </p:nvSpPr>
        <p:spPr>
          <a:xfrm>
            <a:off x="1972019" y="363558"/>
            <a:ext cx="386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Invånare har beställt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0CB381D-D4C7-4740-96FC-84378E90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905"/>
            <a:ext cx="4787291" cy="493555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11C64B5-0DC1-BE44-8076-800B18E2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207" y="1094546"/>
            <a:ext cx="4952793" cy="50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6875" y="1647333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beställer provtagning i PEP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RID-tilldelas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634924" y="1647246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utför provtagning och skickar in provmaterial</a:t>
            </a:r>
          </a:p>
        </p:txBody>
      </p:sp>
      <p:sp>
        <p:nvSpPr>
          <p:cNvPr id="43" name="Rektangel 42"/>
          <p:cNvSpPr/>
          <p:nvPr/>
        </p:nvSpPr>
        <p:spPr>
          <a:xfrm>
            <a:off x="1980152" y="2719443"/>
            <a:ext cx="942794" cy="51697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negativt svar i PEP</a:t>
            </a:r>
          </a:p>
        </p:txBody>
      </p:sp>
      <p:sp>
        <p:nvSpPr>
          <p:cNvPr id="32" name="Rektangel 31"/>
          <p:cNvSpPr/>
          <p:nvPr/>
        </p:nvSpPr>
        <p:spPr>
          <a:xfrm>
            <a:off x="3532439" y="1647331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Provtagningsmaterial postas till invånare</a:t>
            </a:r>
          </a:p>
        </p:txBody>
      </p:sp>
      <p:sp>
        <p:nvSpPr>
          <p:cNvPr id="35" name="Rektangel 34"/>
          <p:cNvSpPr/>
          <p:nvPr/>
        </p:nvSpPr>
        <p:spPr>
          <a:xfrm>
            <a:off x="5753984" y="16494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Lab ankomstregistrerar provmaterial och analyserar 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712794" y="5018858"/>
            <a:ext cx="45536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Ja</a:t>
            </a:r>
          </a:p>
        </p:txBody>
      </p:sp>
      <p:sp>
        <p:nvSpPr>
          <p:cNvPr id="48" name="Rektangel 47"/>
          <p:cNvSpPr/>
          <p:nvPr/>
        </p:nvSpPr>
        <p:spPr>
          <a:xfrm>
            <a:off x="6302902" y="3694587"/>
            <a:ext cx="942794" cy="8345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Får påminnelse (sms/mail) via 1177 att söka vård </a:t>
            </a:r>
          </a:p>
        </p:txBody>
      </p:sp>
      <p:sp>
        <p:nvSpPr>
          <p:cNvPr id="51" name="Rektangel 50"/>
          <p:cNvSpPr/>
          <p:nvPr/>
        </p:nvSpPr>
        <p:spPr>
          <a:xfrm>
            <a:off x="1980153" y="3317161"/>
            <a:ext cx="942794" cy="561044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läser provsvar och orsak till tekniskt fel.</a:t>
            </a:r>
          </a:p>
        </p:txBody>
      </p:sp>
      <p:cxnSp>
        <p:nvCxnSpPr>
          <p:cNvPr id="55" name="Rak pil 54"/>
          <p:cNvCxnSpPr>
            <a:stCxn id="58" idx="1"/>
            <a:endCxn id="4" idx="3"/>
          </p:cNvCxnSpPr>
          <p:nvPr/>
        </p:nvCxnSpPr>
        <p:spPr>
          <a:xfrm flipH="1" flipV="1">
            <a:off x="1209669" y="1980792"/>
            <a:ext cx="151631" cy="6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>
            <a:cxnSpLocks/>
            <a:stCxn id="53" idx="1"/>
            <a:endCxn id="58" idx="3"/>
          </p:cNvCxnSpPr>
          <p:nvPr/>
        </p:nvCxnSpPr>
        <p:spPr>
          <a:xfrm flipH="1">
            <a:off x="2304094" y="1981063"/>
            <a:ext cx="138199" cy="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/>
          <p:cNvCxnSpPr>
            <a:cxnSpLocks/>
            <a:stCxn id="29" idx="1"/>
            <a:endCxn id="32" idx="3"/>
          </p:cNvCxnSpPr>
          <p:nvPr/>
        </p:nvCxnSpPr>
        <p:spPr>
          <a:xfrm flipH="1" flipV="1">
            <a:off x="4475233" y="1980790"/>
            <a:ext cx="15969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92177" y="2689723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>
                <a:solidFill>
                  <a:schemeClr val="tx1"/>
                </a:solidFill>
              </a:rPr>
              <a:t>Tolkning svar</a:t>
            </a:r>
          </a:p>
        </p:txBody>
      </p:sp>
      <p:cxnSp>
        <p:nvCxnSpPr>
          <p:cNvPr id="83" name="Rak pil 82"/>
          <p:cNvCxnSpPr>
            <a:cxnSpLocks/>
            <a:stCxn id="43" idx="1"/>
            <a:endCxn id="66" idx="3"/>
          </p:cNvCxnSpPr>
          <p:nvPr/>
        </p:nvCxnSpPr>
        <p:spPr>
          <a:xfrm flipH="1">
            <a:off x="1281586" y="2977929"/>
            <a:ext cx="698566" cy="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 91"/>
          <p:cNvCxnSpPr>
            <a:cxnSpLocks/>
            <a:stCxn id="89" idx="1"/>
            <a:endCxn id="48" idx="3"/>
          </p:cNvCxnSpPr>
          <p:nvPr/>
        </p:nvCxnSpPr>
        <p:spPr>
          <a:xfrm flipH="1" flipV="1">
            <a:off x="7245696" y="4111846"/>
            <a:ext cx="197832" cy="32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ruta 151"/>
          <p:cNvSpPr txBox="1"/>
          <p:nvPr/>
        </p:nvSpPr>
        <p:spPr>
          <a:xfrm>
            <a:off x="1162346" y="3409126"/>
            <a:ext cx="7506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Tekniskt fel</a:t>
            </a:r>
          </a:p>
        </p:txBody>
      </p:sp>
      <p:cxnSp>
        <p:nvCxnSpPr>
          <p:cNvPr id="155" name="Vinklad  154"/>
          <p:cNvCxnSpPr>
            <a:cxnSpLocks/>
            <a:stCxn id="143" idx="3"/>
            <a:endCxn id="66" idx="0"/>
          </p:cNvCxnSpPr>
          <p:nvPr/>
        </p:nvCxnSpPr>
        <p:spPr>
          <a:xfrm flipH="1">
            <a:off x="986882" y="1975737"/>
            <a:ext cx="7920227" cy="713986"/>
          </a:xfrm>
          <a:prstGeom prst="bentConnector4">
            <a:avLst>
              <a:gd name="adj1" fmla="val -1760"/>
              <a:gd name="adj2" fmla="val 733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980152" y="3941107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positivt svar + instruktion</a:t>
            </a:r>
          </a:p>
        </p:txBody>
      </p:sp>
      <p:cxnSp>
        <p:nvCxnSpPr>
          <p:cNvPr id="3" name="Vinklad  2"/>
          <p:cNvCxnSpPr>
            <a:cxnSpLocks/>
            <a:stCxn id="66" idx="1"/>
            <a:endCxn id="49" idx="1"/>
          </p:cNvCxnSpPr>
          <p:nvPr/>
        </p:nvCxnSpPr>
        <p:spPr>
          <a:xfrm rot="10800000" flipH="1" flipV="1">
            <a:off x="692177" y="2981408"/>
            <a:ext cx="1287975" cy="1291083"/>
          </a:xfrm>
          <a:prstGeom prst="bentConnector3">
            <a:avLst>
              <a:gd name="adj1" fmla="val -133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56"/>
          <p:cNvCxnSpPr>
            <a:cxnSpLocks/>
            <a:endCxn id="60" idx="1"/>
          </p:cNvCxnSpPr>
          <p:nvPr/>
        </p:nvCxnSpPr>
        <p:spPr>
          <a:xfrm>
            <a:off x="543622" y="4271666"/>
            <a:ext cx="1444730" cy="757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1988353" y="469813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på STD-mottagningen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får svar i PEP arbetslista</a:t>
            </a:r>
          </a:p>
        </p:txBody>
      </p:sp>
      <p:sp>
        <p:nvSpPr>
          <p:cNvPr id="65" name="Rektangel 64"/>
          <p:cNvSpPr/>
          <p:nvPr/>
        </p:nvSpPr>
        <p:spPr>
          <a:xfrm>
            <a:off x="5129596" y="3694587"/>
            <a:ext cx="942794" cy="843122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skickar påminnelse till </a:t>
            </a:r>
            <a:r>
              <a:rPr lang="sv-SE" sz="825" dirty="0" err="1">
                <a:solidFill>
                  <a:schemeClr val="tx1"/>
                </a:solidFill>
              </a:rPr>
              <a:t>pat</a:t>
            </a:r>
            <a:r>
              <a:rPr lang="sv-SE" sz="825" dirty="0">
                <a:solidFill>
                  <a:schemeClr val="tx1"/>
                </a:solidFill>
              </a:rPr>
              <a:t> att söka vård via ”omvänt ärendeflöde”</a:t>
            </a:r>
          </a:p>
        </p:txBody>
      </p:sp>
      <p:sp>
        <p:nvSpPr>
          <p:cNvPr id="76" name="Romb 75"/>
          <p:cNvSpPr/>
          <p:nvPr/>
        </p:nvSpPr>
        <p:spPr>
          <a:xfrm>
            <a:off x="4227033" y="4733208"/>
            <a:ext cx="589409" cy="58337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>
                <a:solidFill>
                  <a:schemeClr val="tx1"/>
                </a:solidFill>
              </a:rPr>
              <a:t>Pat söktvård?</a:t>
            </a:r>
          </a:p>
        </p:txBody>
      </p:sp>
      <p:sp>
        <p:nvSpPr>
          <p:cNvPr id="89" name="Rektangel 88"/>
          <p:cNvSpPr/>
          <p:nvPr/>
        </p:nvSpPr>
        <p:spPr>
          <a:xfrm>
            <a:off x="7443528" y="3694587"/>
            <a:ext cx="942794" cy="840933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 Invånare läser påminnelse och söker vård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315748" y="4651973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Vårdpersonal på STD-mottagningen avslutar ärende på PEP arbetslista</a:t>
            </a:r>
          </a:p>
        </p:txBody>
      </p:sp>
      <p:cxnSp>
        <p:nvCxnSpPr>
          <p:cNvPr id="123" name="Rak pil 122"/>
          <p:cNvCxnSpPr>
            <a:cxnSpLocks/>
            <a:stCxn id="35" idx="1"/>
            <a:endCxn id="29" idx="3"/>
          </p:cNvCxnSpPr>
          <p:nvPr/>
        </p:nvCxnSpPr>
        <p:spPr>
          <a:xfrm flipH="1">
            <a:off x="5577718" y="1980791"/>
            <a:ext cx="1762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4552491" y="4501883"/>
            <a:ext cx="387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Nej</a:t>
            </a:r>
          </a:p>
        </p:txBody>
      </p:sp>
      <p:cxnSp>
        <p:nvCxnSpPr>
          <p:cNvPr id="164" name="Rak pil 163"/>
          <p:cNvCxnSpPr>
            <a:cxnSpLocks/>
            <a:endCxn id="76" idx="3"/>
          </p:cNvCxnSpPr>
          <p:nvPr/>
        </p:nvCxnSpPr>
        <p:spPr>
          <a:xfrm flipH="1" flipV="1">
            <a:off x="4816442" y="5024893"/>
            <a:ext cx="239176" cy="23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pil 176"/>
          <p:cNvCxnSpPr>
            <a:stCxn id="76" idx="1"/>
            <a:endCxn id="60" idx="3"/>
          </p:cNvCxnSpPr>
          <p:nvPr/>
        </p:nvCxnSpPr>
        <p:spPr>
          <a:xfrm flipH="1">
            <a:off x="2931147" y="5024893"/>
            <a:ext cx="1295886" cy="4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Vinklad  180"/>
          <p:cNvCxnSpPr>
            <a:cxnSpLocks/>
            <a:stCxn id="76" idx="0"/>
            <a:endCxn id="65" idx="1"/>
          </p:cNvCxnSpPr>
          <p:nvPr/>
        </p:nvCxnSpPr>
        <p:spPr>
          <a:xfrm rot="5400000" flipH="1" flipV="1">
            <a:off x="4517137" y="4120749"/>
            <a:ext cx="617060" cy="607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 195"/>
          <p:cNvCxnSpPr>
            <a:cxnSpLocks/>
            <a:stCxn id="48" idx="1"/>
            <a:endCxn id="65" idx="3"/>
          </p:cNvCxnSpPr>
          <p:nvPr/>
        </p:nvCxnSpPr>
        <p:spPr>
          <a:xfrm flipH="1">
            <a:off x="6072390" y="4111846"/>
            <a:ext cx="230512" cy="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 200"/>
          <p:cNvSpPr/>
          <p:nvPr/>
        </p:nvSpPr>
        <p:spPr>
          <a:xfrm>
            <a:off x="3615219" y="352529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10" name="Vinklad  209"/>
          <p:cNvCxnSpPr>
            <a:cxnSpLocks/>
            <a:stCxn id="89" idx="3"/>
            <a:endCxn id="76" idx="2"/>
          </p:cNvCxnSpPr>
          <p:nvPr/>
        </p:nvCxnSpPr>
        <p:spPr>
          <a:xfrm flipH="1">
            <a:off x="4521738" y="4115054"/>
            <a:ext cx="3864584" cy="1201524"/>
          </a:xfrm>
          <a:prstGeom prst="bentConnector4">
            <a:avLst>
              <a:gd name="adj1" fmla="val -5915"/>
              <a:gd name="adj2" fmla="val 1190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ak pil 215"/>
          <p:cNvCxnSpPr>
            <a:cxnSpLocks/>
            <a:stCxn id="217" idx="2"/>
            <a:endCxn id="97" idx="3"/>
          </p:cNvCxnSpPr>
          <p:nvPr/>
        </p:nvCxnSpPr>
        <p:spPr>
          <a:xfrm flipH="1">
            <a:off x="7258542" y="5039522"/>
            <a:ext cx="5166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 216"/>
          <p:cNvSpPr/>
          <p:nvPr/>
        </p:nvSpPr>
        <p:spPr>
          <a:xfrm>
            <a:off x="7775189" y="4967132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77" name="Vinklad  76"/>
          <p:cNvCxnSpPr>
            <a:cxnSpLocks/>
            <a:stCxn id="66" idx="2"/>
            <a:endCxn id="51" idx="1"/>
          </p:cNvCxnSpPr>
          <p:nvPr/>
        </p:nvCxnSpPr>
        <p:spPr>
          <a:xfrm rot="16200000" flipH="1">
            <a:off x="1321222" y="2938752"/>
            <a:ext cx="324590" cy="9932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 105"/>
          <p:cNvCxnSpPr>
            <a:stCxn id="110" idx="2"/>
            <a:endCxn id="49" idx="3"/>
          </p:cNvCxnSpPr>
          <p:nvPr/>
        </p:nvCxnSpPr>
        <p:spPr>
          <a:xfrm flipH="1">
            <a:off x="2922946" y="4272491"/>
            <a:ext cx="692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 109"/>
          <p:cNvSpPr/>
          <p:nvPr/>
        </p:nvSpPr>
        <p:spPr>
          <a:xfrm>
            <a:off x="3615545" y="4200101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8" name="Rektangel 57"/>
          <p:cNvSpPr/>
          <p:nvPr/>
        </p:nvSpPr>
        <p:spPr>
          <a:xfrm>
            <a:off x="1361300" y="1647971"/>
            <a:ext cx="942794" cy="66691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Etiketter skrives ut via PEP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937F138C-F837-FC4B-AD74-C545F9C84C54}"/>
              </a:ext>
            </a:extLst>
          </p:cNvPr>
          <p:cNvSpPr txBox="1"/>
          <p:nvPr/>
        </p:nvSpPr>
        <p:spPr>
          <a:xfrm>
            <a:off x="1166150" y="2758875"/>
            <a:ext cx="6236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Negativt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CAB96602-C25C-5F47-B55B-C94E63597655}"/>
              </a:ext>
            </a:extLst>
          </p:cNvPr>
          <p:cNvSpPr/>
          <p:nvPr/>
        </p:nvSpPr>
        <p:spPr>
          <a:xfrm>
            <a:off x="6856469" y="1646513"/>
            <a:ext cx="942794" cy="662768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Registrering manuellt svar i PEP</a:t>
            </a:r>
          </a:p>
        </p:txBody>
      </p: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E01550E1-A57C-3B4D-9750-FB5133A4B0A6}"/>
              </a:ext>
            </a:extLst>
          </p:cNvPr>
          <p:cNvCxnSpPr>
            <a:cxnSpLocks/>
            <a:stCxn id="127" idx="1"/>
            <a:endCxn id="35" idx="3"/>
          </p:cNvCxnSpPr>
          <p:nvPr/>
        </p:nvCxnSpPr>
        <p:spPr>
          <a:xfrm flipH="1">
            <a:off x="6696778" y="1977897"/>
            <a:ext cx="159691" cy="2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ktangel 142">
            <a:extLst>
              <a:ext uri="{FF2B5EF4-FFF2-40B4-BE49-F238E27FC236}">
                <a16:creationId xmlns:a16="http://schemas.microsoft.com/office/drawing/2014/main" id="{A6A44C26-2CDE-F140-99BF-A6DBC142C3FE}"/>
              </a:ext>
            </a:extLst>
          </p:cNvPr>
          <p:cNvSpPr/>
          <p:nvPr/>
        </p:nvSpPr>
        <p:spPr>
          <a:xfrm>
            <a:off x="7964315" y="1642192"/>
            <a:ext cx="942794" cy="667089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blir notifierad att svar finns i PEP</a:t>
            </a:r>
          </a:p>
        </p:txBody>
      </p:sp>
      <p:cxnSp>
        <p:nvCxnSpPr>
          <p:cNvPr id="145" name="Rak pil 144">
            <a:extLst>
              <a:ext uri="{FF2B5EF4-FFF2-40B4-BE49-F238E27FC236}">
                <a16:creationId xmlns:a16="http://schemas.microsoft.com/office/drawing/2014/main" id="{E2BB0C62-208A-3B4D-8C83-8111890D4D0E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 flipH="1">
            <a:off x="7799263" y="1975737"/>
            <a:ext cx="165052" cy="2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>
            <a:extLst>
              <a:ext uri="{FF2B5EF4-FFF2-40B4-BE49-F238E27FC236}">
                <a16:creationId xmlns:a16="http://schemas.microsoft.com/office/drawing/2014/main" id="{76191DFD-F080-2F43-8730-F2A7CF357BA8}"/>
              </a:ext>
            </a:extLst>
          </p:cNvPr>
          <p:cNvCxnSpPr>
            <a:cxnSpLocks/>
            <a:stCxn id="201" idx="2"/>
            <a:endCxn id="51" idx="3"/>
          </p:cNvCxnSpPr>
          <p:nvPr/>
        </p:nvCxnSpPr>
        <p:spPr>
          <a:xfrm flipH="1">
            <a:off x="2922946" y="3597682"/>
            <a:ext cx="6922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 152">
            <a:extLst>
              <a:ext uri="{FF2B5EF4-FFF2-40B4-BE49-F238E27FC236}">
                <a16:creationId xmlns:a16="http://schemas.microsoft.com/office/drawing/2014/main" id="{BFDA0201-620E-5D40-BF12-FF2BE2FDDBD8}"/>
              </a:ext>
            </a:extLst>
          </p:cNvPr>
          <p:cNvSpPr/>
          <p:nvPr/>
        </p:nvSpPr>
        <p:spPr>
          <a:xfrm>
            <a:off x="3579695" y="2905538"/>
            <a:ext cx="153162" cy="144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54" name="Rak pil 153">
            <a:extLst>
              <a:ext uri="{FF2B5EF4-FFF2-40B4-BE49-F238E27FC236}">
                <a16:creationId xmlns:a16="http://schemas.microsoft.com/office/drawing/2014/main" id="{882880F3-5AE7-7C4A-8DB8-B5C1385555E6}"/>
              </a:ext>
            </a:extLst>
          </p:cNvPr>
          <p:cNvCxnSpPr>
            <a:cxnSpLocks/>
            <a:stCxn id="153" idx="2"/>
            <a:endCxn id="43" idx="3"/>
          </p:cNvCxnSpPr>
          <p:nvPr/>
        </p:nvCxnSpPr>
        <p:spPr>
          <a:xfrm flipH="1">
            <a:off x="2922946" y="2977929"/>
            <a:ext cx="65675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EA1CE8EA-8F60-BD4E-8D2F-31D4E62F46AD}"/>
              </a:ext>
            </a:extLst>
          </p:cNvPr>
          <p:cNvSpPr txBox="1"/>
          <p:nvPr/>
        </p:nvSpPr>
        <p:spPr>
          <a:xfrm>
            <a:off x="1215930" y="4021641"/>
            <a:ext cx="521194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825" dirty="0"/>
              <a:t>Positivt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14049-5FE6-4A1A-B96F-2BAAD8D59AB0}"/>
              </a:ext>
            </a:extLst>
          </p:cNvPr>
          <p:cNvSpPr/>
          <p:nvPr/>
        </p:nvSpPr>
        <p:spPr>
          <a:xfrm>
            <a:off x="2442293" y="1647604"/>
            <a:ext cx="942794" cy="66691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Beställning registreras i journalsystem/</a:t>
            </a:r>
            <a:r>
              <a:rPr lang="sv-SE" sz="825" dirty="0" err="1">
                <a:solidFill>
                  <a:schemeClr val="tx1"/>
                </a:solidFill>
              </a:rPr>
              <a:t>labsystem</a:t>
            </a:r>
            <a:endParaRPr lang="sv-SE" sz="825" dirty="0">
              <a:solidFill>
                <a:schemeClr val="tx1"/>
              </a:solidFill>
            </a:endParaRPr>
          </a:p>
        </p:txBody>
      </p:sp>
      <p:cxnSp>
        <p:nvCxnSpPr>
          <p:cNvPr id="69" name="Rak pil 66">
            <a:extLst>
              <a:ext uri="{FF2B5EF4-FFF2-40B4-BE49-F238E27FC236}">
                <a16:creationId xmlns:a16="http://schemas.microsoft.com/office/drawing/2014/main" id="{AEF5AAF6-6D3E-4318-8D78-D7E40FBDEB7A}"/>
              </a:ext>
            </a:extLst>
          </p:cNvPr>
          <p:cNvCxnSpPr>
            <a:cxnSpLocks/>
            <a:stCxn id="32" idx="1"/>
            <a:endCxn id="53" idx="3"/>
          </p:cNvCxnSpPr>
          <p:nvPr/>
        </p:nvCxnSpPr>
        <p:spPr>
          <a:xfrm flipH="1">
            <a:off x="3385087" y="1980790"/>
            <a:ext cx="147352" cy="2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 77">
            <a:extLst>
              <a:ext uri="{FF2B5EF4-FFF2-40B4-BE49-F238E27FC236}">
                <a16:creationId xmlns:a16="http://schemas.microsoft.com/office/drawing/2014/main" id="{44ACE417-466E-4137-BAE6-1182A2E600D8}"/>
              </a:ext>
            </a:extLst>
          </p:cNvPr>
          <p:cNvSpPr/>
          <p:nvPr/>
        </p:nvSpPr>
        <p:spPr>
          <a:xfrm>
            <a:off x="5114631" y="4650591"/>
            <a:ext cx="942794" cy="775097"/>
          </a:xfrm>
          <a:prstGeom prst="rect">
            <a:avLst/>
          </a:prstGeom>
          <a:noFill/>
          <a:ln>
            <a:solidFill>
              <a:schemeClr val="bg2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Behandlande vårdpersonal registrerar övertagande behandlingsansvar till PEP arbetslista</a:t>
            </a:r>
          </a:p>
        </p:txBody>
      </p:sp>
      <p:cxnSp>
        <p:nvCxnSpPr>
          <p:cNvPr id="79" name="Rak pil 215">
            <a:extLst>
              <a:ext uri="{FF2B5EF4-FFF2-40B4-BE49-F238E27FC236}">
                <a16:creationId xmlns:a16="http://schemas.microsoft.com/office/drawing/2014/main" id="{2F01D38E-03FC-4255-8DEF-EBB34CA37D83}"/>
              </a:ext>
            </a:extLst>
          </p:cNvPr>
          <p:cNvCxnSpPr>
            <a:cxnSpLocks/>
            <a:stCxn id="97" idx="1"/>
            <a:endCxn id="78" idx="3"/>
          </p:cNvCxnSpPr>
          <p:nvPr/>
        </p:nvCxnSpPr>
        <p:spPr>
          <a:xfrm flipH="1" flipV="1">
            <a:off x="6057425" y="5038140"/>
            <a:ext cx="258323" cy="1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2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E3368B3-9BE4-5A4E-87C3-9418D51D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215"/>
            <a:ext cx="9144000" cy="40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0329"/>
      </p:ext>
    </p:extLst>
  </p:cSld>
  <p:clrMapOvr>
    <a:masterClrMapping/>
  </p:clrMapOvr>
</p:sld>
</file>

<file path=ppt/theme/theme1.xml><?xml version="1.0" encoding="utf-8"?>
<a:theme xmlns:a="http://schemas.openxmlformats.org/drawingml/2006/main" name="1177 Vårdguiden">
  <a:themeElements>
    <a:clrScheme name="1177 Vårdguiden">
      <a:dk1>
        <a:srgbClr val="000000"/>
      </a:dk1>
      <a:lt1>
        <a:sysClr val="window" lastClr="FFFFFF"/>
      </a:lt1>
      <a:dk2>
        <a:srgbClr val="AA112C"/>
      </a:dk2>
      <a:lt2>
        <a:srgbClr val="FFFFFF"/>
      </a:lt2>
      <a:accent1>
        <a:srgbClr val="4A9B00"/>
      </a:accent1>
      <a:accent2>
        <a:srgbClr val="439DB8"/>
      </a:accent2>
      <a:accent3>
        <a:srgbClr val="D2D4CE"/>
      </a:accent3>
      <a:accent4>
        <a:srgbClr val="FFD522"/>
      </a:accent4>
      <a:accent5>
        <a:srgbClr val="9070A9"/>
      </a:accent5>
      <a:accent6>
        <a:srgbClr val="F4DCDB"/>
      </a:accent6>
      <a:hlink>
        <a:srgbClr val="0000FF"/>
      </a:hlink>
      <a:folHlink>
        <a:srgbClr val="800080"/>
      </a:folHlink>
    </a:clrScheme>
    <a:fontScheme name="1177 Vårdguiden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 Vårdguiden</Template>
  <TotalTime>0</TotalTime>
  <Words>3152</Words>
  <Application>Microsoft Office PowerPoint</Application>
  <PresentationFormat>Bildspel på skärmen (4:3)</PresentationFormat>
  <Paragraphs>641</Paragraphs>
  <Slides>52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52</vt:i4>
      </vt:variant>
    </vt:vector>
  </HeadingPairs>
  <TitlesOfParts>
    <vt:vector size="57" baseType="lpstr">
      <vt:lpstr>Arial</vt:lpstr>
      <vt:lpstr>Calibri</vt:lpstr>
      <vt:lpstr>Garamond</vt:lpstr>
      <vt:lpstr>1177 Vårdguiden</vt:lpstr>
      <vt:lpstr>Anpassad formgivning</vt:lpstr>
      <vt:lpstr>Klamydia hemtest med manuellt svarsflöde Patientens Egen Provhantering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SLL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Mannberg(7pz6)</dc:creator>
  <cp:lastModifiedBy>Martin Williamson</cp:lastModifiedBy>
  <cp:revision>350</cp:revision>
  <dcterms:created xsi:type="dcterms:W3CDTF">2013-11-22T15:29:19Z</dcterms:created>
  <dcterms:modified xsi:type="dcterms:W3CDTF">2018-10-17T16:27:44Z</dcterms:modified>
</cp:coreProperties>
</file>