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554" r:id="rId3"/>
    <p:sldId id="2547" r:id="rId4"/>
    <p:sldId id="2549" r:id="rId5"/>
    <p:sldId id="2550" r:id="rId6"/>
    <p:sldId id="2555" r:id="rId7"/>
    <p:sldId id="2557" r:id="rId8"/>
    <p:sldId id="2559" r:id="rId9"/>
    <p:sldId id="2551" r:id="rId10"/>
    <p:sldId id="2552" r:id="rId11"/>
    <p:sldId id="2558" r:id="rId12"/>
    <p:sldId id="2553" r:id="rId13"/>
    <p:sldId id="2560" r:id="rId14"/>
    <p:sldId id="2548" r:id="rId15"/>
    <p:sldId id="2556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4552-7B11-47B6-9853-2FB75FE33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F93F14-7406-47F6-B963-A6082BFAE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66CCA9-FE09-4193-AFC6-A2A3A7DF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171C1F-A7C5-463C-9F1B-8DDF6CA1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6FF883-766C-4465-BD5C-7F654E39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561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0D07A-80E2-47B5-B4BA-AA591B19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4D4A89C-B988-421B-AFE3-8DA9C8B77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A7A915-FB94-4022-AFE2-2F0B55E4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916AA9-48FE-4E0F-A753-34A8B1AB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3EEFA2-2C2C-4827-9AA0-A361E3A6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240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D192DF0-59FB-4921-B828-89C83EE53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500CB6-BBD5-4411-9B24-F855C4F57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647EC-A940-45AA-B9D8-3C4BB6E5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68E959-5847-4CCA-A33B-1937202A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B2F413-5275-47EA-B25F-F0009DCF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568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0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33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5685098"/>
            <a:ext cx="1752911" cy="71124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5685098"/>
            <a:ext cx="1752911" cy="71124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997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997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F82C88D0-E5EA-4C03-9F7E-472FA161F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298796"/>
            <a:ext cx="811630" cy="3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2BD7D724-E84A-4821-8A86-18337A832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298796"/>
            <a:ext cx="811630" cy="3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0C4483-D43F-4F9F-8772-705113BB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88C7B2-5AC7-4C1D-8D11-CE20FBA8E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EE764A-F880-4831-BA69-7ECF396F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A2CB51-CB7D-4098-A44A-13F3091E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D5D357-E3BB-4355-B08C-10546C0D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6723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2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8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1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123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912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DFEC98-4970-485D-A1F1-BBD55667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16" y="2392723"/>
            <a:ext cx="3357569" cy="13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442496"/>
            <a:ext cx="363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A36E1-D74A-4181-B840-3C04A421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9CC775-97BB-4C03-9B0C-2E35F2051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A3BF65-1E73-4260-85E6-04ADE816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E6A459-57E3-400F-BCFA-0FEB64A9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D3289-C95C-417A-AA18-52AFCD96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80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452A9A-BD61-46D2-9E93-4515E891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B4E146-C0D9-464B-B0DC-844079F99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4908AB-ADC6-43CB-B546-CD51AE75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1713B47-D7DF-4F67-852F-6EFAC7CB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8491AD7-622F-4404-A312-C1BD32BC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D8E6F97-45A2-4CD1-AADA-9E5ECF2E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043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E1EA7D-8AF6-4672-BF30-5749BC21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F03B0B-82F5-4FED-82F6-BFCECB405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3A18CD-FD6D-42F4-B175-4C5A525AA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FB8C2E4-083E-4C8E-AA53-B07FB33A8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682AA1B-6BD1-43D9-8C1D-9B2A5A655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B7B0FD9-5864-4B28-A27E-10CFF060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FED9758-157F-4BC7-8E78-B2FE96FB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DA9AE1-0802-4976-81E1-CBBDEBC3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77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D6910C-A317-474A-A19A-C4AB4F94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EFF73A-2388-47D2-93FE-9B829BE3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E850AD-06AB-4BF7-BD3B-CBA222EA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6089593-C021-44DD-97AD-FD8A86FA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699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F17A648-877C-4CA4-8020-86BD6D97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0E55011-0C1B-4867-9E3A-7CD46FEE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414AEE-1A06-4B30-A3E8-495B1294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49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BE31D2-CA7F-421B-ABE8-E08AF40D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CA4071-1DFB-4422-AD3F-D95C06227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AD61AE-87A6-42C3-91FA-AD853E4F8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B5C0261-3D7A-4F23-82D7-C6186544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2115C03-CA69-4C6F-AC0E-D8563262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1953257-45D6-43A6-A48A-5100AF3B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738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384735-46EC-4374-9F1C-3D23939C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3495E04-C67D-4DC6-A8BE-41F038774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939A3D-BB51-4649-8271-02CFB9D27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0F794BD-25C3-4DA2-90E2-7A467088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A861060-09C2-45BB-B8EC-D5E2978B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087575E-2422-4DE7-A4C6-E8EB54E3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5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744EC12-1025-454A-B43A-D6CBA4E4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F9E604-8910-45B8-B49D-A34FE7BF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9B36D7-AA1B-4787-B690-D94944F97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971A-D2B5-4E52-97A6-12872EBC7464}" type="datetimeFigureOut">
              <a:rPr lang="sv-SE" smtClean="0"/>
              <a:t>2022-04-11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0C7D91-D46E-4AA6-8103-83F547419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4866A0-6A5E-46E9-AD1B-02F702EFB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133E-4548-4F0E-B4E5-CE051A59B6D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145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AFFFF7-0E10-4F4B-9970-4B0EEECA84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-15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9.png"/><Relationship Id="rId7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6FF41D6-0EF0-4C0D-AFBF-F87767757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Hemprovtagning</a:t>
            </a:r>
            <a:br>
              <a:rPr lang="sv-SE" dirty="0"/>
            </a:br>
            <a:r>
              <a:rPr lang="sv-SE" dirty="0"/>
              <a:t>Några olika varianter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A94C3BDE-FEFA-4BC0-96F4-52344D2BA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EGEN </a:t>
            </a:r>
            <a:r>
              <a:rPr lang="sv-SE" dirty="0" err="1"/>
              <a:t>provhantering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CA62327-800D-4DC5-B967-178AF9D2C1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1900"/>
            <a:ext cx="390525" cy="365125"/>
          </a:xfrm>
        </p:spPr>
        <p:txBody>
          <a:bodyPr/>
          <a:lstStyle/>
          <a:p>
            <a:fld id="{7FF155A8-5C6D-4241-95DF-81E4F2B16EE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4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6D1F917A-64D9-4261-B0E6-499263A7D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318" y="1004837"/>
            <a:ext cx="5313867" cy="405698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7186AD7-683D-44F4-9BDA-DB1A36EC514E}"/>
              </a:ext>
            </a:extLst>
          </p:cNvPr>
          <p:cNvSpPr txBox="1"/>
          <p:nvPr/>
        </p:nvSpPr>
        <p:spPr>
          <a:xfrm>
            <a:off x="6519813" y="473268"/>
            <a:ext cx="530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Medföljande instruktion till invånaren (Skiss)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2B84578-CE8B-49A3-A6DC-E0893ECF370F}"/>
              </a:ext>
            </a:extLst>
          </p:cNvPr>
          <p:cNvSpPr txBox="1"/>
          <p:nvPr/>
        </p:nvSpPr>
        <p:spPr>
          <a:xfrm>
            <a:off x="603504" y="225552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056202A-576E-427A-805C-31ADACFA9DFE}"/>
              </a:ext>
            </a:extLst>
          </p:cNvPr>
          <p:cNvSpPr txBox="1"/>
          <p:nvPr/>
        </p:nvSpPr>
        <p:spPr>
          <a:xfrm>
            <a:off x="176627" y="180881"/>
            <a:ext cx="5932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Opersonliga</a:t>
            </a:r>
            <a:r>
              <a:rPr lang="sv-SE" sz="32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provtagningskit - Etiketter</a:t>
            </a:r>
          </a:p>
        </p:txBody>
      </p:sp>
      <p:sp>
        <p:nvSpPr>
          <p:cNvPr id="27" name="Vänster klammerparentes 26">
            <a:extLst>
              <a:ext uri="{FF2B5EF4-FFF2-40B4-BE49-F238E27FC236}">
                <a16:creationId xmlns:a16="http://schemas.microsoft.com/office/drawing/2014/main" id="{35092F38-8089-4737-9669-B8DC6B6D9101}"/>
              </a:ext>
            </a:extLst>
          </p:cNvPr>
          <p:cNvSpPr/>
          <p:nvPr/>
        </p:nvSpPr>
        <p:spPr>
          <a:xfrm rot="16200000">
            <a:off x="776831" y="2707985"/>
            <a:ext cx="704026" cy="1646056"/>
          </a:xfrm>
          <a:prstGeom prst="leftBrace">
            <a:avLst>
              <a:gd name="adj1" fmla="val 24866"/>
              <a:gd name="adj2" fmla="val 51322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Vänster klammerparentes 27">
            <a:extLst>
              <a:ext uri="{FF2B5EF4-FFF2-40B4-BE49-F238E27FC236}">
                <a16:creationId xmlns:a16="http://schemas.microsoft.com/office/drawing/2014/main" id="{7B5CCEAE-791B-4067-B55F-23DBC9A43F8D}"/>
              </a:ext>
            </a:extLst>
          </p:cNvPr>
          <p:cNvSpPr/>
          <p:nvPr/>
        </p:nvSpPr>
        <p:spPr>
          <a:xfrm rot="16200000">
            <a:off x="3007701" y="2478462"/>
            <a:ext cx="773321" cy="2174399"/>
          </a:xfrm>
          <a:prstGeom prst="leftBrace">
            <a:avLst>
              <a:gd name="adj1" fmla="val 24866"/>
              <a:gd name="adj2" fmla="val 50854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984D374D-8ACD-4DDE-9531-5FE19D072028}"/>
              </a:ext>
            </a:extLst>
          </p:cNvPr>
          <p:cNvSpPr txBox="1"/>
          <p:nvPr/>
        </p:nvSpPr>
        <p:spPr>
          <a:xfrm>
            <a:off x="358369" y="1606483"/>
            <a:ext cx="1220036" cy="16851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1050" dirty="0"/>
              <a:t>Fästs på instruktion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2F68ED11-190C-45B5-B7E0-20B71ADC553D}"/>
              </a:ext>
            </a:extLst>
          </p:cNvPr>
          <p:cNvSpPr txBox="1"/>
          <p:nvPr/>
        </p:nvSpPr>
        <p:spPr>
          <a:xfrm>
            <a:off x="2393055" y="1606688"/>
            <a:ext cx="2002612" cy="449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1050" dirty="0"/>
              <a:t>Fästs på provtagningsmaterialet</a:t>
            </a:r>
          </a:p>
          <a:p>
            <a:pPr algn="l"/>
            <a:endParaRPr lang="sv-SE" sz="1050" dirty="0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68DAA5FA-B5B5-48EC-847E-457EC5228A8B}"/>
              </a:ext>
            </a:extLst>
          </p:cNvPr>
          <p:cNvSpPr/>
          <p:nvPr/>
        </p:nvSpPr>
        <p:spPr>
          <a:xfrm>
            <a:off x="9644024" y="2614190"/>
            <a:ext cx="1861506" cy="1126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47CDBE21-8C0C-4E6A-B7F0-3D3DF23382BE}"/>
              </a:ext>
            </a:extLst>
          </p:cNvPr>
          <p:cNvGrpSpPr/>
          <p:nvPr/>
        </p:nvGrpSpPr>
        <p:grpSpPr>
          <a:xfrm>
            <a:off x="4598963" y="1427295"/>
            <a:ext cx="1806129" cy="3966646"/>
            <a:chOff x="4805807" y="1246864"/>
            <a:chExt cx="1806129" cy="3966646"/>
          </a:xfrm>
        </p:grpSpPr>
        <p:sp>
          <p:nvSpPr>
            <p:cNvPr id="89" name="Flödesschema: Sidbrytningskoppling 88">
              <a:extLst>
                <a:ext uri="{FF2B5EF4-FFF2-40B4-BE49-F238E27FC236}">
                  <a16:creationId xmlns:a16="http://schemas.microsoft.com/office/drawing/2014/main" id="{91D7D4AA-2CD5-446B-9061-54E6B650ECE5}"/>
                </a:ext>
              </a:extLst>
            </p:cNvPr>
            <p:cNvSpPr/>
            <p:nvPr/>
          </p:nvSpPr>
          <p:spPr>
            <a:xfrm>
              <a:off x="4999269" y="1450500"/>
              <a:ext cx="1419206" cy="3763010"/>
            </a:xfrm>
            <a:prstGeom prst="flowChartOffpageConnector">
              <a:avLst/>
            </a:prstGeom>
            <a:noFill/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2DCC186-5AEC-4A60-84FE-156CED44B81A}"/>
                </a:ext>
              </a:extLst>
            </p:cNvPr>
            <p:cNvSpPr/>
            <p:nvPr/>
          </p:nvSpPr>
          <p:spPr>
            <a:xfrm>
              <a:off x="4805807" y="1246864"/>
              <a:ext cx="1806129" cy="2298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cxnSp>
        <p:nvCxnSpPr>
          <p:cNvPr id="36" name="Koppling: böjd 35">
            <a:extLst>
              <a:ext uri="{FF2B5EF4-FFF2-40B4-BE49-F238E27FC236}">
                <a16:creationId xmlns:a16="http://schemas.microsoft.com/office/drawing/2014/main" id="{C6B36F0B-B53C-4FA7-8C9C-78EF1A3E4E1C}"/>
              </a:ext>
            </a:extLst>
          </p:cNvPr>
          <p:cNvCxnSpPr>
            <a:cxnSpLocks/>
            <a:stCxn id="28" idx="1"/>
          </p:cNvCxnSpPr>
          <p:nvPr/>
        </p:nvCxnSpPr>
        <p:spPr>
          <a:xfrm rot="16200000" flipH="1">
            <a:off x="4413637" y="2951615"/>
            <a:ext cx="143977" cy="2145389"/>
          </a:xfrm>
          <a:prstGeom prst="curvedConnector3">
            <a:avLst>
              <a:gd name="adj1" fmla="val 645338"/>
            </a:avLst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Koppling: böjd 80">
            <a:extLst>
              <a:ext uri="{FF2B5EF4-FFF2-40B4-BE49-F238E27FC236}">
                <a16:creationId xmlns:a16="http://schemas.microsoft.com/office/drawing/2014/main" id="{260BFEFB-C5E6-49C9-9FE2-018DC6D343A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91541" y="-757400"/>
            <a:ext cx="142299" cy="9424172"/>
          </a:xfrm>
          <a:prstGeom prst="curvedConnector3">
            <a:avLst>
              <a:gd name="adj1" fmla="val -1359410"/>
            </a:avLst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4F031F-60A9-4125-9AE4-D9FEE6EFE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26"/>
          <a:stretch/>
        </p:blipFill>
        <p:spPr>
          <a:xfrm rot="5400000">
            <a:off x="4495950" y="2411573"/>
            <a:ext cx="1981960" cy="12435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6" name="Grupp 25">
            <a:extLst>
              <a:ext uri="{FF2B5EF4-FFF2-40B4-BE49-F238E27FC236}">
                <a16:creationId xmlns:a16="http://schemas.microsoft.com/office/drawing/2014/main" id="{9E22C67C-CE96-491F-A997-ABE01C31BEE1}"/>
              </a:ext>
            </a:extLst>
          </p:cNvPr>
          <p:cNvGrpSpPr/>
          <p:nvPr/>
        </p:nvGrpSpPr>
        <p:grpSpPr>
          <a:xfrm>
            <a:off x="263188" y="1845501"/>
            <a:ext cx="4218373" cy="1229079"/>
            <a:chOff x="238402" y="2553725"/>
            <a:chExt cx="5804081" cy="1691096"/>
          </a:xfrm>
        </p:grpSpPr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D3E602DB-8689-420F-92F1-4048DB4A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402" y="2554705"/>
              <a:ext cx="5804081" cy="169011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32" name="Rak koppling 31">
              <a:extLst>
                <a:ext uri="{FF2B5EF4-FFF2-40B4-BE49-F238E27FC236}">
                  <a16:creationId xmlns:a16="http://schemas.microsoft.com/office/drawing/2014/main" id="{B5FC80DF-BE11-4A60-9CD4-9197C6A5BA05}"/>
                </a:ext>
              </a:extLst>
            </p:cNvPr>
            <p:cNvCxnSpPr>
              <a:cxnSpLocks/>
            </p:cNvCxnSpPr>
            <p:nvPr/>
          </p:nvCxnSpPr>
          <p:spPr>
            <a:xfrm>
              <a:off x="2587521" y="2553725"/>
              <a:ext cx="0" cy="169011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koppling 32">
              <a:extLst>
                <a:ext uri="{FF2B5EF4-FFF2-40B4-BE49-F238E27FC236}">
                  <a16:creationId xmlns:a16="http://schemas.microsoft.com/office/drawing/2014/main" id="{9A83C1D3-417A-4C57-97E3-5DCF79B6D442}"/>
                </a:ext>
              </a:extLst>
            </p:cNvPr>
            <p:cNvCxnSpPr>
              <a:cxnSpLocks/>
            </p:cNvCxnSpPr>
            <p:nvPr/>
          </p:nvCxnSpPr>
          <p:spPr>
            <a:xfrm>
              <a:off x="3007834" y="2553725"/>
              <a:ext cx="0" cy="169011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579FBFBF-ACED-4CCA-BAA3-9FE559D7EC42}"/>
              </a:ext>
            </a:extLst>
          </p:cNvPr>
          <p:cNvGrpSpPr/>
          <p:nvPr/>
        </p:nvGrpSpPr>
        <p:grpSpPr>
          <a:xfrm>
            <a:off x="375858" y="2553725"/>
            <a:ext cx="5804081" cy="1691096"/>
            <a:chOff x="238402" y="2553725"/>
            <a:chExt cx="5804081" cy="1691096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DE596E06-AF3E-4471-8595-74040EB83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402" y="2554705"/>
              <a:ext cx="5804081" cy="169011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132D9A39-7343-4F4A-82B8-E2F162F45200}"/>
                </a:ext>
              </a:extLst>
            </p:cNvPr>
            <p:cNvCxnSpPr>
              <a:cxnSpLocks/>
            </p:cNvCxnSpPr>
            <p:nvPr/>
          </p:nvCxnSpPr>
          <p:spPr>
            <a:xfrm>
              <a:off x="2587521" y="2553725"/>
              <a:ext cx="0" cy="169011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8DDB4AD1-F056-4157-8017-7D73BE8CD57A}"/>
                </a:ext>
              </a:extLst>
            </p:cNvPr>
            <p:cNvCxnSpPr>
              <a:cxnSpLocks/>
            </p:cNvCxnSpPr>
            <p:nvPr/>
          </p:nvCxnSpPr>
          <p:spPr>
            <a:xfrm>
              <a:off x="3007834" y="2553725"/>
              <a:ext cx="0" cy="169011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BC93DD09-D499-49D9-8252-D88DF33F009B}"/>
              </a:ext>
            </a:extLst>
          </p:cNvPr>
          <p:cNvSpPr txBox="1"/>
          <p:nvPr/>
        </p:nvSpPr>
        <p:spPr>
          <a:xfrm>
            <a:off x="235273" y="898720"/>
            <a:ext cx="530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Etikettutskrift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7186AD7-683D-44F4-9BDA-DB1A36EC514E}"/>
              </a:ext>
            </a:extLst>
          </p:cNvPr>
          <p:cNvSpPr txBox="1"/>
          <p:nvPr/>
        </p:nvSpPr>
        <p:spPr>
          <a:xfrm>
            <a:off x="6519813" y="473268"/>
            <a:ext cx="530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Medföljande instruktion till invånaren (Skiss)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2B84578-CE8B-49A3-A6DC-E0893ECF370F}"/>
              </a:ext>
            </a:extLst>
          </p:cNvPr>
          <p:cNvSpPr txBox="1"/>
          <p:nvPr/>
        </p:nvSpPr>
        <p:spPr>
          <a:xfrm>
            <a:off x="603504" y="225552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056202A-576E-427A-805C-31ADACFA9DFE}"/>
              </a:ext>
            </a:extLst>
          </p:cNvPr>
          <p:cNvSpPr txBox="1"/>
          <p:nvPr/>
        </p:nvSpPr>
        <p:spPr>
          <a:xfrm>
            <a:off x="176627" y="180881"/>
            <a:ext cx="5932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Opersonliga</a:t>
            </a:r>
            <a:r>
              <a:rPr lang="sv-SE" sz="32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provtagningskit - Etiketter </a:t>
            </a:r>
          </a:p>
        </p:txBody>
      </p: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D9BEDC36-9301-4387-8AAC-308E74D5B833}"/>
              </a:ext>
            </a:extLst>
          </p:cNvPr>
          <p:cNvCxnSpPr>
            <a:cxnSpLocks/>
          </p:cNvCxnSpPr>
          <p:nvPr/>
        </p:nvCxnSpPr>
        <p:spPr>
          <a:xfrm>
            <a:off x="816423" y="1794060"/>
            <a:ext cx="7503" cy="14571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ruta 34">
            <a:extLst>
              <a:ext uri="{FF2B5EF4-FFF2-40B4-BE49-F238E27FC236}">
                <a16:creationId xmlns:a16="http://schemas.microsoft.com/office/drawing/2014/main" id="{878163E6-88A5-4B2E-AF35-189ED6C60B9C}"/>
              </a:ext>
            </a:extLst>
          </p:cNvPr>
          <p:cNvSpPr txBox="1"/>
          <p:nvPr/>
        </p:nvSpPr>
        <p:spPr>
          <a:xfrm>
            <a:off x="489848" y="1526016"/>
            <a:ext cx="4501469" cy="2298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1050" dirty="0"/>
              <a:t>QR-kod med webbadress för registrering + provtagningskitsnumret</a:t>
            </a:r>
          </a:p>
        </p:txBody>
      </p: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5634758D-2F1D-40B5-9FDA-CB6E7B579268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3834173" y="2023875"/>
            <a:ext cx="278278" cy="6437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859E85CF-921D-43D0-8313-808ACE1FC6B7}"/>
              </a:ext>
            </a:extLst>
          </p:cNvPr>
          <p:cNvSpPr txBox="1"/>
          <p:nvPr/>
        </p:nvSpPr>
        <p:spPr>
          <a:xfrm>
            <a:off x="2502585" y="4859360"/>
            <a:ext cx="1106283" cy="2298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1050" dirty="0"/>
              <a:t>Provtagningskitsnummer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E902B90F-9E91-4606-8434-7A9C76C2C823}"/>
              </a:ext>
            </a:extLst>
          </p:cNvPr>
          <p:cNvSpPr txBox="1"/>
          <p:nvPr/>
        </p:nvSpPr>
        <p:spPr>
          <a:xfrm>
            <a:off x="3281031" y="1794060"/>
            <a:ext cx="1106283" cy="2298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1050" dirty="0" err="1"/>
              <a:t>RID+ev</a:t>
            </a:r>
            <a:r>
              <a:rPr lang="sv-SE" sz="1050" dirty="0"/>
              <a:t> rörkod</a:t>
            </a:r>
          </a:p>
        </p:txBody>
      </p:sp>
      <p:cxnSp>
        <p:nvCxnSpPr>
          <p:cNvPr id="44" name="Rak pilkoppling 43">
            <a:extLst>
              <a:ext uri="{FF2B5EF4-FFF2-40B4-BE49-F238E27FC236}">
                <a16:creationId xmlns:a16="http://schemas.microsoft.com/office/drawing/2014/main" id="{A6E3433A-BE9D-472C-BDE4-0E4331540BC2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2502585" y="2023875"/>
            <a:ext cx="1331588" cy="1090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62735476-0144-4B8A-BB70-1D5626D56A2B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1512835" y="4173800"/>
            <a:ext cx="1542892" cy="6855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313DC052-01A0-46D9-8D0A-6C0A9D110623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3055727" y="4099859"/>
            <a:ext cx="2902260" cy="7595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ktangel 81">
            <a:extLst>
              <a:ext uri="{FF2B5EF4-FFF2-40B4-BE49-F238E27FC236}">
                <a16:creationId xmlns:a16="http://schemas.microsoft.com/office/drawing/2014/main" id="{68DAA5FA-B5B5-48EC-847E-457EC5228A8B}"/>
              </a:ext>
            </a:extLst>
          </p:cNvPr>
          <p:cNvSpPr/>
          <p:nvPr/>
        </p:nvSpPr>
        <p:spPr>
          <a:xfrm>
            <a:off x="9644024" y="2614190"/>
            <a:ext cx="1861506" cy="1126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CE3ECA4-A795-4257-AD7E-A608B876A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650" y="1268052"/>
            <a:ext cx="5313867" cy="40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561377D-6E1F-40EA-BBE3-AD9A2BFAF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114"/>
          <a:stretch/>
        </p:blipFill>
        <p:spPr>
          <a:xfrm rot="1475756">
            <a:off x="536687" y="3128205"/>
            <a:ext cx="1955297" cy="1497093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C93DD09-D499-49D9-8252-D88DF33F009B}"/>
              </a:ext>
            </a:extLst>
          </p:cNvPr>
          <p:cNvSpPr txBox="1"/>
          <p:nvPr/>
        </p:nvSpPr>
        <p:spPr>
          <a:xfrm>
            <a:off x="176627" y="774489"/>
            <a:ext cx="680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Registrera provtagningskit med QR-koden och mobilkameran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2B84578-CE8B-49A3-A6DC-E0893ECF370F}"/>
              </a:ext>
            </a:extLst>
          </p:cNvPr>
          <p:cNvSpPr txBox="1"/>
          <p:nvPr/>
        </p:nvSpPr>
        <p:spPr>
          <a:xfrm>
            <a:off x="603504" y="225552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056202A-576E-427A-805C-31ADACFA9DFE}"/>
              </a:ext>
            </a:extLst>
          </p:cNvPr>
          <p:cNvSpPr txBox="1"/>
          <p:nvPr/>
        </p:nvSpPr>
        <p:spPr>
          <a:xfrm>
            <a:off x="176627" y="180881"/>
            <a:ext cx="5932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Opersonliga</a:t>
            </a:r>
            <a:r>
              <a:rPr lang="sv-SE" sz="32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provtagningskit - Etiketter 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68DAA5FA-B5B5-48EC-847E-457EC5228A8B}"/>
              </a:ext>
            </a:extLst>
          </p:cNvPr>
          <p:cNvSpPr/>
          <p:nvPr/>
        </p:nvSpPr>
        <p:spPr>
          <a:xfrm>
            <a:off x="9644024" y="2614190"/>
            <a:ext cx="1861506" cy="1126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4A92912-AA2A-4FF9-8362-2FF99B86FD80}"/>
              </a:ext>
            </a:extLst>
          </p:cNvPr>
          <p:cNvSpPr txBox="1"/>
          <p:nvPr/>
        </p:nvSpPr>
        <p:spPr>
          <a:xfrm>
            <a:off x="229343" y="1486251"/>
            <a:ext cx="245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2"/>
                </a:solidFill>
              </a:rPr>
              <a:t>Invånaren skannar koden med mobilkameran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A76015-72AB-4035-A4F8-082C95127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340" y="2072744"/>
            <a:ext cx="1853898" cy="3749329"/>
          </a:xfrm>
          <a:prstGeom prst="rect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51D4214D-9D32-49CC-8B8D-7E4C43039A9B}"/>
              </a:ext>
            </a:extLst>
          </p:cNvPr>
          <p:cNvSpPr txBox="1"/>
          <p:nvPr/>
        </p:nvSpPr>
        <p:spPr>
          <a:xfrm>
            <a:off x="3123472" y="1486251"/>
            <a:ext cx="190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2"/>
                </a:solidFill>
              </a:rPr>
              <a:t>Kommer till inloggning i 1177 EP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45B4D0A3-B15E-4796-B301-8BD7C7FFE770}"/>
              </a:ext>
            </a:extLst>
          </p:cNvPr>
          <p:cNvSpPr txBox="1"/>
          <p:nvPr/>
        </p:nvSpPr>
        <p:spPr>
          <a:xfrm>
            <a:off x="5251843" y="1486251"/>
            <a:ext cx="1909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>
                <a:solidFill>
                  <a:schemeClr val="bg2"/>
                </a:solidFill>
              </a:rPr>
              <a:t>Provtagningskitst</a:t>
            </a:r>
            <a:r>
              <a:rPr lang="sv-SE" sz="1400" dirty="0">
                <a:solidFill>
                  <a:schemeClr val="bg2"/>
                </a:solidFill>
              </a:rPr>
              <a:t>-nummer fylls i automatiskt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E71943C0-C3F5-46A8-A008-C9DC4DA5D1DB}"/>
              </a:ext>
            </a:extLst>
          </p:cNvPr>
          <p:cNvSpPr txBox="1"/>
          <p:nvPr/>
        </p:nvSpPr>
        <p:spPr>
          <a:xfrm>
            <a:off x="7598091" y="1486251"/>
            <a:ext cx="212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2"/>
                </a:solidFill>
              </a:rPr>
              <a:t>Fyller i provtagnings-tid och kontaktuppgifter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4A84BD06-B599-44C7-A2C1-D2063808BD7D}"/>
              </a:ext>
            </a:extLst>
          </p:cNvPr>
          <p:cNvSpPr txBox="1"/>
          <p:nvPr/>
        </p:nvSpPr>
        <p:spPr>
          <a:xfrm>
            <a:off x="9834286" y="1486251"/>
            <a:ext cx="2128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2"/>
                </a:solidFill>
              </a:rPr>
              <a:t>Registrering klar!</a:t>
            </a:r>
          </a:p>
        </p:txBody>
      </p:sp>
      <p:sp>
        <p:nvSpPr>
          <p:cNvPr id="39" name="Pil: höger 38">
            <a:extLst>
              <a:ext uri="{FF2B5EF4-FFF2-40B4-BE49-F238E27FC236}">
                <a16:creationId xmlns:a16="http://schemas.microsoft.com/office/drawing/2014/main" id="{ECE60829-DF91-4DD2-B006-F5B5ABAB05E2}"/>
              </a:ext>
            </a:extLst>
          </p:cNvPr>
          <p:cNvSpPr/>
          <p:nvPr/>
        </p:nvSpPr>
        <p:spPr>
          <a:xfrm>
            <a:off x="5021929" y="3806440"/>
            <a:ext cx="313310" cy="272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Pil: höger 39">
            <a:extLst>
              <a:ext uri="{FF2B5EF4-FFF2-40B4-BE49-F238E27FC236}">
                <a16:creationId xmlns:a16="http://schemas.microsoft.com/office/drawing/2014/main" id="{80B6060E-C60F-4663-A97C-9F2CC4BE2231}"/>
              </a:ext>
            </a:extLst>
          </p:cNvPr>
          <p:cNvSpPr/>
          <p:nvPr/>
        </p:nvSpPr>
        <p:spPr>
          <a:xfrm>
            <a:off x="7266894" y="3751113"/>
            <a:ext cx="313310" cy="272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Pil: höger 40">
            <a:extLst>
              <a:ext uri="{FF2B5EF4-FFF2-40B4-BE49-F238E27FC236}">
                <a16:creationId xmlns:a16="http://schemas.microsoft.com/office/drawing/2014/main" id="{6559C3EF-E8F7-46B9-829B-BF2DFFB68D7E}"/>
              </a:ext>
            </a:extLst>
          </p:cNvPr>
          <p:cNvSpPr/>
          <p:nvPr/>
        </p:nvSpPr>
        <p:spPr>
          <a:xfrm>
            <a:off x="9549447" y="3740727"/>
            <a:ext cx="313310" cy="272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Pil: höger 44">
            <a:extLst>
              <a:ext uri="{FF2B5EF4-FFF2-40B4-BE49-F238E27FC236}">
                <a16:creationId xmlns:a16="http://schemas.microsoft.com/office/drawing/2014/main" id="{9D4F9D17-70DC-46C1-BB6D-79CAB11CF3A1}"/>
              </a:ext>
            </a:extLst>
          </p:cNvPr>
          <p:cNvSpPr/>
          <p:nvPr/>
        </p:nvSpPr>
        <p:spPr>
          <a:xfrm>
            <a:off x="2366758" y="3729565"/>
            <a:ext cx="313310" cy="272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8" name="Bild 27" descr="Smartphone kontur">
            <a:extLst>
              <a:ext uri="{FF2B5EF4-FFF2-40B4-BE49-F238E27FC236}">
                <a16:creationId xmlns:a16="http://schemas.microsoft.com/office/drawing/2014/main" id="{FCF73286-4B36-46FC-A3AF-6824A4F38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23664" y="2056995"/>
            <a:ext cx="3011747" cy="3644691"/>
          </a:xfrm>
          <a:prstGeom prst="rect">
            <a:avLst/>
          </a:prstGeom>
        </p:spPr>
      </p:pic>
      <p:sp>
        <p:nvSpPr>
          <p:cNvPr id="29" name="Ellips 28">
            <a:extLst>
              <a:ext uri="{FF2B5EF4-FFF2-40B4-BE49-F238E27FC236}">
                <a16:creationId xmlns:a16="http://schemas.microsoft.com/office/drawing/2014/main" id="{ABFDAE98-4DFD-4E68-965D-9EFBCE1C4D01}"/>
              </a:ext>
            </a:extLst>
          </p:cNvPr>
          <p:cNvSpPr/>
          <p:nvPr/>
        </p:nvSpPr>
        <p:spPr>
          <a:xfrm>
            <a:off x="603504" y="2966045"/>
            <a:ext cx="930572" cy="92590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EB1165FB-8C35-446E-A9AE-2F6566F1F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863" y="2182767"/>
            <a:ext cx="1797538" cy="3215678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B5EE3CB1-2735-476C-83AA-A633ABF59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1576" y="2056616"/>
            <a:ext cx="1738381" cy="361132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C2D206C-BAC6-48D9-87D4-24403E10E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1839" y="2056616"/>
            <a:ext cx="1775803" cy="36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83D408-E2CC-476F-92D4-63853F2B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3281" y="5943600"/>
            <a:ext cx="2743200" cy="365125"/>
          </a:xfrm>
        </p:spPr>
        <p:txBody>
          <a:bodyPr/>
          <a:lstStyle/>
          <a:p>
            <a:fld id="{7FF155A8-5C6D-4241-95DF-81E4F2B16EE5}" type="slidenum">
              <a:rPr lang="sv-SE" smtClean="0"/>
              <a:t>13</a:t>
            </a:fld>
            <a:endParaRPr lang="sv-SE" dirty="0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47DB587F-249D-4D2B-9820-1D70FE7D577C}"/>
              </a:ext>
            </a:extLst>
          </p:cNvPr>
          <p:cNvSpPr/>
          <p:nvPr/>
        </p:nvSpPr>
        <p:spPr>
          <a:xfrm>
            <a:off x="2224212" y="1370626"/>
            <a:ext cx="2020587" cy="546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beställer i 1177 EP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9B06DC95-0035-4696-835E-CB7B39FEC18A}"/>
              </a:ext>
            </a:extLst>
          </p:cNvPr>
          <p:cNvSpPr/>
          <p:nvPr/>
        </p:nvSpPr>
        <p:spPr>
          <a:xfrm>
            <a:off x="8870084" y="1349697"/>
            <a:ext cx="2039634" cy="57959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Integrationsplattform hämtar beställningar för ett specifikt </a:t>
            </a:r>
            <a:r>
              <a:rPr lang="sv-SE" sz="788" dirty="0" err="1">
                <a:solidFill>
                  <a:schemeClr val="tx1"/>
                </a:solidFill>
              </a:rPr>
              <a:t>lab</a:t>
            </a:r>
            <a:endParaRPr lang="sv-SE" sz="788" dirty="0">
              <a:solidFill>
                <a:schemeClr val="tx1"/>
              </a:solidFill>
            </a:endParaRPr>
          </a:p>
          <a:p>
            <a:pPr algn="ctr"/>
            <a:r>
              <a:rPr lang="sv-SE" sz="788" i="1" dirty="0">
                <a:solidFill>
                  <a:schemeClr val="tx1"/>
                </a:solidFill>
              </a:rPr>
              <a:t>Detta steg är inte aktuellt vid manuell svarsregistrering.</a:t>
            </a:r>
          </a:p>
        </p:txBody>
      </p:sp>
      <p:cxnSp>
        <p:nvCxnSpPr>
          <p:cNvPr id="69" name="Rak pil 54">
            <a:extLst>
              <a:ext uri="{FF2B5EF4-FFF2-40B4-BE49-F238E27FC236}">
                <a16:creationId xmlns:a16="http://schemas.microsoft.com/office/drawing/2014/main" id="{9B1B9F88-D465-476A-A63D-801C78445E2D}"/>
              </a:ext>
            </a:extLst>
          </p:cNvPr>
          <p:cNvCxnSpPr>
            <a:cxnSpLocks/>
            <a:stCxn id="55" idx="1"/>
            <a:endCxn id="60" idx="3"/>
          </p:cNvCxnSpPr>
          <p:nvPr/>
        </p:nvCxnSpPr>
        <p:spPr>
          <a:xfrm flipH="1" flipV="1">
            <a:off x="4244799" y="1643944"/>
            <a:ext cx="167047" cy="142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pil 66">
            <a:extLst>
              <a:ext uri="{FF2B5EF4-FFF2-40B4-BE49-F238E27FC236}">
                <a16:creationId xmlns:a16="http://schemas.microsoft.com/office/drawing/2014/main" id="{81C81A2F-DA00-4D70-AF68-94614ABB843D}"/>
              </a:ext>
            </a:extLst>
          </p:cNvPr>
          <p:cNvCxnSpPr>
            <a:cxnSpLocks/>
            <a:stCxn id="65" idx="1"/>
            <a:endCxn id="98" idx="3"/>
          </p:cNvCxnSpPr>
          <p:nvPr/>
        </p:nvCxnSpPr>
        <p:spPr>
          <a:xfrm flipH="1">
            <a:off x="8760495" y="1639496"/>
            <a:ext cx="109589" cy="1158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pil 67">
            <a:extLst>
              <a:ext uri="{FF2B5EF4-FFF2-40B4-BE49-F238E27FC236}">
                <a16:creationId xmlns:a16="http://schemas.microsoft.com/office/drawing/2014/main" id="{DD9BECC1-CA71-4EC7-80BD-C2E308E04299}"/>
              </a:ext>
            </a:extLst>
          </p:cNvPr>
          <p:cNvCxnSpPr>
            <a:cxnSpLocks/>
            <a:stCxn id="74" idx="1"/>
            <a:endCxn id="65" idx="3"/>
          </p:cNvCxnSpPr>
          <p:nvPr/>
        </p:nvCxnSpPr>
        <p:spPr>
          <a:xfrm flipH="1">
            <a:off x="10909718" y="1623535"/>
            <a:ext cx="183504" cy="1596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ktangel 97">
            <a:extLst>
              <a:ext uri="{FF2B5EF4-FFF2-40B4-BE49-F238E27FC236}">
                <a16:creationId xmlns:a16="http://schemas.microsoft.com/office/drawing/2014/main" id="{454B1305-D32B-4BBB-9A79-75137DCA78E5}"/>
              </a:ext>
            </a:extLst>
          </p:cNvPr>
          <p:cNvSpPr/>
          <p:nvPr/>
        </p:nvSpPr>
        <p:spPr>
          <a:xfrm>
            <a:off x="6548795" y="1366390"/>
            <a:ext cx="2211700" cy="569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Provtagning</a:t>
            </a: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Invånare kopplar </a:t>
            </a:r>
            <a:r>
              <a:rPr lang="sv-SE" sz="788" dirty="0" err="1">
                <a:solidFill>
                  <a:schemeClr val="tx1"/>
                </a:solidFill>
              </a:rPr>
              <a:t>TestkitNumber</a:t>
            </a:r>
            <a:r>
              <a:rPr lang="sv-SE" sz="788" dirty="0">
                <a:solidFill>
                  <a:schemeClr val="tx1"/>
                </a:solidFill>
              </a:rPr>
              <a:t> med OrderID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AE8B8862-67E9-4BE1-8FFC-8E1F1D0D4D0D}"/>
              </a:ext>
            </a:extLst>
          </p:cNvPr>
          <p:cNvSpPr/>
          <p:nvPr/>
        </p:nvSpPr>
        <p:spPr>
          <a:xfrm>
            <a:off x="11093222" y="1338844"/>
            <a:ext cx="959950" cy="56938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Lab analyserar</a:t>
            </a:r>
            <a:endParaRPr lang="sv-SE" sz="825" dirty="0">
              <a:solidFill>
                <a:schemeClr val="tx2"/>
              </a:solidFill>
            </a:endParaRP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4B2173D-BAA4-432B-88BC-A9F771143D00}"/>
              </a:ext>
            </a:extLst>
          </p:cNvPr>
          <p:cNvSpPr/>
          <p:nvPr/>
        </p:nvSpPr>
        <p:spPr>
          <a:xfrm>
            <a:off x="4411846" y="1373528"/>
            <a:ext cx="2008532" cy="56938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Beställning packas i</a:t>
            </a: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Modulen ”Ordermottagning”</a:t>
            </a:r>
          </a:p>
        </p:txBody>
      </p:sp>
      <p:cxnSp>
        <p:nvCxnSpPr>
          <p:cNvPr id="57" name="Rak pil 54">
            <a:extLst>
              <a:ext uri="{FF2B5EF4-FFF2-40B4-BE49-F238E27FC236}">
                <a16:creationId xmlns:a16="http://schemas.microsoft.com/office/drawing/2014/main" id="{4D26CFB3-AC04-448C-BEB9-999E95A6C2BC}"/>
              </a:ext>
            </a:extLst>
          </p:cNvPr>
          <p:cNvCxnSpPr>
            <a:cxnSpLocks/>
            <a:stCxn id="98" idx="1"/>
            <a:endCxn id="55" idx="3"/>
          </p:cNvCxnSpPr>
          <p:nvPr/>
        </p:nvCxnSpPr>
        <p:spPr>
          <a:xfrm flipH="1">
            <a:off x="6420378" y="1651081"/>
            <a:ext cx="128417" cy="71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ubrik 16">
            <a:extLst>
              <a:ext uri="{FF2B5EF4-FFF2-40B4-BE49-F238E27FC236}">
                <a16:creationId xmlns:a16="http://schemas.microsoft.com/office/drawing/2014/main" id="{41C071FF-5C1E-48E2-A6F6-D8F04833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61" y="109162"/>
            <a:ext cx="10072630" cy="537634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accent1"/>
                </a:solidFill>
              </a:rPr>
              <a:t>Teknisk informationsflöde – Opersonliga provtagningskit</a:t>
            </a:r>
            <a:endParaRPr lang="sv-SE" dirty="0"/>
          </a:p>
        </p:txBody>
      </p:sp>
      <p:sp>
        <p:nvSpPr>
          <p:cNvPr id="1032" name="Rektangel 1031">
            <a:extLst>
              <a:ext uri="{FF2B5EF4-FFF2-40B4-BE49-F238E27FC236}">
                <a16:creationId xmlns:a16="http://schemas.microsoft.com/office/drawing/2014/main" id="{D6F54E9D-1197-49A6-80A8-6A8FC8E7524E}"/>
              </a:ext>
            </a:extLst>
          </p:cNvPr>
          <p:cNvSpPr/>
          <p:nvPr/>
        </p:nvSpPr>
        <p:spPr>
          <a:xfrm>
            <a:off x="2222197" y="5190202"/>
            <a:ext cx="2017147" cy="1504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dirty="0" err="1">
                <a:solidFill>
                  <a:schemeClr val="tx1"/>
                </a:solidFill>
              </a:rPr>
              <a:t>PatientId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19121212-1212</a:t>
            </a:r>
          </a:p>
          <a:p>
            <a:r>
              <a:rPr lang="sv-SE" sz="800" dirty="0">
                <a:solidFill>
                  <a:schemeClr val="tx1"/>
                </a:solidFill>
              </a:rPr>
              <a:t>OrderID: </a:t>
            </a:r>
            <a:r>
              <a:rPr lang="sv-SE" sz="800" b="1" dirty="0">
                <a:solidFill>
                  <a:schemeClr val="tx1"/>
                </a:solidFill>
              </a:rPr>
              <a:t>12345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IsImpersonalTestKit</a:t>
            </a:r>
            <a:r>
              <a:rPr lang="sv-SE" sz="800" dirty="0">
                <a:solidFill>
                  <a:schemeClr val="tx1"/>
                </a:solidFill>
              </a:rPr>
              <a:t>:  </a:t>
            </a:r>
            <a:r>
              <a:rPr lang="sv-SE" sz="800" b="1" dirty="0" err="1">
                <a:solidFill>
                  <a:schemeClr val="tx1"/>
                </a:solidFill>
              </a:rPr>
              <a:t>true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  <a:r>
              <a:rPr lang="sv-SE" sz="800" dirty="0" err="1">
                <a:solidFill>
                  <a:schemeClr val="tx1"/>
                </a:solidFill>
              </a:rPr>
              <a:t>OrderMaterialHandlingUnitID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Samtrans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MaterialPickedupByResident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 err="1">
                <a:solidFill>
                  <a:schemeClr val="tx1"/>
                </a:solidFill>
              </a:rPr>
              <a:t>false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PrintedDateTime</a:t>
            </a:r>
            <a:r>
              <a:rPr lang="sv-SE" sz="800" dirty="0">
                <a:solidFill>
                  <a:schemeClr val="tx1"/>
                </a:solidFill>
              </a:rPr>
              <a:t>: null</a:t>
            </a:r>
          </a:p>
          <a:p>
            <a:r>
              <a:rPr lang="sv-SE" sz="800" dirty="0">
                <a:solidFill>
                  <a:schemeClr val="tx1"/>
                </a:solidFill>
              </a:rPr>
              <a:t>LaboratoryRequisitionID: null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MaterialHandlingLabCode</a:t>
            </a:r>
            <a:r>
              <a:rPr lang="sv-SE" sz="800" dirty="0">
                <a:solidFill>
                  <a:schemeClr val="tx1"/>
                </a:solidFill>
              </a:rPr>
              <a:t>: null </a:t>
            </a:r>
          </a:p>
          <a:p>
            <a:r>
              <a:rPr lang="sv-SE" sz="800" dirty="0">
                <a:solidFill>
                  <a:schemeClr val="tx1"/>
                </a:solidFill>
              </a:rPr>
              <a:t>SampleDrawDateTime: null</a:t>
            </a:r>
          </a:p>
          <a:p>
            <a:r>
              <a:rPr lang="sv-SE" sz="800" dirty="0">
                <a:solidFill>
                  <a:schemeClr val="tx1"/>
                </a:solidFill>
              </a:rPr>
              <a:t>HandledDateTime: </a:t>
            </a:r>
            <a:r>
              <a:rPr lang="sv-SE" sz="800" dirty="0" err="1">
                <a:solidFill>
                  <a:schemeClr val="tx1"/>
                </a:solidFill>
              </a:rPr>
              <a:t>null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TestkitNumber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dirty="0" err="1">
                <a:solidFill>
                  <a:schemeClr val="tx1"/>
                </a:solidFill>
              </a:rPr>
              <a:t>null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ACF3FEB8-8E2B-4BA4-A663-4372FE40FAED}"/>
              </a:ext>
            </a:extLst>
          </p:cNvPr>
          <p:cNvSpPr/>
          <p:nvPr/>
        </p:nvSpPr>
        <p:spPr>
          <a:xfrm>
            <a:off x="4397776" y="5201823"/>
            <a:ext cx="2020588" cy="1488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dirty="0" err="1">
                <a:solidFill>
                  <a:schemeClr val="tx1"/>
                </a:solidFill>
              </a:rPr>
              <a:t>PatientId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19121212-1212</a:t>
            </a:r>
          </a:p>
          <a:p>
            <a:r>
              <a:rPr lang="sv-SE" sz="800" dirty="0">
                <a:solidFill>
                  <a:schemeClr val="tx1"/>
                </a:solidFill>
              </a:rPr>
              <a:t>OrderID: </a:t>
            </a:r>
            <a:r>
              <a:rPr lang="sv-SE" sz="800" b="1" dirty="0">
                <a:solidFill>
                  <a:schemeClr val="tx1"/>
                </a:solidFill>
              </a:rPr>
              <a:t>12345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IsImpersonalTestKit</a:t>
            </a:r>
            <a:r>
              <a:rPr lang="sv-SE" sz="800" dirty="0">
                <a:solidFill>
                  <a:schemeClr val="tx1"/>
                </a:solidFill>
              </a:rPr>
              <a:t>:  </a:t>
            </a:r>
            <a:r>
              <a:rPr lang="sv-SE" sz="800" b="1" dirty="0" err="1">
                <a:solidFill>
                  <a:schemeClr val="tx1"/>
                </a:solidFill>
              </a:rPr>
              <a:t>true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  <a:r>
              <a:rPr lang="sv-SE" sz="800" dirty="0" err="1">
                <a:solidFill>
                  <a:schemeClr val="tx1"/>
                </a:solidFill>
              </a:rPr>
              <a:t>OrderMaterialHandlingUnitID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Samtrans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MaterialPickedupByResident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 err="1">
                <a:solidFill>
                  <a:schemeClr val="tx1"/>
                </a:solidFill>
              </a:rPr>
              <a:t>false</a:t>
            </a:r>
            <a:endParaRPr lang="sv-SE" sz="800" b="1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PrintedDateTime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20201010123401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>
                <a:solidFill>
                  <a:schemeClr val="tx1"/>
                </a:solidFill>
              </a:rPr>
              <a:t>LaboratoryRequisitionID: null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MaterialHandlingLabCode</a:t>
            </a:r>
            <a:r>
              <a:rPr lang="sv-SE" sz="800" dirty="0">
                <a:solidFill>
                  <a:schemeClr val="tx1"/>
                </a:solidFill>
              </a:rPr>
              <a:t>: null </a:t>
            </a:r>
          </a:p>
          <a:p>
            <a:r>
              <a:rPr lang="sv-SE" sz="800" dirty="0">
                <a:solidFill>
                  <a:schemeClr val="tx1"/>
                </a:solidFill>
              </a:rPr>
              <a:t>SampleDrawDateTime: null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TestkitNumber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dirty="0" err="1">
                <a:solidFill>
                  <a:schemeClr val="tx1"/>
                </a:solidFill>
              </a:rPr>
              <a:t>null</a:t>
            </a:r>
            <a:endParaRPr lang="sv-SE" sz="800" b="1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HandledDateTime</a:t>
            </a:r>
            <a:r>
              <a:rPr lang="sv-SE" sz="800" dirty="0">
                <a:solidFill>
                  <a:schemeClr val="tx1"/>
                </a:solidFill>
              </a:rPr>
              <a:t>: null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B359589D-A5A4-4C95-9BF3-B16C083A5F5D}"/>
              </a:ext>
            </a:extLst>
          </p:cNvPr>
          <p:cNvSpPr/>
          <p:nvPr/>
        </p:nvSpPr>
        <p:spPr>
          <a:xfrm>
            <a:off x="4411095" y="2031770"/>
            <a:ext cx="2020588" cy="1419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i="1" dirty="0">
                <a:solidFill>
                  <a:schemeClr val="tx1"/>
                </a:solidFill>
              </a:rPr>
              <a:t>Hämtar Orders med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  <a:r>
              <a:rPr lang="sv-SE" sz="800" dirty="0" err="1">
                <a:solidFill>
                  <a:schemeClr val="tx1"/>
                </a:solidFill>
              </a:rPr>
              <a:t>OrderMaterialHandlingUnitID</a:t>
            </a:r>
            <a:r>
              <a:rPr lang="sv-SE" sz="800" dirty="0">
                <a:solidFill>
                  <a:schemeClr val="tx1"/>
                </a:solidFill>
              </a:rPr>
              <a:t>=</a:t>
            </a:r>
            <a:r>
              <a:rPr lang="sv-SE" sz="800" b="1" dirty="0">
                <a:solidFill>
                  <a:schemeClr val="tx1"/>
                </a:solidFill>
              </a:rPr>
              <a:t>Samtrans</a:t>
            </a:r>
          </a:p>
          <a:p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852FC17D-BB77-4079-8A77-1E1378B0EEEB}"/>
              </a:ext>
            </a:extLst>
          </p:cNvPr>
          <p:cNvSpPr/>
          <p:nvPr/>
        </p:nvSpPr>
        <p:spPr>
          <a:xfrm>
            <a:off x="4399790" y="3535233"/>
            <a:ext cx="2020588" cy="1582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i="1" dirty="0">
                <a:solidFill>
                  <a:schemeClr val="tx1"/>
                </a:solidFill>
              </a:rPr>
              <a:t>Sätter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</a:p>
          <a:p>
            <a:r>
              <a:rPr lang="sv-SE" sz="800" dirty="0">
                <a:solidFill>
                  <a:schemeClr val="tx1"/>
                </a:solidFill>
              </a:rPr>
              <a:t>PrintedDateTime: </a:t>
            </a:r>
            <a:r>
              <a:rPr lang="sv-SE" sz="800" b="1" dirty="0">
                <a:solidFill>
                  <a:schemeClr val="tx1"/>
                </a:solidFill>
              </a:rPr>
              <a:t>20201010123401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8631A334-D353-48F0-864D-823917F86EDB}"/>
              </a:ext>
            </a:extLst>
          </p:cNvPr>
          <p:cNvSpPr/>
          <p:nvPr/>
        </p:nvSpPr>
        <p:spPr>
          <a:xfrm>
            <a:off x="6560100" y="2031614"/>
            <a:ext cx="2186854" cy="1419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i="1" dirty="0">
                <a:solidFill>
                  <a:schemeClr val="tx1"/>
                </a:solidFill>
              </a:rPr>
              <a:t>Hämtar Orders med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PatientId</a:t>
            </a:r>
            <a:r>
              <a:rPr lang="sv-SE" sz="800" dirty="0">
                <a:solidFill>
                  <a:schemeClr val="tx1"/>
                </a:solidFill>
              </a:rPr>
              <a:t>=</a:t>
            </a:r>
            <a:r>
              <a:rPr lang="sv-SE" sz="800" b="1" dirty="0">
                <a:solidFill>
                  <a:schemeClr val="tx1"/>
                </a:solidFill>
              </a:rPr>
              <a:t>19121212-1212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OfferMaterialHandling</a:t>
            </a:r>
            <a:r>
              <a:rPr lang="sv-SE" sz="800" dirty="0">
                <a:solidFill>
                  <a:schemeClr val="tx1"/>
                </a:solidFill>
              </a:rPr>
              <a:t>=</a:t>
            </a:r>
            <a:r>
              <a:rPr lang="sv-SE" sz="800" b="1" dirty="0">
                <a:solidFill>
                  <a:schemeClr val="tx1"/>
                </a:solidFill>
              </a:rPr>
              <a:t>2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IsImpersonalTestKit</a:t>
            </a:r>
            <a:r>
              <a:rPr lang="sv-SE" sz="800" dirty="0">
                <a:solidFill>
                  <a:schemeClr val="tx1"/>
                </a:solidFill>
              </a:rPr>
              <a:t>=</a:t>
            </a:r>
            <a:r>
              <a:rPr lang="sv-SE" sz="800" b="1" dirty="0" err="1">
                <a:solidFill>
                  <a:schemeClr val="tx1"/>
                </a:solidFill>
              </a:rPr>
              <a:t>true</a:t>
            </a:r>
            <a:endParaRPr lang="sv-SE" sz="800" b="1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MaterialHandlingLabCode</a:t>
            </a:r>
            <a:r>
              <a:rPr lang="sv-SE" sz="800" dirty="0">
                <a:solidFill>
                  <a:schemeClr val="tx1"/>
                </a:solidFill>
              </a:rPr>
              <a:t>=</a:t>
            </a:r>
            <a:r>
              <a:rPr lang="sv-SE" sz="800" b="1" dirty="0" err="1">
                <a:solidFill>
                  <a:schemeClr val="tx1"/>
                </a:solidFill>
              </a:rPr>
              <a:t>null</a:t>
            </a:r>
            <a:endParaRPr lang="sv-SE" sz="800" b="1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PrintedDateTime</a:t>
            </a:r>
            <a:r>
              <a:rPr lang="sv-SE" sz="800" dirty="0">
                <a:solidFill>
                  <a:schemeClr val="tx1"/>
                </a:solidFill>
              </a:rPr>
              <a:t>=</a:t>
            </a:r>
            <a:r>
              <a:rPr lang="sv-SE" sz="800" b="1" dirty="0">
                <a:solidFill>
                  <a:schemeClr val="tx1"/>
                </a:solidFill>
              </a:rPr>
              <a:t>not </a:t>
            </a:r>
            <a:r>
              <a:rPr lang="sv-SE" sz="800" b="1" dirty="0" err="1">
                <a:solidFill>
                  <a:schemeClr val="tx1"/>
                </a:solidFill>
              </a:rPr>
              <a:t>null</a:t>
            </a:r>
            <a:endParaRPr lang="sv-SE" sz="800" dirty="0">
              <a:solidFill>
                <a:schemeClr val="tx1"/>
              </a:solidFill>
            </a:endParaRPr>
          </a:p>
          <a:p>
            <a:endParaRPr lang="sv-SE" sz="800" dirty="0">
              <a:solidFill>
                <a:schemeClr val="accent1"/>
              </a:solidFill>
            </a:endParaRPr>
          </a:p>
          <a:p>
            <a:r>
              <a:rPr lang="sv-SE" sz="800" dirty="0">
                <a:solidFill>
                  <a:schemeClr val="accent1"/>
                </a:solidFill>
              </a:rPr>
              <a:t>Hämta även Orders där provtagningskit hämtats av invånaren själv</a:t>
            </a:r>
            <a:r>
              <a:rPr lang="sv-SE" sz="800" dirty="0">
                <a:solidFill>
                  <a:schemeClr val="tx1"/>
                </a:solidFill>
              </a:rPr>
              <a:t>.   </a:t>
            </a:r>
          </a:p>
          <a:p>
            <a:r>
              <a:rPr lang="sv-SE" sz="800" dirty="0">
                <a:solidFill>
                  <a:schemeClr val="tx1"/>
                </a:solidFill>
              </a:rPr>
              <a:t>IF: </a:t>
            </a:r>
            <a:r>
              <a:rPr lang="sv-SE" sz="800" dirty="0" err="1">
                <a:solidFill>
                  <a:schemeClr val="tx1"/>
                </a:solidFill>
              </a:rPr>
              <a:t>DeliverMaterialToHome</a:t>
            </a:r>
            <a:r>
              <a:rPr lang="sv-SE" sz="800" dirty="0">
                <a:solidFill>
                  <a:schemeClr val="tx1"/>
                </a:solidFill>
              </a:rPr>
              <a:t>=</a:t>
            </a:r>
            <a:r>
              <a:rPr lang="sv-SE" sz="800" b="1" dirty="0" err="1">
                <a:solidFill>
                  <a:schemeClr val="tx1"/>
                </a:solidFill>
              </a:rPr>
              <a:t>false</a:t>
            </a:r>
            <a:endParaRPr lang="sv-SE" sz="800" b="1" dirty="0">
              <a:solidFill>
                <a:schemeClr val="tx1"/>
              </a:solidFill>
            </a:endParaRPr>
          </a:p>
          <a:p>
            <a:r>
              <a:rPr lang="sv-SE" sz="800" dirty="0">
                <a:solidFill>
                  <a:schemeClr val="tx1"/>
                </a:solidFill>
              </a:rPr>
              <a:t>AND: </a:t>
            </a:r>
            <a:r>
              <a:rPr lang="sv-SE" sz="800" dirty="0" err="1">
                <a:solidFill>
                  <a:schemeClr val="tx1"/>
                </a:solidFill>
              </a:rPr>
              <a:t>PrintedDateTime</a:t>
            </a:r>
            <a:r>
              <a:rPr lang="sv-SE" sz="800" dirty="0">
                <a:solidFill>
                  <a:schemeClr val="tx1"/>
                </a:solidFill>
              </a:rPr>
              <a:t>=</a:t>
            </a:r>
            <a:r>
              <a:rPr lang="sv-SE" sz="800" b="1" dirty="0" err="1">
                <a:solidFill>
                  <a:schemeClr val="tx1"/>
                </a:solidFill>
              </a:rPr>
              <a:t>null</a:t>
            </a:r>
            <a:endParaRPr lang="sv-SE" sz="800" b="1" dirty="0">
              <a:solidFill>
                <a:schemeClr val="tx1"/>
              </a:solidFill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DFCBE777-711D-48E3-AB96-47F28656B391}"/>
              </a:ext>
            </a:extLst>
          </p:cNvPr>
          <p:cNvSpPr/>
          <p:nvPr/>
        </p:nvSpPr>
        <p:spPr>
          <a:xfrm>
            <a:off x="6578810" y="3529175"/>
            <a:ext cx="2167200" cy="1588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i="1" dirty="0">
                <a:solidFill>
                  <a:schemeClr val="tx1"/>
                </a:solidFill>
              </a:rPr>
              <a:t>Sätter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</a:p>
          <a:p>
            <a:r>
              <a:rPr lang="sv-SE" sz="800" dirty="0">
                <a:solidFill>
                  <a:schemeClr val="tx1"/>
                </a:solidFill>
              </a:rPr>
              <a:t>LaboratoryRequisitionID: </a:t>
            </a:r>
            <a:r>
              <a:rPr lang="sv-SE" sz="800" b="1" dirty="0">
                <a:solidFill>
                  <a:schemeClr val="tx1"/>
                </a:solidFill>
              </a:rPr>
              <a:t>41000002</a:t>
            </a:r>
          </a:p>
          <a:p>
            <a:r>
              <a:rPr lang="sv-SE" sz="800" dirty="0">
                <a:solidFill>
                  <a:schemeClr val="tx1"/>
                </a:solidFill>
              </a:rPr>
              <a:t>SampleDrawDateTime </a:t>
            </a:r>
            <a:r>
              <a:rPr lang="sv-SE" sz="800" b="1" dirty="0">
                <a:solidFill>
                  <a:schemeClr val="tx1"/>
                </a:solidFill>
              </a:rPr>
              <a:t>202012020830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MaterialHandlingLabCode</a:t>
            </a:r>
            <a:r>
              <a:rPr lang="sv-SE" sz="800" dirty="0">
                <a:solidFill>
                  <a:schemeClr val="tx1"/>
                </a:solidFill>
              </a:rPr>
              <a:t>:</a:t>
            </a:r>
            <a:r>
              <a:rPr lang="sv-SE" sz="800" b="1" dirty="0">
                <a:solidFill>
                  <a:schemeClr val="tx1"/>
                </a:solidFill>
              </a:rPr>
              <a:t> Unilabs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TestkitNumber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1234 1234 1234 1234</a:t>
            </a:r>
          </a:p>
          <a:p>
            <a:r>
              <a:rPr lang="sv-SE" sz="800" dirty="0">
                <a:solidFill>
                  <a:schemeClr val="accent1"/>
                </a:solidFill>
              </a:rPr>
              <a:t>Sätter utskrifts-tid på provtagningskit som hämtats av invånaren</a:t>
            </a:r>
          </a:p>
          <a:p>
            <a:r>
              <a:rPr lang="sv-SE" sz="800" dirty="0">
                <a:solidFill>
                  <a:schemeClr val="tx1"/>
                </a:solidFill>
              </a:rPr>
              <a:t>{IF: </a:t>
            </a:r>
            <a:r>
              <a:rPr lang="sv-SE" sz="800" dirty="0" err="1">
                <a:solidFill>
                  <a:schemeClr val="tx1"/>
                </a:solidFill>
              </a:rPr>
              <a:t>PrintedDateTime</a:t>
            </a:r>
            <a:r>
              <a:rPr lang="sv-SE" sz="800" dirty="0">
                <a:solidFill>
                  <a:schemeClr val="tx1"/>
                </a:solidFill>
              </a:rPr>
              <a:t>=</a:t>
            </a:r>
            <a:r>
              <a:rPr lang="sv-SE" sz="800" b="1" dirty="0" err="1">
                <a:solidFill>
                  <a:schemeClr val="tx1"/>
                </a:solidFill>
              </a:rPr>
              <a:t>null</a:t>
            </a:r>
            <a:r>
              <a:rPr lang="sv-SE" sz="800" b="1" dirty="0">
                <a:solidFill>
                  <a:schemeClr val="tx1"/>
                </a:solidFill>
              </a:rPr>
              <a:t> </a:t>
            </a:r>
          </a:p>
          <a:p>
            <a:r>
              <a:rPr lang="sv-SE" sz="800" dirty="0">
                <a:solidFill>
                  <a:schemeClr val="tx1"/>
                </a:solidFill>
              </a:rPr>
              <a:t>THEN: </a:t>
            </a:r>
            <a:r>
              <a:rPr lang="sv-SE" sz="800" dirty="0" err="1">
                <a:solidFill>
                  <a:schemeClr val="tx1"/>
                </a:solidFill>
              </a:rPr>
              <a:t>PrintedDateTime</a:t>
            </a:r>
            <a:r>
              <a:rPr lang="sv-SE" sz="800" b="1" dirty="0">
                <a:solidFill>
                  <a:schemeClr val="tx1"/>
                </a:solidFill>
              </a:rPr>
              <a:t>=20201010123401</a:t>
            </a:r>
            <a:r>
              <a:rPr lang="sv-SE" sz="800" dirty="0">
                <a:solidFill>
                  <a:schemeClr val="tx1"/>
                </a:solidFill>
              </a:rPr>
              <a:t>}</a:t>
            </a:r>
          </a:p>
          <a:p>
            <a:r>
              <a:rPr lang="sv-SE" sz="800" dirty="0">
                <a:solidFill>
                  <a:schemeClr val="accent1"/>
                </a:solidFill>
              </a:rPr>
              <a:t>Sätter </a:t>
            </a:r>
            <a:r>
              <a:rPr lang="sv-SE" sz="800" dirty="0" err="1">
                <a:solidFill>
                  <a:schemeClr val="accent1"/>
                </a:solidFill>
              </a:rPr>
              <a:t>HandledDateTimer</a:t>
            </a:r>
            <a:r>
              <a:rPr lang="sv-SE" sz="800" dirty="0">
                <a:solidFill>
                  <a:schemeClr val="accent1"/>
                </a:solidFill>
              </a:rPr>
              <a:t> vid manuellt svar</a:t>
            </a:r>
          </a:p>
          <a:p>
            <a:r>
              <a:rPr lang="sv-SE" sz="800" dirty="0">
                <a:solidFill>
                  <a:schemeClr val="tx1"/>
                </a:solidFill>
              </a:rPr>
              <a:t>{ IF:</a:t>
            </a:r>
            <a:r>
              <a:rPr lang="sv-SE" sz="800" i="1" dirty="0"/>
              <a:t> </a:t>
            </a:r>
            <a:r>
              <a:rPr lang="sv-SE" sz="800" dirty="0" err="1"/>
              <a:t>Unit.SetOrdersHandledWhenPrinted</a:t>
            </a:r>
            <a:r>
              <a:rPr lang="sv-SE" sz="800" dirty="0">
                <a:solidFill>
                  <a:schemeClr val="tx1"/>
                </a:solidFill>
              </a:rPr>
              <a:t>=</a:t>
            </a:r>
            <a:r>
              <a:rPr lang="sv-SE" sz="800" b="1" dirty="0" err="1">
                <a:solidFill>
                  <a:schemeClr val="tx1"/>
                </a:solidFill>
              </a:rPr>
              <a:t>true</a:t>
            </a:r>
            <a:endParaRPr lang="sv-SE" sz="800" b="1" dirty="0">
              <a:solidFill>
                <a:schemeClr val="tx1"/>
              </a:solidFill>
            </a:endParaRPr>
          </a:p>
          <a:p>
            <a:r>
              <a:rPr lang="sv-SE" sz="800" dirty="0">
                <a:solidFill>
                  <a:schemeClr val="tx1"/>
                </a:solidFill>
              </a:rPr>
              <a:t>THEN: </a:t>
            </a:r>
            <a:r>
              <a:rPr lang="sv-SE" sz="800" dirty="0" err="1">
                <a:solidFill>
                  <a:schemeClr val="tx1"/>
                </a:solidFill>
              </a:rPr>
              <a:t>HandledDateTime</a:t>
            </a:r>
            <a:r>
              <a:rPr lang="sv-SE" sz="800" dirty="0">
                <a:solidFill>
                  <a:schemeClr val="tx1"/>
                </a:solidFill>
              </a:rPr>
              <a:t>:</a:t>
            </a:r>
            <a:r>
              <a:rPr lang="sv-SE" sz="800" b="1" dirty="0">
                <a:solidFill>
                  <a:schemeClr val="tx1"/>
                </a:solidFill>
              </a:rPr>
              <a:t> 20201202083210</a:t>
            </a:r>
            <a:r>
              <a:rPr lang="sv-SE" sz="800" dirty="0">
                <a:solidFill>
                  <a:schemeClr val="tx1"/>
                </a:solidFill>
              </a:rPr>
              <a:t>} </a:t>
            </a:r>
            <a:endParaRPr lang="sv-SE" sz="800" b="1" dirty="0">
              <a:solidFill>
                <a:schemeClr val="tx1"/>
              </a:solidFill>
            </a:endParaRPr>
          </a:p>
          <a:p>
            <a:endParaRPr lang="sv-SE" sz="800" dirty="0">
              <a:solidFill>
                <a:schemeClr val="accent1"/>
              </a:solidFill>
            </a:endParaRPr>
          </a:p>
          <a:p>
            <a:endParaRPr lang="sv-SE" sz="800" dirty="0">
              <a:solidFill>
                <a:schemeClr val="tx1"/>
              </a:solidFill>
            </a:endParaRPr>
          </a:p>
          <a:p>
            <a:endParaRPr lang="sv-SE" sz="800" b="1" dirty="0">
              <a:solidFill>
                <a:schemeClr val="tx1"/>
              </a:solidFill>
            </a:endParaRPr>
          </a:p>
          <a:p>
            <a:endParaRPr lang="sv-SE" sz="800" b="1" dirty="0">
              <a:solidFill>
                <a:schemeClr val="tx1"/>
              </a:solidFill>
            </a:endParaRPr>
          </a:p>
          <a:p>
            <a:endParaRPr lang="sv-SE" sz="800" b="1" dirty="0">
              <a:solidFill>
                <a:schemeClr val="tx1"/>
              </a:solidFill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BBB01F09-FFC1-4466-9945-B6553280E627}"/>
              </a:ext>
            </a:extLst>
          </p:cNvPr>
          <p:cNvSpPr/>
          <p:nvPr/>
        </p:nvSpPr>
        <p:spPr>
          <a:xfrm>
            <a:off x="6591155" y="5198219"/>
            <a:ext cx="2167200" cy="1488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dirty="0" err="1">
                <a:solidFill>
                  <a:schemeClr val="tx1"/>
                </a:solidFill>
              </a:rPr>
              <a:t>PatientId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19121212-1212</a:t>
            </a:r>
          </a:p>
          <a:p>
            <a:r>
              <a:rPr lang="sv-SE" sz="800" dirty="0">
                <a:solidFill>
                  <a:schemeClr val="tx1"/>
                </a:solidFill>
              </a:rPr>
              <a:t>OrderID: </a:t>
            </a:r>
            <a:r>
              <a:rPr lang="sv-SE" sz="800" b="1" dirty="0">
                <a:solidFill>
                  <a:schemeClr val="tx1"/>
                </a:solidFill>
              </a:rPr>
              <a:t>12345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IsImpersonalTestKit</a:t>
            </a:r>
            <a:r>
              <a:rPr lang="sv-SE" sz="800" dirty="0">
                <a:solidFill>
                  <a:schemeClr val="tx1"/>
                </a:solidFill>
              </a:rPr>
              <a:t>:  </a:t>
            </a:r>
            <a:r>
              <a:rPr lang="sv-SE" sz="800" b="1" dirty="0" err="1">
                <a:solidFill>
                  <a:schemeClr val="tx1"/>
                </a:solidFill>
              </a:rPr>
              <a:t>true</a:t>
            </a:r>
            <a:r>
              <a:rPr lang="sv-SE" sz="800" b="1" dirty="0">
                <a:solidFill>
                  <a:schemeClr val="tx1"/>
                </a:solidFill>
              </a:rPr>
              <a:t> 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OrderMaterialHandlingUnitID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 err="1">
                <a:solidFill>
                  <a:schemeClr val="tx1"/>
                </a:solidFill>
              </a:rPr>
              <a:t>Samtrans</a:t>
            </a:r>
            <a:endParaRPr lang="sv-SE" sz="800" b="1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MaterialPickedupByResident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 err="1">
                <a:solidFill>
                  <a:schemeClr val="tx1"/>
                </a:solidFill>
              </a:rPr>
              <a:t>false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PrintedDateTime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20201010123401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>
                <a:solidFill>
                  <a:schemeClr val="tx1"/>
                </a:solidFill>
              </a:rPr>
              <a:t>LaboratoryRequisitionID: </a:t>
            </a:r>
            <a:r>
              <a:rPr lang="sv-SE" sz="800" b="1" dirty="0">
                <a:solidFill>
                  <a:schemeClr val="tx1"/>
                </a:solidFill>
              </a:rPr>
              <a:t>41000002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MaterialHandlingLabCode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Unilabs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</a:p>
          <a:p>
            <a:r>
              <a:rPr lang="sv-SE" sz="800" dirty="0">
                <a:solidFill>
                  <a:schemeClr val="tx1"/>
                </a:solidFill>
              </a:rPr>
              <a:t>SampleDrawDateTime: </a:t>
            </a:r>
            <a:r>
              <a:rPr lang="sv-SE" sz="800" b="1" dirty="0">
                <a:solidFill>
                  <a:schemeClr val="tx1"/>
                </a:solidFill>
              </a:rPr>
              <a:t>202012020830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TestkitNumber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1234 1234 1234 1234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>
                <a:solidFill>
                  <a:schemeClr val="tx1"/>
                </a:solidFill>
              </a:rPr>
              <a:t>HandledDateTime: </a:t>
            </a:r>
            <a:r>
              <a:rPr lang="sv-SE" sz="800" dirty="0" err="1">
                <a:solidFill>
                  <a:schemeClr val="tx1"/>
                </a:solidFill>
              </a:rPr>
              <a:t>null</a:t>
            </a:r>
            <a:r>
              <a:rPr lang="sv-SE" sz="800" dirty="0">
                <a:solidFill>
                  <a:schemeClr val="tx1"/>
                </a:solidFill>
              </a:rPr>
              <a:t> eller {</a:t>
            </a:r>
            <a:r>
              <a:rPr lang="sv-SE" sz="800" b="1" dirty="0">
                <a:solidFill>
                  <a:schemeClr val="tx1"/>
                </a:solidFill>
              </a:rPr>
              <a:t>20201202083210</a:t>
            </a:r>
            <a:r>
              <a:rPr lang="sv-SE" sz="8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0333865F-F1D6-4E1F-A43C-EDCD2D29CCE3}"/>
              </a:ext>
            </a:extLst>
          </p:cNvPr>
          <p:cNvSpPr/>
          <p:nvPr/>
        </p:nvSpPr>
        <p:spPr>
          <a:xfrm>
            <a:off x="8870084" y="2034822"/>
            <a:ext cx="2039634" cy="139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i="1" dirty="0">
                <a:solidFill>
                  <a:schemeClr val="tx1"/>
                </a:solidFill>
              </a:rPr>
              <a:t>Hämtar Orders med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MaterialHandlingLabCode</a:t>
            </a:r>
            <a:r>
              <a:rPr lang="sv-SE" sz="800" dirty="0">
                <a:solidFill>
                  <a:schemeClr val="tx1"/>
                </a:solidFill>
              </a:rPr>
              <a:t>=</a:t>
            </a:r>
            <a:r>
              <a:rPr lang="sv-SE" sz="800" b="1" dirty="0">
                <a:solidFill>
                  <a:schemeClr val="tx1"/>
                </a:solidFill>
              </a:rPr>
              <a:t>Unilabs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EAD94D08-6D19-494E-8195-7E2B2D399787}"/>
              </a:ext>
            </a:extLst>
          </p:cNvPr>
          <p:cNvSpPr txBox="1"/>
          <p:nvPr/>
        </p:nvSpPr>
        <p:spPr>
          <a:xfrm>
            <a:off x="124114" y="635434"/>
            <a:ext cx="1233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Nya begrepp</a:t>
            </a:r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9DE7625D-1AD2-4C82-B79F-841EC2743CD5}"/>
              </a:ext>
            </a:extLst>
          </p:cNvPr>
          <p:cNvSpPr txBox="1"/>
          <p:nvPr/>
        </p:nvSpPr>
        <p:spPr>
          <a:xfrm>
            <a:off x="1017209" y="635434"/>
            <a:ext cx="5078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b="1" dirty="0" err="1"/>
              <a:t>IsImpersonalTestkit</a:t>
            </a:r>
            <a:r>
              <a:rPr lang="sv-SE" sz="900" b="1" dirty="0"/>
              <a:t>:  </a:t>
            </a:r>
            <a:r>
              <a:rPr lang="sv-SE" sz="900" dirty="0" err="1">
                <a:solidFill>
                  <a:schemeClr val="tx1"/>
                </a:solidFill>
              </a:rPr>
              <a:t>true</a:t>
            </a:r>
            <a:r>
              <a:rPr lang="sv-SE" sz="900" dirty="0"/>
              <a:t>/</a:t>
            </a:r>
            <a:r>
              <a:rPr lang="sv-SE" sz="900" dirty="0" err="1"/>
              <a:t>false</a:t>
            </a:r>
            <a:r>
              <a:rPr lang="sv-SE" sz="900" dirty="0"/>
              <a:t>.  </a:t>
            </a:r>
            <a:r>
              <a:rPr lang="sv-SE" sz="900" dirty="0">
                <a:solidFill>
                  <a:schemeClr val="tx1"/>
                </a:solidFill>
              </a:rPr>
              <a:t>Om </a:t>
            </a:r>
            <a:r>
              <a:rPr lang="sv-SE" sz="900" dirty="0" err="1">
                <a:solidFill>
                  <a:schemeClr val="tx1"/>
                </a:solidFill>
              </a:rPr>
              <a:t>testkitet</a:t>
            </a:r>
            <a:r>
              <a:rPr lang="sv-SE" sz="900" dirty="0">
                <a:solidFill>
                  <a:schemeClr val="tx1"/>
                </a:solidFill>
              </a:rPr>
              <a:t> är opersonligt (Märkt med invånarens </a:t>
            </a:r>
            <a:r>
              <a:rPr lang="sv-SE" sz="900" dirty="0" err="1">
                <a:solidFill>
                  <a:schemeClr val="tx1"/>
                </a:solidFill>
              </a:rPr>
              <a:t>pnr</a:t>
            </a:r>
            <a:r>
              <a:rPr lang="sv-SE" sz="900" dirty="0">
                <a:solidFill>
                  <a:schemeClr val="tx1"/>
                </a:solidFill>
              </a:rPr>
              <a:t> eller inte)</a:t>
            </a:r>
          </a:p>
          <a:p>
            <a:r>
              <a:rPr lang="sv-SE" sz="900" b="1" dirty="0" err="1">
                <a:solidFill>
                  <a:schemeClr val="tx1"/>
                </a:solidFill>
              </a:rPr>
              <a:t>MaterialPickedupBy</a:t>
            </a:r>
            <a:r>
              <a:rPr lang="sv-SE" sz="900" b="1" dirty="0" err="1"/>
              <a:t>Resident</a:t>
            </a:r>
            <a:r>
              <a:rPr lang="sv-SE" sz="900" b="1" dirty="0"/>
              <a:t>:</a:t>
            </a:r>
            <a:r>
              <a:rPr lang="sv-SE" sz="900" dirty="0"/>
              <a:t> </a:t>
            </a:r>
            <a:r>
              <a:rPr lang="sv-SE" sz="900" b="1" dirty="0" err="1"/>
              <a:t>true</a:t>
            </a:r>
            <a:r>
              <a:rPr lang="sv-SE" sz="900" dirty="0"/>
              <a:t>/</a:t>
            </a:r>
            <a:r>
              <a:rPr lang="sv-SE" sz="900" dirty="0" err="1"/>
              <a:t>false</a:t>
            </a:r>
            <a:r>
              <a:rPr lang="sv-SE" sz="900" dirty="0"/>
              <a:t>. Om </a:t>
            </a:r>
            <a:r>
              <a:rPr lang="sv-SE" sz="900" dirty="0" err="1"/>
              <a:t>testkitet</a:t>
            </a:r>
            <a:r>
              <a:rPr lang="sv-SE" sz="900" dirty="0"/>
              <a:t> levereras hem eller om det hämtas av invånaren.     </a:t>
            </a:r>
            <a:endParaRPr lang="sv-SE" sz="900" dirty="0">
              <a:solidFill>
                <a:schemeClr val="tx1"/>
              </a:solidFill>
            </a:endParaRPr>
          </a:p>
          <a:p>
            <a:r>
              <a:rPr lang="sv-SE" sz="900" b="1" dirty="0" err="1">
                <a:solidFill>
                  <a:schemeClr val="tx1"/>
                </a:solidFill>
              </a:rPr>
              <a:t>OrderMaterialHandlingUnitID</a:t>
            </a:r>
            <a:r>
              <a:rPr lang="sv-SE" sz="900" b="1" dirty="0">
                <a:solidFill>
                  <a:schemeClr val="tx1"/>
                </a:solidFill>
              </a:rPr>
              <a:t>:</a:t>
            </a:r>
            <a:r>
              <a:rPr lang="sv-SE" sz="900" dirty="0">
                <a:solidFill>
                  <a:schemeClr val="tx1"/>
                </a:solidFill>
              </a:rPr>
              <a:t> Den enhet som ska få in ordern och ”packa den”.</a:t>
            </a:r>
          </a:p>
          <a:p>
            <a:r>
              <a:rPr lang="sv-SE" sz="900" b="1" dirty="0" err="1">
                <a:solidFill>
                  <a:schemeClr val="tx1"/>
                </a:solidFill>
              </a:rPr>
              <a:t>TestkitNumber</a:t>
            </a:r>
            <a:r>
              <a:rPr lang="sv-SE" sz="900" b="1" dirty="0">
                <a:solidFill>
                  <a:schemeClr val="tx1"/>
                </a:solidFill>
              </a:rPr>
              <a:t>: </a:t>
            </a:r>
            <a:r>
              <a:rPr lang="sv-SE" sz="900" dirty="0"/>
              <a:t>Unikt testkits-nummer som EP genererat och som </a:t>
            </a:r>
            <a:r>
              <a:rPr lang="sv-SE" sz="900" dirty="0" err="1"/>
              <a:t>provtagningskitet</a:t>
            </a:r>
            <a:r>
              <a:rPr lang="sv-SE" sz="900" dirty="0"/>
              <a:t> märks med.</a:t>
            </a:r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8257C0B2-82A3-4D61-BAD8-99FA336B97E4}"/>
              </a:ext>
            </a:extLst>
          </p:cNvPr>
          <p:cNvSpPr/>
          <p:nvPr/>
        </p:nvSpPr>
        <p:spPr>
          <a:xfrm>
            <a:off x="2224211" y="3529330"/>
            <a:ext cx="2017147" cy="1582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i="1" dirty="0">
                <a:solidFill>
                  <a:schemeClr val="tx1"/>
                </a:solidFill>
              </a:rPr>
              <a:t>Sätter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PatientId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19121212-1212</a:t>
            </a:r>
          </a:p>
          <a:p>
            <a:r>
              <a:rPr lang="sv-SE" sz="800" dirty="0">
                <a:solidFill>
                  <a:schemeClr val="tx1"/>
                </a:solidFill>
              </a:rPr>
              <a:t>OrderID: </a:t>
            </a:r>
            <a:r>
              <a:rPr lang="sv-SE" sz="800" b="1" dirty="0">
                <a:solidFill>
                  <a:schemeClr val="tx1"/>
                </a:solidFill>
              </a:rPr>
              <a:t>12345</a:t>
            </a:r>
          </a:p>
          <a:p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97ADDBF7-B49C-42B6-B950-AE68FC4BD7FE}"/>
              </a:ext>
            </a:extLst>
          </p:cNvPr>
          <p:cNvSpPr/>
          <p:nvPr/>
        </p:nvSpPr>
        <p:spPr>
          <a:xfrm>
            <a:off x="8870084" y="3507108"/>
            <a:ext cx="2039634" cy="1599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i="1" dirty="0">
                <a:solidFill>
                  <a:schemeClr val="tx1"/>
                </a:solidFill>
              </a:rPr>
              <a:t>Sätter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</a:p>
          <a:p>
            <a:r>
              <a:rPr lang="sv-SE" sz="800" dirty="0">
                <a:solidFill>
                  <a:schemeClr val="tx1"/>
                </a:solidFill>
              </a:rPr>
              <a:t>HandledDateTime:</a:t>
            </a:r>
            <a:r>
              <a:rPr lang="sv-SE" sz="800" b="1" dirty="0">
                <a:solidFill>
                  <a:schemeClr val="tx1"/>
                </a:solidFill>
              </a:rPr>
              <a:t> 20201202083210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  <a:endParaRPr lang="sv-SE" sz="800" b="1" dirty="0">
              <a:solidFill>
                <a:schemeClr val="tx1"/>
              </a:solidFill>
            </a:endParaRP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22AE5A6F-3446-4055-BB2A-F1A48B10D471}"/>
              </a:ext>
            </a:extLst>
          </p:cNvPr>
          <p:cNvSpPr/>
          <p:nvPr/>
        </p:nvSpPr>
        <p:spPr>
          <a:xfrm>
            <a:off x="8870084" y="5190201"/>
            <a:ext cx="2039634" cy="1488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dirty="0" err="1">
                <a:solidFill>
                  <a:schemeClr val="tx1"/>
                </a:solidFill>
              </a:rPr>
              <a:t>PatientId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19121212-1212</a:t>
            </a:r>
          </a:p>
          <a:p>
            <a:r>
              <a:rPr lang="sv-SE" sz="800" dirty="0">
                <a:solidFill>
                  <a:schemeClr val="tx1"/>
                </a:solidFill>
              </a:rPr>
              <a:t>OrderID: </a:t>
            </a:r>
            <a:r>
              <a:rPr lang="sv-SE" sz="800" b="1" dirty="0">
                <a:solidFill>
                  <a:schemeClr val="tx1"/>
                </a:solidFill>
              </a:rPr>
              <a:t>12345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IsImpersonalTestKit</a:t>
            </a:r>
            <a:r>
              <a:rPr lang="sv-SE" sz="800" dirty="0">
                <a:solidFill>
                  <a:schemeClr val="tx1"/>
                </a:solidFill>
              </a:rPr>
              <a:t>:  </a:t>
            </a:r>
            <a:r>
              <a:rPr lang="sv-SE" sz="800" b="1" dirty="0" err="1">
                <a:solidFill>
                  <a:schemeClr val="tx1"/>
                </a:solidFill>
              </a:rPr>
              <a:t>true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OrderMaterialHandlingUnitID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Samtrans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MaterialPickedupByResident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 err="1">
                <a:solidFill>
                  <a:schemeClr val="tx1"/>
                </a:solidFill>
              </a:rPr>
              <a:t>false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PrintedDateTime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20201010123401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>
                <a:solidFill>
                  <a:schemeClr val="tx1"/>
                </a:solidFill>
              </a:rPr>
              <a:t>LaboratoryRequisitionID: </a:t>
            </a:r>
            <a:r>
              <a:rPr lang="sv-SE" sz="800" b="1" dirty="0">
                <a:solidFill>
                  <a:schemeClr val="tx1"/>
                </a:solidFill>
              </a:rPr>
              <a:t>41000002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MaterialHandlingLabCode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Unilabs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</a:p>
          <a:p>
            <a:r>
              <a:rPr lang="sv-SE" sz="800" dirty="0">
                <a:solidFill>
                  <a:schemeClr val="tx1"/>
                </a:solidFill>
              </a:rPr>
              <a:t>SampleDrawDateTime: </a:t>
            </a:r>
            <a:r>
              <a:rPr lang="sv-SE" sz="800" b="1" dirty="0">
                <a:solidFill>
                  <a:schemeClr val="tx1"/>
                </a:solidFill>
              </a:rPr>
              <a:t>202012020830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TestkitNumber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1234 1234 1234 1234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HandledDateTime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20201202083210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4AD9213-7CC6-4AD0-8E16-1094B26A9032}"/>
              </a:ext>
            </a:extLst>
          </p:cNvPr>
          <p:cNvSpPr/>
          <p:nvPr/>
        </p:nvSpPr>
        <p:spPr>
          <a:xfrm>
            <a:off x="126128" y="1377763"/>
            <a:ext cx="1908985" cy="546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väljer erbjudande i 1177 EP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7A2450DE-53C0-4700-B4F6-D7B967D7D21B}"/>
              </a:ext>
            </a:extLst>
          </p:cNvPr>
          <p:cNvSpPr/>
          <p:nvPr/>
        </p:nvSpPr>
        <p:spPr>
          <a:xfrm>
            <a:off x="124114" y="5176656"/>
            <a:ext cx="1908985" cy="1504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800" dirty="0" err="1">
                <a:solidFill>
                  <a:schemeClr val="tx1"/>
                </a:solidFill>
              </a:rPr>
              <a:t>PatientId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dirty="0" err="1">
                <a:solidFill>
                  <a:schemeClr val="tx1"/>
                </a:solidFill>
              </a:rPr>
              <a:t>null</a:t>
            </a:r>
            <a:endParaRPr lang="sv-SE" sz="800" b="1" dirty="0">
              <a:solidFill>
                <a:schemeClr val="tx1"/>
              </a:solidFill>
            </a:endParaRPr>
          </a:p>
          <a:p>
            <a:r>
              <a:rPr lang="sv-SE" sz="800" dirty="0">
                <a:solidFill>
                  <a:schemeClr val="tx1"/>
                </a:solidFill>
              </a:rPr>
              <a:t>OrderID: </a:t>
            </a:r>
            <a:r>
              <a:rPr lang="sv-SE" sz="800" dirty="0" err="1">
                <a:solidFill>
                  <a:schemeClr val="tx1"/>
                </a:solidFill>
              </a:rPr>
              <a:t>null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IsImpersonalTestKit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 err="1">
                <a:solidFill>
                  <a:schemeClr val="tx1"/>
                </a:solidFill>
              </a:rPr>
              <a:t>true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  <a:r>
              <a:rPr lang="sv-SE" sz="800" dirty="0" err="1">
                <a:solidFill>
                  <a:schemeClr val="tx1"/>
                </a:solidFill>
              </a:rPr>
              <a:t>OrderMaterialHandlingUnitID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>
                <a:solidFill>
                  <a:schemeClr val="tx1"/>
                </a:solidFill>
              </a:rPr>
              <a:t>Samtrans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MaterialPickedupByResident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b="1" dirty="0" err="1">
                <a:solidFill>
                  <a:schemeClr val="tx1"/>
                </a:solidFill>
              </a:rPr>
              <a:t>false</a:t>
            </a:r>
            <a:endParaRPr lang="sv-SE" sz="800" b="1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PrintedDateTime</a:t>
            </a:r>
            <a:r>
              <a:rPr lang="sv-SE" sz="800" dirty="0">
                <a:solidFill>
                  <a:schemeClr val="tx1"/>
                </a:solidFill>
              </a:rPr>
              <a:t>: null</a:t>
            </a:r>
          </a:p>
          <a:p>
            <a:r>
              <a:rPr lang="sv-SE" sz="800" dirty="0">
                <a:solidFill>
                  <a:schemeClr val="tx1"/>
                </a:solidFill>
              </a:rPr>
              <a:t>LaboratoryRequisitionID: null</a:t>
            </a:r>
          </a:p>
          <a:p>
            <a:r>
              <a:rPr lang="sv-SE" sz="800" dirty="0" err="1">
                <a:solidFill>
                  <a:schemeClr val="tx1"/>
                </a:solidFill>
              </a:rPr>
              <a:t>MaterialHandlingLabCode</a:t>
            </a:r>
            <a:r>
              <a:rPr lang="sv-SE" sz="800" dirty="0">
                <a:solidFill>
                  <a:schemeClr val="tx1"/>
                </a:solidFill>
              </a:rPr>
              <a:t>: null </a:t>
            </a:r>
          </a:p>
          <a:p>
            <a:r>
              <a:rPr lang="sv-SE" sz="800" dirty="0">
                <a:solidFill>
                  <a:schemeClr val="tx1"/>
                </a:solidFill>
              </a:rPr>
              <a:t>SampleDrawDateTime: null</a:t>
            </a:r>
          </a:p>
          <a:p>
            <a:r>
              <a:rPr lang="sv-SE" sz="800" dirty="0">
                <a:solidFill>
                  <a:schemeClr val="tx1"/>
                </a:solidFill>
              </a:rPr>
              <a:t>HandledDateTime: </a:t>
            </a:r>
            <a:r>
              <a:rPr lang="sv-SE" sz="800" dirty="0" err="1">
                <a:solidFill>
                  <a:schemeClr val="tx1"/>
                </a:solidFill>
              </a:rPr>
              <a:t>null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dirty="0" err="1">
                <a:solidFill>
                  <a:schemeClr val="tx1"/>
                </a:solidFill>
              </a:rPr>
              <a:t>TestkitNumber</a:t>
            </a:r>
            <a:r>
              <a:rPr lang="sv-SE" sz="800" dirty="0">
                <a:solidFill>
                  <a:schemeClr val="tx1"/>
                </a:solidFill>
              </a:rPr>
              <a:t>: </a:t>
            </a:r>
            <a:r>
              <a:rPr lang="sv-SE" sz="800" dirty="0" err="1">
                <a:solidFill>
                  <a:schemeClr val="tx1"/>
                </a:solidFill>
              </a:rPr>
              <a:t>null</a:t>
            </a:r>
            <a:endParaRPr lang="sv-SE" sz="800" dirty="0">
              <a:solidFill>
                <a:schemeClr val="tx1"/>
              </a:solidFill>
            </a:endParaRPr>
          </a:p>
        </p:txBody>
      </p:sp>
      <p:cxnSp>
        <p:nvCxnSpPr>
          <p:cNvPr id="40" name="Rak pil 54">
            <a:extLst>
              <a:ext uri="{FF2B5EF4-FFF2-40B4-BE49-F238E27FC236}">
                <a16:creationId xmlns:a16="http://schemas.microsoft.com/office/drawing/2014/main" id="{594B2E9B-224E-4167-AD1C-D21DFC77B9D1}"/>
              </a:ext>
            </a:extLst>
          </p:cNvPr>
          <p:cNvCxnSpPr>
            <a:cxnSpLocks/>
            <a:stCxn id="60" idx="1"/>
            <a:endCxn id="28" idx="3"/>
          </p:cNvCxnSpPr>
          <p:nvPr/>
        </p:nvCxnSpPr>
        <p:spPr>
          <a:xfrm flipH="1">
            <a:off x="2035113" y="1643944"/>
            <a:ext cx="189099" cy="713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A9AF4795-36A8-4EE9-8C45-89FEA0DD5ABC}"/>
              </a:ext>
            </a:extLst>
          </p:cNvPr>
          <p:cNvSpPr txBox="1"/>
          <p:nvPr/>
        </p:nvSpPr>
        <p:spPr>
          <a:xfrm>
            <a:off x="6603882" y="675916"/>
            <a:ext cx="2193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i="1" dirty="0" err="1"/>
              <a:t>HandledDateTime</a:t>
            </a:r>
            <a:r>
              <a:rPr lang="sv-SE" sz="800" i="1" dirty="0"/>
              <a:t> sätts i detta steg om </a:t>
            </a:r>
            <a:r>
              <a:rPr lang="sv-SE" sz="800" i="1" dirty="0" err="1"/>
              <a:t>MaterialHandlingLabCode</a:t>
            </a:r>
            <a:r>
              <a:rPr lang="sv-SE" sz="800" i="1" dirty="0"/>
              <a:t> enheten har inställningen </a:t>
            </a:r>
            <a:r>
              <a:rPr lang="sv-SE" sz="800" i="1" dirty="0" err="1"/>
              <a:t>SetOrdersHandledWhenPrinted</a:t>
            </a:r>
            <a:r>
              <a:rPr lang="sv-SE" sz="800" i="1" dirty="0"/>
              <a:t> ”Sätt </a:t>
            </a:r>
            <a:r>
              <a:rPr lang="sv-SE" sz="800" i="1" dirty="0" err="1"/>
              <a:t>ettikettutskrivna</a:t>
            </a:r>
            <a:r>
              <a:rPr lang="sv-SE" sz="800" i="1" dirty="0"/>
              <a:t> hemtester som mottagna</a:t>
            </a:r>
            <a:r>
              <a:rPr lang="sv-SE" sz="8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5975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29C8061-03D7-4FF6-A8A7-9DA622C7D467}"/>
              </a:ext>
            </a:extLst>
          </p:cNvPr>
          <p:cNvSpPr/>
          <p:nvPr/>
        </p:nvSpPr>
        <p:spPr>
          <a:xfrm>
            <a:off x="1802933" y="3141682"/>
            <a:ext cx="2341093" cy="2726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Erbjudande (Offer)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66FEDB6-4041-4A66-85B4-B0C81AAC7E1D}"/>
              </a:ext>
            </a:extLst>
          </p:cNvPr>
          <p:cNvSpPr/>
          <p:nvPr/>
        </p:nvSpPr>
        <p:spPr>
          <a:xfrm>
            <a:off x="1995233" y="4040903"/>
            <a:ext cx="1953407" cy="16096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Lagerartikel (</a:t>
            </a:r>
            <a:r>
              <a:rPr lang="sv-SE" sz="825" dirty="0" err="1">
                <a:solidFill>
                  <a:schemeClr val="tx1"/>
                </a:solidFill>
              </a:rPr>
              <a:t>OfferStockBalance</a:t>
            </a:r>
            <a:r>
              <a:rPr lang="sv-SE" sz="825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2911243-B6D6-48E1-99E8-D91025E1127F}"/>
              </a:ext>
            </a:extLst>
          </p:cNvPr>
          <p:cNvSpPr/>
          <p:nvPr/>
        </p:nvSpPr>
        <p:spPr>
          <a:xfrm>
            <a:off x="2201928" y="4902392"/>
            <a:ext cx="1540015" cy="27314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96C4F9E-AE95-438B-A847-32BA9AEA0484}"/>
              </a:ext>
            </a:extLst>
          </p:cNvPr>
          <p:cNvSpPr/>
          <p:nvPr/>
        </p:nvSpPr>
        <p:spPr>
          <a:xfrm>
            <a:off x="8204814" y="3146266"/>
            <a:ext cx="1908985" cy="546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Produktmappning / Rörkodsmappning görs per </a:t>
            </a:r>
            <a:r>
              <a:rPr lang="sv-SE" sz="825" dirty="0" err="1">
                <a:solidFill>
                  <a:schemeClr val="tx1"/>
                </a:solidFill>
              </a:rPr>
              <a:t>MaterialHandlingLab</a:t>
            </a:r>
            <a:endParaRPr lang="sv-SE" sz="825" dirty="0">
              <a:solidFill>
                <a:schemeClr val="tx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96AE8D8-69EE-4C5C-8C48-74CC0215929E}"/>
              </a:ext>
            </a:extLst>
          </p:cNvPr>
          <p:cNvSpPr/>
          <p:nvPr/>
        </p:nvSpPr>
        <p:spPr>
          <a:xfrm>
            <a:off x="8204815" y="3767585"/>
            <a:ext cx="1908985" cy="546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RID serie definieras per 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 </a:t>
            </a:r>
            <a:r>
              <a:rPr lang="sv-SE" sz="825" dirty="0" err="1">
                <a:solidFill>
                  <a:schemeClr val="tx1"/>
                </a:solidFill>
              </a:rPr>
              <a:t>MaterialHandlingLab</a:t>
            </a:r>
            <a:endParaRPr lang="sv-SE" sz="825" dirty="0">
              <a:solidFill>
                <a:schemeClr val="tx1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F8B7B26-7C0A-4A7D-9F13-356CD04EB847}"/>
              </a:ext>
            </a:extLst>
          </p:cNvPr>
          <p:cNvSpPr/>
          <p:nvPr/>
        </p:nvSpPr>
        <p:spPr>
          <a:xfrm>
            <a:off x="2201928" y="5215006"/>
            <a:ext cx="1540015" cy="27314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F22D411C-7931-482B-B774-4D74131441D4}"/>
              </a:ext>
            </a:extLst>
          </p:cNvPr>
          <p:cNvSpPr txBox="1"/>
          <p:nvPr/>
        </p:nvSpPr>
        <p:spPr>
          <a:xfrm>
            <a:off x="1500553" y="967227"/>
            <a:ext cx="91025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Utifrån ett </a:t>
            </a:r>
            <a:r>
              <a:rPr lang="sv-SE" sz="1100" dirty="0" err="1"/>
              <a:t>TestkitNummer</a:t>
            </a:r>
            <a:r>
              <a:rPr lang="sv-SE" sz="1100" dirty="0"/>
              <a:t> kan man härleda:</a:t>
            </a:r>
          </a:p>
          <a:p>
            <a:pPr marL="742950" lvl="1" indent="-285750">
              <a:buFont typeface="Symbol" panose="05050102010706020507" pitchFamily="18" charset="2"/>
              <a:buBlip>
                <a:blip r:embed="rId2"/>
              </a:buBlip>
              <a:tabLst>
                <a:tab pos="431800" algn="l"/>
              </a:tabLst>
            </a:pPr>
            <a:r>
              <a:rPr lang="sv-SE" sz="1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Vilket/Vilka erbjudanden som ett provtagningskit hör till. (Det går t ex inte att registrera ett </a:t>
            </a:r>
            <a:r>
              <a:rPr lang="sv-SE" sz="10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Klamydiatestkit</a:t>
            </a:r>
            <a:r>
              <a:rPr lang="sv-SE" sz="1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på en Covid-19 beställning).</a:t>
            </a:r>
          </a:p>
          <a:p>
            <a:pPr marL="742950" lvl="1" indent="-285750">
              <a:buFont typeface="Symbol" panose="05050102010706020507" pitchFamily="18" charset="2"/>
              <a:buBlip>
                <a:blip r:embed="rId2"/>
              </a:buBlip>
              <a:tabLst>
                <a:tab pos="431800" algn="l"/>
              </a:tabLst>
            </a:pPr>
            <a:r>
              <a:rPr lang="sv-SE" sz="1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Vilka produkter som ska beställas och analyseras (Kan skrivas ut på etiketten)</a:t>
            </a:r>
          </a:p>
          <a:p>
            <a:pPr marL="742950" lvl="1" indent="-285750">
              <a:buFont typeface="Symbol" panose="05050102010706020507" pitchFamily="18" charset="2"/>
              <a:buBlip>
                <a:blip r:embed="rId2"/>
              </a:buBlip>
              <a:tabLst>
                <a:tab pos="431800" algn="l"/>
              </a:tabLst>
            </a:pPr>
            <a:r>
              <a:rPr lang="sv-SE" sz="1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Vilket laboratorium (</a:t>
            </a:r>
            <a:r>
              <a:rPr lang="sv-SE" sz="10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MarerialHandlingLab</a:t>
            </a:r>
            <a:r>
              <a:rPr lang="sv-SE" sz="1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som beställningen/provtagningsmaterialet ska skickas till.</a:t>
            </a:r>
          </a:p>
          <a:p>
            <a:pPr marL="742950" lvl="1" indent="-285750">
              <a:buFont typeface="Symbol" panose="05050102010706020507" pitchFamily="18" charset="2"/>
              <a:buBlip>
                <a:blip r:embed="rId2"/>
              </a:buBlip>
              <a:tabLst>
                <a:tab pos="431800" algn="l"/>
              </a:tabLst>
            </a:pPr>
            <a:r>
              <a:rPr lang="sv-SE" sz="1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Vilket laboratoriums RID-kod som ska användas, för t ex utskrift på provrörsetiketten. </a:t>
            </a:r>
          </a:p>
          <a:p>
            <a:pPr marL="742950" lvl="1" indent="-285750">
              <a:buFont typeface="Symbol" panose="05050102010706020507" pitchFamily="18" charset="2"/>
              <a:buBlip>
                <a:blip r:embed="rId2"/>
              </a:buBlip>
              <a:tabLst>
                <a:tab pos="431800" algn="l"/>
              </a:tabLst>
            </a:pPr>
            <a:r>
              <a:rPr lang="sv-SE" sz="1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Vilken rör-kod (</a:t>
            </a:r>
            <a:r>
              <a:rPr lang="sv-SE" sz="10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tubecode</a:t>
            </a:r>
            <a:r>
              <a:rPr lang="sv-SE" sz="1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som ska skrivas ut på provrörsetiketten samt skickas med i den elektroniska beställningen. (Ex </a:t>
            </a:r>
            <a:r>
              <a:rPr lang="sv-SE" sz="10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RID+TubeCode</a:t>
            </a:r>
            <a:r>
              <a:rPr lang="sv-SE" sz="1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Symbol" panose="05050102010706020507" pitchFamily="18" charset="2"/>
              <a:buBlip>
                <a:blip r:embed="rId2"/>
              </a:buBlip>
              <a:tabLst>
                <a:tab pos="431800" algn="l"/>
              </a:tabLst>
            </a:pPr>
            <a:r>
              <a:rPr lang="sv-SE" sz="1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Vilken artikel som hör samman med ett visst </a:t>
            </a:r>
            <a:r>
              <a:rPr lang="sv-SE" sz="10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testkitetsnummer</a:t>
            </a:r>
            <a:r>
              <a:rPr lang="sv-SE" sz="1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sv-SE" sz="1100" dirty="0"/>
          </a:p>
          <a:p>
            <a:r>
              <a:rPr lang="sv-SE" sz="1100" dirty="0"/>
              <a:t>För att åstadkomma detta måste en lagerartikel pekas ut i samband med skapande av </a:t>
            </a:r>
            <a:r>
              <a:rPr lang="sv-SE" sz="1100" dirty="0" err="1"/>
              <a:t>TestkitsNummer</a:t>
            </a:r>
            <a:r>
              <a:rPr lang="sv-SE" sz="1100" dirty="0"/>
              <a:t>. Lagerartikeln i sin tur pekar på vilka produkter som artikeln innehåller.</a:t>
            </a:r>
          </a:p>
        </p:txBody>
      </p:sp>
      <p:sp>
        <p:nvSpPr>
          <p:cNvPr id="27" name="Rubrik 16">
            <a:extLst>
              <a:ext uri="{FF2B5EF4-FFF2-40B4-BE49-F238E27FC236}">
                <a16:creationId xmlns:a16="http://schemas.microsoft.com/office/drawing/2014/main" id="{C938BC6E-00BB-4D74-863C-5BE658FF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61" y="109162"/>
            <a:ext cx="10072630" cy="537634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accent1"/>
                </a:solidFill>
              </a:rPr>
              <a:t>Informationsmodell</a:t>
            </a:r>
            <a:endParaRPr lang="sv-SE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6491E99F-3839-4E14-8099-B1E11740EC29}"/>
              </a:ext>
            </a:extLst>
          </p:cNvPr>
          <p:cNvSpPr txBox="1"/>
          <p:nvPr/>
        </p:nvSpPr>
        <p:spPr>
          <a:xfrm>
            <a:off x="5220927" y="3506566"/>
            <a:ext cx="223899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 dirty="0">
                <a:effectLst/>
              </a:rPr>
              <a:t>Tabellinnehåll Testkits</a:t>
            </a:r>
            <a:r>
              <a:rPr lang="sv-SE" sz="1100" dirty="0">
                <a:effectLst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>
                <a:effectLst/>
              </a:rPr>
              <a:t>DBRadID</a:t>
            </a:r>
            <a:r>
              <a:rPr lang="sv-SE" sz="1100" dirty="0">
                <a:effectLst/>
              </a:rPr>
              <a:t> </a:t>
            </a:r>
            <a:endParaRPr lang="sv-S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>
                <a:effectLst/>
              </a:rPr>
              <a:t>MaterialHandlingLabCode</a:t>
            </a:r>
            <a:r>
              <a:rPr lang="sv-SE" sz="1100" dirty="0">
                <a:effectLst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>
                <a:effectLst/>
              </a:rPr>
              <a:t>TestkitNumber</a:t>
            </a:r>
            <a:r>
              <a:rPr lang="sv-SE" sz="1100" dirty="0">
                <a:effectLst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>
                <a:effectLst/>
              </a:rPr>
              <a:t>LaboratoryRequisitionID</a:t>
            </a:r>
            <a:r>
              <a:rPr lang="sv-SE" sz="1100" dirty="0">
                <a:effectLst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>
                <a:effectLst/>
              </a:rPr>
              <a:t>OfferStockBalanceID</a:t>
            </a:r>
            <a:endParaRPr lang="sv-SE" sz="1100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>
                <a:effectLst/>
              </a:rPr>
              <a:t>BatchID</a:t>
            </a:r>
            <a:r>
              <a:rPr lang="sv-SE" sz="1100" dirty="0">
                <a:effectLst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>
                <a:effectLst/>
              </a:rPr>
              <a:t>IsUsed</a:t>
            </a:r>
            <a:endParaRPr lang="sv-SE" sz="1100" dirty="0"/>
          </a:p>
          <a:p>
            <a:br>
              <a:rPr lang="sv-SE" sz="1100" dirty="0">
                <a:effectLst/>
              </a:rPr>
            </a:br>
            <a:endParaRPr lang="sv-SE" sz="11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68F5DDE-FCD2-4C83-B082-8BD9750A38B7}"/>
              </a:ext>
            </a:extLst>
          </p:cNvPr>
          <p:cNvSpPr/>
          <p:nvPr/>
        </p:nvSpPr>
        <p:spPr>
          <a:xfrm>
            <a:off x="5093595" y="3141681"/>
            <a:ext cx="2493658" cy="2749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provtagningskit</a:t>
            </a:r>
          </a:p>
        </p:txBody>
      </p:sp>
    </p:spTree>
    <p:extLst>
      <p:ext uri="{BB962C8B-B14F-4D97-AF65-F5344CB8AC3E}">
        <p14:creationId xmlns:p14="http://schemas.microsoft.com/office/powerpoint/2010/main" val="168995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6">
            <a:extLst>
              <a:ext uri="{FF2B5EF4-FFF2-40B4-BE49-F238E27FC236}">
                <a16:creationId xmlns:a16="http://schemas.microsoft.com/office/drawing/2014/main" id="{41C071FF-5C1E-48E2-A6F6-D8F04833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solidFill>
                  <a:schemeClr val="accent1"/>
                </a:solidFill>
              </a:rPr>
              <a:t>Process </a:t>
            </a:r>
            <a:r>
              <a:rPr lang="sv-SE" sz="3200" dirty="0"/>
              <a:t>hemprovtagning</a:t>
            </a:r>
            <a:endParaRPr lang="sv-SE" dirty="0"/>
          </a:p>
        </p:txBody>
      </p:sp>
      <p:sp>
        <p:nvSpPr>
          <p:cNvPr id="20" name="Platshållare för innehåll 19">
            <a:extLst>
              <a:ext uri="{FF2B5EF4-FFF2-40B4-BE49-F238E27FC236}">
                <a16:creationId xmlns:a16="http://schemas.microsoft.com/office/drawing/2014/main" id="{B04A46CA-6AD8-4949-93FB-BD730E89F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48" y="2382749"/>
            <a:ext cx="10018845" cy="2580083"/>
          </a:xfrm>
        </p:spPr>
        <p:txBody>
          <a:bodyPr/>
          <a:lstStyle/>
          <a:p>
            <a:r>
              <a:rPr lang="sv-SE" dirty="0"/>
              <a:t>Alternativ 1 -</a:t>
            </a:r>
            <a:r>
              <a:rPr lang="sv-SE" dirty="0">
                <a:solidFill>
                  <a:schemeClr val="tx2"/>
                </a:solidFill>
              </a:rPr>
              <a:t> Opersonligt</a:t>
            </a:r>
            <a:r>
              <a:rPr lang="sv-SE" dirty="0"/>
              <a:t> provtagningskit som invånaren beställer och får levererat till sig.</a:t>
            </a:r>
          </a:p>
          <a:p>
            <a:r>
              <a:rPr lang="sv-SE" dirty="0"/>
              <a:t>Alternativ 2 -</a:t>
            </a:r>
            <a:r>
              <a:rPr lang="sv-SE" dirty="0">
                <a:solidFill>
                  <a:schemeClr val="tx2"/>
                </a:solidFill>
              </a:rPr>
              <a:t> Opersonligt</a:t>
            </a:r>
            <a:r>
              <a:rPr lang="sv-SE" dirty="0"/>
              <a:t> provtagningskit som invånaren beställer och därefter hämtar själv.</a:t>
            </a:r>
          </a:p>
          <a:p>
            <a:r>
              <a:rPr lang="sv-SE" dirty="0"/>
              <a:t>Alternativ 3 - </a:t>
            </a:r>
            <a:r>
              <a:rPr lang="sv-SE" dirty="0">
                <a:solidFill>
                  <a:schemeClr val="tx2"/>
                </a:solidFill>
              </a:rPr>
              <a:t>Opersonligt</a:t>
            </a:r>
            <a:r>
              <a:rPr lang="sv-SE" dirty="0"/>
              <a:t> provtagningskit som invånaren hämtar </a:t>
            </a:r>
            <a:r>
              <a:rPr lang="sv-SE" b="1" dirty="0"/>
              <a:t>utan</a:t>
            </a:r>
            <a:r>
              <a:rPr lang="sv-SE" dirty="0"/>
              <a:t> initial beställning.</a:t>
            </a:r>
          </a:p>
          <a:p>
            <a:r>
              <a:rPr lang="sv-SE" dirty="0"/>
              <a:t>Alternativ 4 - </a:t>
            </a:r>
            <a:r>
              <a:rPr lang="sv-SE" dirty="0">
                <a:solidFill>
                  <a:schemeClr val="accent5"/>
                </a:solidFill>
              </a:rPr>
              <a:t>Personligt </a:t>
            </a:r>
            <a:r>
              <a:rPr lang="sv-SE" dirty="0"/>
              <a:t>provtagningskit som invånaren beställer och får levererat till sig.</a:t>
            </a:r>
          </a:p>
          <a:p>
            <a:r>
              <a:rPr lang="sv-SE" dirty="0"/>
              <a:t>Alternativ 5 - </a:t>
            </a:r>
            <a:r>
              <a:rPr lang="sv-SE" dirty="0">
                <a:solidFill>
                  <a:schemeClr val="accent5"/>
                </a:solidFill>
              </a:rPr>
              <a:t>Personligt </a:t>
            </a:r>
            <a:r>
              <a:rPr lang="sv-SE" dirty="0"/>
              <a:t>provtagningskit som invånaren beställer och därefter hämtar själv.</a:t>
            </a:r>
          </a:p>
          <a:p>
            <a:r>
              <a:rPr lang="sv-SE" dirty="0"/>
              <a:t>Alternativ 6 - </a:t>
            </a:r>
            <a:r>
              <a:rPr lang="sv-SE" dirty="0">
                <a:solidFill>
                  <a:schemeClr val="accent5"/>
                </a:solidFill>
              </a:rPr>
              <a:t>Personligt</a:t>
            </a:r>
            <a:r>
              <a:rPr lang="sv-SE" dirty="0"/>
              <a:t> som invånaren beställer och provtagning på provtagningsenhet.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83D408-E2CC-476F-92D4-63853F2B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2</a:t>
            </a:fld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B6043C2-3FC5-467E-A8FC-F2A669AEE9F0}"/>
              </a:ext>
            </a:extLst>
          </p:cNvPr>
          <p:cNvSpPr txBox="1"/>
          <p:nvPr/>
        </p:nvSpPr>
        <p:spPr>
          <a:xfrm>
            <a:off x="898204" y="1233485"/>
            <a:ext cx="4656209" cy="816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1400" dirty="0"/>
              <a:t>Det </a:t>
            </a:r>
            <a:r>
              <a:rPr lang="sv-SE" sz="1400"/>
              <a:t>finns olika </a:t>
            </a:r>
            <a:r>
              <a:rPr lang="sv-SE" sz="1400" dirty="0"/>
              <a:t>flöden för provtagning. Dessa kan enkelt konfigureras i Egen Provhantering. </a:t>
            </a:r>
          </a:p>
        </p:txBody>
      </p:sp>
    </p:spTree>
    <p:extLst>
      <p:ext uri="{BB962C8B-B14F-4D97-AF65-F5344CB8AC3E}">
        <p14:creationId xmlns:p14="http://schemas.microsoft.com/office/powerpoint/2010/main" val="1675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83D408-E2CC-476F-92D4-63853F2B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721" y="5588836"/>
            <a:ext cx="390055" cy="365125"/>
          </a:xfrm>
        </p:spPr>
        <p:txBody>
          <a:bodyPr/>
          <a:lstStyle/>
          <a:p>
            <a:fld id="{7FF155A8-5C6D-4241-95DF-81E4F2B16EE5}" type="slidenum">
              <a:rPr lang="sv-SE" smtClean="0"/>
              <a:t>3</a:t>
            </a:fld>
            <a:endParaRPr lang="sv-SE" dirty="0"/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2A72D2BE-6253-4B4E-A10D-B612459D79CD}"/>
              </a:ext>
            </a:extLst>
          </p:cNvPr>
          <p:cNvSpPr txBox="1"/>
          <p:nvPr/>
        </p:nvSpPr>
        <p:spPr>
          <a:xfrm>
            <a:off x="192548" y="147876"/>
            <a:ext cx="1183623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Alternativ 1 – </a:t>
            </a:r>
            <a:r>
              <a:rPr lang="sv-SE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Opersonligt</a:t>
            </a:r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provtagningskit som invånaren beställer och får levererat till sig. </a:t>
            </a:r>
            <a:endParaRPr lang="sv-SE" sz="3200" b="1" spc="-15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604D832-9582-4005-8E54-DB91102AFE2E}"/>
              </a:ext>
            </a:extLst>
          </p:cNvPr>
          <p:cNvSpPr/>
          <p:nvPr/>
        </p:nvSpPr>
        <p:spPr>
          <a:xfrm>
            <a:off x="94993" y="1798581"/>
            <a:ext cx="1956903" cy="940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beställer i 1177 EP</a:t>
            </a:r>
          </a:p>
        </p:txBody>
      </p:sp>
      <p:cxnSp>
        <p:nvCxnSpPr>
          <p:cNvPr id="31" name="Rak pil 54">
            <a:extLst>
              <a:ext uri="{FF2B5EF4-FFF2-40B4-BE49-F238E27FC236}">
                <a16:creationId xmlns:a16="http://schemas.microsoft.com/office/drawing/2014/main" id="{643602C5-6F21-4C08-B824-026976AA34EF}"/>
              </a:ext>
            </a:extLst>
          </p:cNvPr>
          <p:cNvCxnSpPr>
            <a:cxnSpLocks/>
            <a:stCxn id="36" idx="1"/>
            <a:endCxn id="29" idx="3"/>
          </p:cNvCxnSpPr>
          <p:nvPr/>
        </p:nvCxnSpPr>
        <p:spPr>
          <a:xfrm flipH="1" flipV="1">
            <a:off x="2051896" y="2268969"/>
            <a:ext cx="230731" cy="224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 66">
            <a:extLst>
              <a:ext uri="{FF2B5EF4-FFF2-40B4-BE49-F238E27FC236}">
                <a16:creationId xmlns:a16="http://schemas.microsoft.com/office/drawing/2014/main" id="{1BCAD559-0DF6-406C-AADB-A58910DEA1B1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6492342" y="2276404"/>
            <a:ext cx="248523" cy="80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 67">
            <a:extLst>
              <a:ext uri="{FF2B5EF4-FFF2-40B4-BE49-F238E27FC236}">
                <a16:creationId xmlns:a16="http://schemas.microsoft.com/office/drawing/2014/main" id="{AA94E35E-39DB-4AA1-B998-E3C16B103F7F}"/>
              </a:ext>
            </a:extLst>
          </p:cNvPr>
          <p:cNvCxnSpPr>
            <a:cxnSpLocks/>
            <a:endCxn id="68" idx="3"/>
          </p:cNvCxnSpPr>
          <p:nvPr/>
        </p:nvCxnSpPr>
        <p:spPr>
          <a:xfrm flipH="1" flipV="1">
            <a:off x="8756829" y="2264200"/>
            <a:ext cx="207174" cy="41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>
            <a:extLst>
              <a:ext uri="{FF2B5EF4-FFF2-40B4-BE49-F238E27FC236}">
                <a16:creationId xmlns:a16="http://schemas.microsoft.com/office/drawing/2014/main" id="{540874E4-83E3-42AB-8C4A-FEF9E3D99660}"/>
              </a:ext>
            </a:extLst>
          </p:cNvPr>
          <p:cNvSpPr/>
          <p:nvPr/>
        </p:nvSpPr>
        <p:spPr>
          <a:xfrm>
            <a:off x="4494413" y="1794501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utför provtagning och  kopplar testkitsnummer med beställning. 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23199EDB-6986-4139-855E-E8CA1C2777F3}"/>
              </a:ext>
            </a:extLst>
          </p:cNvPr>
          <p:cNvSpPr/>
          <p:nvPr/>
        </p:nvSpPr>
        <p:spPr>
          <a:xfrm>
            <a:off x="8964003" y="1777651"/>
            <a:ext cx="929695" cy="9799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Lab analyserar</a:t>
            </a:r>
            <a:endParaRPr lang="sv-SE" sz="825" dirty="0">
              <a:solidFill>
                <a:schemeClr val="tx2"/>
              </a:solidFill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BFBA13F-DF8D-40DB-BDCE-031FA0BA4712}"/>
              </a:ext>
            </a:extLst>
          </p:cNvPr>
          <p:cNvSpPr/>
          <p:nvPr/>
        </p:nvSpPr>
        <p:spPr>
          <a:xfrm>
            <a:off x="2282627" y="1801483"/>
            <a:ext cx="1945228" cy="9799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Ordermottagning i modulen ”Ordermottagning”</a:t>
            </a:r>
          </a:p>
          <a:p>
            <a:pPr algn="ctr"/>
            <a:endParaRPr lang="sv-SE" sz="788" dirty="0">
              <a:solidFill>
                <a:schemeClr val="tx1"/>
              </a:solidFill>
            </a:endParaRP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Vården skriver ut adressetiketter och packar ett opersonligt provtagningskit till Invånaren. </a:t>
            </a:r>
          </a:p>
        </p:txBody>
      </p:sp>
      <p:cxnSp>
        <p:nvCxnSpPr>
          <p:cNvPr id="37" name="Rak pil 54">
            <a:extLst>
              <a:ext uri="{FF2B5EF4-FFF2-40B4-BE49-F238E27FC236}">
                <a16:creationId xmlns:a16="http://schemas.microsoft.com/office/drawing/2014/main" id="{D827B4F4-0B75-403F-ADC6-A87967F7DA97}"/>
              </a:ext>
            </a:extLst>
          </p:cNvPr>
          <p:cNvCxnSpPr>
            <a:cxnSpLocks/>
            <a:stCxn id="34" idx="1"/>
            <a:endCxn id="36" idx="3"/>
          </p:cNvCxnSpPr>
          <p:nvPr/>
        </p:nvCxnSpPr>
        <p:spPr>
          <a:xfrm flipH="1">
            <a:off x="4227855" y="2284462"/>
            <a:ext cx="266558" cy="69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3CC2A1A8-EDDF-41A0-8F36-FEBDC6A2FAD6}"/>
              </a:ext>
            </a:extLst>
          </p:cNvPr>
          <p:cNvSpPr/>
          <p:nvPr/>
        </p:nvSpPr>
        <p:spPr>
          <a:xfrm>
            <a:off x="10030856" y="1777650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tar del av provresultatet</a:t>
            </a:r>
          </a:p>
        </p:txBody>
      </p:sp>
      <p:cxnSp>
        <p:nvCxnSpPr>
          <p:cNvPr id="39" name="Rak pil 67">
            <a:extLst>
              <a:ext uri="{FF2B5EF4-FFF2-40B4-BE49-F238E27FC236}">
                <a16:creationId xmlns:a16="http://schemas.microsoft.com/office/drawing/2014/main" id="{30E8EF02-0B7B-4F4D-A786-55849C05A495}"/>
              </a:ext>
            </a:extLst>
          </p:cNvPr>
          <p:cNvCxnSpPr>
            <a:cxnSpLocks/>
            <a:stCxn id="38" idx="1"/>
            <a:endCxn id="35" idx="3"/>
          </p:cNvCxnSpPr>
          <p:nvPr/>
        </p:nvCxnSpPr>
        <p:spPr>
          <a:xfrm flipH="1">
            <a:off x="9893698" y="2267611"/>
            <a:ext cx="137158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3F273AB9-6663-4391-9260-D977BCCB4601}"/>
              </a:ext>
            </a:extLst>
          </p:cNvPr>
          <p:cNvSpPr/>
          <p:nvPr/>
        </p:nvSpPr>
        <p:spPr>
          <a:xfrm>
            <a:off x="94850" y="655507"/>
            <a:ext cx="2892190" cy="102540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FÖRBEREDELSE: Iordningsställande av provtagningskit</a:t>
            </a: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Vården förbereder genom att skriva ut en </a:t>
            </a:r>
            <a:r>
              <a:rPr lang="sv-SE" sz="788" dirty="0" err="1">
                <a:solidFill>
                  <a:schemeClr val="tx1"/>
                </a:solidFill>
              </a:rPr>
              <a:t>batch</a:t>
            </a:r>
            <a:r>
              <a:rPr lang="sv-SE" sz="788" dirty="0">
                <a:solidFill>
                  <a:schemeClr val="tx1"/>
                </a:solidFill>
              </a:rPr>
              <a:t> med provtagningsetiketter. Märker upp provmaterial och packar </a:t>
            </a:r>
            <a:r>
              <a:rPr lang="sv-SE" sz="788" dirty="0" err="1">
                <a:solidFill>
                  <a:schemeClr val="tx1"/>
                </a:solidFill>
              </a:rPr>
              <a:t>batchens</a:t>
            </a:r>
            <a:r>
              <a:rPr lang="sv-SE" sz="788" dirty="0">
                <a:solidFill>
                  <a:schemeClr val="tx1"/>
                </a:solidFill>
              </a:rPr>
              <a:t> provtagningskit.</a:t>
            </a:r>
          </a:p>
          <a:p>
            <a:pPr algn="ctr"/>
            <a:endParaRPr lang="sv-SE" sz="788" dirty="0">
              <a:solidFill>
                <a:schemeClr val="tx1"/>
              </a:solidFill>
            </a:endParaRP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provtagningskit levereras till ordermottagningsenhet.</a:t>
            </a:r>
          </a:p>
        </p:txBody>
      </p:sp>
      <p:pic>
        <p:nvPicPr>
          <p:cNvPr id="64" name="Bild 63" descr="Öppet kuvert">
            <a:extLst>
              <a:ext uri="{FF2B5EF4-FFF2-40B4-BE49-F238E27FC236}">
                <a16:creationId xmlns:a16="http://schemas.microsoft.com/office/drawing/2014/main" id="{597C843E-9E91-45F0-8653-F63B385E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0836" y="4671212"/>
            <a:ext cx="1097242" cy="1097242"/>
          </a:xfrm>
          <a:prstGeom prst="rect">
            <a:avLst/>
          </a:prstGeom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50140840-00DB-414A-BC18-3D8D57118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414" y="2894155"/>
            <a:ext cx="1156491" cy="2814961"/>
          </a:xfrm>
          <a:prstGeom prst="rect">
            <a:avLst/>
          </a:prstGeom>
        </p:spPr>
      </p:pic>
      <p:sp>
        <p:nvSpPr>
          <p:cNvPr id="68" name="Rektangel 67">
            <a:extLst>
              <a:ext uri="{FF2B5EF4-FFF2-40B4-BE49-F238E27FC236}">
                <a16:creationId xmlns:a16="http://schemas.microsoft.com/office/drawing/2014/main" id="{E92181C4-2A34-42A5-8C48-44F71AF0E322}"/>
              </a:ext>
            </a:extLst>
          </p:cNvPr>
          <p:cNvSpPr/>
          <p:nvPr/>
        </p:nvSpPr>
        <p:spPr>
          <a:xfrm>
            <a:off x="6758900" y="1774239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levererar provmaterial till </a:t>
            </a:r>
            <a:r>
              <a:rPr lang="sv-SE" sz="788" dirty="0" err="1">
                <a:solidFill>
                  <a:schemeClr val="tx1"/>
                </a:solidFill>
              </a:rPr>
              <a:t>lab</a:t>
            </a:r>
            <a:r>
              <a:rPr lang="sv-SE" sz="788" dirty="0">
                <a:solidFill>
                  <a:schemeClr val="tx1"/>
                </a:solidFill>
              </a:rPr>
              <a:t> post/bud/själv</a:t>
            </a:r>
          </a:p>
        </p:txBody>
      </p:sp>
      <p:pic>
        <p:nvPicPr>
          <p:cNvPr id="72" name="Bild 71" descr="Kuvert kontur">
            <a:extLst>
              <a:ext uri="{FF2B5EF4-FFF2-40B4-BE49-F238E27FC236}">
                <a16:creationId xmlns:a16="http://schemas.microsoft.com/office/drawing/2014/main" id="{6AD077D6-A156-458F-9923-E9D268A43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5730" y="2858097"/>
            <a:ext cx="1298629" cy="129862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394214D-EA0D-49FD-BFBD-370AE6056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168" y="2996889"/>
            <a:ext cx="2282627" cy="690242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487E3D39-664C-4A80-AB0E-92B671A2165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195859" y="3936174"/>
            <a:ext cx="2157312" cy="567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05DB4444-D165-466E-A874-6B95D8D835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151" y="2931243"/>
            <a:ext cx="1426417" cy="2914338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10E78E9F-6619-4945-9CF6-1A47303F93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8696" y="2867613"/>
            <a:ext cx="1268285" cy="31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83D408-E2CC-476F-92D4-63853F2B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721" y="5594818"/>
            <a:ext cx="390055" cy="365125"/>
          </a:xfrm>
        </p:spPr>
        <p:txBody>
          <a:bodyPr/>
          <a:lstStyle/>
          <a:p>
            <a:fld id="{7FF155A8-5C6D-4241-95DF-81E4F2B16EE5}" type="slidenum">
              <a:rPr lang="sv-SE" smtClean="0"/>
              <a:t>4</a:t>
            </a:fld>
            <a:endParaRPr lang="sv-SE" dirty="0"/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9ABEA323-B04C-4ADA-BEDD-781DCCF41D87}"/>
              </a:ext>
            </a:extLst>
          </p:cNvPr>
          <p:cNvSpPr txBox="1"/>
          <p:nvPr/>
        </p:nvSpPr>
        <p:spPr>
          <a:xfrm>
            <a:off x="94991" y="109162"/>
            <a:ext cx="1209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Alternativ 2 - </a:t>
            </a:r>
            <a:r>
              <a:rPr lang="sv-SE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Opersonligt </a:t>
            </a:r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provtagningskit som invånaren beställer och därefter hämtar själv.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5FD0771-4630-4BDD-BF81-91FD95A15190}"/>
              </a:ext>
            </a:extLst>
          </p:cNvPr>
          <p:cNvSpPr/>
          <p:nvPr/>
        </p:nvSpPr>
        <p:spPr>
          <a:xfrm>
            <a:off x="94993" y="1974285"/>
            <a:ext cx="1956903" cy="940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beställer i 1177 EP</a:t>
            </a:r>
          </a:p>
        </p:txBody>
      </p:sp>
      <p:cxnSp>
        <p:nvCxnSpPr>
          <p:cNvPr id="21" name="Rak pil 54">
            <a:extLst>
              <a:ext uri="{FF2B5EF4-FFF2-40B4-BE49-F238E27FC236}">
                <a16:creationId xmlns:a16="http://schemas.microsoft.com/office/drawing/2014/main" id="{E7057F48-93A7-4214-9943-EBCADFA6581D}"/>
              </a:ext>
            </a:extLst>
          </p:cNvPr>
          <p:cNvCxnSpPr>
            <a:cxnSpLocks/>
            <a:stCxn id="32" idx="1"/>
            <a:endCxn id="19" idx="3"/>
          </p:cNvCxnSpPr>
          <p:nvPr/>
        </p:nvCxnSpPr>
        <p:spPr>
          <a:xfrm flipH="1" flipV="1">
            <a:off x="2051896" y="2444673"/>
            <a:ext cx="237091" cy="87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66">
            <a:extLst>
              <a:ext uri="{FF2B5EF4-FFF2-40B4-BE49-F238E27FC236}">
                <a16:creationId xmlns:a16="http://schemas.microsoft.com/office/drawing/2014/main" id="{8A13C653-6CE6-4652-920F-399E584683DC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6492342" y="2453467"/>
            <a:ext cx="248523" cy="80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67">
            <a:extLst>
              <a:ext uri="{FF2B5EF4-FFF2-40B4-BE49-F238E27FC236}">
                <a16:creationId xmlns:a16="http://schemas.microsoft.com/office/drawing/2014/main" id="{5888D739-4F94-46D7-91B3-2656FAC09693}"/>
              </a:ext>
            </a:extLst>
          </p:cNvPr>
          <p:cNvCxnSpPr>
            <a:cxnSpLocks/>
          </p:cNvCxnSpPr>
          <p:nvPr/>
        </p:nvCxnSpPr>
        <p:spPr>
          <a:xfrm flipH="1">
            <a:off x="8716215" y="2445409"/>
            <a:ext cx="247788" cy="87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EAD7CF1F-7D08-4FE9-8206-1415A7AB39E9}"/>
              </a:ext>
            </a:extLst>
          </p:cNvPr>
          <p:cNvSpPr/>
          <p:nvPr/>
        </p:nvSpPr>
        <p:spPr>
          <a:xfrm>
            <a:off x="4494413" y="1971564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utför provtagning och kopplar testkitsnummer med beställning.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C6EB7FF-AFA5-4989-BA6D-B6BFEEB178A7}"/>
              </a:ext>
            </a:extLst>
          </p:cNvPr>
          <p:cNvSpPr/>
          <p:nvPr/>
        </p:nvSpPr>
        <p:spPr>
          <a:xfrm>
            <a:off x="8964003" y="1954714"/>
            <a:ext cx="929695" cy="9799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Lab analyserar</a:t>
            </a:r>
            <a:endParaRPr lang="sv-SE" sz="825" dirty="0">
              <a:solidFill>
                <a:schemeClr val="tx2"/>
              </a:solidFill>
            </a:endParaRPr>
          </a:p>
        </p:txBody>
      </p:sp>
      <p:cxnSp>
        <p:nvCxnSpPr>
          <p:cNvPr id="27" name="Rak pil 54">
            <a:extLst>
              <a:ext uri="{FF2B5EF4-FFF2-40B4-BE49-F238E27FC236}">
                <a16:creationId xmlns:a16="http://schemas.microsoft.com/office/drawing/2014/main" id="{4F3E28AB-38C3-466C-B332-C9E096D8072B}"/>
              </a:ext>
            </a:extLst>
          </p:cNvPr>
          <p:cNvCxnSpPr>
            <a:cxnSpLocks/>
            <a:stCxn id="24" idx="1"/>
            <a:endCxn id="32" idx="3"/>
          </p:cNvCxnSpPr>
          <p:nvPr/>
        </p:nvCxnSpPr>
        <p:spPr>
          <a:xfrm flipH="1" flipV="1">
            <a:off x="4245890" y="2453466"/>
            <a:ext cx="248523" cy="8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08D22E8F-C93E-4994-BFEF-78B0C0CF63A7}"/>
              </a:ext>
            </a:extLst>
          </p:cNvPr>
          <p:cNvSpPr/>
          <p:nvPr/>
        </p:nvSpPr>
        <p:spPr>
          <a:xfrm>
            <a:off x="10030856" y="1954713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tar del av provresultatet</a:t>
            </a:r>
          </a:p>
        </p:txBody>
      </p:sp>
      <p:cxnSp>
        <p:nvCxnSpPr>
          <p:cNvPr id="29" name="Rak pil 67">
            <a:extLst>
              <a:ext uri="{FF2B5EF4-FFF2-40B4-BE49-F238E27FC236}">
                <a16:creationId xmlns:a16="http://schemas.microsoft.com/office/drawing/2014/main" id="{3DBD4DD6-780E-44B7-A138-DD6561BFFAD0}"/>
              </a:ext>
            </a:extLst>
          </p:cNvPr>
          <p:cNvCxnSpPr>
            <a:cxnSpLocks/>
            <a:stCxn id="28" idx="1"/>
            <a:endCxn id="25" idx="3"/>
          </p:cNvCxnSpPr>
          <p:nvPr/>
        </p:nvCxnSpPr>
        <p:spPr>
          <a:xfrm flipH="1">
            <a:off x="9893698" y="2444674"/>
            <a:ext cx="137158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62057F7D-4018-43A5-819C-B185405F7A71}"/>
              </a:ext>
            </a:extLst>
          </p:cNvPr>
          <p:cNvSpPr/>
          <p:nvPr/>
        </p:nvSpPr>
        <p:spPr>
          <a:xfrm>
            <a:off x="94993" y="1134958"/>
            <a:ext cx="4150898" cy="7532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FÖRBEREDELSE: Iordningsställande av provtagningskit</a:t>
            </a:r>
          </a:p>
          <a:p>
            <a:pPr algn="ctr"/>
            <a:endParaRPr lang="sv-SE" sz="788" dirty="0">
              <a:solidFill>
                <a:schemeClr val="tx1"/>
              </a:solidFill>
            </a:endParaRP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Vården förbereder genom att skriva ut en </a:t>
            </a:r>
            <a:r>
              <a:rPr lang="sv-SE" sz="788" dirty="0" err="1">
                <a:solidFill>
                  <a:schemeClr val="tx1"/>
                </a:solidFill>
              </a:rPr>
              <a:t>batch</a:t>
            </a:r>
            <a:r>
              <a:rPr lang="sv-SE" sz="788" dirty="0">
                <a:solidFill>
                  <a:schemeClr val="tx1"/>
                </a:solidFill>
              </a:rPr>
              <a:t> med provtagningsetiketter. Märker upp provmaterial och packar </a:t>
            </a:r>
            <a:r>
              <a:rPr lang="sv-SE" sz="788" dirty="0" err="1">
                <a:solidFill>
                  <a:schemeClr val="tx1"/>
                </a:solidFill>
              </a:rPr>
              <a:t>batchens</a:t>
            </a:r>
            <a:r>
              <a:rPr lang="sv-SE" sz="788" dirty="0">
                <a:solidFill>
                  <a:schemeClr val="tx1"/>
                </a:solidFill>
              </a:rPr>
              <a:t> provtagningskit.</a:t>
            </a:r>
          </a:p>
          <a:p>
            <a:pPr algn="ctr"/>
            <a:endParaRPr lang="sv-SE" sz="788" dirty="0">
              <a:solidFill>
                <a:schemeClr val="tx1"/>
              </a:solidFill>
            </a:endParaRP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provtagningskit levereras till utlämningsställen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22B93BA-5073-4F1A-B3B1-5E9C849463B3}"/>
              </a:ext>
            </a:extLst>
          </p:cNvPr>
          <p:cNvSpPr/>
          <p:nvPr/>
        </p:nvSpPr>
        <p:spPr>
          <a:xfrm>
            <a:off x="2288987" y="1983078"/>
            <a:ext cx="1956903" cy="940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hämtar provtagningskit på utlämningsställen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0AC70838-2B17-4C4E-9221-471CF9AE9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79" y="2991330"/>
            <a:ext cx="1249082" cy="3040332"/>
          </a:xfrm>
          <a:prstGeom prst="rect">
            <a:avLst/>
          </a:prstGeom>
        </p:spPr>
      </p:pic>
      <p:sp>
        <p:nvSpPr>
          <p:cNvPr id="56" name="Rektangel 55">
            <a:extLst>
              <a:ext uri="{FF2B5EF4-FFF2-40B4-BE49-F238E27FC236}">
                <a16:creationId xmlns:a16="http://schemas.microsoft.com/office/drawing/2014/main" id="{A5C3AC3E-357F-486A-B176-77A8F8F11DC0}"/>
              </a:ext>
            </a:extLst>
          </p:cNvPr>
          <p:cNvSpPr/>
          <p:nvPr/>
        </p:nvSpPr>
        <p:spPr>
          <a:xfrm>
            <a:off x="6758900" y="1959511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levererar provmaterial till </a:t>
            </a:r>
            <a:r>
              <a:rPr lang="sv-SE" sz="788" dirty="0" err="1">
                <a:solidFill>
                  <a:schemeClr val="tx1"/>
                </a:solidFill>
              </a:rPr>
              <a:t>lab</a:t>
            </a:r>
            <a:r>
              <a:rPr lang="sv-SE" sz="788" dirty="0">
                <a:solidFill>
                  <a:schemeClr val="tx1"/>
                </a:solidFill>
              </a:rPr>
              <a:t> post/bud/själv</a:t>
            </a:r>
          </a:p>
        </p:txBody>
      </p:sp>
      <p:pic>
        <p:nvPicPr>
          <p:cNvPr id="57" name="Bild 56" descr="Kuvert kontur">
            <a:extLst>
              <a:ext uri="{FF2B5EF4-FFF2-40B4-BE49-F238E27FC236}">
                <a16:creationId xmlns:a16="http://schemas.microsoft.com/office/drawing/2014/main" id="{9DEFBA87-F1C4-4DF8-917B-232773FC5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8549" y="2842275"/>
            <a:ext cx="1298629" cy="129862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C19259B3-F207-436C-8831-A263AA65F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51" y="2999256"/>
            <a:ext cx="1426417" cy="2914338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BEA9F807-DC09-40FE-BCB1-573DC4528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181" y="2991330"/>
            <a:ext cx="1249082" cy="30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BC93DD09-D499-49D9-8252-D88DF33F009B}"/>
              </a:ext>
            </a:extLst>
          </p:cNvPr>
          <p:cNvSpPr txBox="1"/>
          <p:nvPr/>
        </p:nvSpPr>
        <p:spPr>
          <a:xfrm>
            <a:off x="293347" y="652486"/>
            <a:ext cx="917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Invånarflöde vid beställning och registrering av provtagningskit.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2B84578-CE8B-49A3-A6DC-E0893ECF370F}"/>
              </a:ext>
            </a:extLst>
          </p:cNvPr>
          <p:cNvSpPr txBox="1"/>
          <p:nvPr/>
        </p:nvSpPr>
        <p:spPr>
          <a:xfrm>
            <a:off x="603504" y="225552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21" name="Pil: höger 20">
            <a:extLst>
              <a:ext uri="{FF2B5EF4-FFF2-40B4-BE49-F238E27FC236}">
                <a16:creationId xmlns:a16="http://schemas.microsoft.com/office/drawing/2014/main" id="{59E1BC45-03A3-4143-9968-FD0B83E900EB}"/>
              </a:ext>
            </a:extLst>
          </p:cNvPr>
          <p:cNvSpPr/>
          <p:nvPr/>
        </p:nvSpPr>
        <p:spPr>
          <a:xfrm>
            <a:off x="5871295" y="3926679"/>
            <a:ext cx="313310" cy="272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Pil: höger 21">
            <a:extLst>
              <a:ext uri="{FF2B5EF4-FFF2-40B4-BE49-F238E27FC236}">
                <a16:creationId xmlns:a16="http://schemas.microsoft.com/office/drawing/2014/main" id="{A6C6A6C3-1CB7-4BB8-994A-4CF9CDAFE2DB}"/>
              </a:ext>
            </a:extLst>
          </p:cNvPr>
          <p:cNvSpPr/>
          <p:nvPr/>
        </p:nvSpPr>
        <p:spPr>
          <a:xfrm>
            <a:off x="8322599" y="3870620"/>
            <a:ext cx="313310" cy="272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Höger klammerparentes 22">
            <a:extLst>
              <a:ext uri="{FF2B5EF4-FFF2-40B4-BE49-F238E27FC236}">
                <a16:creationId xmlns:a16="http://schemas.microsoft.com/office/drawing/2014/main" id="{93E458D8-99F9-4ADC-8B0D-32EE0E2D2C06}"/>
              </a:ext>
            </a:extLst>
          </p:cNvPr>
          <p:cNvSpPr/>
          <p:nvPr/>
        </p:nvSpPr>
        <p:spPr>
          <a:xfrm rot="16200000">
            <a:off x="7037080" y="-1795763"/>
            <a:ext cx="166255" cy="7466309"/>
          </a:xfrm>
          <a:prstGeom prst="rightBrace">
            <a:avLst>
              <a:gd name="adj1" fmla="val 8333"/>
              <a:gd name="adj2" fmla="val 52525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A784769-9341-4B1C-ABB7-7479F642297F}"/>
              </a:ext>
            </a:extLst>
          </p:cNvPr>
          <p:cNvSpPr txBox="1"/>
          <p:nvPr/>
        </p:nvSpPr>
        <p:spPr>
          <a:xfrm>
            <a:off x="192548" y="147876"/>
            <a:ext cx="1183623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Invånarflöde Alternativ 1 och Alternativ 2 - </a:t>
            </a:r>
            <a:r>
              <a:rPr lang="sv-SE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Opersonligt</a:t>
            </a:r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provtagningskit</a:t>
            </a:r>
            <a:endParaRPr lang="sv-SE" sz="3200" b="1" spc="-15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E2C8B49-5436-4AE4-9FB4-A9066EE857A2}"/>
              </a:ext>
            </a:extLst>
          </p:cNvPr>
          <p:cNvSpPr txBox="1"/>
          <p:nvPr/>
        </p:nvSpPr>
        <p:spPr>
          <a:xfrm>
            <a:off x="6083018" y="1352989"/>
            <a:ext cx="3371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Invånare registrerar provtagningskit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CE649CE-4331-4753-8A61-6A04DCFD6990}"/>
              </a:ext>
            </a:extLst>
          </p:cNvPr>
          <p:cNvSpPr txBox="1"/>
          <p:nvPr/>
        </p:nvSpPr>
        <p:spPr>
          <a:xfrm>
            <a:off x="1117380" y="1352989"/>
            <a:ext cx="199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Invånare beställer</a:t>
            </a:r>
          </a:p>
        </p:txBody>
      </p:sp>
      <p:sp>
        <p:nvSpPr>
          <p:cNvPr id="27" name="Höger klammerparentes 26">
            <a:extLst>
              <a:ext uri="{FF2B5EF4-FFF2-40B4-BE49-F238E27FC236}">
                <a16:creationId xmlns:a16="http://schemas.microsoft.com/office/drawing/2014/main" id="{2D5A11E2-EEA7-4BD5-B91E-7E03258513FA}"/>
              </a:ext>
            </a:extLst>
          </p:cNvPr>
          <p:cNvSpPr/>
          <p:nvPr/>
        </p:nvSpPr>
        <p:spPr>
          <a:xfrm rot="16200000">
            <a:off x="1781550" y="918841"/>
            <a:ext cx="166255" cy="1998867"/>
          </a:xfrm>
          <a:prstGeom prst="rightBrace">
            <a:avLst>
              <a:gd name="adj1" fmla="val 8333"/>
              <a:gd name="adj2" fmla="val 52525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337DE1-B388-4547-AA27-CE8F4D179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14" y="2001403"/>
            <a:ext cx="1551572" cy="380087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C158650-5E8B-4467-A210-E152CFBF1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838" y="2025931"/>
            <a:ext cx="1520550" cy="377634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C3D5D91-B279-40C7-B5C2-B708A51CC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149" y="2081241"/>
            <a:ext cx="1551572" cy="383981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FE22E69-29C7-4DDB-ADF0-324704DB3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343" y="1982832"/>
            <a:ext cx="1593103" cy="38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ruta 61">
            <a:extLst>
              <a:ext uri="{FF2B5EF4-FFF2-40B4-BE49-F238E27FC236}">
                <a16:creationId xmlns:a16="http://schemas.microsoft.com/office/drawing/2014/main" id="{9ABEA323-B04C-4ADA-BEDD-781DCCF41D87}"/>
              </a:ext>
            </a:extLst>
          </p:cNvPr>
          <p:cNvSpPr txBox="1"/>
          <p:nvPr/>
        </p:nvSpPr>
        <p:spPr>
          <a:xfrm>
            <a:off x="94991" y="109162"/>
            <a:ext cx="12034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Alternativ 3 –  </a:t>
            </a:r>
            <a:r>
              <a:rPr lang="sv-SE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Opersonligt</a:t>
            </a:r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provtagningskit som invånaren hämtar utan initial beställning </a:t>
            </a:r>
          </a:p>
        </p:txBody>
      </p:sp>
      <p:cxnSp>
        <p:nvCxnSpPr>
          <p:cNvPr id="22" name="Rak pil 66">
            <a:extLst>
              <a:ext uri="{FF2B5EF4-FFF2-40B4-BE49-F238E27FC236}">
                <a16:creationId xmlns:a16="http://schemas.microsoft.com/office/drawing/2014/main" id="{8A13C653-6CE6-4652-920F-399E584683DC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4788587" y="2727009"/>
            <a:ext cx="248523" cy="80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67">
            <a:extLst>
              <a:ext uri="{FF2B5EF4-FFF2-40B4-BE49-F238E27FC236}">
                <a16:creationId xmlns:a16="http://schemas.microsoft.com/office/drawing/2014/main" id="{5888D739-4F94-46D7-91B3-2656FAC09693}"/>
              </a:ext>
            </a:extLst>
          </p:cNvPr>
          <p:cNvCxnSpPr>
            <a:cxnSpLocks/>
          </p:cNvCxnSpPr>
          <p:nvPr/>
        </p:nvCxnSpPr>
        <p:spPr>
          <a:xfrm flipH="1">
            <a:off x="7012460" y="2718951"/>
            <a:ext cx="247788" cy="87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EAD7CF1F-7D08-4FE9-8206-1415A7AB39E9}"/>
              </a:ext>
            </a:extLst>
          </p:cNvPr>
          <p:cNvSpPr/>
          <p:nvPr/>
        </p:nvSpPr>
        <p:spPr>
          <a:xfrm>
            <a:off x="2790658" y="2245106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utför provtagning och kopplar testkitsnummer med beställning.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C6EB7FF-AFA5-4989-BA6D-B6BFEEB178A7}"/>
              </a:ext>
            </a:extLst>
          </p:cNvPr>
          <p:cNvSpPr/>
          <p:nvPr/>
        </p:nvSpPr>
        <p:spPr>
          <a:xfrm>
            <a:off x="7260248" y="2228256"/>
            <a:ext cx="929695" cy="9799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Lab analyserar</a:t>
            </a:r>
            <a:endParaRPr lang="sv-SE" sz="825" dirty="0">
              <a:solidFill>
                <a:schemeClr val="tx2"/>
              </a:solidFill>
            </a:endParaRPr>
          </a:p>
        </p:txBody>
      </p:sp>
      <p:cxnSp>
        <p:nvCxnSpPr>
          <p:cNvPr id="27" name="Rak pil 54">
            <a:extLst>
              <a:ext uri="{FF2B5EF4-FFF2-40B4-BE49-F238E27FC236}">
                <a16:creationId xmlns:a16="http://schemas.microsoft.com/office/drawing/2014/main" id="{4F3E28AB-38C3-466C-B332-C9E096D8072B}"/>
              </a:ext>
            </a:extLst>
          </p:cNvPr>
          <p:cNvCxnSpPr>
            <a:cxnSpLocks/>
            <a:stCxn id="24" idx="1"/>
            <a:endCxn id="32" idx="3"/>
          </p:cNvCxnSpPr>
          <p:nvPr/>
        </p:nvCxnSpPr>
        <p:spPr>
          <a:xfrm flipH="1" flipV="1">
            <a:off x="2542135" y="2727008"/>
            <a:ext cx="248523" cy="8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08D22E8F-C93E-4994-BFEF-78B0C0CF63A7}"/>
              </a:ext>
            </a:extLst>
          </p:cNvPr>
          <p:cNvSpPr/>
          <p:nvPr/>
        </p:nvSpPr>
        <p:spPr>
          <a:xfrm>
            <a:off x="8348646" y="2217475"/>
            <a:ext cx="181629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tar del av provresultatet</a:t>
            </a:r>
          </a:p>
        </p:txBody>
      </p:sp>
      <p:cxnSp>
        <p:nvCxnSpPr>
          <p:cNvPr id="29" name="Rak pil 67">
            <a:extLst>
              <a:ext uri="{FF2B5EF4-FFF2-40B4-BE49-F238E27FC236}">
                <a16:creationId xmlns:a16="http://schemas.microsoft.com/office/drawing/2014/main" id="{3DBD4DD6-780E-44B7-A138-DD6561BFFAD0}"/>
              </a:ext>
            </a:extLst>
          </p:cNvPr>
          <p:cNvCxnSpPr>
            <a:cxnSpLocks/>
            <a:stCxn id="28" idx="1"/>
            <a:endCxn id="25" idx="3"/>
          </p:cNvCxnSpPr>
          <p:nvPr/>
        </p:nvCxnSpPr>
        <p:spPr>
          <a:xfrm flipH="1">
            <a:off x="8189943" y="2707436"/>
            <a:ext cx="158703" cy="107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62057F7D-4018-43A5-819C-B185405F7A71}"/>
              </a:ext>
            </a:extLst>
          </p:cNvPr>
          <p:cNvSpPr/>
          <p:nvPr/>
        </p:nvSpPr>
        <p:spPr>
          <a:xfrm>
            <a:off x="585232" y="1158382"/>
            <a:ext cx="3867408" cy="97186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FÖRBEREDELSE: Iordningsställande av provtagningskit</a:t>
            </a:r>
          </a:p>
          <a:p>
            <a:pPr algn="ctr"/>
            <a:endParaRPr lang="sv-SE" sz="788" dirty="0">
              <a:solidFill>
                <a:schemeClr val="tx1"/>
              </a:solidFill>
            </a:endParaRP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Vården förbereder genom att skriva ut en </a:t>
            </a:r>
            <a:r>
              <a:rPr lang="sv-SE" sz="788" dirty="0" err="1">
                <a:solidFill>
                  <a:schemeClr val="tx1"/>
                </a:solidFill>
              </a:rPr>
              <a:t>batch</a:t>
            </a:r>
            <a:r>
              <a:rPr lang="sv-SE" sz="788" dirty="0">
                <a:solidFill>
                  <a:schemeClr val="tx1"/>
                </a:solidFill>
              </a:rPr>
              <a:t> med provtagningsetiketter. Märker upp provmaterial och packar </a:t>
            </a:r>
            <a:r>
              <a:rPr lang="sv-SE" sz="788" dirty="0" err="1">
                <a:solidFill>
                  <a:schemeClr val="tx1"/>
                </a:solidFill>
              </a:rPr>
              <a:t>batchens</a:t>
            </a:r>
            <a:r>
              <a:rPr lang="sv-SE" sz="788" dirty="0">
                <a:solidFill>
                  <a:schemeClr val="tx1"/>
                </a:solidFill>
              </a:rPr>
              <a:t> provtagningskit.</a:t>
            </a:r>
          </a:p>
          <a:p>
            <a:pPr algn="ctr"/>
            <a:endParaRPr lang="sv-SE" sz="788" dirty="0">
              <a:solidFill>
                <a:schemeClr val="tx1"/>
              </a:solidFill>
            </a:endParaRP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provtagningskit levereras till utlämningsställen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22B93BA-5073-4F1A-B3B1-5E9C849463B3}"/>
              </a:ext>
            </a:extLst>
          </p:cNvPr>
          <p:cNvSpPr/>
          <p:nvPr/>
        </p:nvSpPr>
        <p:spPr>
          <a:xfrm>
            <a:off x="585232" y="2256620"/>
            <a:ext cx="1956903" cy="940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hämtar provtagningskit på utlämningsställen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0AC70838-2B17-4C4E-9221-471CF9AE9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3248472"/>
            <a:ext cx="1107796" cy="2696434"/>
          </a:xfrm>
          <a:prstGeom prst="rect">
            <a:avLst/>
          </a:prstGeom>
        </p:spPr>
      </p:pic>
      <p:sp>
        <p:nvSpPr>
          <p:cNvPr id="56" name="Rektangel 55">
            <a:extLst>
              <a:ext uri="{FF2B5EF4-FFF2-40B4-BE49-F238E27FC236}">
                <a16:creationId xmlns:a16="http://schemas.microsoft.com/office/drawing/2014/main" id="{A5C3AC3E-357F-486A-B176-77A8F8F11DC0}"/>
              </a:ext>
            </a:extLst>
          </p:cNvPr>
          <p:cNvSpPr/>
          <p:nvPr/>
        </p:nvSpPr>
        <p:spPr>
          <a:xfrm>
            <a:off x="5055145" y="2233053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levererar provmaterial till </a:t>
            </a:r>
            <a:r>
              <a:rPr lang="sv-SE" sz="788" dirty="0" err="1">
                <a:solidFill>
                  <a:schemeClr val="tx1"/>
                </a:solidFill>
              </a:rPr>
              <a:t>lab</a:t>
            </a:r>
            <a:r>
              <a:rPr lang="sv-SE" sz="788" dirty="0">
                <a:solidFill>
                  <a:schemeClr val="tx1"/>
                </a:solidFill>
              </a:rPr>
              <a:t> post/bud/själv</a:t>
            </a:r>
          </a:p>
        </p:txBody>
      </p:sp>
      <p:pic>
        <p:nvPicPr>
          <p:cNvPr id="57" name="Bild 56" descr="Kuvert kontur">
            <a:extLst>
              <a:ext uri="{FF2B5EF4-FFF2-40B4-BE49-F238E27FC236}">
                <a16:creationId xmlns:a16="http://schemas.microsoft.com/office/drawing/2014/main" id="{9DEFBA87-F1C4-4DF8-917B-232773FC5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4794" y="3115817"/>
            <a:ext cx="1298629" cy="129862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76FBFE7-5B12-460B-9A5B-0FA67327F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658" y="3374912"/>
            <a:ext cx="1365927" cy="24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BC93DD09-D499-49D9-8252-D88DF33F009B}"/>
              </a:ext>
            </a:extLst>
          </p:cNvPr>
          <p:cNvSpPr txBox="1"/>
          <p:nvPr/>
        </p:nvSpPr>
        <p:spPr>
          <a:xfrm>
            <a:off x="293347" y="652486"/>
            <a:ext cx="9176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Invånarflöde vid registrering av provtagningskit utan föregående beställning.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2B84578-CE8B-49A3-A6DC-E0893ECF370F}"/>
              </a:ext>
            </a:extLst>
          </p:cNvPr>
          <p:cNvSpPr txBox="1"/>
          <p:nvPr/>
        </p:nvSpPr>
        <p:spPr>
          <a:xfrm>
            <a:off x="603504" y="225552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22" name="Pil: höger 21">
            <a:extLst>
              <a:ext uri="{FF2B5EF4-FFF2-40B4-BE49-F238E27FC236}">
                <a16:creationId xmlns:a16="http://schemas.microsoft.com/office/drawing/2014/main" id="{A6C6A6C3-1CB7-4BB8-994A-4CF9CDAFE2DB}"/>
              </a:ext>
            </a:extLst>
          </p:cNvPr>
          <p:cNvSpPr/>
          <p:nvPr/>
        </p:nvSpPr>
        <p:spPr>
          <a:xfrm>
            <a:off x="9582896" y="3729226"/>
            <a:ext cx="313310" cy="272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Höger klammerparentes 22">
            <a:extLst>
              <a:ext uri="{FF2B5EF4-FFF2-40B4-BE49-F238E27FC236}">
                <a16:creationId xmlns:a16="http://schemas.microsoft.com/office/drawing/2014/main" id="{93E458D8-99F9-4ADC-8B0D-32EE0E2D2C06}"/>
              </a:ext>
            </a:extLst>
          </p:cNvPr>
          <p:cNvSpPr/>
          <p:nvPr/>
        </p:nvSpPr>
        <p:spPr>
          <a:xfrm rot="16200000">
            <a:off x="5851745" y="-4118231"/>
            <a:ext cx="478723" cy="11836237"/>
          </a:xfrm>
          <a:prstGeom prst="rightBrace">
            <a:avLst>
              <a:gd name="adj1" fmla="val 8333"/>
              <a:gd name="adj2" fmla="val 52525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A784769-9341-4B1C-ABB7-7479F642297F}"/>
              </a:ext>
            </a:extLst>
          </p:cNvPr>
          <p:cNvSpPr txBox="1"/>
          <p:nvPr/>
        </p:nvSpPr>
        <p:spPr>
          <a:xfrm>
            <a:off x="192548" y="147876"/>
            <a:ext cx="1183623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Invånarflöde Alternativ 3 - </a:t>
            </a:r>
            <a:r>
              <a:rPr lang="sv-SE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Opersonligt</a:t>
            </a:r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provtagningskit</a:t>
            </a:r>
            <a:endParaRPr lang="sv-SE" sz="3200" b="1" spc="-15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E2C8B49-5436-4AE4-9FB4-A9066EE857A2}"/>
              </a:ext>
            </a:extLst>
          </p:cNvPr>
          <p:cNvSpPr txBox="1"/>
          <p:nvPr/>
        </p:nvSpPr>
        <p:spPr>
          <a:xfrm>
            <a:off x="3514018" y="1173095"/>
            <a:ext cx="6911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Invånare registrerar provtagningskit. Rätt erbjudande hittas automatiskt.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8D49FD4-13FE-45C2-B33C-BA4F1BCED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23" y="2112209"/>
            <a:ext cx="2100905" cy="3751863"/>
          </a:xfrm>
          <a:prstGeom prst="rect">
            <a:avLst/>
          </a:prstGeom>
        </p:spPr>
      </p:pic>
      <p:sp>
        <p:nvSpPr>
          <p:cNvPr id="28" name="Pil: höger 27">
            <a:extLst>
              <a:ext uri="{FF2B5EF4-FFF2-40B4-BE49-F238E27FC236}">
                <a16:creationId xmlns:a16="http://schemas.microsoft.com/office/drawing/2014/main" id="{73146165-84B6-43B2-AD44-8D9F5C82361D}"/>
              </a:ext>
            </a:extLst>
          </p:cNvPr>
          <p:cNvSpPr/>
          <p:nvPr/>
        </p:nvSpPr>
        <p:spPr>
          <a:xfrm>
            <a:off x="2433162" y="3726251"/>
            <a:ext cx="313310" cy="272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Pil: höger 34">
            <a:extLst>
              <a:ext uri="{FF2B5EF4-FFF2-40B4-BE49-F238E27FC236}">
                <a16:creationId xmlns:a16="http://schemas.microsoft.com/office/drawing/2014/main" id="{56935CC5-4C72-4696-91D3-7C42CA6B049D}"/>
              </a:ext>
            </a:extLst>
          </p:cNvPr>
          <p:cNvSpPr/>
          <p:nvPr/>
        </p:nvSpPr>
        <p:spPr>
          <a:xfrm>
            <a:off x="7180494" y="3731838"/>
            <a:ext cx="313310" cy="272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Pil: höger 35">
            <a:extLst>
              <a:ext uri="{FF2B5EF4-FFF2-40B4-BE49-F238E27FC236}">
                <a16:creationId xmlns:a16="http://schemas.microsoft.com/office/drawing/2014/main" id="{DD50D9E3-31E4-4CE1-91CC-090EEB66B8F1}"/>
              </a:ext>
            </a:extLst>
          </p:cNvPr>
          <p:cNvSpPr/>
          <p:nvPr/>
        </p:nvSpPr>
        <p:spPr>
          <a:xfrm>
            <a:off x="4806059" y="3749925"/>
            <a:ext cx="313310" cy="272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BCD7FE-E995-48E2-AC91-E5C8FF689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406" y="2081134"/>
            <a:ext cx="1906879" cy="341128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103C81D-ECC2-4088-A1A3-4EE30F733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576" y="2056616"/>
            <a:ext cx="1738381" cy="361132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861FCD6-D78B-44BA-B48D-995334AAB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1839" y="2056616"/>
            <a:ext cx="1775803" cy="364507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EB7D12D-D2B4-413C-805C-1C2476C10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104" y="2081134"/>
            <a:ext cx="1839745" cy="36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83D408-E2CC-476F-92D4-63853F2B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8</a:t>
            </a:fld>
            <a:endParaRPr lang="sv-SE" dirty="0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47DB587F-249D-4D2B-9820-1D70FE7D577C}"/>
              </a:ext>
            </a:extLst>
          </p:cNvPr>
          <p:cNvSpPr/>
          <p:nvPr/>
        </p:nvSpPr>
        <p:spPr>
          <a:xfrm>
            <a:off x="94993" y="828240"/>
            <a:ext cx="1956903" cy="940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beställer i 1177 EP</a:t>
            </a:r>
          </a:p>
        </p:txBody>
      </p:sp>
      <p:cxnSp>
        <p:nvCxnSpPr>
          <p:cNvPr id="69" name="Rak pil 54">
            <a:extLst>
              <a:ext uri="{FF2B5EF4-FFF2-40B4-BE49-F238E27FC236}">
                <a16:creationId xmlns:a16="http://schemas.microsoft.com/office/drawing/2014/main" id="{9B1B9F88-D465-476A-A63D-801C78445E2D}"/>
              </a:ext>
            </a:extLst>
          </p:cNvPr>
          <p:cNvCxnSpPr>
            <a:cxnSpLocks/>
            <a:stCxn id="55" idx="1"/>
            <a:endCxn id="60" idx="3"/>
          </p:cNvCxnSpPr>
          <p:nvPr/>
        </p:nvCxnSpPr>
        <p:spPr>
          <a:xfrm flipH="1" flipV="1">
            <a:off x="2051896" y="1298628"/>
            <a:ext cx="230731" cy="224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pil 66">
            <a:extLst>
              <a:ext uri="{FF2B5EF4-FFF2-40B4-BE49-F238E27FC236}">
                <a16:creationId xmlns:a16="http://schemas.microsoft.com/office/drawing/2014/main" id="{81C81A2F-DA00-4D70-AF68-94614ABB843D}"/>
              </a:ext>
            </a:extLst>
          </p:cNvPr>
          <p:cNvCxnSpPr>
            <a:cxnSpLocks/>
            <a:endCxn id="98" idx="3"/>
          </p:cNvCxnSpPr>
          <p:nvPr/>
        </p:nvCxnSpPr>
        <p:spPr>
          <a:xfrm flipH="1">
            <a:off x="6492342" y="1306063"/>
            <a:ext cx="248523" cy="80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pil 67">
            <a:extLst>
              <a:ext uri="{FF2B5EF4-FFF2-40B4-BE49-F238E27FC236}">
                <a16:creationId xmlns:a16="http://schemas.microsoft.com/office/drawing/2014/main" id="{DD9BECC1-CA71-4EC7-80BD-C2E308E04299}"/>
              </a:ext>
            </a:extLst>
          </p:cNvPr>
          <p:cNvCxnSpPr>
            <a:cxnSpLocks/>
          </p:cNvCxnSpPr>
          <p:nvPr/>
        </p:nvCxnSpPr>
        <p:spPr>
          <a:xfrm flipH="1">
            <a:off x="8716215" y="1298005"/>
            <a:ext cx="247788" cy="87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ktangel 97">
            <a:extLst>
              <a:ext uri="{FF2B5EF4-FFF2-40B4-BE49-F238E27FC236}">
                <a16:creationId xmlns:a16="http://schemas.microsoft.com/office/drawing/2014/main" id="{454B1305-D32B-4BBB-9A79-75137DCA78E5}"/>
              </a:ext>
            </a:extLst>
          </p:cNvPr>
          <p:cNvSpPr/>
          <p:nvPr/>
        </p:nvSpPr>
        <p:spPr>
          <a:xfrm>
            <a:off x="4494413" y="824160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utför provtagning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AE8B8862-67E9-4BE1-8FFC-8E1F1D0D4D0D}"/>
              </a:ext>
            </a:extLst>
          </p:cNvPr>
          <p:cNvSpPr/>
          <p:nvPr/>
        </p:nvSpPr>
        <p:spPr>
          <a:xfrm>
            <a:off x="8964003" y="807310"/>
            <a:ext cx="929695" cy="9799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Lab analyserar</a:t>
            </a:r>
            <a:endParaRPr lang="sv-SE" sz="825" dirty="0">
              <a:solidFill>
                <a:schemeClr val="tx2"/>
              </a:solidFill>
            </a:endParaRP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B4B2173D-BAA4-432B-88BC-A9F771143D00}"/>
              </a:ext>
            </a:extLst>
          </p:cNvPr>
          <p:cNvSpPr/>
          <p:nvPr/>
        </p:nvSpPr>
        <p:spPr>
          <a:xfrm>
            <a:off x="2282627" y="831142"/>
            <a:ext cx="1945228" cy="9799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Ordermottagning i modulen ”Etiketter”</a:t>
            </a:r>
          </a:p>
          <a:p>
            <a:pPr algn="ctr"/>
            <a:endParaRPr lang="sv-SE" sz="788" dirty="0">
              <a:solidFill>
                <a:schemeClr val="tx1"/>
              </a:solidFill>
            </a:endParaRP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Vården märker upp provtagningsmaterial med invånarens </a:t>
            </a:r>
            <a:r>
              <a:rPr lang="sv-SE" sz="788" dirty="0" err="1">
                <a:solidFill>
                  <a:schemeClr val="tx1"/>
                </a:solidFill>
              </a:rPr>
              <a:t>pnr</a:t>
            </a:r>
            <a:r>
              <a:rPr lang="sv-SE" sz="788" dirty="0">
                <a:solidFill>
                  <a:schemeClr val="tx1"/>
                </a:solidFill>
              </a:rPr>
              <a:t>/RID. Leverans av provtagningskit med post/bud. </a:t>
            </a:r>
          </a:p>
        </p:txBody>
      </p:sp>
      <p:cxnSp>
        <p:nvCxnSpPr>
          <p:cNvPr id="57" name="Rak pil 54">
            <a:extLst>
              <a:ext uri="{FF2B5EF4-FFF2-40B4-BE49-F238E27FC236}">
                <a16:creationId xmlns:a16="http://schemas.microsoft.com/office/drawing/2014/main" id="{4D26CFB3-AC04-448C-BEB9-999E95A6C2BC}"/>
              </a:ext>
            </a:extLst>
          </p:cNvPr>
          <p:cNvCxnSpPr>
            <a:cxnSpLocks/>
            <a:stCxn id="98" idx="1"/>
            <a:endCxn id="55" idx="3"/>
          </p:cNvCxnSpPr>
          <p:nvPr/>
        </p:nvCxnSpPr>
        <p:spPr>
          <a:xfrm flipH="1">
            <a:off x="4227855" y="1314121"/>
            <a:ext cx="266558" cy="698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ruta 44">
            <a:extLst>
              <a:ext uri="{FF2B5EF4-FFF2-40B4-BE49-F238E27FC236}">
                <a16:creationId xmlns:a16="http://schemas.microsoft.com/office/drawing/2014/main" id="{ED374FCF-BCE8-4CDC-92FA-59671705C046}"/>
              </a:ext>
            </a:extLst>
          </p:cNvPr>
          <p:cNvSpPr txBox="1"/>
          <p:nvPr/>
        </p:nvSpPr>
        <p:spPr>
          <a:xfrm>
            <a:off x="176626" y="96833"/>
            <a:ext cx="12015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Alternativ 4 – </a:t>
            </a:r>
            <a:r>
              <a:rPr lang="sv-SE" sz="2800" b="1" spc="-15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Personligt</a:t>
            </a:r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provtagningskit som invånaren beställer och får levererat till sig.</a:t>
            </a:r>
          </a:p>
          <a:p>
            <a:endParaRPr lang="sv-SE" sz="2800" b="1" spc="-15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sv-SE" sz="2800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185F1AC-0500-4838-9117-057C4758B9C7}"/>
              </a:ext>
            </a:extLst>
          </p:cNvPr>
          <p:cNvSpPr/>
          <p:nvPr/>
        </p:nvSpPr>
        <p:spPr>
          <a:xfrm>
            <a:off x="10030856" y="807309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tar del av provresultatet</a:t>
            </a:r>
          </a:p>
        </p:txBody>
      </p:sp>
      <p:cxnSp>
        <p:nvCxnSpPr>
          <p:cNvPr id="39" name="Rak pil 67">
            <a:extLst>
              <a:ext uri="{FF2B5EF4-FFF2-40B4-BE49-F238E27FC236}">
                <a16:creationId xmlns:a16="http://schemas.microsoft.com/office/drawing/2014/main" id="{CB85FF4B-F6B4-4D3B-848C-EC7F409242F7}"/>
              </a:ext>
            </a:extLst>
          </p:cNvPr>
          <p:cNvCxnSpPr>
            <a:cxnSpLocks/>
            <a:stCxn id="38" idx="1"/>
            <a:endCxn id="74" idx="3"/>
          </p:cNvCxnSpPr>
          <p:nvPr/>
        </p:nvCxnSpPr>
        <p:spPr>
          <a:xfrm flipH="1">
            <a:off x="9893698" y="1297270"/>
            <a:ext cx="137158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19E6A60C-C30D-45CA-A2BC-BFE19567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0" y="1889171"/>
            <a:ext cx="1436689" cy="3342083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DA15870D-03C8-4B59-A11B-03A331FB9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896" y="1968045"/>
            <a:ext cx="2387275" cy="726491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9C1EDF52-013B-4D88-BA46-BBF0C94FC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544" y="1870087"/>
            <a:ext cx="1530551" cy="3725443"/>
          </a:xfrm>
          <a:prstGeom prst="rect">
            <a:avLst/>
          </a:prstGeom>
        </p:spPr>
      </p:pic>
      <p:pic>
        <p:nvPicPr>
          <p:cNvPr id="53" name="Bild 52" descr="Öppet kuvert">
            <a:extLst>
              <a:ext uri="{FF2B5EF4-FFF2-40B4-BE49-F238E27FC236}">
                <a16:creationId xmlns:a16="http://schemas.microsoft.com/office/drawing/2014/main" id="{40481726-F0A7-4FB6-A52B-9D71F6A82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5594" y="3732809"/>
            <a:ext cx="1097242" cy="1097242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8D56A6A1-9676-43F9-8104-7034D645E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4001" y="3038672"/>
            <a:ext cx="1643063" cy="58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6" name="Rektangel 65">
            <a:extLst>
              <a:ext uri="{FF2B5EF4-FFF2-40B4-BE49-F238E27FC236}">
                <a16:creationId xmlns:a16="http://schemas.microsoft.com/office/drawing/2014/main" id="{C3FCD4D8-8C3F-4A5B-A216-B302B7E986E5}"/>
              </a:ext>
            </a:extLst>
          </p:cNvPr>
          <p:cNvSpPr/>
          <p:nvPr/>
        </p:nvSpPr>
        <p:spPr>
          <a:xfrm>
            <a:off x="6739936" y="816102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levererar provmaterial till </a:t>
            </a:r>
            <a:r>
              <a:rPr lang="sv-SE" sz="788" dirty="0" err="1">
                <a:solidFill>
                  <a:schemeClr val="tx1"/>
                </a:solidFill>
              </a:rPr>
              <a:t>lab</a:t>
            </a:r>
            <a:r>
              <a:rPr lang="sv-SE" sz="788" dirty="0">
                <a:solidFill>
                  <a:schemeClr val="tx1"/>
                </a:solidFill>
              </a:rPr>
              <a:t> post/bud/själv</a:t>
            </a:r>
          </a:p>
        </p:txBody>
      </p:sp>
      <p:pic>
        <p:nvPicPr>
          <p:cNvPr id="67" name="Bild 66" descr="Kuvert kontur">
            <a:extLst>
              <a:ext uri="{FF2B5EF4-FFF2-40B4-BE49-F238E27FC236}">
                <a16:creationId xmlns:a16="http://schemas.microsoft.com/office/drawing/2014/main" id="{CD945609-DE9B-42D5-B33E-210C5C4B92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6221" y="1740043"/>
            <a:ext cx="1298629" cy="12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83D408-E2CC-476F-92D4-63853F2B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721" y="5391625"/>
            <a:ext cx="390055" cy="365125"/>
          </a:xfrm>
        </p:spPr>
        <p:txBody>
          <a:bodyPr/>
          <a:lstStyle/>
          <a:p>
            <a:fld id="{7FF155A8-5C6D-4241-95DF-81E4F2B16EE5}" type="slidenum">
              <a:rPr lang="sv-SE" smtClean="0"/>
              <a:t>9</a:t>
            </a:fld>
            <a:endParaRPr lang="sv-SE" dirty="0"/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2A72D2BE-6253-4B4E-A10D-B612459D79CD}"/>
              </a:ext>
            </a:extLst>
          </p:cNvPr>
          <p:cNvSpPr txBox="1"/>
          <p:nvPr/>
        </p:nvSpPr>
        <p:spPr>
          <a:xfrm>
            <a:off x="43011" y="103307"/>
            <a:ext cx="11832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Alternativ 5 – </a:t>
            </a:r>
            <a:r>
              <a:rPr lang="sv-SE" sz="2800" b="1" spc="-15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Personligt</a:t>
            </a:r>
            <a:r>
              <a:rPr lang="sv-SE" sz="2800" b="1" spc="-15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provtagningskit som invånaren beställer och därefter hämtar själv.</a:t>
            </a:r>
          </a:p>
          <a:p>
            <a:endParaRPr lang="sv-SE" sz="2800" b="1" spc="-15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604D832-9582-4005-8E54-DB91102AFE2E}"/>
              </a:ext>
            </a:extLst>
          </p:cNvPr>
          <p:cNvSpPr/>
          <p:nvPr/>
        </p:nvSpPr>
        <p:spPr>
          <a:xfrm>
            <a:off x="94993" y="1153020"/>
            <a:ext cx="1956903" cy="940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Invånare beställer i 1177 EP </a:t>
            </a:r>
          </a:p>
          <a:p>
            <a:pPr algn="ctr"/>
            <a:r>
              <a:rPr lang="sv-SE" sz="825" dirty="0">
                <a:solidFill>
                  <a:schemeClr val="tx1"/>
                </a:solidFill>
              </a:rPr>
              <a:t>Invånaren tar sig till utlämningsställe</a:t>
            </a:r>
          </a:p>
        </p:txBody>
      </p:sp>
      <p:cxnSp>
        <p:nvCxnSpPr>
          <p:cNvPr id="31" name="Rak pil 54">
            <a:extLst>
              <a:ext uri="{FF2B5EF4-FFF2-40B4-BE49-F238E27FC236}">
                <a16:creationId xmlns:a16="http://schemas.microsoft.com/office/drawing/2014/main" id="{643602C5-6F21-4C08-B824-026976AA34EF}"/>
              </a:ext>
            </a:extLst>
          </p:cNvPr>
          <p:cNvCxnSpPr>
            <a:cxnSpLocks/>
            <a:stCxn id="36" idx="1"/>
            <a:endCxn id="29" idx="3"/>
          </p:cNvCxnSpPr>
          <p:nvPr/>
        </p:nvCxnSpPr>
        <p:spPr>
          <a:xfrm flipH="1" flipV="1">
            <a:off x="2051896" y="1623408"/>
            <a:ext cx="230731" cy="224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 66">
            <a:extLst>
              <a:ext uri="{FF2B5EF4-FFF2-40B4-BE49-F238E27FC236}">
                <a16:creationId xmlns:a16="http://schemas.microsoft.com/office/drawing/2014/main" id="{1BCAD559-0DF6-406C-AADB-A58910DEA1B1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6493077" y="1630843"/>
            <a:ext cx="247788" cy="87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 67">
            <a:extLst>
              <a:ext uri="{FF2B5EF4-FFF2-40B4-BE49-F238E27FC236}">
                <a16:creationId xmlns:a16="http://schemas.microsoft.com/office/drawing/2014/main" id="{AA94E35E-39DB-4AA1-B998-E3C16B103F7F}"/>
              </a:ext>
            </a:extLst>
          </p:cNvPr>
          <p:cNvCxnSpPr>
            <a:cxnSpLocks/>
          </p:cNvCxnSpPr>
          <p:nvPr/>
        </p:nvCxnSpPr>
        <p:spPr>
          <a:xfrm flipH="1">
            <a:off x="8716215" y="1622785"/>
            <a:ext cx="247788" cy="87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>
            <a:extLst>
              <a:ext uri="{FF2B5EF4-FFF2-40B4-BE49-F238E27FC236}">
                <a16:creationId xmlns:a16="http://schemas.microsoft.com/office/drawing/2014/main" id="{540874E4-83E3-42AB-8C4A-FEF9E3D99660}"/>
              </a:ext>
            </a:extLst>
          </p:cNvPr>
          <p:cNvSpPr/>
          <p:nvPr/>
        </p:nvSpPr>
        <p:spPr>
          <a:xfrm>
            <a:off x="4495148" y="1149674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utför provtagning 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23199EDB-6986-4139-855E-E8CA1C2777F3}"/>
              </a:ext>
            </a:extLst>
          </p:cNvPr>
          <p:cNvSpPr/>
          <p:nvPr/>
        </p:nvSpPr>
        <p:spPr>
          <a:xfrm>
            <a:off x="8964003" y="1132090"/>
            <a:ext cx="929695" cy="9799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25" dirty="0">
                <a:solidFill>
                  <a:schemeClr val="tx1"/>
                </a:solidFill>
              </a:rPr>
              <a:t>Lab analyserar</a:t>
            </a:r>
            <a:endParaRPr lang="sv-SE" sz="825" dirty="0">
              <a:solidFill>
                <a:schemeClr val="tx2"/>
              </a:solidFill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BFBA13F-DF8D-40DB-BDCE-031FA0BA4712}"/>
              </a:ext>
            </a:extLst>
          </p:cNvPr>
          <p:cNvSpPr/>
          <p:nvPr/>
        </p:nvSpPr>
        <p:spPr>
          <a:xfrm>
            <a:off x="2282627" y="1155922"/>
            <a:ext cx="1945228" cy="9799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Vården söker invånares beställning i modulen ”Provtagning”</a:t>
            </a:r>
          </a:p>
          <a:p>
            <a:pPr algn="ctr"/>
            <a:endParaRPr lang="sv-SE" sz="788" dirty="0">
              <a:solidFill>
                <a:schemeClr val="tx1"/>
              </a:solidFill>
            </a:endParaRP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Skriver ut etiketter och märker upp provtagningsmaterial.</a:t>
            </a:r>
          </a:p>
          <a:p>
            <a:pPr algn="ctr"/>
            <a:endParaRPr lang="sv-SE" sz="788" dirty="0">
              <a:solidFill>
                <a:schemeClr val="tx1"/>
              </a:solidFill>
            </a:endParaRPr>
          </a:p>
          <a:p>
            <a:pPr algn="ctr"/>
            <a:r>
              <a:rPr lang="sv-SE" sz="788" dirty="0">
                <a:solidFill>
                  <a:schemeClr val="tx1"/>
                </a:solidFill>
              </a:rPr>
              <a:t>Räcker över provtagningsmaterial till invånaren.</a:t>
            </a:r>
          </a:p>
        </p:txBody>
      </p:sp>
      <p:cxnSp>
        <p:nvCxnSpPr>
          <p:cNvPr id="37" name="Rak pil 54">
            <a:extLst>
              <a:ext uri="{FF2B5EF4-FFF2-40B4-BE49-F238E27FC236}">
                <a16:creationId xmlns:a16="http://schemas.microsoft.com/office/drawing/2014/main" id="{D827B4F4-0B75-403F-ADC6-A87967F7DA97}"/>
              </a:ext>
            </a:extLst>
          </p:cNvPr>
          <p:cNvCxnSpPr>
            <a:cxnSpLocks/>
            <a:stCxn id="34" idx="1"/>
            <a:endCxn id="36" idx="3"/>
          </p:cNvCxnSpPr>
          <p:nvPr/>
        </p:nvCxnSpPr>
        <p:spPr>
          <a:xfrm flipH="1">
            <a:off x="4227855" y="1639635"/>
            <a:ext cx="267293" cy="624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3CC2A1A8-EDDF-41A0-8F36-FEBDC6A2FAD6}"/>
              </a:ext>
            </a:extLst>
          </p:cNvPr>
          <p:cNvSpPr/>
          <p:nvPr/>
        </p:nvSpPr>
        <p:spPr>
          <a:xfrm>
            <a:off x="10030856" y="1132089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tar del av provresultatet</a:t>
            </a:r>
          </a:p>
        </p:txBody>
      </p:sp>
      <p:cxnSp>
        <p:nvCxnSpPr>
          <p:cNvPr id="39" name="Rak pil 67">
            <a:extLst>
              <a:ext uri="{FF2B5EF4-FFF2-40B4-BE49-F238E27FC236}">
                <a16:creationId xmlns:a16="http://schemas.microsoft.com/office/drawing/2014/main" id="{30E8EF02-0B7B-4F4D-A786-55849C05A495}"/>
              </a:ext>
            </a:extLst>
          </p:cNvPr>
          <p:cNvCxnSpPr>
            <a:cxnSpLocks/>
            <a:stCxn id="38" idx="1"/>
            <a:endCxn id="35" idx="3"/>
          </p:cNvCxnSpPr>
          <p:nvPr/>
        </p:nvCxnSpPr>
        <p:spPr>
          <a:xfrm flipH="1">
            <a:off x="9893698" y="1622050"/>
            <a:ext cx="137158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5E416AA-C34D-42D1-BD96-EF18273F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9" y="2196816"/>
            <a:ext cx="1831270" cy="360429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6C6B05E-39B2-4E95-BC12-AE66C937C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27" y="2319423"/>
            <a:ext cx="2123511" cy="1282093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E6037BDB-58E6-4A21-81CC-58B42734D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709" y="3865749"/>
            <a:ext cx="1643063" cy="58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Bild 42" descr="Kuvert kontur">
            <a:extLst>
              <a:ext uri="{FF2B5EF4-FFF2-40B4-BE49-F238E27FC236}">
                <a16:creationId xmlns:a16="http://schemas.microsoft.com/office/drawing/2014/main" id="{DABB342B-3175-41CD-B0AF-5A581AE87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4256" y="2196816"/>
            <a:ext cx="1298629" cy="1298629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ED3176BA-C247-452C-9A49-428A42FF5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0442" y="2196816"/>
            <a:ext cx="1395550" cy="3396843"/>
          </a:xfrm>
          <a:prstGeom prst="rect">
            <a:avLst/>
          </a:prstGeom>
        </p:spPr>
      </p:pic>
      <p:sp>
        <p:nvSpPr>
          <p:cNvPr id="45" name="Rektangel 44">
            <a:extLst>
              <a:ext uri="{FF2B5EF4-FFF2-40B4-BE49-F238E27FC236}">
                <a16:creationId xmlns:a16="http://schemas.microsoft.com/office/drawing/2014/main" id="{ABB0E140-84B3-48C0-9000-31F4B5B0F7B2}"/>
              </a:ext>
            </a:extLst>
          </p:cNvPr>
          <p:cNvSpPr/>
          <p:nvPr/>
        </p:nvSpPr>
        <p:spPr>
          <a:xfrm>
            <a:off x="6729575" y="1132088"/>
            <a:ext cx="1997929" cy="979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88" dirty="0">
                <a:solidFill>
                  <a:schemeClr val="tx1"/>
                </a:solidFill>
              </a:rPr>
              <a:t>Invånare levererar provmaterial till </a:t>
            </a:r>
            <a:r>
              <a:rPr lang="sv-SE" sz="788" dirty="0" err="1">
                <a:solidFill>
                  <a:schemeClr val="tx1"/>
                </a:solidFill>
              </a:rPr>
              <a:t>lab</a:t>
            </a:r>
            <a:r>
              <a:rPr lang="sv-SE" sz="788" dirty="0">
                <a:solidFill>
                  <a:schemeClr val="tx1"/>
                </a:solidFill>
              </a:rPr>
              <a:t> post/bud/själv</a:t>
            </a:r>
          </a:p>
        </p:txBody>
      </p:sp>
    </p:spTree>
    <p:extLst>
      <p:ext uri="{BB962C8B-B14F-4D97-AF65-F5344CB8AC3E}">
        <p14:creationId xmlns:p14="http://schemas.microsoft.com/office/powerpoint/2010/main" val="9305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l_PPT_20190416  -  Skrivskyddad" id="{22903717-B928-4645-BD5D-D0BD4232857A}" vid="{FA763605-81F1-4FF2-B45C-69DD8ABF74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7275</TotalTime>
  <Words>1197</Words>
  <Application>Microsoft Office PowerPoint</Application>
  <PresentationFormat>Bredbild</PresentationFormat>
  <Paragraphs>229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Inter</vt:lpstr>
      <vt:lpstr>Open Sans</vt:lpstr>
      <vt:lpstr>Symbol</vt:lpstr>
      <vt:lpstr>Office-tema</vt:lpstr>
      <vt:lpstr>1177 Vårguiden</vt:lpstr>
      <vt:lpstr>Hemprovtagning Några olika varianter</vt:lpstr>
      <vt:lpstr>Process hemprovtagning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Teknisk informationsflöde – Opersonliga provtagningskit</vt:lpstr>
      <vt:lpstr>Informationsmodell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Martin Williamson</dc:creator>
  <cp:lastModifiedBy>Martin Williamson</cp:lastModifiedBy>
  <cp:revision>281</cp:revision>
  <cp:lastPrinted>2020-10-09T12:50:06Z</cp:lastPrinted>
  <dcterms:created xsi:type="dcterms:W3CDTF">2019-04-05T12:36:32Z</dcterms:created>
  <dcterms:modified xsi:type="dcterms:W3CDTF">2022-04-11T11:54:32Z</dcterms:modified>
</cp:coreProperties>
</file>