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12" r:id="rId5"/>
    <p:sldId id="259" r:id="rId6"/>
    <p:sldId id="327" r:id="rId7"/>
    <p:sldId id="328" r:id="rId8"/>
    <p:sldId id="343" r:id="rId9"/>
    <p:sldId id="348" r:id="rId10"/>
    <p:sldId id="345" r:id="rId11"/>
    <p:sldId id="264" r:id="rId12"/>
    <p:sldId id="297" r:id="rId13"/>
    <p:sldId id="262" r:id="rId14"/>
  </p:sldIdLst>
  <p:sldSz cx="12192000" cy="6858000"/>
  <p:notesSz cx="6858000" cy="9144000"/>
  <p:custDataLst>
    <p:tags r:id="rId16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13166-57DF-4491-B0B3-8F01CEA07F6E}" v="7" dt="2022-03-25T12:44:05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2022-03-25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16" y="2392723"/>
            <a:ext cx="3357569" cy="13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402CD-6991-4956-97B9-E3910AAB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28556-41DC-4E7D-B277-65FF65098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DCD5D-84F3-4333-9600-FAF6E5BA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2022-03-25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3736BC-98B2-4BCE-A2E9-183F5B48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1D28AC-A24D-4524-BA21-B7D614B9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71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F82C88D0-E5EA-4C03-9F7E-472FA161F6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2BD7D724-E84A-4821-8A86-18337A832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>
            <a:extLst>
              <a:ext uri="{FF2B5EF4-FFF2-40B4-BE49-F238E27FC236}">
                <a16:creationId xmlns:a16="http://schemas.microsoft.com/office/drawing/2014/main" id="{7223EEBE-07D2-4BC2-B732-B72D949BF9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4497579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8" imgW="411" imgH="412" progId="TCLayout.ActiveDocument.1">
                  <p:embed/>
                </p:oleObj>
              </mc:Choice>
              <mc:Fallback>
                <p:oleObj name="think-cell Slide" r:id="rId18" imgW="411" imgH="412" progId="TCLayout.ActiveDocument.1">
                  <p:embed/>
                  <p:pic>
                    <p:nvPicPr>
                      <p:cNvPr id="11" name="Objekt 10" hidden="1">
                        <a:extLst>
                          <a:ext uri="{FF2B5EF4-FFF2-40B4-BE49-F238E27FC236}">
                            <a16:creationId xmlns:a16="http://schemas.microsoft.com/office/drawing/2014/main" id="{7223EEBE-07D2-4BC2-B732-B72D949BF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>
            <a:extLst>
              <a:ext uri="{FF2B5EF4-FFF2-40B4-BE49-F238E27FC236}">
                <a16:creationId xmlns:a16="http://schemas.microsoft.com/office/drawing/2014/main" id="{92491012-DCA1-42B2-89F4-9B6C3B60D0E8}"/>
              </a:ext>
            </a:extLst>
          </p:cNvPr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400" b="1" i="0" baseline="0">
              <a:latin typeface="Inter"/>
              <a:ea typeface="+mj-ea"/>
              <a:cs typeface="+mj-cs"/>
              <a:sym typeface="Inter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era.atlassian.net/wiki/spaces/OSOB/pages/2633466092/Anv+ndarforum+2022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Användarforum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1200" dirty="0">
                <a:solidFill>
                  <a:schemeClr val="accent1"/>
                </a:solidFill>
              </a:rPr>
              <a:t>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3600" dirty="0">
                <a:solidFill>
                  <a:schemeClr val="accent1"/>
                </a:solidFill>
              </a:rPr>
              <a:t>Stöd och behandling</a:t>
            </a:r>
            <a:endParaRPr lang="sv-SE" dirty="0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C3A8192-81A1-4B54-8CE2-055E1C43C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2022-03-25</a:t>
            </a:r>
          </a:p>
        </p:txBody>
      </p:sp>
    </p:spTree>
    <p:extLst>
      <p:ext uri="{BB962C8B-B14F-4D97-AF65-F5344CB8AC3E}">
        <p14:creationId xmlns:p14="http://schemas.microsoft.com/office/powerpoint/2010/main" val="29745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B3CAC4E-845C-4464-A04D-C4DB3DE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4713"/>
          </a:xfrm>
        </p:spPr>
        <p:txBody>
          <a:bodyPr/>
          <a:lstStyle/>
          <a:p>
            <a:pPr algn="ctr"/>
            <a:r>
              <a:rPr lang="en-US"/>
              <a:t>Innan vi börjar….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93CAB1-87C1-455A-819E-ACEEB293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0280" cy="4351338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/>
              <a:t>Stäng av er kamera</a:t>
            </a:r>
          </a:p>
          <a:p>
            <a:pPr>
              <a:buFont typeface="Wingdings" panose="05000000000000000000" pitchFamily="2" charset="2"/>
              <a:buChar char="ü"/>
            </a:pPr>
            <a:endParaRPr lang="sv-SE"/>
          </a:p>
          <a:p>
            <a:pPr>
              <a:buFont typeface="Wingdings" panose="05000000000000000000" pitchFamily="2" charset="2"/>
              <a:buChar char="ü"/>
            </a:pPr>
            <a:r>
              <a:rPr lang="sv-SE"/>
              <a:t>Var med i chatten.</a:t>
            </a:r>
          </a:p>
          <a:p>
            <a:pPr>
              <a:buFont typeface="Wingdings" panose="05000000000000000000" pitchFamily="2" charset="2"/>
              <a:buChar char="ü"/>
            </a:pPr>
            <a:endParaRPr lang="sv-SE"/>
          </a:p>
          <a:p>
            <a:pPr>
              <a:buFont typeface="Wingdings" panose="05000000000000000000" pitchFamily="2" charset="2"/>
              <a:buChar char="ü"/>
            </a:pPr>
            <a:r>
              <a:rPr lang="sv-SE"/>
              <a:t>Se till att din mikrofon är avstängd, förutom när du vill säga något.</a:t>
            </a:r>
            <a:br>
              <a:rPr lang="sv-SE"/>
            </a:br>
            <a:r>
              <a:rPr lang="sv-SE"/>
              <a:t>Om du vill prata, glöm inte att inleda med att presentera dig med namn samt region. </a:t>
            </a:r>
          </a:p>
          <a:p>
            <a:pPr>
              <a:buFont typeface="Wingdings" panose="05000000000000000000" pitchFamily="2" charset="2"/>
              <a:buChar char="ü"/>
            </a:pPr>
            <a:endParaRPr lang="sv-SE"/>
          </a:p>
          <a:p>
            <a:pPr>
              <a:buFont typeface="Wingdings" panose="05000000000000000000" pitchFamily="2" charset="2"/>
              <a:buChar char="ü"/>
            </a:pPr>
            <a:r>
              <a:rPr lang="sv-SE"/>
              <a:t>Användarforumet spelas in och läggs på Förvaltningens informationssida</a:t>
            </a:r>
            <a:endParaRPr lang="en-US"/>
          </a:p>
        </p:txBody>
      </p:sp>
      <p:pic>
        <p:nvPicPr>
          <p:cNvPr id="5" name="Bild 4" descr="Poddsändning">
            <a:extLst>
              <a:ext uri="{FF2B5EF4-FFF2-40B4-BE49-F238E27FC236}">
                <a16:creationId xmlns:a16="http://schemas.microsoft.com/office/drawing/2014/main" id="{BBECEADC-8CA8-4164-849C-07EB5F4D1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2879" y="3944758"/>
            <a:ext cx="819364" cy="819364"/>
          </a:xfrm>
          <a:prstGeom prst="rect">
            <a:avLst/>
          </a:prstGeom>
        </p:spPr>
      </p:pic>
      <p:pic>
        <p:nvPicPr>
          <p:cNvPr id="6" name="Bild 5" descr="Videokamera">
            <a:extLst>
              <a:ext uri="{FF2B5EF4-FFF2-40B4-BE49-F238E27FC236}">
                <a16:creationId xmlns:a16="http://schemas.microsoft.com/office/drawing/2014/main" id="{444986D8-15ED-4B88-BCA7-52BCC50FB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82879" y="1531312"/>
            <a:ext cx="819364" cy="819364"/>
          </a:xfrm>
          <a:prstGeom prst="rect">
            <a:avLst/>
          </a:prstGeom>
        </p:spPr>
      </p:pic>
      <p:pic>
        <p:nvPicPr>
          <p:cNvPr id="10" name="Bild 9" descr="Marknadsföring">
            <a:extLst>
              <a:ext uri="{FF2B5EF4-FFF2-40B4-BE49-F238E27FC236}">
                <a16:creationId xmlns:a16="http://schemas.microsoft.com/office/drawing/2014/main" id="{B8FB716B-E4DE-4BFB-A4CA-29452ECD36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82879" y="2747342"/>
            <a:ext cx="832468" cy="832468"/>
          </a:xfrm>
          <a:prstGeom prst="rect">
            <a:avLst/>
          </a:prstGeom>
        </p:spPr>
      </p:pic>
      <p:pic>
        <p:nvPicPr>
          <p:cNvPr id="20" name="Bild 19" descr="Bock">
            <a:extLst>
              <a:ext uri="{FF2B5EF4-FFF2-40B4-BE49-F238E27FC236}">
                <a16:creationId xmlns:a16="http://schemas.microsoft.com/office/drawing/2014/main" id="{B4533BC8-CB80-4FA1-9CB7-461589A7AD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2880" y="1531312"/>
            <a:ext cx="832467" cy="83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0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9685"/>
            <a:ext cx="10515600" cy="1149264"/>
          </a:xfrm>
        </p:spPr>
        <p:txBody>
          <a:bodyPr/>
          <a:lstStyle/>
          <a:p>
            <a:r>
              <a:rPr lang="sv-SE">
                <a:ea typeface="+mj-lt"/>
                <a:cs typeface="+mj-lt"/>
              </a:rPr>
              <a:t>Syfte: Koordinera och samla in behov samt kanal för informations- och erfarenhetsutbyte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158949"/>
            <a:ext cx="10459450" cy="4098851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b="1" dirty="0">
                <a:solidFill>
                  <a:schemeClr val="tx1"/>
                </a:solidFill>
                <a:ea typeface="+mn-lt"/>
                <a:cs typeface="+mn-lt"/>
              </a:rPr>
              <a:t>Agenda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VGR: Skärmläsare i Stöd och behandling 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Information från förvaltningen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Påminnelse: IE11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Påminnelse: Genomgång kravunderlag testmiljö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Öppna moment 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5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VGR: Skärmläsare i Stöd och behandling 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Information från förvaltningen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Påminnelse: IE11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Påminnelse: Genomgång kravunderlag testmiljö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Öppna moment 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 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20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VGR: Skärmläsare i Stöd och behandling 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Information från förvaltningen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Påminnelse: IE11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Påminnelse: Genomgång kravunderlag testmiljö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Öppna moment 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 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159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BBB82B-2752-4965-B617-99A1356C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från Förvaltningen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25B184-1704-4BF5-AD49-F2149E8F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tx1"/>
                </a:solidFill>
                <a:ea typeface="Open Sans"/>
                <a:cs typeface="Open Sans"/>
              </a:rPr>
              <a:t>Påminnelse: IE11 </a:t>
            </a:r>
            <a:r>
              <a:rPr lang="sv-SE" sz="2000" dirty="0">
                <a:hlinkClick r:id="rId2"/>
              </a:rPr>
              <a:t>Förvaltningens informationssida: Användarforum 2022</a:t>
            </a:r>
            <a:endParaRPr lang="sv-SE" sz="1800" dirty="0">
              <a:solidFill>
                <a:schemeClr val="tx1"/>
              </a:solidFill>
              <a:ea typeface="Open Sans"/>
              <a:cs typeface="Open Sans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tx1"/>
                </a:solidFill>
                <a:ea typeface="Open Sans"/>
                <a:cs typeface="Open Sans"/>
              </a:rPr>
              <a:t>Påminnelse: Genomgång kravunderlag testmiljö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tx1"/>
                </a:solidFill>
                <a:ea typeface="Open Sans"/>
                <a:cs typeface="Open Sans"/>
              </a:rPr>
              <a:t>Öppna moment </a:t>
            </a:r>
            <a:endParaRPr lang="en-US" sz="1800" dirty="0">
              <a:solidFill>
                <a:schemeClr val="tx1"/>
              </a:solidFill>
              <a:ea typeface="Open Sans"/>
              <a:cs typeface="Open Sans"/>
            </a:endParaRP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D579F5-0B92-40B7-B0CB-45D7736A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1B307A9-F348-4A0D-A2E9-85BD56754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77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VGR: Skärmläsare i Stöd och behandling 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Information från förvaltningen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Påminnelse: IE11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Påminnelse: Genomgång kravunderlag testmiljö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Öppna moment 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Kommande användarforum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 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5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8CC98-26D1-42F0-87D4-2E3B8705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/>
              <a:t>Vårens kommande Användarforum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215758-AD04-4783-8B7A-EA30D128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17" y="1646736"/>
            <a:ext cx="11566357" cy="3564527"/>
          </a:xfr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  <a:p>
            <a:r>
              <a:rPr lang="sv-SE" dirty="0">
                <a:ea typeface="Open Sans"/>
                <a:cs typeface="Open Sans"/>
              </a:rPr>
              <a:t>22 april – Region Östergötland: Supportrutiner</a:t>
            </a:r>
            <a:endParaRPr lang="sv-SE" dirty="0"/>
          </a:p>
          <a:p>
            <a:r>
              <a:rPr lang="sv-SE" dirty="0"/>
              <a:t>20 maj - ?</a:t>
            </a:r>
            <a:endParaRPr lang="sv-SE" dirty="0">
              <a:ea typeface="Open Sans"/>
              <a:cs typeface="Open Sans"/>
            </a:endParaRPr>
          </a:p>
          <a:p>
            <a:endParaRPr lang="sv-SE" dirty="0">
              <a:ea typeface="Open Sans"/>
              <a:cs typeface="Open Sans"/>
            </a:endParaRP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6871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8D93B-810B-4496-B5A7-8067431B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0043"/>
            <a:ext cx="10515600" cy="4588041"/>
          </a:xfrm>
        </p:spPr>
        <p:txBody>
          <a:bodyPr/>
          <a:lstStyle/>
          <a:p>
            <a:r>
              <a:rPr lang="sv-SE"/>
              <a:t>Tack för er uppmärksamhet!</a:t>
            </a:r>
            <a:br>
              <a:rPr lang="sv-SE"/>
            </a:br>
            <a:br>
              <a:rPr lang="sv-SE" sz="2400">
                <a:latin typeface="+mn-lt"/>
              </a:rPr>
            </a:br>
            <a:r>
              <a:rPr lang="sv-SE" sz="2400">
                <a:ea typeface="+mj-lt"/>
                <a:cs typeface="+mj-lt"/>
              </a:rPr>
              <a:t>Finns det fördjupningsområde ni är intresserade av att höra om eller kanske själva prata om? Skicka ett ärende till supporten och tagga med ”Användarforum”</a:t>
            </a:r>
            <a:endParaRPr lang="sv-SE">
              <a:ea typeface="+mj-lt"/>
              <a:cs typeface="+mj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2485EB-416D-41A4-8A24-F8A094637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576C32-35B8-4D1C-9C86-5C58C6FF8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6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5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q8pWEAipNB.83_P_hIiw"/>
</p:tagLst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ll_PPT_20190416  -  Skrivskyddad" id="{22903717-B928-4645-BD5D-D0BD4232857A}" vid="{FA763605-81F1-4FF2-B45C-69DD8ABF74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4AF1B5AFADE1438984E4ED97CAED62" ma:contentTypeVersion="12" ma:contentTypeDescription="Skapa ett nytt dokument." ma:contentTypeScope="" ma:versionID="d6f32c856bac6dcaf667985d7ac77902">
  <xsd:schema xmlns:xsd="http://www.w3.org/2001/XMLSchema" xmlns:xs="http://www.w3.org/2001/XMLSchema" xmlns:p="http://schemas.microsoft.com/office/2006/metadata/properties" xmlns:ns2="69252be8-17ef-4408-949c-5e7cc87314a9" xmlns:ns3="820a17fa-c612-436a-ad40-1f0b54d174c8" targetNamespace="http://schemas.microsoft.com/office/2006/metadata/properties" ma:root="true" ma:fieldsID="d3392acbbc36e96ac2a66d13341b06e5" ns2:_="" ns3:_="">
    <xsd:import namespace="69252be8-17ef-4408-949c-5e7cc87314a9"/>
    <xsd:import namespace="820a17fa-c612-436a-ad40-1f0b54d17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52be8-17ef-4408-949c-5e7cc8731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d24b8daa-ea0d-4019-ac30-410f7b645d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a17fa-c612-436a-ad40-1f0b54d174c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55771c1-dc24-4a76-bc59-e65bba6642bc}" ma:internalName="TaxCatchAll" ma:showField="CatchAllData" ma:web="820a17fa-c612-436a-ad40-1f0b54d174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52be8-17ef-4408-949c-5e7cc87314a9">
      <Terms xmlns="http://schemas.microsoft.com/office/infopath/2007/PartnerControls"/>
    </lcf76f155ced4ddcb4097134ff3c332f>
    <TaxCatchAll xmlns="820a17fa-c612-436a-ad40-1f0b54d174c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39C443-8A24-4721-8FEE-5A9F34458A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52be8-17ef-4408-949c-5e7cc87314a9"/>
    <ds:schemaRef ds:uri="820a17fa-c612-436a-ad40-1f0b54d17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068680-729C-46D7-81EE-A3EC47914E3B}">
  <ds:schemaRefs>
    <ds:schemaRef ds:uri="69252be8-17ef-4408-949c-5e7cc87314a9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820a17fa-c612-436a-ad40-1f0b54d174c8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5AB53AA-EBE4-46F9-A91E-045D87E59A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</TotalTime>
  <Words>243</Words>
  <Application>Microsoft Office PowerPoint</Application>
  <PresentationFormat>Bredbild</PresentationFormat>
  <Paragraphs>58</Paragraphs>
  <Slides>10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8" baseType="lpstr">
      <vt:lpstr>Arial</vt:lpstr>
      <vt:lpstr>Arial,Sans-Serif</vt:lpstr>
      <vt:lpstr>Calibri</vt:lpstr>
      <vt:lpstr>Inter</vt:lpstr>
      <vt:lpstr>Open Sans</vt:lpstr>
      <vt:lpstr>Wingdings</vt:lpstr>
      <vt:lpstr>1177 Vårguiden</vt:lpstr>
      <vt:lpstr>think-cell Slide</vt:lpstr>
      <vt:lpstr>Användarforum    Stöd och behandling</vt:lpstr>
      <vt:lpstr>Innan vi börjar….</vt:lpstr>
      <vt:lpstr>Syfte: Koordinera och samla in behov samt kanal för informations- och erfarenhetsutbyte</vt:lpstr>
      <vt:lpstr>Agenda</vt:lpstr>
      <vt:lpstr>Agenda</vt:lpstr>
      <vt:lpstr>Information från Förvaltningen</vt:lpstr>
      <vt:lpstr>Agenda</vt:lpstr>
      <vt:lpstr>Vårens kommande Användarforum</vt:lpstr>
      <vt:lpstr>Tack för er uppmärksamhet!  Finns det fördjupningsområde ni är intresserade av att höra om eller kanske själva prata om? Skicka ett ärende till supporten och tagga med ”Användarforum”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kommer att stå här och kan vara på tre rader</dc:title>
  <dc:creator>Bennani Safia</dc:creator>
  <cp:lastModifiedBy>Axelsson Jenny</cp:lastModifiedBy>
  <cp:revision>30</cp:revision>
  <dcterms:created xsi:type="dcterms:W3CDTF">2019-08-13T08:23:18Z</dcterms:created>
  <dcterms:modified xsi:type="dcterms:W3CDTF">2022-03-25T12:44:05Z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0x010100E04AF1B5AFADE1438984E4ED97CAED62</vt:lpwstr>
  </property>
  <property fmtid="{D5CDD505-2E9C-101B-9397-08002B2CF9AE}" pid="3" name="MediaServiceImageTags">
    <vt:lpwstr/>
  </property>
</Properties>
</file>