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3" r:id="rId2"/>
    <p:sldId id="259" r:id="rId3"/>
    <p:sldId id="327" r:id="rId4"/>
    <p:sldId id="328" r:id="rId5"/>
    <p:sldId id="468" r:id="rId6"/>
    <p:sldId id="469" r:id="rId7"/>
    <p:sldId id="470" r:id="rId8"/>
    <p:sldId id="449" r:id="rId9"/>
    <p:sldId id="462" r:id="rId10"/>
    <p:sldId id="467" r:id="rId11"/>
    <p:sldId id="450" r:id="rId12"/>
    <p:sldId id="463" r:id="rId13"/>
    <p:sldId id="451" r:id="rId14"/>
    <p:sldId id="457" r:id="rId15"/>
    <p:sldId id="452" r:id="rId16"/>
    <p:sldId id="464" r:id="rId17"/>
    <p:sldId id="453" r:id="rId18"/>
    <p:sldId id="458" r:id="rId19"/>
    <p:sldId id="454" r:id="rId20"/>
    <p:sldId id="465" r:id="rId21"/>
    <p:sldId id="455" r:id="rId22"/>
    <p:sldId id="341" r:id="rId23"/>
    <p:sldId id="456" r:id="rId24"/>
    <p:sldId id="332" r:id="rId25"/>
    <p:sldId id="461" r:id="rId26"/>
    <p:sldId id="459" r:id="rId27"/>
    <p:sldId id="297" r:id="rId28"/>
    <p:sldId id="262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81AC4-2BBF-438F-85CD-5723959F781F}" v="1" dt="2022-09-19T14:24:35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sson Jenny" userId="35153831-a041-4e19-963c-026d50be729b" providerId="ADAL" clId="{13F81AC4-2BBF-438F-85CD-5723959F781F}"/>
    <pc:docChg chg="modSld">
      <pc:chgData name="Axelsson Jenny" userId="35153831-a041-4e19-963c-026d50be729b" providerId="ADAL" clId="{13F81AC4-2BBF-438F-85CD-5723959F781F}" dt="2022-09-19T14:24:35.245" v="28" actId="1076"/>
      <pc:docMkLst>
        <pc:docMk/>
      </pc:docMkLst>
      <pc:sldChg chg="modSp mod">
        <pc:chgData name="Axelsson Jenny" userId="35153831-a041-4e19-963c-026d50be729b" providerId="ADAL" clId="{13F81AC4-2BBF-438F-85CD-5723959F781F}" dt="2022-09-19T14:24:23.163" v="25" actId="1076"/>
        <pc:sldMkLst>
          <pc:docMk/>
          <pc:sldMk cId="2158390221" sldId="468"/>
        </pc:sldMkLst>
        <pc:spChg chg="mod">
          <ac:chgData name="Axelsson Jenny" userId="35153831-a041-4e19-963c-026d50be729b" providerId="ADAL" clId="{13F81AC4-2BBF-438F-85CD-5723959F781F}" dt="2022-09-19T14:24:14.042" v="23" actId="1076"/>
          <ac:spMkLst>
            <pc:docMk/>
            <pc:sldMk cId="2158390221" sldId="468"/>
            <ac:spMk id="3" creationId="{97EA1ACE-F745-469A-9F5D-EDBECE1535C9}"/>
          </ac:spMkLst>
        </pc:spChg>
        <pc:picChg chg="mod ord modCrop">
          <ac:chgData name="Axelsson Jenny" userId="35153831-a041-4e19-963c-026d50be729b" providerId="ADAL" clId="{13F81AC4-2BBF-438F-85CD-5723959F781F}" dt="2022-09-19T14:24:23.163" v="25" actId="1076"/>
          <ac:picMkLst>
            <pc:docMk/>
            <pc:sldMk cId="2158390221" sldId="468"/>
            <ac:picMk id="7" creationId="{B7FA7565-5115-479B-8F98-FC891AF2CB6C}"/>
          </ac:picMkLst>
        </pc:picChg>
      </pc:sldChg>
      <pc:sldChg chg="modSp mod">
        <pc:chgData name="Axelsson Jenny" userId="35153831-a041-4e19-963c-026d50be729b" providerId="ADAL" clId="{13F81AC4-2BBF-438F-85CD-5723959F781F}" dt="2022-09-19T14:24:29.468" v="27" actId="404"/>
        <pc:sldMkLst>
          <pc:docMk/>
          <pc:sldMk cId="937950574" sldId="469"/>
        </pc:sldMkLst>
        <pc:spChg chg="mod">
          <ac:chgData name="Axelsson Jenny" userId="35153831-a041-4e19-963c-026d50be729b" providerId="ADAL" clId="{13F81AC4-2BBF-438F-85CD-5723959F781F}" dt="2022-09-19T14:24:29.468" v="27" actId="404"/>
          <ac:spMkLst>
            <pc:docMk/>
            <pc:sldMk cId="937950574" sldId="469"/>
            <ac:spMk id="3" creationId="{97EA1ACE-F745-469A-9F5D-EDBECE1535C9}"/>
          </ac:spMkLst>
        </pc:spChg>
      </pc:sldChg>
      <pc:sldChg chg="modSp">
        <pc:chgData name="Axelsson Jenny" userId="35153831-a041-4e19-963c-026d50be729b" providerId="ADAL" clId="{13F81AC4-2BBF-438F-85CD-5723959F781F}" dt="2022-09-19T14:24:35.245" v="28" actId="1076"/>
        <pc:sldMkLst>
          <pc:docMk/>
          <pc:sldMk cId="3659012535" sldId="470"/>
        </pc:sldMkLst>
        <pc:picChg chg="mod">
          <ac:chgData name="Axelsson Jenny" userId="35153831-a041-4e19-963c-026d50be729b" providerId="ADAL" clId="{13F81AC4-2BBF-438F-85CD-5723959F781F}" dt="2022-09-19T14:24:35.245" v="28" actId="1076"/>
          <ac:picMkLst>
            <pc:docMk/>
            <pc:sldMk cId="3659012535" sldId="470"/>
            <ac:picMk id="2052" creationId="{AD1F4E34-8522-4CC0-85DC-B624D2E912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AF8ADE-DFB0-6344-91AF-C2340D4A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8833-CBDB-8E44-991E-7719DBE5D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629D-E35B-0940-BCF8-E9D569AAAE2E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6739B-AC65-D24B-AC64-71E56FA32A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3F9890-91E1-FA43-9F16-0BBCFAAAA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0A0-A5E7-3B49-AD2F-70CF6E629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74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 spc="0"/>
            </a:lvl1pPr>
          </a:lstStyle>
          <a:p>
            <a:r>
              <a:rPr lang="sv-SE" dirty="0"/>
              <a:t>En rubrik kommer</a:t>
            </a:r>
            <a:br>
              <a:rPr lang="sv-SE" dirty="0"/>
            </a:br>
            <a:r>
              <a:rPr lang="sv-SE" dirty="0"/>
              <a:t>att stå här och kan</a:t>
            </a:r>
            <a:br>
              <a:rPr lang="sv-SE" dirty="0"/>
            </a:br>
            <a:r>
              <a:rPr lang="sv-SE" dirty="0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DFEC98-4970-485D-A1F1-BBD55667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166" y="2879624"/>
            <a:ext cx="259636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9402CD-6991-4956-97B9-E3910AAB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928556-41DC-4E7D-B277-65FF6509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2DCD5D-84F3-4333-9600-FAF6E5BA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3736BC-98B2-4BCE-A2E9-183F5B48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1D28AC-A24D-4524-BA21-B7D614B9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5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854132B-7C08-624A-A1EA-872AD91E1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68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5085D1A-A25F-BC4F-8833-78D8DBCC8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32DA7996-1E23-BB43-B5B0-B41C897391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5FA62AD-6394-6B4F-BAD6-514062D7F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005CDDF-F304-6A46-8FF7-C59CC995E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Vi finns på</a:t>
            </a:r>
            <a:br>
              <a:rPr lang="sv-SE" dirty="0"/>
            </a:br>
            <a:r>
              <a:rPr lang="sv-SE" dirty="0"/>
              <a:t>webb och telefon och</a:t>
            </a:r>
            <a:br>
              <a:rPr lang="sv-SE" dirty="0"/>
            </a:br>
            <a:r>
              <a:rPr lang="sv-SE" dirty="0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AFFFF7-0E10-4F4B-9970-4B0EEECA84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OSOB/pages/2633466092/Anv+ndarforum+2022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Användarforum 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sz="1200" dirty="0">
                <a:solidFill>
                  <a:schemeClr val="accent1"/>
                </a:solidFill>
              </a:rPr>
              <a:t> 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sz="3600" dirty="0">
                <a:solidFill>
                  <a:schemeClr val="accent1"/>
                </a:solidFill>
              </a:rPr>
              <a:t>Stöd och behandling</a:t>
            </a: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7C3A8192-81A1-4B54-8CE2-055E1C43C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2022-09-16</a:t>
            </a:r>
          </a:p>
        </p:txBody>
      </p:sp>
    </p:spTree>
    <p:extLst>
      <p:ext uri="{BB962C8B-B14F-4D97-AF65-F5344CB8AC3E}">
        <p14:creationId xmlns:p14="http://schemas.microsoft.com/office/powerpoint/2010/main" val="23575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8CCB92-3467-4C4D-96C9-970D267F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32" y="64468"/>
            <a:ext cx="10567736" cy="1149264"/>
          </a:xfrm>
        </p:spPr>
        <p:txBody>
          <a:bodyPr anchor="b">
            <a:normAutofit/>
          </a:bodyPr>
          <a:lstStyle/>
          <a:p>
            <a:r>
              <a:rPr lang="sv-SE" dirty="0"/>
              <a:t>Aktuella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ämnen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FED76B-563F-393D-41D0-B206A365A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132" y="1394509"/>
            <a:ext cx="5919810" cy="3564527"/>
          </a:xfrm>
        </p:spPr>
        <p:txBody>
          <a:bodyPr/>
          <a:lstStyle/>
          <a:p>
            <a:r>
              <a:rPr lang="en-US" dirty="0" err="1"/>
              <a:t>Utskick</a:t>
            </a:r>
            <a:r>
              <a:rPr lang="en-US" dirty="0"/>
              <a:t> till </a:t>
            </a:r>
            <a:r>
              <a:rPr lang="en-US" dirty="0" err="1"/>
              <a:t>referensgruppen</a:t>
            </a:r>
            <a:r>
              <a:rPr lang="en-US" dirty="0"/>
              <a:t>: </a:t>
            </a:r>
            <a:r>
              <a:rPr lang="en-US" dirty="0" err="1"/>
              <a:t>Aktivitetsplaner</a:t>
            </a:r>
            <a:r>
              <a:rPr lang="en-US" dirty="0"/>
              <a:t>, </a:t>
            </a:r>
            <a:r>
              <a:rPr lang="en-US" dirty="0" err="1"/>
              <a:t>sista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för </a:t>
            </a:r>
            <a:r>
              <a:rPr lang="en-US" dirty="0" err="1"/>
              <a:t>återkoppling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30 September. </a:t>
            </a:r>
          </a:p>
          <a:p>
            <a:r>
              <a:rPr lang="en-US" dirty="0"/>
              <a:t>NKI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5D6648C-0FAE-5F3C-CB70-1876B615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22" y="6311973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626E5-17AA-47E4-AE44-B10F77EC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721" y="6311994"/>
            <a:ext cx="3900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389D8-6223-4B1D-82AB-19C377706A8C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pic>
        <p:nvPicPr>
          <p:cNvPr id="6" name="Platshållare för innehåll 6" descr="Kopp och SAUCER på bordet">
            <a:extLst>
              <a:ext uri="{FF2B5EF4-FFF2-40B4-BE49-F238E27FC236}">
                <a16:creationId xmlns:a16="http://schemas.microsoft.com/office/drawing/2014/main" id="{A05F3E02-6DFA-4544-9AD3-AA9DC46DA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r="4887" b="-1"/>
          <a:stretch/>
        </p:blipFill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2026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0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b="1" dirty="0">
                <a:ea typeface="+mn-lt"/>
                <a:cs typeface="+mn-lt"/>
              </a:rPr>
              <a:t>Förvaltningen informerar </a:t>
            </a:r>
            <a:endParaRPr lang="sv-SE" sz="1600" b="1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b="1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 användarforum  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Kommande användarforum   </a:t>
            </a:r>
            <a:endParaRPr lang="sv-SE" sz="1600" dirty="0"/>
          </a:p>
          <a:p>
            <a:pPr>
              <a:lnSpc>
                <a:spcPct val="100000"/>
              </a:lnSpc>
            </a:pPr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24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2DFB7A-E755-406F-965A-19820751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67736" cy="1149264"/>
          </a:xfrm>
        </p:spPr>
        <p:txBody>
          <a:bodyPr anchor="b">
            <a:normAutofit/>
          </a:bodyPr>
          <a:lstStyle/>
          <a:p>
            <a:r>
              <a:rPr lang="sv-SE" dirty="0"/>
              <a:t>Support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A817CAA-5FD3-E888-5EFE-9E3C98901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r>
              <a:rPr lang="en-US" dirty="0" err="1"/>
              <a:t>Rapporter</a:t>
            </a:r>
            <a:r>
              <a:rPr lang="en-US" dirty="0"/>
              <a:t> om problem med </a:t>
            </a:r>
            <a:r>
              <a:rPr lang="en-US" dirty="0" err="1"/>
              <a:t>inloggningen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Stöd och behandling </a:t>
            </a:r>
            <a:r>
              <a:rPr lang="en-US" dirty="0" err="1"/>
              <a:t>samt</a:t>
            </a:r>
            <a:r>
              <a:rPr lang="en-US" dirty="0"/>
              <a:t> </a:t>
            </a:r>
            <a:r>
              <a:rPr lang="en-US" dirty="0" err="1"/>
              <a:t>Designvertyget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Åtgärdat</a:t>
            </a:r>
            <a:r>
              <a:rPr lang="en-US" dirty="0"/>
              <a:t> </a:t>
            </a:r>
            <a:r>
              <a:rPr lang="en-US" dirty="0" err="1"/>
              <a:t>tisdag</a:t>
            </a:r>
            <a:r>
              <a:rPr lang="en-US" dirty="0"/>
              <a:t> den 13 September 09:49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C3E75622-C997-8343-1EBC-CBF0DA53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22" y="6311973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C86AAB-191F-4895-9E1F-B88BBC89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721" y="6311994"/>
            <a:ext cx="3900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389D8-6223-4B1D-82AB-19C377706A8C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  <p:pic>
        <p:nvPicPr>
          <p:cNvPr id="15" name="Platshållare för innehåll 14" descr="Hand som håller en bit av ett vitt pussel på blå bakgrund">
            <a:extLst>
              <a:ext uri="{FF2B5EF4-FFF2-40B4-BE49-F238E27FC236}">
                <a16:creationId xmlns:a16="http://schemas.microsoft.com/office/drawing/2014/main" id="{5D5E9175-9183-489B-AF3F-4FCBB6B173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52" b="-1"/>
          <a:stretch/>
        </p:blipFill>
        <p:spPr>
          <a:xfrm>
            <a:off x="7346348" y="1619250"/>
            <a:ext cx="4110037" cy="3709988"/>
          </a:xfrm>
          <a:noFill/>
        </p:spPr>
      </p:pic>
    </p:spTree>
    <p:extLst>
      <p:ext uri="{BB962C8B-B14F-4D97-AF65-F5344CB8AC3E}">
        <p14:creationId xmlns:p14="http://schemas.microsoft.com/office/powerpoint/2010/main" val="3256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35464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Förvaltningen informerar </a:t>
            </a:r>
            <a:endParaRPr lang="sv-SE" sz="16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b="1" dirty="0">
                <a:ea typeface="+mn-lt"/>
                <a:cs typeface="+mn-lt"/>
              </a:rPr>
              <a:t>På gång i regionerna </a:t>
            </a:r>
            <a:endParaRPr lang="sv-SE" sz="1600" b="1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 användarforum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Kommande användarforum  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  </a:t>
            </a:r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75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F9AA7-68FB-4654-9D25-2C96CBC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gång i regionerna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9CB61E-7DB2-48E0-B47F-06B0F029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B0EA59-9785-4034-A948-1168C30F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14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7482C9F-9541-48C0-8E5E-457BF42EE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684" y="-81481"/>
            <a:ext cx="4046468" cy="6119496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E9EE1F23-2162-434A-B87E-BC5180C0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57" y="1547499"/>
            <a:ext cx="5804800" cy="3564527"/>
          </a:xfrm>
        </p:spPr>
        <p:txBody>
          <a:bodyPr/>
          <a:lstStyle/>
          <a:p>
            <a:pPr marL="0" indent="0">
              <a:buNone/>
            </a:pPr>
            <a:endParaRPr lang="sv-SE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2400" dirty="0">
                <a:ea typeface="+mn-lt"/>
                <a:cs typeface="+mn-lt"/>
              </a:rPr>
              <a:t>Vad är på gång i regionerna just nu?  </a:t>
            </a:r>
            <a:endParaRPr lang="sv-SE" sz="2400" dirty="0"/>
          </a:p>
          <a:p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1AAA78-620D-49AB-9B5A-4F394CBA4160}"/>
              </a:ext>
            </a:extLst>
          </p:cNvPr>
          <p:cNvSpPr/>
          <p:nvPr/>
        </p:nvSpPr>
        <p:spPr>
          <a:xfrm rot="20500736">
            <a:off x="1444747" y="4030099"/>
            <a:ext cx="413850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C00000"/>
            </a:solidFill>
            <a:round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ORDET ÄR FRITT!</a:t>
            </a:r>
          </a:p>
        </p:txBody>
      </p:sp>
    </p:spTree>
    <p:extLst>
      <p:ext uri="{BB962C8B-B14F-4D97-AF65-F5344CB8AC3E}">
        <p14:creationId xmlns:p14="http://schemas.microsoft.com/office/powerpoint/2010/main" val="354897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35465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Förvaltningen informerar </a:t>
            </a:r>
            <a:endParaRPr lang="sv-SE" sz="16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b="1" dirty="0">
                <a:ea typeface="+mn-lt"/>
                <a:cs typeface="+mn-lt"/>
              </a:rPr>
              <a:t>Nationell struktur för samverkan. Hur vill vi arbeta framåt? </a:t>
            </a:r>
            <a:endParaRPr lang="sv-SE" sz="1600" b="1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 användarforum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Kommande användarforum  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  </a:t>
            </a:r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60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 13">
            <a:extLst>
              <a:ext uri="{FF2B5EF4-FFF2-40B4-BE49-F238E27FC236}">
                <a16:creationId xmlns:a16="http://schemas.microsoft.com/office/drawing/2014/main" id="{0570FF24-000C-2591-5A0B-D138E25E639D}"/>
              </a:ext>
            </a:extLst>
          </p:cNvPr>
          <p:cNvSpPr/>
          <p:nvPr/>
        </p:nvSpPr>
        <p:spPr>
          <a:xfrm>
            <a:off x="8494468" y="4306521"/>
            <a:ext cx="3366476" cy="1461476"/>
          </a:xfrm>
          <a:custGeom>
            <a:avLst/>
            <a:gdLst>
              <a:gd name="connsiteX0" fmla="*/ 0 w 3366476"/>
              <a:gd name="connsiteY0" fmla="*/ 730738 h 1461476"/>
              <a:gd name="connsiteX1" fmla="*/ 1683238 w 3366476"/>
              <a:gd name="connsiteY1" fmla="*/ 0 h 1461476"/>
              <a:gd name="connsiteX2" fmla="*/ 3366476 w 3366476"/>
              <a:gd name="connsiteY2" fmla="*/ 730738 h 1461476"/>
              <a:gd name="connsiteX3" fmla="*/ 1683238 w 3366476"/>
              <a:gd name="connsiteY3" fmla="*/ 1461476 h 1461476"/>
              <a:gd name="connsiteX4" fmla="*/ 0 w 3366476"/>
              <a:gd name="connsiteY4" fmla="*/ 730738 h 146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6476" h="1461476" extrusionOk="0">
                <a:moveTo>
                  <a:pt x="0" y="730738"/>
                </a:moveTo>
                <a:cubicBezTo>
                  <a:pt x="-71350" y="103187"/>
                  <a:pt x="682543" y="6119"/>
                  <a:pt x="1683238" y="0"/>
                </a:cubicBezTo>
                <a:cubicBezTo>
                  <a:pt x="2562511" y="70150"/>
                  <a:pt x="3292514" y="249420"/>
                  <a:pt x="3366476" y="730738"/>
                </a:cubicBezTo>
                <a:cubicBezTo>
                  <a:pt x="3395621" y="1183580"/>
                  <a:pt x="2726145" y="1492008"/>
                  <a:pt x="1683238" y="1461476"/>
                </a:cubicBezTo>
                <a:cubicBezTo>
                  <a:pt x="676821" y="1514774"/>
                  <a:pt x="-76545" y="1065438"/>
                  <a:pt x="0" y="730738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2FFD7B-C6ED-73A4-B10C-D762220D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Nationell struktur för samverkan – </a:t>
            </a:r>
            <a:br>
              <a:rPr lang="sv-SE"/>
            </a:br>
            <a:r>
              <a:rPr lang="sv-SE"/>
              <a:t>Hur vill vi arbeta framåt?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1C561C-1BE6-9250-34E5-AFBA3EA4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6546263" cy="356452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Ett mål är att bättre samverka bättre framåt, enklare förvaltning och användarupplevelse för verksamheter.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Bättre helhetsbild av vart vi är </a:t>
            </a:r>
            <a:r>
              <a:rPr lang="sv-SE" sz="1600" dirty="0" err="1">
                <a:ea typeface="Open Sans"/>
                <a:cs typeface="Open Sans"/>
              </a:rPr>
              <a:t>påväg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Referensgruppen är omstartad. Utnämning av en person per region. I dagens läge så är inte alla regioner representerade.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Hur ska vi tänka framåt gällande samverkan? Och hur ser vi att en sådan samverkan </a:t>
            </a:r>
            <a:r>
              <a:rPr lang="sv-SE" sz="1600" b="1" dirty="0">
                <a:ea typeface="Open Sans"/>
                <a:cs typeface="Open Sans"/>
              </a:rPr>
              <a:t>skulle</a:t>
            </a:r>
            <a:r>
              <a:rPr lang="sv-SE" sz="1600" dirty="0">
                <a:ea typeface="Open Sans"/>
                <a:cs typeface="Open Sans"/>
              </a:rPr>
              <a:t> kunna se ut?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Gemensamt material?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Utbildning?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Förvaltningsfrågor?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Utvärdering?</a:t>
            </a:r>
          </a:p>
          <a:p>
            <a:pPr>
              <a:lnSpc>
                <a:spcPct val="100000"/>
              </a:lnSpc>
            </a:pPr>
            <a:r>
              <a:rPr lang="sv-SE" sz="1600" dirty="0" err="1">
                <a:ea typeface="Open Sans"/>
                <a:cs typeface="Open Sans"/>
              </a:rPr>
              <a:t>m.m</a:t>
            </a:r>
            <a:r>
              <a:rPr lang="sv-SE" sz="1600" dirty="0">
                <a:ea typeface="Open Sans"/>
                <a:cs typeface="Open Sans"/>
              </a:rPr>
              <a:t>?</a:t>
            </a:r>
          </a:p>
          <a:p>
            <a:pPr>
              <a:lnSpc>
                <a:spcPct val="100000"/>
              </a:lnSpc>
            </a:pP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sv-SE" sz="1600" dirty="0">
              <a:ea typeface="Open Sans"/>
              <a:cs typeface="Open Sans"/>
            </a:endParaRPr>
          </a:p>
          <a:p>
            <a:endParaRPr lang="sv-SE" dirty="0">
              <a:ea typeface="Open Sans"/>
              <a:cs typeface="Open San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BD6077-CA4D-B659-7AC1-E96D4D37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A30B81-AAC4-BFD8-DA78-E7F8287D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16</a:t>
            </a:fld>
            <a:endParaRPr lang="sv-SE"/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8ED7179B-A12F-DB82-BDC6-CE4DB90A2D2A}"/>
              </a:ext>
            </a:extLst>
          </p:cNvPr>
          <p:cNvSpPr/>
          <p:nvPr/>
        </p:nvSpPr>
        <p:spPr>
          <a:xfrm rot="5400000">
            <a:off x="9539826" y="2523903"/>
            <a:ext cx="851408" cy="57194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 8" descr="Anslutningar med hel fyllning">
            <a:extLst>
              <a:ext uri="{FF2B5EF4-FFF2-40B4-BE49-F238E27FC236}">
                <a16:creationId xmlns:a16="http://schemas.microsoft.com/office/drawing/2014/main" id="{D57B0C8F-963A-21C5-AB3E-4C616E71F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4502" y="3314944"/>
            <a:ext cx="2319337" cy="2319337"/>
          </a:xfrm>
          <a:prstGeom prst="rect">
            <a:avLst/>
          </a:prstGeom>
        </p:spPr>
      </p:pic>
      <p:pic>
        <p:nvPicPr>
          <p:cNvPr id="11" name="Bild 11" descr="Hjälp med hel fyllning">
            <a:extLst>
              <a:ext uri="{FF2B5EF4-FFF2-40B4-BE49-F238E27FC236}">
                <a16:creationId xmlns:a16="http://schemas.microsoft.com/office/drawing/2014/main" id="{AA3AB748-C01E-2FA7-0A78-34541396A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0675" y="781050"/>
            <a:ext cx="1493837" cy="1493837"/>
          </a:xfrm>
          <a:prstGeom prst="rect">
            <a:avLst/>
          </a:prstGeom>
        </p:spPr>
      </p:pic>
      <p:pic>
        <p:nvPicPr>
          <p:cNvPr id="12" name="Bild 12" descr="Glödlampa kontur">
            <a:extLst>
              <a:ext uri="{FF2B5EF4-FFF2-40B4-BE49-F238E27FC236}">
                <a16:creationId xmlns:a16="http://schemas.microsoft.com/office/drawing/2014/main" id="{3E78A582-EBC8-F4B3-735A-BEB94903E0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6298" y="209552"/>
            <a:ext cx="1128712" cy="1136650"/>
          </a:xfrm>
          <a:prstGeom prst="rect">
            <a:avLst/>
          </a:prstGeom>
        </p:spPr>
      </p:pic>
      <p:pic>
        <p:nvPicPr>
          <p:cNvPr id="13" name="Bild 13" descr="Glödlampa och kugghjul med hel fyllning">
            <a:extLst>
              <a:ext uri="{FF2B5EF4-FFF2-40B4-BE49-F238E27FC236}">
                <a16:creationId xmlns:a16="http://schemas.microsoft.com/office/drawing/2014/main" id="{DC1BD7B3-AC73-DB08-B77C-4AE1370A3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6925" y="3003552"/>
            <a:ext cx="129540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54" y="1335465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Förvaltningen informerar </a:t>
            </a:r>
            <a:endParaRPr lang="sv-SE" sz="16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b="1" dirty="0">
                <a:ea typeface="+mn-lt"/>
                <a:cs typeface="+mn-lt"/>
              </a:rPr>
              <a:t>Tillgänglighetsramverk - status och hur vi arbetar framåt </a:t>
            </a:r>
            <a:endParaRPr lang="sv-SE" sz="1600" b="1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 användarforum  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Kommande användarforum   </a:t>
            </a:r>
            <a:endParaRPr lang="sv-SE" sz="1600" dirty="0"/>
          </a:p>
          <a:p>
            <a:pPr>
              <a:lnSpc>
                <a:spcPct val="100000"/>
              </a:lnSpc>
            </a:pPr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46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87989-75F5-4314-A6E0-ACC29C81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ea typeface="+mn-lt"/>
                <a:cs typeface="+mn-lt"/>
              </a:rPr>
              <a:t>Tillgänglighetsramverk - status och hur vi arbetar framåt 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B98704-0E47-49EE-A2DA-F885ED269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46" y="1816693"/>
            <a:ext cx="2505893" cy="3563937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2B1C63-2260-47F1-8DCB-E0159865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F902DE-A545-431F-9802-0490D2A8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18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B9DB964D-4BE0-45C9-8582-08CA3559C9D5}"/>
              </a:ext>
            </a:extLst>
          </p:cNvPr>
          <p:cNvSpPr txBox="1">
            <a:spLocks/>
          </p:cNvSpPr>
          <p:nvPr/>
        </p:nvSpPr>
        <p:spPr>
          <a:xfrm>
            <a:off x="757757" y="1547499"/>
            <a:ext cx="580480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dirty="0">
                <a:ea typeface="+mn-lt"/>
                <a:cs typeface="+mn-lt"/>
              </a:rPr>
              <a:t>Arbetet med att tillgänglighetsanpassa Stöd och behandling fortsätter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>
                <a:ea typeface="+mn-lt"/>
                <a:cs typeface="+mn-lt"/>
              </a:rPr>
              <a:t>Fortsätter arbeta med </a:t>
            </a:r>
            <a:r>
              <a:rPr lang="sv-SE" dirty="0" err="1">
                <a:ea typeface="+mn-lt"/>
                <a:cs typeface="+mn-lt"/>
              </a:rPr>
              <a:t>Axess</a:t>
            </a:r>
            <a:r>
              <a:rPr lang="sv-SE" dirty="0">
                <a:ea typeface="+mn-lt"/>
                <a:cs typeface="+mn-lt"/>
              </a:rPr>
              <a:t> </a:t>
            </a:r>
            <a:r>
              <a:rPr lang="sv-SE" dirty="0" err="1">
                <a:ea typeface="+mn-lt"/>
                <a:cs typeface="+mn-lt"/>
              </a:rPr>
              <a:t>lab</a:t>
            </a:r>
            <a:r>
              <a:rPr lang="sv-SE" dirty="0">
                <a:ea typeface="+mn-lt"/>
                <a:cs typeface="+mn-lt"/>
              </a:rPr>
              <a:t> för att göra Stöd och behandling så tillgängligt som möjligt för så många som möjligt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>
                <a:ea typeface="+mn-lt"/>
                <a:cs typeface="+mn-lt"/>
              </a:rPr>
              <a:t>Tillgänglighetsredogörelsen uppdateras utefter arbetet fortgår 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325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Förvaltningen informerar </a:t>
            </a:r>
            <a:endParaRPr lang="sv-SE" sz="16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b="1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 användarforum  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Kommande användarforum   </a:t>
            </a:r>
            <a:endParaRPr lang="sv-SE" sz="1600" dirty="0"/>
          </a:p>
          <a:p>
            <a:pPr>
              <a:lnSpc>
                <a:spcPct val="100000"/>
              </a:lnSpc>
            </a:pPr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43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3CAC4E-845C-4464-A04D-C4DB3DE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713"/>
          </a:xfrm>
        </p:spPr>
        <p:txBody>
          <a:bodyPr/>
          <a:lstStyle/>
          <a:p>
            <a:pPr algn="ctr"/>
            <a:r>
              <a:rPr lang="en-US" dirty="0"/>
              <a:t>Innan vi </a:t>
            </a:r>
            <a:r>
              <a:rPr lang="en-US" dirty="0" err="1"/>
              <a:t>börjar</a:t>
            </a:r>
            <a:r>
              <a:rPr lang="en-US" dirty="0"/>
              <a:t>….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93CAB1-87C1-455A-819E-ACEEB293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0280" cy="435133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Stäng av er kamera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Var med i chatten.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Se till att din mikrofon är avstängd, förutom när du vill säga något.</a:t>
            </a:r>
            <a:br>
              <a:rPr lang="sv-SE" dirty="0"/>
            </a:br>
            <a:r>
              <a:rPr lang="sv-SE" dirty="0"/>
              <a:t>Om du vill prata, glöm inte att inleda med att presentera dig med namn samt region.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Användarforumet spelas in och läggs på Förvaltningens informationssida</a:t>
            </a:r>
            <a:endParaRPr lang="en-US" dirty="0"/>
          </a:p>
        </p:txBody>
      </p:sp>
      <p:pic>
        <p:nvPicPr>
          <p:cNvPr id="5" name="Bild 4" descr="Poddsändning">
            <a:extLst>
              <a:ext uri="{FF2B5EF4-FFF2-40B4-BE49-F238E27FC236}">
                <a16:creationId xmlns:a16="http://schemas.microsoft.com/office/drawing/2014/main" id="{BBECEADC-8CA8-4164-849C-07EB5F4D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436" y="3874123"/>
            <a:ext cx="819364" cy="819364"/>
          </a:xfrm>
          <a:prstGeom prst="rect">
            <a:avLst/>
          </a:prstGeom>
        </p:spPr>
      </p:pic>
      <p:pic>
        <p:nvPicPr>
          <p:cNvPr id="6" name="Bild 5" descr="Videokamera">
            <a:extLst>
              <a:ext uri="{FF2B5EF4-FFF2-40B4-BE49-F238E27FC236}">
                <a16:creationId xmlns:a16="http://schemas.microsoft.com/office/drawing/2014/main" id="{444986D8-15ED-4B88-BCA7-52BCC50FB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5879" y="1531312"/>
            <a:ext cx="819364" cy="819364"/>
          </a:xfrm>
          <a:prstGeom prst="rect">
            <a:avLst/>
          </a:prstGeom>
        </p:spPr>
      </p:pic>
      <p:pic>
        <p:nvPicPr>
          <p:cNvPr id="10" name="Bild 9" descr="Marknadsföring">
            <a:extLst>
              <a:ext uri="{FF2B5EF4-FFF2-40B4-BE49-F238E27FC236}">
                <a16:creationId xmlns:a16="http://schemas.microsoft.com/office/drawing/2014/main" id="{B8FB716B-E4DE-4BFB-A4CA-29452ECD3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2775" y="2704349"/>
            <a:ext cx="832468" cy="832468"/>
          </a:xfrm>
          <a:prstGeom prst="rect">
            <a:avLst/>
          </a:prstGeom>
        </p:spPr>
      </p:pic>
      <p:pic>
        <p:nvPicPr>
          <p:cNvPr id="20" name="Bild 19" descr="Bock">
            <a:extLst>
              <a:ext uri="{FF2B5EF4-FFF2-40B4-BE49-F238E27FC236}">
                <a16:creationId xmlns:a16="http://schemas.microsoft.com/office/drawing/2014/main" id="{B4533BC8-CB80-4FA1-9CB7-461589A7A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2243" y="1518209"/>
            <a:ext cx="832467" cy="8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0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AC96C-094F-CACB-CBDF-74941169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Patientens kunskapsstöd - </a:t>
            </a:r>
            <a:br>
              <a:rPr lang="sv-SE"/>
            </a:br>
            <a:r>
              <a:rPr lang="sv-SE"/>
              <a:t>ett projekt inom programmet för Nära 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5072BB-A4CA-CD7A-CE93-77A94ADD6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Målet för projektet är att ta fram en teoretisk modell för vad ett kunskapsstöd för patienter innebär och bör innehålla. Projektet leds av SKR.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Inera och specifikt Stöd och behandling bidrar i projektet. (Eva Lindholm och Björn Olars)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Från regionerna så bidrar Region Jönköping (Josefine Laago och Sven-Åke Svensson)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Workshopserie med patientorganisationer och professioner.</a:t>
            </a:r>
          </a:p>
          <a:p>
            <a:pPr lvl="1"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Behov</a:t>
            </a:r>
          </a:p>
          <a:p>
            <a:pPr lvl="1"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Digitala möjligheter</a:t>
            </a:r>
          </a:p>
          <a:p>
            <a:pPr lvl="1"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Prototyp</a:t>
            </a:r>
          </a:p>
          <a:p>
            <a:pPr lvl="1"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Modell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Open Sans"/>
                <a:cs typeface="Open Sans"/>
              </a:rPr>
              <a:t>Resulterar i ett verktyg för utveckling och utformning </a:t>
            </a:r>
            <a:br>
              <a:rPr lang="sv-SE" sz="1600" dirty="0">
                <a:ea typeface="Open Sans"/>
                <a:cs typeface="Open Sans"/>
              </a:rPr>
            </a:br>
            <a:r>
              <a:rPr lang="sv-SE" sz="1600" dirty="0">
                <a:ea typeface="Open Sans"/>
                <a:cs typeface="Open Sans"/>
              </a:rPr>
              <a:t>av pedagogiska upplevelser.</a:t>
            </a:r>
          </a:p>
          <a:p>
            <a:endParaRPr lang="sv-SE" dirty="0">
              <a:ea typeface="Open Sans"/>
              <a:cs typeface="Open San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6A7F4A-7194-D071-7764-BF3B72E1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1347CE-00EE-889C-CC90-11923F3C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20</a:t>
            </a:fld>
            <a:endParaRPr lang="sv-SE"/>
          </a:p>
        </p:txBody>
      </p:sp>
      <p:pic>
        <p:nvPicPr>
          <p:cNvPr id="6" name="Bild 6" descr="Berättelser med hel fyllning">
            <a:extLst>
              <a:ext uri="{FF2B5EF4-FFF2-40B4-BE49-F238E27FC236}">
                <a16:creationId xmlns:a16="http://schemas.microsoft.com/office/drawing/2014/main" id="{7E054E44-7CE5-2852-2AB5-7651A8E2E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1863" y="3432175"/>
            <a:ext cx="2398712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48717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Förvaltningen informerar </a:t>
            </a:r>
            <a:endParaRPr lang="sv-SE" sz="16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b="1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 användarforum  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Kommande användarforum   </a:t>
            </a:r>
            <a:endParaRPr lang="sv-SE" sz="1600" dirty="0"/>
          </a:p>
          <a:p>
            <a:pPr>
              <a:lnSpc>
                <a:spcPct val="100000"/>
              </a:lnSpc>
            </a:pPr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838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2BEF8-01CD-4A03-9D30-20586E8F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Anmälda frågor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624010-297C-4113-A6BC-75365C9B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C3CD84-EEA9-4799-B58E-C8C47FD6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22</a:t>
            </a:fld>
            <a:endParaRPr lang="sv-SE"/>
          </a:p>
        </p:txBody>
      </p:sp>
      <p:pic>
        <p:nvPicPr>
          <p:cNvPr id="10" name="Bildobjekt 9" descr="Kopp med kaffe 3D-mönster">
            <a:extLst>
              <a:ext uri="{FF2B5EF4-FFF2-40B4-BE49-F238E27FC236}">
                <a16:creationId xmlns:a16="http://schemas.microsoft.com/office/drawing/2014/main" id="{6E1C97CB-3350-4A9B-99CF-DBA5237EA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54" y="0"/>
            <a:ext cx="4894946" cy="6117465"/>
          </a:xfrm>
          <a:prstGeom prst="rect">
            <a:avLst/>
          </a:prstGeom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9316BFE-1A2A-4DF7-87B3-1BB536534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6025728" cy="356452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291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Förvaltningen informerar </a:t>
            </a:r>
            <a:endParaRPr lang="sv-SE" sz="16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b="1" dirty="0">
                <a:ea typeface="+mn-lt"/>
                <a:cs typeface="+mn-lt"/>
              </a:rPr>
              <a:t>Sammanfattning av dagen användarforum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Kommande användarforum   </a:t>
            </a:r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308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6840DE-D0FF-4145-843F-B1AB943A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av dagens användarforum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0BB36F-BDC0-4C02-A2FD-EB8CEA5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401725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Förvaltningen informerar </a:t>
            </a:r>
            <a:endParaRPr lang="sv-SE" sz="16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dagens användarforum  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9CFE46A-FE09-46F7-953A-876A2F17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F2390D9-FD4B-49A5-A84A-D5E6DDB8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818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Förvaltningen informerar </a:t>
            </a:r>
            <a:endParaRPr lang="sv-SE" sz="16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 användarforum</a:t>
            </a:r>
          </a:p>
          <a:p>
            <a:pPr>
              <a:lnSpc>
                <a:spcPct val="100000"/>
              </a:lnSpc>
            </a:pPr>
            <a:r>
              <a:rPr lang="sv-SE" sz="1600" b="1" dirty="0">
                <a:ea typeface="+mn-lt"/>
                <a:cs typeface="+mn-lt"/>
              </a:rPr>
              <a:t>Kommande användarforum   </a:t>
            </a:r>
            <a:endParaRPr lang="sv-SE" sz="1600" b="1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771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4ECAD1-1366-4DC6-A52D-46CAD4ED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Kommande användarforum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CACF75-476D-4F67-8A65-18DCB501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3552092"/>
            <a:ext cx="10515600" cy="1705708"/>
          </a:xfrm>
        </p:spPr>
        <p:txBody>
          <a:bodyPr/>
          <a:lstStyle/>
          <a:p>
            <a:pPr marL="0" indent="0">
              <a:buNone/>
            </a:pPr>
            <a:endParaRPr lang="sv-SE" dirty="0">
              <a:ea typeface="Open Sans"/>
              <a:cs typeface="Open Sans"/>
            </a:endParaRPr>
          </a:p>
          <a:p>
            <a:endParaRPr lang="sv-SE" dirty="0">
              <a:ea typeface="Open Sans"/>
              <a:cs typeface="Open Sans"/>
            </a:endParaRPr>
          </a:p>
          <a:p>
            <a:endParaRPr lang="sv-SE" dirty="0">
              <a:ea typeface="Open Sans"/>
              <a:cs typeface="Open Sans"/>
            </a:endParaRPr>
          </a:p>
          <a:p>
            <a:endParaRPr lang="sv-SE" dirty="0">
              <a:ea typeface="Open Sans"/>
              <a:cs typeface="Open Sans"/>
            </a:endParaRPr>
          </a:p>
          <a:p>
            <a:endParaRPr lang="sv-SE" dirty="0">
              <a:ea typeface="Open Sans"/>
              <a:cs typeface="Open Sans"/>
            </a:endParaRPr>
          </a:p>
          <a:p>
            <a:endParaRPr lang="sv-SE" dirty="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 dirty="0">
                <a:hlinkClick r:id="rId2"/>
              </a:rPr>
              <a:t>Stöd och behandlings Användarforum 2022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023E84-A1EB-4477-8B49-1989F555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035B657-67F1-4FD9-8175-5BA0694E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26</a:t>
            </a:fld>
            <a:endParaRPr lang="sv-SE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F09DA5A7-C9AC-44A3-BF24-1C5D5F57A064}"/>
              </a:ext>
            </a:extLst>
          </p:cNvPr>
          <p:cNvGraphicFramePr>
            <a:graphicFrameLocks noGrp="1"/>
          </p:cNvGraphicFramePr>
          <p:nvPr/>
        </p:nvGraphicFramePr>
        <p:xfrm>
          <a:off x="1213287" y="1287613"/>
          <a:ext cx="8950621" cy="428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658">
                  <a:extLst>
                    <a:ext uri="{9D8B030D-6E8A-4147-A177-3AD203B41FA5}">
                      <a16:colId xmlns:a16="http://schemas.microsoft.com/office/drawing/2014/main" val="3436364400"/>
                    </a:ext>
                  </a:extLst>
                </a:gridCol>
                <a:gridCol w="6691963">
                  <a:extLst>
                    <a:ext uri="{9D8B030D-6E8A-4147-A177-3AD203B41FA5}">
                      <a16:colId xmlns:a16="http://schemas.microsoft.com/office/drawing/2014/main" val="1092032681"/>
                    </a:ext>
                  </a:extLst>
                </a:gridCol>
              </a:tblGrid>
              <a:tr h="256812">
                <a:tc>
                  <a:txBody>
                    <a:bodyPr/>
                    <a:lstStyle/>
                    <a:p>
                      <a:r>
                        <a:rPr lang="sv-SE" sz="1400" dirty="0"/>
                        <a:t>Datum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Innehåll (utöver de stående punkterna)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12703"/>
                  </a:ext>
                </a:extLst>
              </a:tr>
              <a:tr h="1325991">
                <a:tc>
                  <a:txBody>
                    <a:bodyPr/>
                    <a:lstStyle/>
                    <a:p>
                      <a:r>
                        <a:rPr lang="sv-SE" sz="1600" dirty="0"/>
                        <a:t>14 oktober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Gemensam utveckling av utbildningsmaterial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Tjänstens utveckling och förvaltning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98120"/>
                  </a:ext>
                </a:extLst>
              </a:tr>
              <a:tr h="1325991">
                <a:tc>
                  <a:txBody>
                    <a:bodyPr/>
                    <a:lstStyle/>
                    <a:p>
                      <a:r>
                        <a:rPr lang="sv-SE" sz="1600" dirty="0"/>
                        <a:t>11 november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Status för nationell utgivningsfunktion.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Aktuella juridikfrågor för Stöd och behandling.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Medicinskt ansvar och kvalitetssäkring.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65267"/>
                  </a:ext>
                </a:extLst>
              </a:tr>
              <a:tr h="1325991">
                <a:tc>
                  <a:txBody>
                    <a:bodyPr/>
                    <a:lstStyle/>
                    <a:p>
                      <a:r>
                        <a:rPr lang="sv-SE" sz="1600" dirty="0"/>
                        <a:t>16 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Privata innehållsleverantörer.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Vad är lämpligt att ha i Stöd och behandling?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Joakim Ekberg (Östergötland) om statistik - Hur kan vi använda statistiken för att öka och effektivisera nyttjandet av tjänsten?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4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80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28D93B-810B-4496-B5A7-8067431B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043"/>
            <a:ext cx="10515600" cy="4588041"/>
          </a:xfrm>
        </p:spPr>
        <p:txBody>
          <a:bodyPr/>
          <a:lstStyle/>
          <a:p>
            <a:r>
              <a:rPr lang="sv-SE"/>
              <a:t>Tack för er uppmärksamhet!</a:t>
            </a:r>
            <a:br>
              <a:rPr lang="sv-SE"/>
            </a:br>
            <a:br>
              <a:rPr lang="sv-SE" sz="2400">
                <a:latin typeface="+mn-lt"/>
              </a:rPr>
            </a:br>
            <a:r>
              <a:rPr lang="sv-SE" sz="2400">
                <a:ea typeface="+mj-lt"/>
                <a:cs typeface="+mj-lt"/>
              </a:rPr>
              <a:t>Finns det fördjupningsområde ni är intresserade av att höra om eller kanske själva prata om? Skicka ett ärende till supporten och tagga med ”Användarforum”</a:t>
            </a:r>
            <a:endParaRPr lang="sv-SE">
              <a:ea typeface="+mj-lt"/>
              <a:cs typeface="+mj-lt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2485EB-416D-41A4-8A24-F8A094637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576C32-35B8-4D1C-9C86-5C58C6FF8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6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9685"/>
            <a:ext cx="10515600" cy="1149264"/>
          </a:xfrm>
        </p:spPr>
        <p:txBody>
          <a:bodyPr/>
          <a:lstStyle/>
          <a:p>
            <a:r>
              <a:rPr lang="sv-SE">
                <a:ea typeface="+mj-lt"/>
                <a:cs typeface="+mj-lt"/>
              </a:rPr>
              <a:t>Syfte: Koordinera och samla in behov samt kanal för informations- och erfarenhetsutbyte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82" y="1314460"/>
            <a:ext cx="10459450" cy="4098851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Förvaltningen informerar </a:t>
            </a:r>
            <a:endParaRPr lang="sv-SE" sz="16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involverade.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Kommande användarforum   </a:t>
            </a:r>
            <a:endParaRPr lang="sv-SE" sz="1600" dirty="0"/>
          </a:p>
          <a:p>
            <a:pPr marL="0" indent="0">
              <a:buNone/>
            </a:pPr>
            <a:endParaRPr lang="sv-SE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sv-SE" sz="1100" b="1" dirty="0">
              <a:solidFill>
                <a:schemeClr val="tx1"/>
              </a:solidFill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sv-SE" dirty="0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5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+mj-lt"/>
                <a:cs typeface="+mj-lt"/>
              </a:rPr>
              <a:t>Agenda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06194"/>
            <a:ext cx="10459450" cy="356452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600" b="1" dirty="0">
                <a:ea typeface="+mn-lt"/>
                <a:cs typeface="+mn-lt"/>
              </a:rPr>
              <a:t>Förvaltningen informerar 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b="1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+mn-lt"/>
                <a:cs typeface="+mn-lt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 användarforum  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Kommande användarforum   </a:t>
            </a:r>
          </a:p>
          <a:p>
            <a:pPr>
              <a:lnSpc>
                <a:spcPct val="100000"/>
              </a:lnSpc>
            </a:pPr>
            <a:endParaRPr lang="sv-SE" sz="1600" dirty="0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600" dirty="0">
                <a:ea typeface="+mn-lt"/>
                <a:cs typeface="+mn-lt"/>
              </a:rPr>
              <a:t> 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2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7FA7565-5115-479B-8F98-FC891AF2C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4" r="8893"/>
          <a:stretch/>
        </p:blipFill>
        <p:spPr>
          <a:xfrm>
            <a:off x="56442" y="1779979"/>
            <a:ext cx="4389284" cy="257430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Teknikinformation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726" y="1779979"/>
            <a:ext cx="7733944" cy="3527453"/>
          </a:xfrm>
        </p:spPr>
        <p:txBody>
          <a:bodyPr/>
          <a:lstStyle/>
          <a:p>
            <a:pPr marL="0" indent="0">
              <a:buNone/>
            </a:pPr>
            <a:r>
              <a:rPr lang="sv-SE" sz="1600" b="1" dirty="0">
                <a:ea typeface="+mn-lt"/>
                <a:cs typeface="+mn-lt"/>
              </a:rPr>
              <a:t>Fler inloggningsmöjligheter</a:t>
            </a:r>
            <a:endParaRPr lang="sv-SE" sz="1600" b="1" dirty="0"/>
          </a:p>
          <a:p>
            <a:r>
              <a:rPr lang="sv-SE" sz="1600" dirty="0">
                <a:ea typeface="+mn-lt"/>
                <a:cs typeface="+mn-lt"/>
              </a:rPr>
              <a:t>Stöd och behandling ansluter till SITHS nya autentiseringstjänst den 18 oktober</a:t>
            </a:r>
          </a:p>
          <a:p>
            <a:r>
              <a:rPr lang="sv-SE" sz="1600" dirty="0">
                <a:ea typeface="+mn-lt"/>
                <a:cs typeface="+mn-lt"/>
              </a:rPr>
              <a:t>Ger personalen möjlighet att logga in på mobila enheter som t ex  iPad</a:t>
            </a:r>
          </a:p>
          <a:p>
            <a:r>
              <a:rPr lang="sv-SE" sz="1600" dirty="0">
                <a:ea typeface="+mn-lt"/>
                <a:cs typeface="+mn-lt"/>
              </a:rPr>
              <a:t>Kräver att regionerna har installerat klient på datorerna</a:t>
            </a:r>
          </a:p>
          <a:p>
            <a:r>
              <a:rPr lang="sv-SE" sz="1600" dirty="0">
                <a:ea typeface="+mn-lt"/>
                <a:cs typeface="+mn-lt"/>
              </a:rPr>
              <a:t>En förutsättning för mobilt SITHS e-id är att man har ett SITHS-kort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39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Teknikinformation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556379"/>
            <a:ext cx="10459450" cy="2157781"/>
          </a:xfrm>
        </p:spPr>
        <p:txBody>
          <a:bodyPr/>
          <a:lstStyle/>
          <a:p>
            <a:pPr marL="0" indent="0">
              <a:buNone/>
            </a:pPr>
            <a:r>
              <a:rPr lang="sv-SE" sz="1600" b="1" dirty="0">
                <a:ea typeface="+mn-lt"/>
                <a:cs typeface="+mn-lt"/>
              </a:rPr>
              <a:t>Penetrationstester hösten 2022</a:t>
            </a:r>
          </a:p>
          <a:p>
            <a:r>
              <a:rPr lang="sv-SE" sz="1600" dirty="0">
                <a:ea typeface="+mn-lt"/>
                <a:cs typeface="+mn-lt"/>
              </a:rPr>
              <a:t>Ineras informationssäkerhetsansvarig har beslutat att genomföra penetrationstester på 1177 e-tjänster</a:t>
            </a:r>
          </a:p>
          <a:p>
            <a:r>
              <a:rPr lang="sv-SE" sz="1600" dirty="0">
                <a:ea typeface="+mn-lt"/>
                <a:cs typeface="+mn-lt"/>
              </a:rPr>
              <a:t>Stöd och behandling är en av tjänsterna som kommer att testas</a:t>
            </a:r>
          </a:p>
          <a:p>
            <a:r>
              <a:rPr lang="sv-SE" sz="1600" dirty="0">
                <a:ea typeface="+mn-lt"/>
                <a:cs typeface="+mn-lt"/>
              </a:rPr>
              <a:t>Penetrationstester kommer också att genomföras under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    2023 men då fokus på själva applikationen</a:t>
            </a:r>
          </a:p>
          <a:p>
            <a:endParaRPr lang="sv-SE" dirty="0">
              <a:ea typeface="+mn-lt"/>
              <a:cs typeface="+mn-lt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6</a:t>
            </a:fld>
            <a:endParaRPr lang="sv-SE"/>
          </a:p>
        </p:txBody>
      </p:sp>
      <p:pic>
        <p:nvPicPr>
          <p:cNvPr id="1028" name="Picture 4" descr="83,402 Hacker Foton - Gratis och royaltyfria stockfoton från Dreamstime">
            <a:extLst>
              <a:ext uri="{FF2B5EF4-FFF2-40B4-BE49-F238E27FC236}">
                <a16:creationId xmlns:a16="http://schemas.microsoft.com/office/drawing/2014/main" id="{F310E6AF-C076-4D6C-92C5-72DA0CD5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85" y="3016578"/>
            <a:ext cx="4399344" cy="29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5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Teknikinformation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14977"/>
            <a:ext cx="10459450" cy="1922111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ea typeface="+mn-lt"/>
                <a:cs typeface="+mn-lt"/>
              </a:rPr>
              <a:t>Incidenter juni - september</a:t>
            </a:r>
            <a:endParaRPr lang="sv-SE" b="1" dirty="0"/>
          </a:p>
          <a:p>
            <a:r>
              <a:rPr lang="sv-SE" dirty="0"/>
              <a:t>En del incidenter som påverkat främst invånare som ej kunnat logga in </a:t>
            </a:r>
          </a:p>
          <a:p>
            <a:r>
              <a:rPr lang="sv-SE" dirty="0"/>
              <a:t>5 september </a:t>
            </a:r>
            <a:r>
              <a:rPr lang="sv-SE" dirty="0" err="1"/>
              <a:t>kl</a:t>
            </a:r>
            <a:r>
              <a:rPr lang="sv-SE" dirty="0"/>
              <a:t> 08:03 – 09:20 problem att logga in för både invånare och personal</a:t>
            </a:r>
          </a:p>
          <a:p>
            <a:r>
              <a:rPr lang="sv-SE" dirty="0"/>
              <a:t>Berodde på fel i en brandvägg hos driftleverantören</a:t>
            </a:r>
          </a:p>
          <a:p>
            <a:r>
              <a:rPr lang="sv-SE" dirty="0"/>
              <a:t>Stöd och behandling har inte haft en enda incident sedan bytet till ny driftmiljö 6 december 2021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7</a:t>
            </a:fld>
            <a:endParaRPr lang="sv-SE"/>
          </a:p>
        </p:txBody>
      </p:sp>
      <p:pic>
        <p:nvPicPr>
          <p:cNvPr id="2052" name="Picture 4" descr="Datorproblem stock illustrationer. Illustration av mänskligt - 52852014">
            <a:extLst>
              <a:ext uri="{FF2B5EF4-FFF2-40B4-BE49-F238E27FC236}">
                <a16:creationId xmlns:a16="http://schemas.microsoft.com/office/drawing/2014/main" id="{AD1F4E34-8522-4CC0-85DC-B624D2E9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772" y="246883"/>
            <a:ext cx="2109600" cy="197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1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14977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b="1" dirty="0">
                <a:ea typeface="+mn-lt"/>
                <a:cs typeface="+mn-lt"/>
              </a:rPr>
              <a:t>Förvaltningen informerar </a:t>
            </a:r>
            <a:endParaRPr lang="sv-SE" sz="1600" b="1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Teknikinformation </a:t>
            </a:r>
          </a:p>
          <a:p>
            <a:pPr lvl="2">
              <a:lnSpc>
                <a:spcPct val="100000"/>
              </a:lnSpc>
              <a:buFont typeface="Arial"/>
              <a:buChar char="–"/>
            </a:pPr>
            <a:r>
              <a:rPr lang="sv-SE" sz="1600" dirty="0">
                <a:ea typeface="Open Sans"/>
                <a:cs typeface="Open Sans"/>
              </a:rPr>
              <a:t>Fler inloggningsmöjligheter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Penetrationstest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sv-SE" sz="1600" dirty="0">
                <a:ea typeface="+mn-lt"/>
                <a:cs typeface="+mn-lt"/>
              </a:rPr>
              <a:t>Incidentrapportering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b="1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På gång i regionerna </a:t>
            </a:r>
            <a:endParaRPr lang="sv-SE" sz="16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Nationell struktur för samverkan. Hur vill vi arbeta framåt?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Tillgänglighetsramverk - status och hur vi arbetar framåt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Patientens kunskapsstöd - nationell satsning Inera och SoB involverade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Sammanfattning av dagen användarforum </a:t>
            </a:r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Kommande användarforum   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>
                <a:ea typeface="+mn-lt"/>
                <a:cs typeface="+mn-lt"/>
              </a:rPr>
              <a:t> </a:t>
            </a:r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88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8CCB92-3467-4C4D-96C9-970D267F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32" y="64468"/>
            <a:ext cx="10567736" cy="1149264"/>
          </a:xfrm>
        </p:spPr>
        <p:txBody>
          <a:bodyPr anchor="b">
            <a:normAutofit/>
          </a:bodyPr>
          <a:lstStyle/>
          <a:p>
            <a:r>
              <a:rPr lang="sv-SE" dirty="0"/>
              <a:t>Aktuella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ämnen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FED76B-563F-393D-41D0-B206A365A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132" y="1394509"/>
            <a:ext cx="591981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 err="1"/>
              <a:t>Sprintdemo</a:t>
            </a:r>
            <a:r>
              <a:rPr lang="en-US" sz="1600" dirty="0"/>
              <a:t> 3: </a:t>
            </a:r>
            <a:r>
              <a:rPr lang="sv-SE" sz="1600" dirty="0"/>
              <a:t>Filtreringsfunktionen i Mina-, Alla- och Avslutade-fliken</a:t>
            </a:r>
          </a:p>
          <a:p>
            <a:pPr lvl="1">
              <a:lnSpc>
                <a:spcPct val="100000"/>
              </a:lnSpc>
            </a:pPr>
            <a:r>
              <a:rPr lang="sv-SE" sz="1600" dirty="0"/>
              <a:t>Återkopplingsformuläret stänger onsdagen den 21 september. </a:t>
            </a:r>
          </a:p>
          <a:p>
            <a:pPr lvl="1">
              <a:lnSpc>
                <a:spcPct val="100000"/>
              </a:lnSpc>
            </a:pPr>
            <a:r>
              <a:rPr lang="sv-SE" sz="1600" dirty="0"/>
              <a:t>Färre respondenter än vad vi önskat med det nya tillvägagångsättet än så länge.</a:t>
            </a:r>
          </a:p>
          <a:p>
            <a:pPr>
              <a:lnSpc>
                <a:spcPct val="100000"/>
              </a:lnSpc>
            </a:pPr>
            <a:r>
              <a:rPr lang="en-US" sz="1600" dirty="0" err="1"/>
              <a:t>Sprintdemo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 err="1"/>
              <a:t>Överlag</a:t>
            </a:r>
            <a:r>
              <a:rPr lang="en-US" sz="1600" dirty="0"/>
              <a:t> </a:t>
            </a:r>
            <a:r>
              <a:rPr lang="en-US" sz="1600" dirty="0" err="1"/>
              <a:t>få</a:t>
            </a:r>
            <a:r>
              <a:rPr lang="en-US" sz="1600" dirty="0"/>
              <a:t> </a:t>
            </a:r>
            <a:r>
              <a:rPr lang="en-US" sz="1600" dirty="0" err="1"/>
              <a:t>respondenter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fyller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återkopplingsformulären</a:t>
            </a:r>
            <a:r>
              <a:rPr lang="en-US" sz="1600" dirty="0"/>
              <a:t>. </a:t>
            </a:r>
          </a:p>
          <a:p>
            <a:pPr lvl="1">
              <a:lnSpc>
                <a:spcPct val="100000"/>
              </a:lnSpc>
            </a:pPr>
            <a:r>
              <a:rPr lang="en-US" sz="1600" dirty="0" err="1"/>
              <a:t>Önskat</a:t>
            </a:r>
            <a:r>
              <a:rPr lang="en-US" sz="1600" dirty="0"/>
              <a:t> </a:t>
            </a:r>
            <a:r>
              <a:rPr lang="en-US" sz="1600" dirty="0" err="1"/>
              <a:t>transperans</a:t>
            </a:r>
            <a:r>
              <a:rPr lang="en-US" sz="1600" dirty="0"/>
              <a:t> och </a:t>
            </a:r>
            <a:r>
              <a:rPr lang="en-US" sz="1600" dirty="0" err="1"/>
              <a:t>möjlighet</a:t>
            </a:r>
            <a:r>
              <a:rPr lang="en-US" sz="1600" dirty="0"/>
              <a:t> till </a:t>
            </a:r>
            <a:r>
              <a:rPr lang="en-US" sz="1600" dirty="0" err="1"/>
              <a:t>påverkan</a:t>
            </a:r>
            <a:r>
              <a:rPr lang="en-US" sz="1600" dirty="0"/>
              <a:t>, om </a:t>
            </a:r>
            <a:r>
              <a:rPr lang="en-US" sz="1600" dirty="0" err="1"/>
              <a:t>svar</a:t>
            </a:r>
            <a:r>
              <a:rPr lang="en-US" sz="1600" dirty="0"/>
              <a:t> </a:t>
            </a:r>
            <a:r>
              <a:rPr lang="en-US" sz="1600" dirty="0" err="1"/>
              <a:t>inte</a:t>
            </a:r>
            <a:r>
              <a:rPr lang="en-US" sz="1600" dirty="0"/>
              <a:t> </a:t>
            </a:r>
            <a:r>
              <a:rPr lang="en-US" sz="1600" dirty="0" err="1"/>
              <a:t>inkommer</a:t>
            </a:r>
            <a:r>
              <a:rPr lang="en-US" sz="1600" dirty="0"/>
              <a:t> </a:t>
            </a:r>
            <a:r>
              <a:rPr lang="en-US" sz="1600" dirty="0" err="1"/>
              <a:t>kan</a:t>
            </a:r>
            <a:r>
              <a:rPr lang="en-US" sz="1600" dirty="0"/>
              <a:t> vi </a:t>
            </a:r>
            <a:r>
              <a:rPr lang="en-US" sz="1600" dirty="0" err="1"/>
              <a:t>inte</a:t>
            </a:r>
            <a:r>
              <a:rPr lang="en-US" sz="1600" dirty="0"/>
              <a:t> </a:t>
            </a:r>
            <a:r>
              <a:rPr lang="en-US" sz="1600" dirty="0" err="1"/>
              <a:t>göra</a:t>
            </a:r>
            <a:r>
              <a:rPr lang="en-US" sz="1600" dirty="0"/>
              <a:t> </a:t>
            </a:r>
            <a:r>
              <a:rPr lang="en-US" sz="1600" dirty="0" err="1"/>
              <a:t>annat</a:t>
            </a:r>
            <a:r>
              <a:rPr lang="en-US" sz="1600" dirty="0"/>
              <a:t> </a:t>
            </a:r>
            <a:r>
              <a:rPr lang="en-US" sz="1600" dirty="0" err="1"/>
              <a:t>än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tolka</a:t>
            </a:r>
            <a:r>
              <a:rPr lang="en-US" sz="1600" dirty="0"/>
              <a:t> det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positivt</a:t>
            </a:r>
            <a:r>
              <a:rPr lang="en-US" sz="1600" dirty="0"/>
              <a:t>. </a:t>
            </a:r>
          </a:p>
          <a:p>
            <a:pPr lvl="1">
              <a:lnSpc>
                <a:spcPct val="100000"/>
              </a:lnSpc>
            </a:pPr>
            <a:r>
              <a:rPr lang="en-US" sz="1600" dirty="0" err="1"/>
              <a:t>Tanken</a:t>
            </a:r>
            <a:r>
              <a:rPr lang="en-US" sz="1600" dirty="0"/>
              <a:t> </a:t>
            </a:r>
            <a:r>
              <a:rPr lang="en-US" sz="1600" dirty="0" err="1"/>
              <a:t>är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individer</a:t>
            </a:r>
            <a:r>
              <a:rPr lang="en-US" sz="1600" dirty="0"/>
              <a:t> ska </a:t>
            </a:r>
            <a:r>
              <a:rPr lang="en-US" sz="1600" dirty="0" err="1"/>
              <a:t>fylla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återkopplingsformuläret</a:t>
            </a:r>
            <a:r>
              <a:rPr lang="en-US" sz="1600" dirty="0"/>
              <a:t>, </a:t>
            </a:r>
            <a:r>
              <a:rPr lang="en-US" sz="1600" dirty="0" err="1"/>
              <a:t>inte</a:t>
            </a:r>
            <a:r>
              <a:rPr lang="en-US" sz="1600" dirty="0"/>
              <a:t> </a:t>
            </a:r>
            <a:r>
              <a:rPr lang="en-US" sz="1600" dirty="0" err="1"/>
              <a:t>skickas</a:t>
            </a:r>
            <a:r>
              <a:rPr lang="en-US" sz="1600" dirty="0"/>
              <a:t> in </a:t>
            </a:r>
            <a:r>
              <a:rPr lang="en-US" sz="1600" dirty="0" err="1"/>
              <a:t>gemensamt</a:t>
            </a:r>
            <a:r>
              <a:rPr lang="en-US" sz="1600" dirty="0"/>
              <a:t> för </a:t>
            </a:r>
            <a:r>
              <a:rPr lang="en-US" sz="1600" dirty="0" err="1"/>
              <a:t>en</a:t>
            </a:r>
            <a:r>
              <a:rPr lang="en-US" sz="1600" dirty="0"/>
              <a:t> region. Ger </a:t>
            </a:r>
            <a:r>
              <a:rPr lang="en-US" sz="1600" dirty="0" err="1"/>
              <a:t>mer</a:t>
            </a:r>
            <a:r>
              <a:rPr lang="en-US" sz="1600" dirty="0"/>
              <a:t> </a:t>
            </a:r>
            <a:r>
              <a:rPr lang="en-US" sz="1600" dirty="0" err="1"/>
              <a:t>tyngd</a:t>
            </a:r>
            <a:r>
              <a:rPr lang="en-US" sz="1600" dirty="0"/>
              <a:t> om </a:t>
            </a:r>
            <a:r>
              <a:rPr lang="en-US" sz="1600" dirty="0" err="1"/>
              <a:t>individer</a:t>
            </a:r>
            <a:r>
              <a:rPr lang="en-US" sz="1600" dirty="0"/>
              <a:t> </a:t>
            </a:r>
            <a:r>
              <a:rPr lang="en-US" sz="1600" dirty="0" err="1"/>
              <a:t>fyller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. 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5D6648C-0FAE-5F3C-CB70-1876B615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22" y="6311973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626E5-17AA-47E4-AE44-B10F77EC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721" y="6311994"/>
            <a:ext cx="3900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389D8-6223-4B1D-82AB-19C377706A8C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pic>
        <p:nvPicPr>
          <p:cNvPr id="6" name="Platshållare för innehåll 6" descr="Kopp och SAUCER på bordet">
            <a:extLst>
              <a:ext uri="{FF2B5EF4-FFF2-40B4-BE49-F238E27FC236}">
                <a16:creationId xmlns:a16="http://schemas.microsoft.com/office/drawing/2014/main" id="{A05F3E02-6DFA-4544-9AD3-AA9DC46DA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r="4887" b="-1"/>
          <a:stretch/>
        </p:blipFill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7581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177_Mall_2022_PPT" id="{F0558235-F980-9842-AE80-35F66CA6E98D}" vid="{F832F52E-FA2C-7747-B507-937D1506238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1177_Mall_2022_PPT</Template>
  <TotalTime>9</TotalTime>
  <Words>1344</Words>
  <Application>Microsoft Office PowerPoint</Application>
  <PresentationFormat>Bredbild</PresentationFormat>
  <Paragraphs>304</Paragraphs>
  <Slides>28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4" baseType="lpstr">
      <vt:lpstr>Arial</vt:lpstr>
      <vt:lpstr>Calibri</vt:lpstr>
      <vt:lpstr>Inter</vt:lpstr>
      <vt:lpstr>Open Sans</vt:lpstr>
      <vt:lpstr>Wingdings</vt:lpstr>
      <vt:lpstr>1177 Vårguiden</vt:lpstr>
      <vt:lpstr>Användarforum    Stöd och behandling</vt:lpstr>
      <vt:lpstr>Innan vi börjar….</vt:lpstr>
      <vt:lpstr>Syfte: Koordinera och samla in behov samt kanal för informations- och erfarenhetsutbyte</vt:lpstr>
      <vt:lpstr>Agenda</vt:lpstr>
      <vt:lpstr>Teknikinformation</vt:lpstr>
      <vt:lpstr>Teknikinformation</vt:lpstr>
      <vt:lpstr>Teknikinformation</vt:lpstr>
      <vt:lpstr>Agenda</vt:lpstr>
      <vt:lpstr>Aktuella ämnen</vt:lpstr>
      <vt:lpstr>Aktuella ämnen</vt:lpstr>
      <vt:lpstr>Agenda</vt:lpstr>
      <vt:lpstr>Support</vt:lpstr>
      <vt:lpstr>Agenda</vt:lpstr>
      <vt:lpstr>På gång i regionerna </vt:lpstr>
      <vt:lpstr>Agenda</vt:lpstr>
      <vt:lpstr>Nationell struktur för samverkan –  Hur vill vi arbeta framåt?</vt:lpstr>
      <vt:lpstr>Agenda</vt:lpstr>
      <vt:lpstr>Tillgänglighetsramverk - status och hur vi arbetar framåt </vt:lpstr>
      <vt:lpstr>Agenda</vt:lpstr>
      <vt:lpstr>Patientens kunskapsstöd -  ett projekt inom programmet för Nära vård</vt:lpstr>
      <vt:lpstr>Agenda</vt:lpstr>
      <vt:lpstr>Anmälda frågor</vt:lpstr>
      <vt:lpstr>Agenda</vt:lpstr>
      <vt:lpstr>Sammanfattning av dagens användarforum</vt:lpstr>
      <vt:lpstr>Agenda</vt:lpstr>
      <vt:lpstr>Kommande användarforum </vt:lpstr>
      <vt:lpstr>Tack för er uppmärksamhet!  Finns det fördjupningsområde ni är intresserade av att höra om eller kanske själva prata om? Skicka ett ärende till supporten och tagga med ”Användarforum”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Användarforum    Stöd och behandling</dc:title>
  <dc:creator>Axelsson Jenny</dc:creator>
  <cp:lastModifiedBy>Axelsson Jenny</cp:lastModifiedBy>
  <cp:revision>1</cp:revision>
  <dcterms:created xsi:type="dcterms:W3CDTF">2022-09-19T13:57:01Z</dcterms:created>
  <dcterms:modified xsi:type="dcterms:W3CDTF">2022-09-19T14:24:41Z</dcterms:modified>
</cp:coreProperties>
</file>