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2"/>
  </p:notesMasterIdLst>
  <p:handoutMasterIdLst>
    <p:handoutMasterId r:id="rId33"/>
  </p:handoutMasterIdLst>
  <p:sldIdLst>
    <p:sldId id="312" r:id="rId4"/>
    <p:sldId id="259" r:id="rId5"/>
    <p:sldId id="327" r:id="rId6"/>
    <p:sldId id="328" r:id="rId7"/>
    <p:sldId id="472" r:id="rId8"/>
    <p:sldId id="469" r:id="rId9"/>
    <p:sldId id="470" r:id="rId10"/>
    <p:sldId id="471" r:id="rId11"/>
    <p:sldId id="449" r:id="rId12"/>
    <p:sldId id="462" r:id="rId13"/>
    <p:sldId id="450" r:id="rId14"/>
    <p:sldId id="463" r:id="rId15"/>
    <p:sldId id="451" r:id="rId16"/>
    <p:sldId id="457" r:id="rId17"/>
    <p:sldId id="465" r:id="rId18"/>
    <p:sldId id="466" r:id="rId19"/>
    <p:sldId id="467" r:id="rId20"/>
    <p:sldId id="468" r:id="rId21"/>
    <p:sldId id="452" r:id="rId22"/>
    <p:sldId id="473" r:id="rId23"/>
    <p:sldId id="454" r:id="rId24"/>
    <p:sldId id="464" r:id="rId25"/>
    <p:sldId id="456" r:id="rId26"/>
    <p:sldId id="332" r:id="rId27"/>
    <p:sldId id="461" r:id="rId28"/>
    <p:sldId id="459" r:id="rId29"/>
    <p:sldId id="297" r:id="rId30"/>
    <p:sldId id="262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dqvist Anne-Louise" initials="NAL" lastIdx="1" clrIdx="0">
    <p:extLst>
      <p:ext uri="{19B8F6BF-5375-455C-9EA6-DF929625EA0E}">
        <p15:presenceInfo xmlns:p15="http://schemas.microsoft.com/office/powerpoint/2012/main" userId="S::Anne-Louise.Nordqvist@inera.se::298fd2ba-5879-4078-9dd0-cb16eef6a8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BAF5C-E87E-4E7E-9DED-4C5382B9E1F0}" v="150" dt="2022-10-13T18:27:42.857"/>
    <p1510:client id="{8E469E41-6A26-4E6B-81D5-51E0DC4CDCF1}" v="3" dt="2022-10-14T10:06:54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EAF8ADE-DFB0-6344-91AF-C2340D4A7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2F8833-CBDB-8E44-991E-7719DBE5D6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D629D-E35B-0940-BCF8-E9D569AAAE2E}" type="datetimeFigureOut">
              <a:rPr lang="sv-SE" smtClean="0"/>
              <a:t>2022-10-14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3D6739B-AC65-D24B-AC64-71E56FA32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3F9890-91E1-FA43-9F16-0BBCFAAAA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680A0-A5E7-3B49-AD2F-70CF6E6299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180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3D13-F35E-4529-B3F7-0633FF5C8FD7}" type="datetimeFigureOut">
              <a:rPr lang="sv-SE" smtClean="0"/>
              <a:t>2022-10-14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DCF4-EC53-45ED-9657-3068B2115E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7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574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6D261CD-7475-462D-96A6-570AC61F5569}"/>
              </a:ext>
            </a:extLst>
          </p:cNvPr>
          <p:cNvSpPr/>
          <p:nvPr userDrawn="1"/>
        </p:nvSpPr>
        <p:spPr>
          <a:xfrm>
            <a:off x="0" y="0"/>
            <a:ext cx="12192000" cy="56440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 spc="0"/>
            </a:lvl1pPr>
          </a:lstStyle>
          <a:p>
            <a:r>
              <a:rPr lang="sv-SE" dirty="0"/>
              <a:t>En rubrik kommer</a:t>
            </a:r>
            <a:br>
              <a:rPr lang="sv-SE" dirty="0"/>
            </a:br>
            <a:r>
              <a:rPr lang="sv-SE" dirty="0"/>
              <a:t>att stå här och kan</a:t>
            </a:r>
            <a:br>
              <a:rPr lang="sv-SE" dirty="0"/>
            </a:br>
            <a:r>
              <a:rPr lang="sv-SE" dirty="0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D46721D-F352-4C9F-8260-E5322AB478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236" y="5906453"/>
            <a:ext cx="1205458" cy="46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Rubrik</a:t>
            </a:r>
            <a:r>
              <a:rPr lang="sv-SE" dirty="0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8" y="1693273"/>
            <a:ext cx="5958536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79EAE5D-FEC0-4EF7-BBA5-3270B4215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79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567736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Rubrik</a:t>
            </a:r>
            <a:r>
              <a:rPr lang="sv-SE" dirty="0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DCD0C5FE-126D-416C-9A5B-02C9EAD42F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4634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979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545B1-EC61-4586-B3F7-6354B25D50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DDFEC98-4970-485D-A1F1-BBD55667B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4166" y="2879624"/>
            <a:ext cx="259636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402CD-6991-4956-97B9-E3910AAB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8556-41DC-4E7D-B277-65FF6509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2DCD5D-84F3-4333-9600-FAF6E5BA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1A163-B24D-46EA-873E-74E7789AD673}" type="datetimeFigureOut">
              <a:rPr lang="sv-SE" smtClean="0"/>
              <a:t>2022-10-14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3736BC-98B2-4BCE-A2E9-183F5B48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1D28AC-A24D-4524-BA21-B7D614B9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438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854132B-7C08-624A-A1EA-872AD91E18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236" y="5906453"/>
            <a:ext cx="12054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68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5085D1A-A25F-BC4F-8833-78D8DBCC8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2DA7996-1E23-BB43-B5B0-B41C897391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24575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813EFC0E-885A-43B5-9260-07804A71EAA3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B8308509-CDE4-4C50-93DD-8185D4032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95FA62AD-6394-6B4F-BAD6-514062D7F2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1505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D7C6379A-E5B9-4DBE-87E3-D8A0F4B3241B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98DE3D41-C2B5-4D95-91B2-B0834D588D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005CDDF-F304-6A46-8FF7-C59CC995E7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80B2C3-6720-4B17-BCEF-D058EE6EA5EF}"/>
              </a:ext>
            </a:extLst>
          </p:cNvPr>
          <p:cNvSpPr/>
          <p:nvPr userDrawn="1"/>
        </p:nvSpPr>
        <p:spPr>
          <a:xfrm>
            <a:off x="0" y="0"/>
            <a:ext cx="12192000" cy="6117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8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 dirty="0">
                <a:solidFill>
                  <a:schemeClr val="accent1"/>
                </a:solidFill>
              </a:rPr>
              <a:t>Vi finns på</a:t>
            </a:r>
            <a:br>
              <a:rPr lang="sv-SE" dirty="0"/>
            </a:br>
            <a:r>
              <a:rPr lang="sv-SE" dirty="0"/>
              <a:t>webb och telefon och</a:t>
            </a:r>
            <a:br>
              <a:rPr lang="sv-SE" dirty="0"/>
            </a:br>
            <a:r>
              <a:rPr lang="sv-SE" dirty="0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2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072630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 dirty="0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3" y="1693273"/>
            <a:ext cx="10018845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6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13D54B3-3F29-493D-B9C7-8FF2C8DE3569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C7C7845-42F2-47E4-96D5-7F5977D3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B6E503-A6AE-440E-9524-D5848DBA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424" y="1693273"/>
            <a:ext cx="10459450" cy="3564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F6A5D-1C51-4365-ABBC-26E2E26D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1800B5-0CC4-499E-AD85-61BE4A07F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AFFFF7-0E10-4F4B-9970-4B0EEECA84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013" y="6382198"/>
            <a:ext cx="612000" cy="237601"/>
          </a:xfrm>
          <a:prstGeom prst="rect">
            <a:avLst/>
          </a:prstGeom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B36DCB9-B0BC-4692-9E94-7E0F650AA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2809" y="6450806"/>
            <a:ext cx="16637" cy="813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EB9E73E2-B998-4067-931F-01E9716BB421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857C6E5-A5AF-4290-829D-C981D052A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6" r:id="rId5"/>
    <p:sldLayoutId id="2147483657" r:id="rId6"/>
    <p:sldLayoutId id="2147483660" r:id="rId7"/>
    <p:sldLayoutId id="2147483653" r:id="rId8"/>
    <p:sldLayoutId id="2147483654" r:id="rId9"/>
    <p:sldLayoutId id="2147483650" r:id="rId10"/>
    <p:sldLayoutId id="2147483652" r:id="rId11"/>
    <p:sldLayoutId id="2147483655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spc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era.atlassian.net/wiki/spaces/OSOB/pages/2633466092/Anv+ndarforum+2022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51131-home-server-hq-image-free-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450898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573EA7-C0D5-4A99-856B-5428F6A2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Användarforum </a:t>
            </a:r>
            <a:br>
              <a:rPr lang="sv-SE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 </a:t>
            </a:r>
            <a:br>
              <a:rPr lang="sv-SE" dirty="0">
                <a:solidFill>
                  <a:schemeClr val="accent1"/>
                </a:solidFill>
              </a:rPr>
            </a:br>
            <a:r>
              <a:rPr lang="sv-SE" sz="3600" dirty="0">
                <a:solidFill>
                  <a:schemeClr val="accent1"/>
                </a:solidFill>
              </a:rPr>
              <a:t>Stöd och behandling</a:t>
            </a:r>
            <a:endParaRPr lang="sv-SE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7C3A8192-81A1-4B54-8CE2-055E1C43C1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2022-10-14</a:t>
            </a:r>
          </a:p>
        </p:txBody>
      </p:sp>
    </p:spTree>
    <p:extLst>
      <p:ext uri="{BB962C8B-B14F-4D97-AF65-F5344CB8AC3E}">
        <p14:creationId xmlns:p14="http://schemas.microsoft.com/office/powerpoint/2010/main" val="29745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flygbild av pumpor, cookies, piffor, höstlöv">
            <a:extLst>
              <a:ext uri="{FF2B5EF4-FFF2-40B4-BE49-F238E27FC236}">
                <a16:creationId xmlns:a16="http://schemas.microsoft.com/office/drawing/2014/main" id="{5ECAF3B6-8C8F-4F99-8636-78B0FEC66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14475" b="1"/>
          <a:stretch/>
        </p:blipFill>
        <p:spPr>
          <a:xfrm>
            <a:off x="20" y="10"/>
            <a:ext cx="5409024" cy="611504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43FE9BD4-D122-46E7-A8CA-4537AF497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840" y="6284797"/>
            <a:ext cx="5717628" cy="410286"/>
          </a:xfrm>
        </p:spPr>
        <p:txBody>
          <a:bodyPr anchor="ctr">
            <a:normAutofit/>
          </a:bodyPr>
          <a:lstStyle/>
          <a:p>
            <a:endParaRPr lang="sv-SE" dirty="0"/>
          </a:p>
        </p:txBody>
      </p:sp>
      <p:sp>
        <p:nvSpPr>
          <p:cNvPr id="5" name="Platshållare för bildnummer 4" hidden="1">
            <a:extLst>
              <a:ext uri="{FF2B5EF4-FFF2-40B4-BE49-F238E27FC236}">
                <a16:creationId xmlns:a16="http://schemas.microsoft.com/office/drawing/2014/main" id="{ED3626E5-17AA-47E4-AE44-B10F77EC71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11900"/>
            <a:ext cx="3905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1B389D8-6223-4B1D-82AB-19C377706A8C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4EC3AEAA-0F52-44A4-9C3C-57FA7EB0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128" y="373781"/>
            <a:ext cx="5717628" cy="1149264"/>
          </a:xfrm>
        </p:spPr>
        <p:txBody>
          <a:bodyPr/>
          <a:lstStyle/>
          <a:p>
            <a:r>
              <a:rPr lang="sv-SE" dirty="0"/>
              <a:t>Aktuella ämnen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62392101-AE08-4E5D-AED7-2B0B56947784}"/>
              </a:ext>
            </a:extLst>
          </p:cNvPr>
          <p:cNvSpPr txBox="1"/>
          <p:nvPr/>
        </p:nvSpPr>
        <p:spPr>
          <a:xfrm>
            <a:off x="5695128" y="1375410"/>
            <a:ext cx="6233160" cy="457581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Sprintdemo 4: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Återkopplingsformuläret öppet till och med </a:t>
            </a:r>
            <a:r>
              <a:rPr lang="sv-SE">
                <a:solidFill>
                  <a:schemeClr val="accent2"/>
                </a:solidFill>
                <a:ea typeface="+mn-lt"/>
                <a:cs typeface="+mn-lt"/>
              </a:rPr>
              <a:t>28 oktober</a:t>
            </a:r>
            <a:endParaRPr lang="sv-SE" dirty="0">
              <a:solidFill>
                <a:schemeClr val="accent2"/>
              </a:solidFill>
              <a:ea typeface="+mn-lt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Byte av logga o text i huvud och fot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  <a:ea typeface="+mn-lt"/>
                <a:cs typeface="+mn-lt"/>
              </a:rPr>
              <a:t>Min vårdplan - ägarskap och support/förvaltning/vidareutveckling</a:t>
            </a:r>
          </a:p>
        </p:txBody>
      </p:sp>
    </p:spTree>
    <p:extLst>
      <p:ext uri="{BB962C8B-B14F-4D97-AF65-F5344CB8AC3E}">
        <p14:creationId xmlns:p14="http://schemas.microsoft.com/office/powerpoint/2010/main" val="17581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375220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024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3C86AAB-191F-4895-9E1F-B88BBC89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12</a:t>
            </a:fld>
            <a:endParaRPr lang="sv-SE"/>
          </a:p>
        </p:txBody>
      </p:sp>
      <p:pic>
        <p:nvPicPr>
          <p:cNvPr id="10" name="Platshållare för innehåll 6" descr="En bild som visar text, biljardboll&#10;&#10;Automatiskt genererad beskrivning">
            <a:extLst>
              <a:ext uri="{FF2B5EF4-FFF2-40B4-BE49-F238E27FC236}">
                <a16:creationId xmlns:a16="http://schemas.microsoft.com/office/drawing/2014/main" id="{A754AE58-3F96-4655-973A-7CBB5F54A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63" y="2547303"/>
            <a:ext cx="3563937" cy="3563937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C2DFB7A-E755-406F-965A-19820751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Support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CFD6BE6-C94D-4AB3-AE4B-8C6FCB22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innehåll 8">
            <a:extLst>
              <a:ext uri="{FF2B5EF4-FFF2-40B4-BE49-F238E27FC236}">
                <a16:creationId xmlns:a16="http://schemas.microsoft.com/office/drawing/2014/main" id="{69836D69-EE7E-4570-B7C2-86EC0D73D187}"/>
              </a:ext>
            </a:extLst>
          </p:cNvPr>
          <p:cNvSpPr txBox="1">
            <a:spLocks/>
          </p:cNvSpPr>
          <p:nvPr/>
        </p:nvSpPr>
        <p:spPr>
          <a:xfrm>
            <a:off x="922424" y="1693273"/>
            <a:ext cx="7954876" cy="3564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6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96" y="1335464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pPr marL="0" indent="0">
              <a:lnSpc>
                <a:spcPct val="100000"/>
              </a:lnSpc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75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2F9AA7-68FB-4654-9D25-2C96CBC0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På gång i regionerna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39CB61E-7DB2-48E0-B47F-06B0F029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B0EA59-9785-4034-A948-1168C30F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14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7482C9F-9541-48C0-8E5E-457BF42E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5" y="0"/>
            <a:ext cx="4046468" cy="6119496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9EE1F23-2162-434A-B87E-BC5180C0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57" y="1547499"/>
            <a:ext cx="5804800" cy="3564527"/>
          </a:xfrm>
        </p:spPr>
        <p:txBody>
          <a:bodyPr/>
          <a:lstStyle/>
          <a:p>
            <a:pPr marL="0" indent="0">
              <a:buNone/>
            </a:pPr>
            <a:endParaRPr lang="sv-SE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2400" dirty="0">
                <a:ea typeface="+mn-lt"/>
                <a:cs typeface="+mn-lt"/>
              </a:rPr>
              <a:t>Vad är på gång i regionerna just nu?  </a:t>
            </a:r>
            <a:endParaRPr lang="sv-SE" sz="2400" dirty="0"/>
          </a:p>
          <a:p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A1AAA78-620D-49AB-9B5A-4F394CBA4160}"/>
              </a:ext>
            </a:extLst>
          </p:cNvPr>
          <p:cNvSpPr/>
          <p:nvPr/>
        </p:nvSpPr>
        <p:spPr>
          <a:xfrm rot="20500736">
            <a:off x="1444747" y="4030099"/>
            <a:ext cx="4138502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C00000"/>
            </a:solidFill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36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ORDET ÄR FRITT!</a:t>
            </a:r>
          </a:p>
        </p:txBody>
      </p:sp>
    </p:spTree>
    <p:extLst>
      <p:ext uri="{BB962C8B-B14F-4D97-AF65-F5344CB8AC3E}">
        <p14:creationId xmlns:p14="http://schemas.microsoft.com/office/powerpoint/2010/main" val="354897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335465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81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Chatt kontur">
            <a:extLst>
              <a:ext uri="{FF2B5EF4-FFF2-40B4-BE49-F238E27FC236}">
                <a16:creationId xmlns:a16="http://schemas.microsoft.com/office/drawing/2014/main" id="{E5F7192E-2B65-4C4F-9C8C-80DF626D6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4037" y="4699635"/>
            <a:ext cx="1677930" cy="147674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EF297B4-513A-4EF4-95BB-027ECDAA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4" y="64468"/>
            <a:ext cx="10515600" cy="1149264"/>
          </a:xfrm>
        </p:spPr>
        <p:txBody>
          <a:bodyPr/>
          <a:lstStyle/>
          <a:p>
            <a:r>
              <a:rPr lang="sv-SE" dirty="0"/>
              <a:t>Sprintdemo vs Beta-version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589D18-FE33-4AC2-845B-A553175B1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847097"/>
            <a:ext cx="10459450" cy="356452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Sprintdemo </a:t>
            </a:r>
          </a:p>
          <a:p>
            <a:r>
              <a:rPr lang="sv-SE" dirty="0"/>
              <a:t>spelas in och publiceras löpande under utvecklingsprocessens gång </a:t>
            </a:r>
          </a:p>
          <a:p>
            <a:r>
              <a:rPr lang="sv-SE" dirty="0"/>
              <a:t>är nästan uteslutande enbart skisser som visas (tidigt i utvecklingsprocessen)</a:t>
            </a:r>
          </a:p>
          <a:p>
            <a:r>
              <a:rPr lang="sv-SE" dirty="0"/>
              <a:t>möjlighet att påverka utvecklingsprocessen och komma med input som kan realiseras utan större kostnader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F07CD51-A7BD-4D30-BDA3-A9196AC6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85B6B6C-50B2-4D7C-A287-73C463EB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16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D978DE2-4B76-4057-BA2E-E6EA12EF1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38" t="6405" r="26392" b="10751"/>
          <a:stretch/>
        </p:blipFill>
        <p:spPr>
          <a:xfrm rot="1410980">
            <a:off x="9022252" y="496671"/>
            <a:ext cx="2731893" cy="2163659"/>
          </a:xfrm>
          <a:prstGeom prst="rect">
            <a:avLst/>
          </a:prstGeom>
        </p:spPr>
      </p:pic>
      <p:pic>
        <p:nvPicPr>
          <p:cNvPr id="7" name="Bild 6" descr="Chatt kontur">
            <a:extLst>
              <a:ext uri="{FF2B5EF4-FFF2-40B4-BE49-F238E27FC236}">
                <a16:creationId xmlns:a16="http://schemas.microsoft.com/office/drawing/2014/main" id="{04F4612D-5315-48BF-B25E-0002B7893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516">
            <a:off x="9786525" y="4080795"/>
            <a:ext cx="1710583" cy="1505484"/>
          </a:xfrm>
          <a:prstGeom prst="rect">
            <a:avLst/>
          </a:prstGeom>
        </p:spPr>
      </p:pic>
      <p:pic>
        <p:nvPicPr>
          <p:cNvPr id="9" name="Bild 8" descr="Chatt kontur">
            <a:extLst>
              <a:ext uri="{FF2B5EF4-FFF2-40B4-BE49-F238E27FC236}">
                <a16:creationId xmlns:a16="http://schemas.microsoft.com/office/drawing/2014/main" id="{CDCC9D0C-739B-4611-A97D-ED911954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386155">
            <a:off x="8754198" y="4140310"/>
            <a:ext cx="1093946" cy="962782"/>
          </a:xfrm>
          <a:prstGeom prst="rect">
            <a:avLst/>
          </a:prstGeom>
        </p:spPr>
      </p:pic>
      <p:pic>
        <p:nvPicPr>
          <p:cNvPr id="10" name="Bild 9" descr="Chatt kontur">
            <a:extLst>
              <a:ext uri="{FF2B5EF4-FFF2-40B4-BE49-F238E27FC236}">
                <a16:creationId xmlns:a16="http://schemas.microsoft.com/office/drawing/2014/main" id="{243878CC-827C-4603-B8F0-68446355B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516">
            <a:off x="10322318" y="5148614"/>
            <a:ext cx="809783" cy="7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20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F297B4-513A-4EF4-95BB-027ECDAA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4" y="64468"/>
            <a:ext cx="10515600" cy="1149264"/>
          </a:xfrm>
        </p:spPr>
        <p:txBody>
          <a:bodyPr/>
          <a:lstStyle/>
          <a:p>
            <a:r>
              <a:rPr lang="sv-SE" dirty="0"/>
              <a:t>Sprintdemo vs Beta-version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589D18-FE33-4AC2-845B-A553175B1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46736"/>
            <a:ext cx="10459450" cy="356452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Beta-version</a:t>
            </a:r>
          </a:p>
          <a:p>
            <a:r>
              <a:rPr lang="sv-SE" dirty="0"/>
              <a:t>släpps i slutskeendet av utvecklingsprocessen </a:t>
            </a:r>
          </a:p>
          <a:p>
            <a:r>
              <a:rPr lang="sv-SE" dirty="0"/>
              <a:t>är färdigkod som inte ännu är helt optimerad eller sammanlänkad men tillräckligt bra för att ge användare en möjlighet att testa och vänja sig med det nya </a:t>
            </a:r>
          </a:p>
          <a:p>
            <a:r>
              <a:rPr lang="sv-SE" dirty="0"/>
              <a:t>försent att komma med förbättringsförslag. Att genomföra ändringar i detta läge kostar väldigt mycket och drar ut på leveransen kraftigt.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600" dirty="0"/>
              <a:t>Om stora patient- eller säkerhetsrisker finns är det givetvis ett måste att göra ändringar men det ska vara stora risker för att förändringar kan ändras så sent. 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F07CD51-A7BD-4D30-BDA3-A9196AC6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85B6B6C-50B2-4D7C-A287-73C463EB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17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D4F180A-7AC0-463E-B85D-B50345837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39" y="546026"/>
            <a:ext cx="3760149" cy="18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Laptop med hel fyllning">
            <a:extLst>
              <a:ext uri="{FF2B5EF4-FFF2-40B4-BE49-F238E27FC236}">
                <a16:creationId xmlns:a16="http://schemas.microsoft.com/office/drawing/2014/main" id="{B4F95FF6-8C55-4FFF-9078-139D18A26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9297" y="247828"/>
            <a:ext cx="1540861" cy="23599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2222688-678A-41CF-B275-B19ADF49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Sprintdemo vs Beta-version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C47449-CB36-4762-801A-4AF7C6477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708" y="1427815"/>
            <a:ext cx="10459450" cy="356452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När kommer beta-versionen?</a:t>
            </a:r>
          </a:p>
          <a:p>
            <a:r>
              <a:rPr lang="sv-SE" sz="1800" dirty="0"/>
              <a:t>Vi har precis inlett interna diskussionerna om beta-versionen </a:t>
            </a:r>
          </a:p>
          <a:p>
            <a:r>
              <a:rPr lang="sv-SE" sz="1800" dirty="0"/>
              <a:t>Vi har även påbörjat arbetet med att få rätt förutsättningar för en beta-version </a:t>
            </a:r>
          </a:p>
          <a:p>
            <a:pPr lvl="1"/>
            <a:r>
              <a:rPr lang="sv-SE" sz="1600" dirty="0"/>
              <a:t>Förbered sökvägarna till beta-versionen, det vill </a:t>
            </a:r>
            <a:r>
              <a:rPr lang="sv-SE" sz="1600"/>
              <a:t>säga börjat </a:t>
            </a:r>
            <a:r>
              <a:rPr lang="sv-SE" sz="1600" dirty="0"/>
              <a:t>bygga en väg till beta-versionen</a:t>
            </a:r>
          </a:p>
          <a:p>
            <a:r>
              <a:rPr lang="sv-SE" sz="1800" dirty="0"/>
              <a:t>Kan inte i nuläget säga när en beta-version kommer finnas tillgänglig för användarna. Vi vet att det finns önskemål i regionerna att en beta-version ska finnas tillgänglig minst tre månader innan själva releasen, vi ska göra vårt bästa för att uppfylla det önskemålet. </a:t>
            </a:r>
            <a:endParaRPr lang="sv-SE" sz="1800" dirty="0">
              <a:highlight>
                <a:srgbClr val="FFFF00"/>
              </a:highlight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D1C833-5E33-4D96-A41D-7802F3C9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91DF93D-632C-4527-BD59-B7C10E32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18</a:t>
            </a:fld>
            <a:endParaRPr lang="sv-SE"/>
          </a:p>
        </p:txBody>
      </p:sp>
      <p:pic>
        <p:nvPicPr>
          <p:cNvPr id="13" name="Bild 12" descr="Skrivplatta märke med hel fyllning">
            <a:extLst>
              <a:ext uri="{FF2B5EF4-FFF2-40B4-BE49-F238E27FC236}">
                <a16:creationId xmlns:a16="http://schemas.microsoft.com/office/drawing/2014/main" id="{12B088BC-F102-4EC5-8135-205F1FB03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5269" y="8461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335465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360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3CAC4E-845C-4464-A04D-C4DB3DE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713"/>
          </a:xfrm>
        </p:spPr>
        <p:txBody>
          <a:bodyPr/>
          <a:lstStyle/>
          <a:p>
            <a:pPr algn="ctr"/>
            <a:r>
              <a:rPr lang="en-US"/>
              <a:t>Innan vi börjar….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93CAB1-87C1-455A-819E-ACEEB293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30280" cy="4351338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Stäng av er kamera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Var med i chatten.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Se till att din mikrofon är avstängd, förutom när du vill säga något.</a:t>
            </a:r>
            <a:br>
              <a:rPr lang="sv-SE" dirty="0"/>
            </a:br>
            <a:r>
              <a:rPr lang="sv-SE" dirty="0"/>
              <a:t>Om du vill prata, glöm inte att inleda med att presentera dig med namn samt region.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Användarforumet spelas in och läggs på Förvaltningens informationssida</a:t>
            </a:r>
            <a:endParaRPr lang="en-US" dirty="0"/>
          </a:p>
        </p:txBody>
      </p:sp>
      <p:pic>
        <p:nvPicPr>
          <p:cNvPr id="5" name="Bild 4" descr="Poddsändning">
            <a:extLst>
              <a:ext uri="{FF2B5EF4-FFF2-40B4-BE49-F238E27FC236}">
                <a16:creationId xmlns:a16="http://schemas.microsoft.com/office/drawing/2014/main" id="{BBECEADC-8CA8-4164-849C-07EB5F4D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5665" y="3963373"/>
            <a:ext cx="819364" cy="819364"/>
          </a:xfrm>
          <a:prstGeom prst="rect">
            <a:avLst/>
          </a:prstGeom>
        </p:spPr>
      </p:pic>
      <p:pic>
        <p:nvPicPr>
          <p:cNvPr id="6" name="Bild 5" descr="Videokamera">
            <a:extLst>
              <a:ext uri="{FF2B5EF4-FFF2-40B4-BE49-F238E27FC236}">
                <a16:creationId xmlns:a16="http://schemas.microsoft.com/office/drawing/2014/main" id="{444986D8-15ED-4B88-BCA7-52BCC50FB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6685" y="1530017"/>
            <a:ext cx="819364" cy="819364"/>
          </a:xfrm>
          <a:prstGeom prst="rect">
            <a:avLst/>
          </a:prstGeom>
        </p:spPr>
      </p:pic>
      <p:pic>
        <p:nvPicPr>
          <p:cNvPr id="10" name="Bild 9" descr="Marknadsföring">
            <a:extLst>
              <a:ext uri="{FF2B5EF4-FFF2-40B4-BE49-F238E27FC236}">
                <a16:creationId xmlns:a16="http://schemas.microsoft.com/office/drawing/2014/main" id="{B8FB716B-E4DE-4BFB-A4CA-29452ECD3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6685" y="2734946"/>
            <a:ext cx="832468" cy="832468"/>
          </a:xfrm>
          <a:prstGeom prst="rect">
            <a:avLst/>
          </a:prstGeom>
        </p:spPr>
      </p:pic>
      <p:pic>
        <p:nvPicPr>
          <p:cNvPr id="20" name="Bild 19" descr="Bock">
            <a:extLst>
              <a:ext uri="{FF2B5EF4-FFF2-40B4-BE49-F238E27FC236}">
                <a16:creationId xmlns:a16="http://schemas.microsoft.com/office/drawing/2014/main" id="{B4533BC8-CB80-4FA1-9CB7-461589A7A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6685" y="1531312"/>
            <a:ext cx="832467" cy="8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E32238-395D-43FD-8D6A-0FA30C08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417"/>
            <a:ext cx="10515600" cy="1149264"/>
          </a:xfrm>
        </p:spPr>
        <p:txBody>
          <a:bodyPr/>
          <a:lstStyle/>
          <a:p>
            <a:r>
              <a:rPr lang="sv-SE" dirty="0"/>
              <a:t>Gemensam utveckling av utbildningsmaterial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49F82C-6806-4C4F-A2D3-E8B2B1E66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22" y="1233485"/>
            <a:ext cx="5820121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/>
              <a:t>Ett uttryckt behov är att se över utbildningsmaterial och vilka möjligheter det finns för gemensamma mallar och information.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Vilka är </a:t>
            </a:r>
            <a:r>
              <a:rPr lang="sv-SE" b="1" dirty="0"/>
              <a:t>målgrupperna</a:t>
            </a:r>
            <a:r>
              <a:rPr lang="sv-SE" dirty="0"/>
              <a:t> som behöver prioriteras? 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Vilken </a:t>
            </a:r>
            <a:r>
              <a:rPr lang="sv-SE" b="1" dirty="0"/>
              <a:t>typ av utbildning </a:t>
            </a:r>
            <a:r>
              <a:rPr lang="sv-SE" dirty="0"/>
              <a:t>behöver prioriteras?</a:t>
            </a:r>
          </a:p>
          <a:p>
            <a:pPr lvl="1">
              <a:lnSpc>
                <a:spcPct val="100000"/>
              </a:lnSpc>
            </a:pPr>
            <a:r>
              <a:rPr lang="sv-SE" b="1" dirty="0"/>
              <a:t>Vad finns </a:t>
            </a:r>
            <a:r>
              <a:rPr lang="sv-SE" dirty="0"/>
              <a:t>idag som andra kan ta del av?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Förslag på hur en </a:t>
            </a:r>
            <a:r>
              <a:rPr lang="sv-SE" b="1" dirty="0"/>
              <a:t>gemensam utveckling</a:t>
            </a:r>
            <a:r>
              <a:rPr lang="sv-SE" dirty="0"/>
              <a:t> och användning kan se ut?</a:t>
            </a:r>
          </a:p>
          <a:p>
            <a:pPr lvl="1"/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E25B0BC-7A8B-4CF9-BC53-8D59F9AA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6D7C76-1958-4F23-83D1-9383131D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20</a:t>
            </a:fld>
            <a:endParaRPr lang="sv-SE"/>
          </a:p>
        </p:txBody>
      </p:sp>
      <p:pic>
        <p:nvPicPr>
          <p:cNvPr id="9" name="Bild 8" descr="Information med hel fyllning">
            <a:extLst>
              <a:ext uri="{FF2B5EF4-FFF2-40B4-BE49-F238E27FC236}">
                <a16:creationId xmlns:a16="http://schemas.microsoft.com/office/drawing/2014/main" id="{E7C2FFBD-A470-4592-93AA-C57C85172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4622" y="2708762"/>
            <a:ext cx="1257902" cy="1257902"/>
          </a:xfrm>
          <a:prstGeom prst="rect">
            <a:avLst/>
          </a:prstGeom>
        </p:spPr>
      </p:pic>
      <p:pic>
        <p:nvPicPr>
          <p:cNvPr id="11" name="Bild 10" descr="Böcker med hel fyllning">
            <a:extLst>
              <a:ext uri="{FF2B5EF4-FFF2-40B4-BE49-F238E27FC236}">
                <a16:creationId xmlns:a16="http://schemas.microsoft.com/office/drawing/2014/main" id="{458BF97E-E651-4538-AB68-55501AFAB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0171" y="3772729"/>
            <a:ext cx="1257902" cy="1257902"/>
          </a:xfrm>
          <a:prstGeom prst="rect">
            <a:avLst/>
          </a:prstGeom>
        </p:spPr>
      </p:pic>
      <p:pic>
        <p:nvPicPr>
          <p:cNvPr id="13" name="Bild 12" descr="Klassrum med hel fyllning">
            <a:extLst>
              <a:ext uri="{FF2B5EF4-FFF2-40B4-BE49-F238E27FC236}">
                <a16:creationId xmlns:a16="http://schemas.microsoft.com/office/drawing/2014/main" id="{BD56176A-09E7-4105-9AAB-C820E9D1B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4788" y="2514827"/>
            <a:ext cx="1257902" cy="12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375221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443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AC35794A-941E-41BC-A96F-61315D2A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Anmälda frågor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81228A0D-0352-40A4-BD68-CE4EF8F5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9760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1600" dirty="0">
                <a:ea typeface="+mn-lt"/>
                <a:cs typeface="+mn-lt"/>
              </a:rPr>
              <a:t>Vi i Region Sörmland planerar för en upphandling av stöd- och behandlingsprogram som ska användas i hela regionen, men hos oss finns ingen gemensam budget för digitalisering. </a:t>
            </a:r>
            <a:br>
              <a:rPr lang="sv-SE" sz="1600" dirty="0">
                <a:ea typeface="+mn-lt"/>
                <a:cs typeface="+mn-lt"/>
              </a:rPr>
            </a:br>
            <a:r>
              <a:rPr lang="sv-SE" sz="1600" dirty="0">
                <a:ea typeface="+mn-lt"/>
                <a:cs typeface="+mn-lt"/>
              </a:rPr>
              <a:t>Frågor har därför uppkommit kring finansieringen i andra regioner. Hur har man löst det där? </a:t>
            </a:r>
            <a:endParaRPr lang="sv-SE" sz="1600" dirty="0">
              <a:ea typeface="Open Sans"/>
              <a:cs typeface="Open Sans"/>
            </a:endParaRP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>
                <a:ea typeface="+mn-lt"/>
                <a:cs typeface="+mn-lt"/>
              </a:rPr>
              <a:t>En annan fråga är om man har en strategisk plan för vilka program som ska finnas i andra regioner? Har man beslutat kring ett basutbud? 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4C523F7-2C97-4895-B794-AC4097AC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22</a:t>
            </a:fld>
            <a:r>
              <a:rPr lang="sv-SE" dirty="0"/>
              <a:t>/</a:t>
            </a:r>
          </a:p>
        </p:txBody>
      </p:sp>
      <p:pic>
        <p:nvPicPr>
          <p:cNvPr id="19" name="Platshållare för bild 18" descr="Fästisar med frågetecken">
            <a:extLst>
              <a:ext uri="{FF2B5EF4-FFF2-40B4-BE49-F238E27FC236}">
                <a16:creationId xmlns:a16="http://schemas.microsoft.com/office/drawing/2014/main" id="{27D1DA58-DE65-4A58-8750-92C16522C2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13072"/>
          <a:stretch>
            <a:fillRect/>
          </a:stretch>
        </p:blipFill>
        <p:spPr>
          <a:xfrm>
            <a:off x="7139941" y="84221"/>
            <a:ext cx="4983479" cy="5983159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22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96" y="1375221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30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6840DE-D0FF-4145-843F-B1AB943A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 av dagens användarforum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F0BB36F-BDC0-4C02-A2FD-EB8CEA53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96" y="1401725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9CFE46A-FE09-46F7-953A-876A2F17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2390D9-FD4B-49A5-A84A-D5E6DDB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081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96" y="1375221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Kommande användarforum</a:t>
            </a: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1771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4ECAD1-1366-4DC6-A52D-46CAD4E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Kommande användarforum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CACF75-476D-4F67-8A65-18DCB501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44395"/>
            <a:ext cx="10515600" cy="1705708"/>
          </a:xfrm>
        </p:spPr>
        <p:txBody>
          <a:bodyPr/>
          <a:lstStyle/>
          <a:p>
            <a:pPr marL="0" indent="0">
              <a:buNone/>
            </a:pPr>
            <a:endParaRPr lang="sv-SE" dirty="0"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sv-SE" dirty="0">
                <a:hlinkClick r:id="rId2"/>
              </a:rPr>
              <a:t>Stöd och behandlings Användarforum 2022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A023E84-A1EB-4477-8B49-1989F555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35B657-67F1-4FD9-8175-5BA0694E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26</a:t>
            </a:fld>
            <a:endParaRPr lang="sv-SE"/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F09DA5A7-C9AC-44A3-BF24-1C5D5F57A064}"/>
              </a:ext>
            </a:extLst>
          </p:cNvPr>
          <p:cNvGraphicFramePr>
            <a:graphicFrameLocks noGrp="1"/>
          </p:cNvGraphicFramePr>
          <p:nvPr/>
        </p:nvGraphicFramePr>
        <p:xfrm>
          <a:off x="1213287" y="1287613"/>
          <a:ext cx="8950621" cy="2956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658">
                  <a:extLst>
                    <a:ext uri="{9D8B030D-6E8A-4147-A177-3AD203B41FA5}">
                      <a16:colId xmlns:a16="http://schemas.microsoft.com/office/drawing/2014/main" val="3436364400"/>
                    </a:ext>
                  </a:extLst>
                </a:gridCol>
                <a:gridCol w="6691963">
                  <a:extLst>
                    <a:ext uri="{9D8B030D-6E8A-4147-A177-3AD203B41FA5}">
                      <a16:colId xmlns:a16="http://schemas.microsoft.com/office/drawing/2014/main" val="1092032681"/>
                    </a:ext>
                  </a:extLst>
                </a:gridCol>
              </a:tblGrid>
              <a:tr h="256812">
                <a:tc>
                  <a:txBody>
                    <a:bodyPr/>
                    <a:lstStyle/>
                    <a:p>
                      <a:r>
                        <a:rPr lang="sv-SE" sz="1400" dirty="0"/>
                        <a:t>Datum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Innehåll (utöver de stående punkterna)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612703"/>
                  </a:ext>
                </a:extLst>
              </a:tr>
              <a:tr h="1325991">
                <a:tc>
                  <a:txBody>
                    <a:bodyPr/>
                    <a:lstStyle/>
                    <a:p>
                      <a:r>
                        <a:rPr lang="sv-SE" sz="1600" dirty="0"/>
                        <a:t>11 november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sv-S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Status för nationell utgivningsfunktion.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sv-S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Aktuella juridikfrågor för Stöd och behandling.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sv-S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Medicinskt ansvar och kvalitetssäkring.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765267"/>
                  </a:ext>
                </a:extLst>
              </a:tr>
              <a:tr h="1325991">
                <a:tc>
                  <a:txBody>
                    <a:bodyPr/>
                    <a:lstStyle/>
                    <a:p>
                      <a:r>
                        <a:rPr lang="sv-SE" sz="1600" dirty="0"/>
                        <a:t>16 december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sv-S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Privata innehållsleverantörer.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sv-S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Vad är lämpligt att ha i Stöd och behandling? 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sv-S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Joakim Ekberg (Östergötland) om statistik - Hur kan vi använda statistiken för att öka och effektivisera nyttjandet av tjänsten?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34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080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28D93B-810B-4496-B5A7-8067431B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43"/>
            <a:ext cx="10515600" cy="4588041"/>
          </a:xfrm>
        </p:spPr>
        <p:txBody>
          <a:bodyPr/>
          <a:lstStyle/>
          <a:p>
            <a:r>
              <a:rPr lang="sv-SE"/>
              <a:t>Tack för er uppmärksamhet!</a:t>
            </a:r>
            <a:br>
              <a:rPr lang="sv-SE"/>
            </a:br>
            <a:br>
              <a:rPr lang="sv-SE" sz="2400">
                <a:latin typeface="+mn-lt"/>
              </a:rPr>
            </a:br>
            <a:r>
              <a:rPr lang="sv-SE" sz="2400">
                <a:ea typeface="+mj-lt"/>
                <a:cs typeface="+mj-lt"/>
              </a:rPr>
              <a:t>Finns det fördjupningsområde ni är intresserade av att höra om eller kanske själva prata om? Skicka ett ärende till supporten och tagga med ”Användarforum”</a:t>
            </a:r>
            <a:endParaRPr lang="sv-SE">
              <a:ea typeface="+mj-lt"/>
              <a:cs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B2485EB-416D-41A4-8A24-F8A094637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576C32-35B8-4D1C-9C86-5C58C6FF8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96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3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4" y="9685"/>
            <a:ext cx="10515600" cy="1149264"/>
          </a:xfrm>
        </p:spPr>
        <p:txBody>
          <a:bodyPr/>
          <a:lstStyle/>
          <a:p>
            <a:r>
              <a:rPr lang="sv-SE">
                <a:ea typeface="+mj-lt"/>
                <a:cs typeface="+mj-lt"/>
              </a:rPr>
              <a:t>Syfte: Koordinera och samla in behov samt kanal för informations- och erfarenhetsutbyte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82" y="1314460"/>
            <a:ext cx="10459450" cy="4098851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pPr>
              <a:lnSpc>
                <a:spcPct val="100000"/>
              </a:lnSpc>
            </a:pPr>
            <a:endParaRPr lang="sv-SE" dirty="0">
              <a:ea typeface="+mn-lt"/>
              <a:cs typeface="+mn-lt"/>
            </a:endParaRPr>
          </a:p>
          <a:p>
            <a:pPr marL="0">
              <a:lnSpc>
                <a:spcPct val="100000"/>
              </a:lnSpc>
              <a:buFont typeface="Arial" panose="020B0604020202020204" pitchFamily="34" charset="0"/>
              <a:buNone/>
            </a:pPr>
            <a:endParaRPr lang="sv-SE" dirty="0">
              <a:ea typeface="+mn-lt"/>
              <a:cs typeface="+mn-lt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sv-SE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sv-SE" dirty="0">
              <a:solidFill>
                <a:schemeClr val="tx1"/>
              </a:solidFill>
              <a:ea typeface="Open Sans"/>
              <a:cs typeface="Open Sans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85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CCCF5-BAA9-4E4C-96B6-6829CE83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Agenda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C5C837C-7D53-4E50-BDC1-752E6FCF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06194"/>
            <a:ext cx="10459450" cy="356452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Teknikinformation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endParaRPr lang="sv-S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>
                <a:solidFill>
                  <a:schemeClr val="tx1"/>
                </a:solidFill>
                <a:ea typeface="Open Sans"/>
                <a:cs typeface="Open Sans"/>
              </a:rPr>
              <a:t> 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9BDEB0-A059-4A27-A7FB-18D322E6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1C981C-F9F9-4167-9BDA-91B21A7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2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E07BD9-A3D6-4994-B676-46D8042D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Teknikinformation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6CD917-DBE6-486B-AFD8-EE5E1A9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D9FBC94-CB35-41C8-99ED-633B1B0C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5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0339DDF-120F-4211-ADF4-C9A168CE7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10459450" cy="3935170"/>
          </a:xfrm>
        </p:spPr>
        <p:txBody>
          <a:bodyPr/>
          <a:lstStyle/>
          <a:p>
            <a:r>
              <a:rPr lang="sv-SE" dirty="0"/>
              <a:t>Stöd och behandling ansluter till ny autentiseringstjänst, mobilt SITHS e-id, den 18 oktober 2022</a:t>
            </a:r>
          </a:p>
          <a:p>
            <a:r>
              <a:rPr lang="sv-SE" dirty="0"/>
              <a:t>Information om driftmiljön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Bildobjekt 5" descr="En bild som visar text, elektronik, dator, kameralins&#10;&#10;Automatiskt genererad beskrivning">
            <a:extLst>
              <a:ext uri="{FF2B5EF4-FFF2-40B4-BE49-F238E27FC236}">
                <a16:creationId xmlns:a16="http://schemas.microsoft.com/office/drawing/2014/main" id="{AA85C40B-4CEB-4D75-AE9B-B0BB89C7A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47949" y="2947524"/>
            <a:ext cx="4733925" cy="254317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C1C26DC-D37C-44B5-B1A6-A2095050117C}"/>
              </a:ext>
            </a:extLst>
          </p:cNvPr>
          <p:cNvSpPr txBox="1"/>
          <p:nvPr/>
        </p:nvSpPr>
        <p:spPr>
          <a:xfrm>
            <a:off x="6647948" y="6160018"/>
            <a:ext cx="47339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900">
                <a:hlinkClick r:id="rId4" tooltip="https://creativecommons.org/licenses/by-nc/3.0/"/>
              </a:rPr>
              <a:t> BY-NC</a:t>
            </a:r>
            <a:endParaRPr lang="sv-SE" sz="900"/>
          </a:p>
        </p:txBody>
      </p:sp>
      <p:pic>
        <p:nvPicPr>
          <p:cNvPr id="10" name="Bildobjekt 9" descr="Tom ID-hållare">
            <a:extLst>
              <a:ext uri="{FF2B5EF4-FFF2-40B4-BE49-F238E27FC236}">
                <a16:creationId xmlns:a16="http://schemas.microsoft.com/office/drawing/2014/main" id="{6404398A-0583-41B2-A076-C0BD1AF9C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59" y="3680976"/>
            <a:ext cx="2539910" cy="16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7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E07BD9-A3D6-4994-B676-46D8042D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Teknikinformation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6CD917-DBE6-486B-AFD8-EE5E1A9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D9FBC94-CB35-41C8-99ED-633B1B0C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6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0339DDF-120F-4211-ADF4-C9A168CE7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Stöd och behandling ansluter till ny autentiseringstjänst, mobilt SITHS e-id, den 19 oktober 2022</a:t>
            </a:r>
          </a:p>
          <a:p>
            <a:r>
              <a:rPr lang="sv-SE"/>
              <a:t>Liknar ett mobilt bank-id men för SITHS</a:t>
            </a:r>
          </a:p>
          <a:p>
            <a:r>
              <a:rPr lang="sv-SE"/>
              <a:t>Hur många av er har hört talas om detta hemma i er region?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pic>
        <p:nvPicPr>
          <p:cNvPr id="17" name="Bildobjekt 16" descr="En bild som visar text, bord, inomhus&#10;&#10;Automatiskt genererad beskrivning">
            <a:extLst>
              <a:ext uri="{FF2B5EF4-FFF2-40B4-BE49-F238E27FC236}">
                <a16:creationId xmlns:a16="http://schemas.microsoft.com/office/drawing/2014/main" id="{B997A828-A3C5-48DB-9547-664485910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44594" y="3305699"/>
            <a:ext cx="2545302" cy="16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E07BD9-A3D6-4994-B676-46D8042D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Teknikinformation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6CD917-DBE6-486B-AFD8-EE5E1A9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D9FBC94-CB35-41C8-99ED-633B1B0C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7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0339DDF-120F-4211-ADF4-C9A168CE7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EA9DC97-E6D9-4394-9252-C369690E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66" y="1357069"/>
            <a:ext cx="6025795" cy="474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E07BD9-A3D6-4994-B676-46D8042D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Teknikinformation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6CD917-DBE6-486B-AFD8-EE5E1A9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D9FBC94-CB35-41C8-99ED-633B1B0C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389D8-6223-4B1D-82AB-19C377706A8C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0339DDF-120F-4211-ADF4-C9A168CE7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233485"/>
            <a:ext cx="10459450" cy="3564527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2021-12-06 gick Stöd och behandling över till en ny och mycket mer robust driftmiljö</a:t>
            </a:r>
          </a:p>
          <a:p>
            <a:pPr marL="0" indent="0">
              <a:buNone/>
            </a:pPr>
            <a:r>
              <a:rPr lang="sv-SE"/>
              <a:t>	- Dubbla s k produktionskluster i geografiskt åtskilda datahallar</a:t>
            </a:r>
          </a:p>
          <a:p>
            <a:pPr marL="0" indent="0">
              <a:buNone/>
            </a:pPr>
            <a:r>
              <a:rPr lang="sv-SE"/>
              <a:t>	- Båda </a:t>
            </a:r>
            <a:r>
              <a:rPr lang="sv-SE" err="1"/>
              <a:t>produktionsklustrena</a:t>
            </a:r>
            <a:r>
              <a:rPr lang="sv-SE"/>
              <a:t> är tillgängliga samtidigt vilket ökar prestandan och 	kapaciteten</a:t>
            </a:r>
          </a:p>
          <a:p>
            <a:pPr marL="0" indent="0">
              <a:buNone/>
            </a:pPr>
            <a:r>
              <a:rPr lang="sv-SE"/>
              <a:t>	- Den 5 och 6 oktober gjordes uppgraderingar av infrastrukturen, det ena 	produktionsklustret togs ur drift för uppgradering och alla användare lotsades 	över till det andra klustret</a:t>
            </a:r>
          </a:p>
          <a:p>
            <a:pPr marL="0" indent="0">
              <a:buNone/>
            </a:pPr>
            <a:r>
              <a:rPr lang="sv-SE"/>
              <a:t>	- Inga incidenter gällande applikationsdriften sedan 2021-12-06</a:t>
            </a:r>
          </a:p>
        </p:txBody>
      </p:sp>
    </p:spTree>
    <p:extLst>
      <p:ext uri="{BB962C8B-B14F-4D97-AF65-F5344CB8AC3E}">
        <p14:creationId xmlns:p14="http://schemas.microsoft.com/office/powerpoint/2010/main" val="2644192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DC100-F96C-4F7E-91D8-28F42007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EA1ACE-F745-469A-9F5D-EDBECE1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414977"/>
            <a:ext cx="10459450" cy="35645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Förvaltningen informerar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Teknikinformation	</a:t>
            </a:r>
          </a:p>
          <a:p>
            <a:pPr lvl="1">
              <a:lnSpc>
                <a:spcPct val="100000"/>
              </a:lnSpc>
            </a:pPr>
            <a:r>
              <a:rPr lang="sv-SE" b="1" dirty="0">
                <a:ea typeface="+mn-lt"/>
                <a:cs typeface="+mn-lt"/>
              </a:rPr>
              <a:t>Aktuella ämnen</a:t>
            </a:r>
          </a:p>
          <a:p>
            <a:pPr lvl="1"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Support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På gång i regionerna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Sprintdemo vs Beta-version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Gemensam utveckling av utbildningsmaterial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Anmälda frågor 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Sammanfattning av dagens användarforum</a:t>
            </a:r>
          </a:p>
          <a:p>
            <a:pPr>
              <a:lnSpc>
                <a:spcPct val="100000"/>
              </a:lnSpc>
            </a:pPr>
            <a:r>
              <a:rPr lang="sv-SE" dirty="0">
                <a:ea typeface="+mn-lt"/>
                <a:cs typeface="+mn-lt"/>
              </a:rPr>
              <a:t>Kommande användarforum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dirty="0">
                <a:ea typeface="+mn-lt"/>
                <a:cs typeface="+mn-lt"/>
              </a:rPr>
              <a:t> 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7A5240F-EF9B-4653-A677-35F7A6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E2E8E3-5EA4-4906-B204-9BF711D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89D8-6223-4B1D-82AB-19C377706A8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1884714"/>
      </p:ext>
    </p:extLst>
  </p:cSld>
  <p:clrMapOvr>
    <a:masterClrMapping/>
  </p:clrMapOvr>
</p:sld>
</file>

<file path=ppt/theme/theme1.xml><?xml version="1.0" encoding="utf-8"?>
<a:theme xmlns:a="http://schemas.openxmlformats.org/drawingml/2006/main" name="1177 Vårguiden">
  <a:themeElements>
    <a:clrScheme name="1177">
      <a:dk1>
        <a:sysClr val="windowText" lastClr="000000"/>
      </a:dk1>
      <a:lt1>
        <a:sysClr val="window" lastClr="FFFFFF"/>
      </a:lt1>
      <a:dk2>
        <a:srgbClr val="FA8100"/>
      </a:dk2>
      <a:lt2>
        <a:srgbClr val="636466"/>
      </a:lt2>
      <a:accent1>
        <a:srgbClr val="C12143"/>
      </a:accent1>
      <a:accent2>
        <a:srgbClr val="6A0032"/>
      </a:accent2>
      <a:accent3>
        <a:srgbClr val="FAEEF0"/>
      </a:accent3>
      <a:accent4>
        <a:srgbClr val="396291"/>
      </a:accent4>
      <a:accent5>
        <a:srgbClr val="438F2C"/>
      </a:accent5>
      <a:accent6>
        <a:srgbClr val="A9428B"/>
      </a:accent6>
      <a:hlink>
        <a:srgbClr val="C12143"/>
      </a:hlink>
      <a:folHlink>
        <a:srgbClr val="6A0032"/>
      </a:folHlink>
    </a:clrScheme>
    <a:fontScheme name="1177">
      <a:majorFont>
        <a:latin typeface="Int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177_Mall_2022_PPT" id="{F0558235-F980-9842-AE80-35F66CA6E98D}" vid="{F832F52E-FA2C-7747-B507-937D1506238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4AF1B5AFADE1438984E4ED97CAED62" ma:contentTypeVersion="12" ma:contentTypeDescription="Skapa ett nytt dokument." ma:contentTypeScope="" ma:versionID="d6f32c856bac6dcaf667985d7ac77902">
  <xsd:schema xmlns:xsd="http://www.w3.org/2001/XMLSchema" xmlns:xs="http://www.w3.org/2001/XMLSchema" xmlns:p="http://schemas.microsoft.com/office/2006/metadata/properties" xmlns:ns2="69252be8-17ef-4408-949c-5e7cc87314a9" xmlns:ns3="820a17fa-c612-436a-ad40-1f0b54d174c8" targetNamespace="http://schemas.microsoft.com/office/2006/metadata/properties" ma:root="true" ma:fieldsID="d3392acbbc36e96ac2a66d13341b06e5" ns2:_="" ns3:_="">
    <xsd:import namespace="69252be8-17ef-4408-949c-5e7cc87314a9"/>
    <xsd:import namespace="820a17fa-c612-436a-ad40-1f0b54d174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52be8-17ef-4408-949c-5e7cc8731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ildmarkeringar" ma:readOnly="false" ma:fieldId="{5cf76f15-5ced-4ddc-b409-7134ff3c332f}" ma:taxonomyMulti="true" ma:sspId="d24b8daa-ea0d-4019-ac30-410f7b645d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a17fa-c612-436a-ad40-1f0b54d174c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55771c1-dc24-4a76-bc59-e65bba6642bc}" ma:internalName="TaxCatchAll" ma:showField="CatchAllData" ma:web="820a17fa-c612-436a-ad40-1f0b54d174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1AD5CA-C494-41BD-8315-7D0E2F154D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855ECC-1276-417E-9618-0F35FDF3CCC2}">
  <ds:schemaRefs>
    <ds:schemaRef ds:uri="69252be8-17ef-4408-949c-5e7cc87314a9"/>
    <ds:schemaRef ds:uri="820a17fa-c612-436a-ad40-1f0b54d174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1177_Mall_2022_PPT</Template>
  <TotalTime>82</TotalTime>
  <Words>1041</Words>
  <Application>Microsoft Office PowerPoint</Application>
  <PresentationFormat>Bredbild</PresentationFormat>
  <Paragraphs>227</Paragraphs>
  <Slides>28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4" baseType="lpstr">
      <vt:lpstr>Arial</vt:lpstr>
      <vt:lpstr>Calibri</vt:lpstr>
      <vt:lpstr>Inter</vt:lpstr>
      <vt:lpstr>Open Sans</vt:lpstr>
      <vt:lpstr>Wingdings</vt:lpstr>
      <vt:lpstr>1177 Vårguiden</vt:lpstr>
      <vt:lpstr>Användarforum    Stöd och behandling</vt:lpstr>
      <vt:lpstr>Innan vi börjar….</vt:lpstr>
      <vt:lpstr>Syfte: Koordinera och samla in behov samt kanal för informations- och erfarenhetsutbyte</vt:lpstr>
      <vt:lpstr>Agenda</vt:lpstr>
      <vt:lpstr>Teknikinformation</vt:lpstr>
      <vt:lpstr>Teknikinformation</vt:lpstr>
      <vt:lpstr>Teknikinformation</vt:lpstr>
      <vt:lpstr>Teknikinformation</vt:lpstr>
      <vt:lpstr>Agenda</vt:lpstr>
      <vt:lpstr>Aktuella ämnen</vt:lpstr>
      <vt:lpstr>Agenda</vt:lpstr>
      <vt:lpstr>Support</vt:lpstr>
      <vt:lpstr>Agenda</vt:lpstr>
      <vt:lpstr>På gång i regionerna </vt:lpstr>
      <vt:lpstr>Agenda</vt:lpstr>
      <vt:lpstr>Sprintdemo vs Beta-version </vt:lpstr>
      <vt:lpstr>Sprintdemo vs Beta-version </vt:lpstr>
      <vt:lpstr>Sprintdemo vs Beta-version </vt:lpstr>
      <vt:lpstr>Agenda</vt:lpstr>
      <vt:lpstr>Gemensam utveckling av utbildningsmaterial</vt:lpstr>
      <vt:lpstr>Agenda</vt:lpstr>
      <vt:lpstr>Anmälda frågor</vt:lpstr>
      <vt:lpstr>Agenda</vt:lpstr>
      <vt:lpstr>Sammanfattning av dagens användarforum</vt:lpstr>
      <vt:lpstr>Agenda</vt:lpstr>
      <vt:lpstr>Kommande användarforum </vt:lpstr>
      <vt:lpstr>Tack för er uppmärksamhet!  Finns det fördjupningsområde ni är intresserade av att höra om eller kanske själva prata om? Skicka ett ärende till supporten och tagga med ”Användarforum”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Användarforum    Stöd och behandling</dc:title>
  <dc:creator>Axelsson Jenny</dc:creator>
  <cp:lastModifiedBy>Axelsson Jenny</cp:lastModifiedBy>
  <cp:revision>2</cp:revision>
  <dcterms:created xsi:type="dcterms:W3CDTF">2022-09-20T06:32:16Z</dcterms:created>
  <dcterms:modified xsi:type="dcterms:W3CDTF">2022-10-14T11:24:43Z</dcterms:modified>
</cp:coreProperties>
</file>