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312" r:id="rId5"/>
    <p:sldId id="259" r:id="rId6"/>
    <p:sldId id="339" r:id="rId7"/>
    <p:sldId id="330" r:id="rId8"/>
    <p:sldId id="327" r:id="rId9"/>
    <p:sldId id="331" r:id="rId10"/>
    <p:sldId id="333" r:id="rId11"/>
    <p:sldId id="332" r:id="rId12"/>
    <p:sldId id="334" r:id="rId13"/>
    <p:sldId id="335" r:id="rId14"/>
    <p:sldId id="337" r:id="rId15"/>
    <p:sldId id="338" r:id="rId16"/>
    <p:sldId id="336" r:id="rId17"/>
    <p:sldId id="324" r:id="rId18"/>
    <p:sldId id="262" r:id="rId19"/>
  </p:sldIdLst>
  <p:sldSz cx="12192000" cy="6858000"/>
  <p:notesSz cx="6858000" cy="9144000"/>
  <p:custDataLst>
    <p:tags r:id="rId2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sson Jenny" userId="35153831-a041-4e19-963c-026d50be729b" providerId="ADAL" clId="{39901E7C-79DB-4083-B521-6D6A7A88FD1D}"/>
    <pc:docChg chg="modShowInfo">
      <pc:chgData name="Axelsson Jenny" userId="35153831-a041-4e19-963c-026d50be729b" providerId="ADAL" clId="{39901E7C-79DB-4083-B521-6D6A7A88FD1D}" dt="2022-04-01T10:45:43.974" v="0" actId="2744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216" y="2392723"/>
            <a:ext cx="3357569" cy="13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402CD-6991-4956-97B9-E3910AAB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928556-41DC-4E7D-B277-65FF65098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2DCD5D-84F3-4333-9600-FAF6E5BA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3736BC-98B2-4BCE-A2E9-183F5B48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1D28AC-A24D-4524-BA21-B7D614B9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71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F82C88D0-E5EA-4C03-9F7E-472FA161F6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2BD7D724-E84A-4821-8A86-18337A832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>
            <a:extLst>
              <a:ext uri="{FF2B5EF4-FFF2-40B4-BE49-F238E27FC236}">
                <a16:creationId xmlns:a16="http://schemas.microsoft.com/office/drawing/2014/main" id="{7223EEBE-07D2-4BC2-B732-B72D949BF9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4497579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411" imgH="412" progId="TCLayout.ActiveDocument.1">
                  <p:embed/>
                </p:oleObj>
              </mc:Choice>
              <mc:Fallback>
                <p:oleObj name="think-cell Slide" r:id="rId17" imgW="411" imgH="412" progId="TCLayout.ActiveDocument.1">
                  <p:embed/>
                  <p:pic>
                    <p:nvPicPr>
                      <p:cNvPr id="11" name="Objekt 10" hidden="1">
                        <a:extLst>
                          <a:ext uri="{FF2B5EF4-FFF2-40B4-BE49-F238E27FC236}">
                            <a16:creationId xmlns:a16="http://schemas.microsoft.com/office/drawing/2014/main" id="{7223EEBE-07D2-4BC2-B732-B72D949BF9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>
            <a:extLst>
              <a:ext uri="{FF2B5EF4-FFF2-40B4-BE49-F238E27FC236}">
                <a16:creationId xmlns:a16="http://schemas.microsoft.com/office/drawing/2014/main" id="{92491012-DCA1-42B2-89F4-9B6C3B60D0E8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400" b="1" i="0" baseline="0">
              <a:latin typeface="Inter"/>
              <a:ea typeface="+mj-ea"/>
              <a:cs typeface="+mj-cs"/>
              <a:sym typeface="Inter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50" r:id="rId10"/>
    <p:sldLayoutId id="2147483652" r:id="rId11"/>
    <p:sldLayoutId id="2147483655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-15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Genomgång av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kravunderlag samt diskussion om testmiljö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sz="1200" dirty="0">
                <a:solidFill>
                  <a:schemeClr val="accent1"/>
                </a:solidFill>
              </a:rPr>
              <a:t>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sz="3600" dirty="0">
                <a:solidFill>
                  <a:schemeClr val="accent1"/>
                </a:solidFill>
              </a:rPr>
              <a:t>Stöd och behandling</a:t>
            </a:r>
            <a:endParaRPr lang="sv-SE" dirty="0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7C3A8192-81A1-4B54-8CE2-055E1C43C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2022-04-01</a:t>
            </a:r>
          </a:p>
        </p:txBody>
      </p:sp>
    </p:spTree>
    <p:extLst>
      <p:ext uri="{BB962C8B-B14F-4D97-AF65-F5344CB8AC3E}">
        <p14:creationId xmlns:p14="http://schemas.microsoft.com/office/powerpoint/2010/main" val="29745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+mj-lt"/>
                <a:cs typeface="+mj-lt"/>
              </a:rPr>
              <a:t>Agenda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Beta-miljö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Definition av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Krav och önskemål på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Diskussion testmiljö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Summering av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diskussion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om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testmiljö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+mj-lt"/>
                <a:cs typeface="+mj-lt"/>
              </a:rPr>
              <a:t>Exempel på krav och önskemål för testmiljö som skickats in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ehov av att kunna testa, felsöka och skapa underlag i en miljö där vi är säkra på att det inte finns en diskrepans mellan ”testmiljön” och den skarpa miljö där programmen bedrivs</a:t>
            </a:r>
            <a:endParaRPr lang="sv-SE" b="1" dirty="0">
              <a:solidFill>
                <a:schemeClr val="tx1"/>
              </a:solidFill>
              <a:ea typeface="Open Sans"/>
              <a:cs typeface="Open San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Testenhet i </a:t>
            </a:r>
            <a:r>
              <a:rPr lang="sv-SE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prod</a:t>
            </a:r>
            <a:endParaRPr lang="sv-S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estmiljö som är en spegling av </a:t>
            </a:r>
            <a:r>
              <a:rPr lang="sv-SE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</a:t>
            </a: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-miljön</a:t>
            </a:r>
            <a:r>
              <a:rPr lang="sv-SE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öjlighet att återspegla patienters vy när fel inträffar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Minimera fel i produktionsmiljö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Möjliggöra egna tester vid supportärenden i personalvyerna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 förlopp och återskapa fel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sv-SE" dirty="0">
              <a:solidFill>
                <a:schemeClr val="tx1"/>
              </a:solidFill>
              <a:ea typeface="Open Sans"/>
              <a:cs typeface="Open Sans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sv-SE" dirty="0">
              <a:solidFill>
                <a:schemeClr val="tx1"/>
              </a:solidFill>
              <a:ea typeface="Open Sans"/>
              <a:cs typeface="Open San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574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+mj-lt"/>
                <a:cs typeface="+mj-lt"/>
              </a:rPr>
              <a:t>Agenda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Beta-miljö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Definition av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Krav och önskemål på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Diskussion testmiljö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Summering av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diskussion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om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testmiljö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00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+mj-lt"/>
                <a:cs typeface="+mj-lt"/>
              </a:rPr>
              <a:t>Agenda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Beta-miljö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Definition av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Diskussion testmiljö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en-US" b="1" dirty="0">
                <a:solidFill>
                  <a:schemeClr val="tx1"/>
                </a:solidFill>
                <a:ea typeface="+mn-lt"/>
                <a:cs typeface="+mn-lt"/>
              </a:rPr>
              <a:t>Summering av </a:t>
            </a:r>
            <a:r>
              <a:rPr lang="en-US" b="1" dirty="0" err="1">
                <a:solidFill>
                  <a:schemeClr val="tx1"/>
                </a:solidFill>
                <a:ea typeface="+mn-lt"/>
                <a:cs typeface="+mn-lt"/>
              </a:rPr>
              <a:t>diskussionen</a:t>
            </a:r>
            <a:r>
              <a:rPr lang="en-US" b="1" dirty="0">
                <a:solidFill>
                  <a:schemeClr val="tx1"/>
                </a:solidFill>
                <a:ea typeface="+mn-lt"/>
                <a:cs typeface="+mn-lt"/>
              </a:rPr>
              <a:t> om </a:t>
            </a:r>
            <a:r>
              <a:rPr lang="en-US" b="1" dirty="0" err="1">
                <a:solidFill>
                  <a:schemeClr val="tx1"/>
                </a:solidFill>
                <a:ea typeface="+mn-lt"/>
                <a:cs typeface="+mn-lt"/>
              </a:rPr>
              <a:t>testmiljö</a:t>
            </a:r>
            <a:endParaRPr lang="en-US" b="1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8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CF6663-7517-4ED3-A2EF-48DE57524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Summering av diskussionen om testmiljö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BDB3DFC-625F-4F07-93B6-FDF3F7CBF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6E7DC32-87F4-439C-A24A-C11D916C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F34E044-5979-4AF9-AC24-92579E79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3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3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B3CAC4E-845C-4464-A04D-C4DB3DE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4713"/>
          </a:xfrm>
        </p:spPr>
        <p:txBody>
          <a:bodyPr/>
          <a:lstStyle/>
          <a:p>
            <a:pPr algn="ctr"/>
            <a:r>
              <a:rPr lang="en-US" dirty="0"/>
              <a:t>Innan vi börjar….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93CAB1-87C1-455A-819E-ACEEB293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0280" cy="4351338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Stäng av er kamera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Var med i chatten.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Se till att din mikrofon är avstängd, förutom när du vill säga något.</a:t>
            </a:r>
            <a:br>
              <a:rPr lang="sv-SE" dirty="0"/>
            </a:br>
            <a:r>
              <a:rPr lang="sv-SE" dirty="0"/>
              <a:t>Om du vill prata, glöm inte att inleda med att presentera dig med namn samt region. 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Mötet spelas in och läggs på Förvaltningens informationssida</a:t>
            </a:r>
            <a:endParaRPr lang="en-US" dirty="0"/>
          </a:p>
        </p:txBody>
      </p:sp>
      <p:pic>
        <p:nvPicPr>
          <p:cNvPr id="5" name="Bild 4" descr="Poddsändning">
            <a:extLst>
              <a:ext uri="{FF2B5EF4-FFF2-40B4-BE49-F238E27FC236}">
                <a16:creationId xmlns:a16="http://schemas.microsoft.com/office/drawing/2014/main" id="{BBECEADC-8CA8-4164-849C-07EB5F4D1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2879" y="3944758"/>
            <a:ext cx="819364" cy="819364"/>
          </a:xfrm>
          <a:prstGeom prst="rect">
            <a:avLst/>
          </a:prstGeom>
        </p:spPr>
      </p:pic>
      <p:pic>
        <p:nvPicPr>
          <p:cNvPr id="6" name="Bild 5" descr="Videokamera">
            <a:extLst>
              <a:ext uri="{FF2B5EF4-FFF2-40B4-BE49-F238E27FC236}">
                <a16:creationId xmlns:a16="http://schemas.microsoft.com/office/drawing/2014/main" id="{444986D8-15ED-4B88-BCA7-52BCC50FB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82879" y="1531312"/>
            <a:ext cx="819364" cy="819364"/>
          </a:xfrm>
          <a:prstGeom prst="rect">
            <a:avLst/>
          </a:prstGeom>
        </p:spPr>
      </p:pic>
      <p:pic>
        <p:nvPicPr>
          <p:cNvPr id="10" name="Bild 9" descr="Marknadsföring">
            <a:extLst>
              <a:ext uri="{FF2B5EF4-FFF2-40B4-BE49-F238E27FC236}">
                <a16:creationId xmlns:a16="http://schemas.microsoft.com/office/drawing/2014/main" id="{B8FB716B-E4DE-4BFB-A4CA-29452ECD36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82879" y="2747342"/>
            <a:ext cx="832468" cy="832468"/>
          </a:xfrm>
          <a:prstGeom prst="rect">
            <a:avLst/>
          </a:prstGeom>
        </p:spPr>
      </p:pic>
      <p:pic>
        <p:nvPicPr>
          <p:cNvPr id="20" name="Bild 19" descr="Bock">
            <a:extLst>
              <a:ext uri="{FF2B5EF4-FFF2-40B4-BE49-F238E27FC236}">
                <a16:creationId xmlns:a16="http://schemas.microsoft.com/office/drawing/2014/main" id="{B4533BC8-CB80-4FA1-9CB7-461589A7AD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82880" y="1531312"/>
            <a:ext cx="832467" cy="83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0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dirty="0">
                <a:ea typeface="+mj-lt"/>
                <a:cs typeface="+mj-lt"/>
              </a:rPr>
              <a:t>Agenda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Beta-miljö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Definition av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Kort summering av krav och behov av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Diskussion testmiljö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Summering av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diskussion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om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testmiljö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608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dirty="0">
                <a:ea typeface="+mj-lt"/>
                <a:cs typeface="+mj-lt"/>
              </a:rPr>
              <a:t>Agenda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Beta-miljö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Definition av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Kort summering av krav och behov av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Diskussion testmiljö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Summering av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diskussion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om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testmiljö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711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+mj-lt"/>
                <a:cs typeface="+mj-lt"/>
              </a:rPr>
              <a:t>Betamiljö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Betamiljön kommer att sättas upp i god tid innan releasen av de nya behandlarvyerna</a:t>
            </a:r>
            <a:endParaRPr lang="en-US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Vi ska försöka uppdatera betamiljön 1 gång/vecka (kräver resurser och tid från utvecklingsarbetet)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Allt kommer inte finnas på plats från start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VIKTIGT att följa de instruktioner som går ut i samband med tester i betamiljön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Betamiljön tas bort i samband med releasen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08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+mj-lt"/>
                <a:cs typeface="+mj-lt"/>
              </a:rPr>
              <a:t>Agenda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Beta-miljö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Definition av testmiljö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Diskussion testmiljö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Summering av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diskussion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om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testmiljö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970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+mj-lt"/>
                <a:cs typeface="+mj-lt"/>
              </a:rPr>
              <a:t>Definition av testmiljö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En testmiljö innehåller </a:t>
            </a:r>
            <a:endParaRPr lang="en-US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Fingerade personuppgifter, testpersoner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För att logga in som personal krävs test SITHS-kort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Testdata (man får </a:t>
            </a:r>
            <a:r>
              <a:rPr lang="sv-SE" b="1" u="sng" dirty="0">
                <a:solidFill>
                  <a:schemeClr val="tx1"/>
                </a:solidFill>
                <a:ea typeface="Open Sans"/>
                <a:cs typeface="Open Sans"/>
              </a:rPr>
              <a:t>a l d r i g </a:t>
            </a: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blanda testdata och produktionsdata)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Egna servrar som EJ delas med produktionsmiljön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Innehåller oftast inte lika stora mängder data som i produktionsmiljön (prestanda)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Kräver stor arbetsinsats av alla regioner att skapa upp testmiljön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sv-SE" dirty="0">
              <a:solidFill>
                <a:schemeClr val="tx1"/>
              </a:solidFill>
              <a:ea typeface="Open Sans"/>
              <a:cs typeface="Open San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Frågor?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317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+mj-lt"/>
                <a:cs typeface="+mj-lt"/>
              </a:rPr>
              <a:t>Miljöer som regionerna har tillgång till i dag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Stöd och behandling som finns i </a:t>
            </a:r>
            <a:r>
              <a:rPr lang="sv-SE" b="1" u="sng" dirty="0">
                <a:solidFill>
                  <a:schemeClr val="tx1"/>
                </a:solidFill>
                <a:ea typeface="Open Sans"/>
                <a:cs typeface="Open Sans"/>
              </a:rPr>
              <a:t>produktionsmiljön </a:t>
            </a: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samt Designverktyget som finns i </a:t>
            </a:r>
            <a:r>
              <a:rPr lang="sv-SE" b="1" u="sng" dirty="0">
                <a:solidFill>
                  <a:schemeClr val="tx1"/>
                </a:solidFill>
                <a:ea typeface="Open Sans"/>
                <a:cs typeface="Open Sans"/>
              </a:rPr>
              <a:t>produktionsmiljön</a:t>
            </a:r>
            <a:endParaRPr lang="en-US" b="1" u="sng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Innehåller riktiga personuppgifter, levande människor som finns i Folkbokföringen som Skatteverket tillhandhåller (Invånare)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Innehåller riktiga personuppgifter, levande människor som har en anställning inom t ex en region och som finns i regionens HSA-katalog (Personal)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Produktionsdata – invånare som använder olika stöd- och behandlingsprogram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Innehåller stora mängder data (Stöd och behandling främst)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Stöd och behandling delar </a:t>
            </a: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inte</a:t>
            </a: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 databas med Designverktyget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sv-SE" dirty="0">
              <a:solidFill>
                <a:schemeClr val="tx1"/>
              </a:solidFill>
              <a:ea typeface="Open Sans"/>
              <a:cs typeface="Open San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Frågor?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70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8B63E-F8AC-4782-9D13-FA8F267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+mj-lt"/>
                <a:cs typeface="+mj-lt"/>
              </a:rPr>
              <a:t>Miljöer som regionerna har tillgång till idag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ADD6401-DF14-48EF-A182-1F0679E3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Designverktyget som finns i </a:t>
            </a:r>
            <a:r>
              <a:rPr lang="sv-SE" b="1" u="sng" dirty="0">
                <a:solidFill>
                  <a:schemeClr val="tx1"/>
                </a:solidFill>
                <a:ea typeface="Open Sans"/>
                <a:cs typeface="Open Sans"/>
              </a:rPr>
              <a:t>produktionsmiljön</a:t>
            </a:r>
            <a:endParaRPr lang="en-US" b="1" u="sng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Designverktyget innehåller samma funktionalitet som Stöd och behandling förutom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Överlämning av moment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Aviseringar (mejl och sms)</a:t>
            </a:r>
            <a:endParaRPr lang="en-US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b="1" dirty="0">
                <a:solidFill>
                  <a:schemeClr val="tx1"/>
                </a:solidFill>
                <a:ea typeface="Open Sans"/>
                <a:cs typeface="Open Sans"/>
              </a:rPr>
              <a:t>Fliken Profil</a:t>
            </a:r>
            <a:endParaRPr lang="en-US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sv-SE" dirty="0">
              <a:solidFill>
                <a:schemeClr val="tx1"/>
              </a:solidFill>
              <a:ea typeface="Open Sans"/>
              <a:cs typeface="Open Sans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Inget PDL-loggas i Designverktyget.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Designverktyget har egen databas (viktigt att komma ihåg vid t ex felsökning när fel ej kan återskapas)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sv-SE" dirty="0">
              <a:solidFill>
                <a:schemeClr val="tx1"/>
              </a:solidFill>
              <a:ea typeface="Open Sans"/>
              <a:cs typeface="Open San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Frågor?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5EBB0C-0058-4D28-AF61-6EF7FDA0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ADDE21-8551-4149-BBCC-CB265704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5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q8pWEAipNB.83_P_hIiw"/>
</p:tagLst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ll_PPT_20190416  -  Skrivskyddad" id="{22903717-B928-4645-BD5D-D0BD4232857A}" vid="{FA763605-81F1-4FF2-B45C-69DD8ABF749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4AF1B5AFADE1438984E4ED97CAED62" ma:contentTypeVersion="12" ma:contentTypeDescription="Skapa ett nytt dokument." ma:contentTypeScope="" ma:versionID="d6f32c856bac6dcaf667985d7ac77902">
  <xsd:schema xmlns:xsd="http://www.w3.org/2001/XMLSchema" xmlns:xs="http://www.w3.org/2001/XMLSchema" xmlns:p="http://schemas.microsoft.com/office/2006/metadata/properties" xmlns:ns2="69252be8-17ef-4408-949c-5e7cc87314a9" xmlns:ns3="820a17fa-c612-436a-ad40-1f0b54d174c8" targetNamespace="http://schemas.microsoft.com/office/2006/metadata/properties" ma:root="true" ma:fieldsID="d3392acbbc36e96ac2a66d13341b06e5" ns2:_="" ns3:_="">
    <xsd:import namespace="69252be8-17ef-4408-949c-5e7cc87314a9"/>
    <xsd:import namespace="820a17fa-c612-436a-ad40-1f0b54d17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52be8-17ef-4408-949c-5e7cc8731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d24b8daa-ea0d-4019-ac30-410f7b645d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a17fa-c612-436a-ad40-1f0b54d174c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55771c1-dc24-4a76-bc59-e65bba6642bc}" ma:internalName="TaxCatchAll" ma:showField="CatchAllData" ma:web="820a17fa-c612-436a-ad40-1f0b54d174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52be8-17ef-4408-949c-5e7cc87314a9">
      <Terms xmlns="http://schemas.microsoft.com/office/infopath/2007/PartnerControls"/>
    </lcf76f155ced4ddcb4097134ff3c332f>
    <TaxCatchAll xmlns="820a17fa-c612-436a-ad40-1f0b54d174c8" xsi:nil="true"/>
  </documentManagement>
</p:properties>
</file>

<file path=customXml/itemProps1.xml><?xml version="1.0" encoding="utf-8"?>
<ds:datastoreItem xmlns:ds="http://schemas.openxmlformats.org/officeDocument/2006/customXml" ds:itemID="{2F24E8C9-D9B7-48DC-9C51-3FB49121B6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52be8-17ef-4408-949c-5e7cc87314a9"/>
    <ds:schemaRef ds:uri="820a17fa-c612-436a-ad40-1f0b54d174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AB53AA-EBE4-46F9-A91E-045D87E59A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068680-729C-46D7-81EE-A3EC47914E3B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820a17fa-c612-436a-ad40-1f0b54d174c8"/>
    <ds:schemaRef ds:uri="69252be8-17ef-4408-949c-5e7cc87314a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</TotalTime>
  <Words>541</Words>
  <Application>Microsoft Office PowerPoint</Application>
  <PresentationFormat>Bredbild</PresentationFormat>
  <Paragraphs>101</Paragraphs>
  <Slides>15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3" baseType="lpstr">
      <vt:lpstr>Arial</vt:lpstr>
      <vt:lpstr>Arial,Sans-Serif</vt:lpstr>
      <vt:lpstr>Calibri</vt:lpstr>
      <vt:lpstr>Inter</vt:lpstr>
      <vt:lpstr>Open Sans</vt:lpstr>
      <vt:lpstr>Wingdings</vt:lpstr>
      <vt:lpstr>1177 Vårguiden</vt:lpstr>
      <vt:lpstr>think-cell Slide</vt:lpstr>
      <vt:lpstr>Genomgång av kravunderlag samt diskussion om testmiljö   Stöd och behandling</vt:lpstr>
      <vt:lpstr>Innan vi börjar….</vt:lpstr>
      <vt:lpstr> Agenda</vt:lpstr>
      <vt:lpstr> Agenda</vt:lpstr>
      <vt:lpstr>Betamiljö </vt:lpstr>
      <vt:lpstr>Agenda</vt:lpstr>
      <vt:lpstr>Definition av testmiljö </vt:lpstr>
      <vt:lpstr>Miljöer som regionerna har tillgång till i dag</vt:lpstr>
      <vt:lpstr>Miljöer som regionerna har tillgång till idag</vt:lpstr>
      <vt:lpstr>Agenda</vt:lpstr>
      <vt:lpstr>Exempel på krav och önskemål för testmiljö som skickats in</vt:lpstr>
      <vt:lpstr>Agenda</vt:lpstr>
      <vt:lpstr>Agenda</vt:lpstr>
      <vt:lpstr>Summering av diskussionen om testmiljö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rubrik kommer att stå här och kan vara på tre rader</dc:title>
  <dc:creator>Bennani Safia</dc:creator>
  <cp:lastModifiedBy>Axelsson Jenny</cp:lastModifiedBy>
  <cp:revision>44</cp:revision>
  <dcterms:created xsi:type="dcterms:W3CDTF">2019-08-13T08:23:18Z</dcterms:created>
  <dcterms:modified xsi:type="dcterms:W3CDTF">2022-04-01T10:45:53Z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0x010100E04AF1B5AFADE1438984E4ED97CAED62</vt:lpwstr>
  </property>
  <property fmtid="{D5CDD505-2E9C-101B-9397-08002B2CF9AE}" pid="3" name="MediaServiceImageTags">
    <vt:lpwstr/>
  </property>
</Properties>
</file>