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317" r:id="rId2"/>
    <p:sldId id="328" r:id="rId3"/>
    <p:sldId id="324" r:id="rId4"/>
    <p:sldId id="318" r:id="rId5"/>
    <p:sldId id="312" r:id="rId6"/>
    <p:sldId id="316" r:id="rId7"/>
    <p:sldId id="315" r:id="rId8"/>
    <p:sldId id="319" r:id="rId9"/>
    <p:sldId id="289" r:id="rId10"/>
    <p:sldId id="295" r:id="rId11"/>
    <p:sldId id="292" r:id="rId12"/>
    <p:sldId id="294" r:id="rId13"/>
    <p:sldId id="306" r:id="rId14"/>
    <p:sldId id="323" r:id="rId15"/>
    <p:sldId id="337" r:id="rId16"/>
    <p:sldId id="338" r:id="rId17"/>
    <p:sldId id="340" r:id="rId18"/>
    <p:sldId id="341" r:id="rId19"/>
    <p:sldId id="330" r:id="rId20"/>
    <p:sldId id="331" r:id="rId21"/>
    <p:sldId id="332" r:id="rId22"/>
    <p:sldId id="336" r:id="rId23"/>
    <p:sldId id="333" r:id="rId24"/>
    <p:sldId id="335" r:id="rId25"/>
    <p:sldId id="320" r:id="rId26"/>
    <p:sldId id="313" r:id="rId27"/>
    <p:sldId id="327" r:id="rId28"/>
    <p:sldId id="326" r:id="rId29"/>
  </p:sldIdLst>
  <p:sldSz cx="9144000" cy="6858000" type="screen4x3"/>
  <p:notesSz cx="6867525" cy="99949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én Mikel" initials="HM" lastIdx="5" clrIdx="0">
    <p:extLst>
      <p:ext uri="{19B8F6BF-5375-455C-9EA6-DF929625EA0E}">
        <p15:presenceInfo xmlns:p15="http://schemas.microsoft.com/office/powerpoint/2012/main" userId="S::Mikel.Hallen@inera.se::945cfff4-cc94-4afb-968e-9d4a4bb9ee36" providerId="AD"/>
      </p:ext>
    </p:extLst>
  </p:cmAuthor>
  <p:cmAuthor id="2" name="Fredriksson Annika" initials="FA" lastIdx="6" clrIdx="1">
    <p:extLst>
      <p:ext uri="{19B8F6BF-5375-455C-9EA6-DF929625EA0E}">
        <p15:presenceInfo xmlns:p15="http://schemas.microsoft.com/office/powerpoint/2012/main" userId="S::Annika.Fredriksson@inera.se::61bff45c-586e-4122-9915-5e67dc9dc4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0C2"/>
    <a:srgbClr val="382819"/>
    <a:srgbClr val="000000"/>
    <a:srgbClr val="00A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94649" autoAdjust="0"/>
  </p:normalViewPr>
  <p:slideViewPr>
    <p:cSldViewPr snapToGrid="0" snapToObjects="1">
      <p:cViewPr varScale="1">
        <p:scale>
          <a:sx n="108" d="100"/>
          <a:sy n="108" d="100"/>
        </p:scale>
        <p:origin x="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246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8847CB-1649-4DB8-822D-7B10F7AE01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88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2" y="4748138"/>
            <a:ext cx="5494662" cy="449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246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374C2A-E21E-4D86-8849-2E48A0AF7C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0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8281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5849"/>
          <a:stretch/>
        </p:blipFill>
        <p:spPr>
          <a:xfrm>
            <a:off x="2619375" y="2095498"/>
            <a:ext cx="3726000" cy="23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-Bru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63688" y="2420888"/>
            <a:ext cx="5400600" cy="1872208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pic>
        <p:nvPicPr>
          <p:cNvPr id="2" name="Bildobjekt 1" descr="Inera_ppt_bakgrund_earth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9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-Grö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27584" y="2708920"/>
            <a:ext cx="6408712" cy="144016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pic>
        <p:nvPicPr>
          <p:cNvPr id="3" name="Bildobjekt 2" descr="Inera_ppt_bakgrund_Ocean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7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-Grö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63688" y="2420888"/>
            <a:ext cx="5400600" cy="1872208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pic>
        <p:nvPicPr>
          <p:cNvPr id="2" name="Bildobjekt 1" descr="Inera_ppt_bakgrund_Ocea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-G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71600" y="2132856"/>
            <a:ext cx="6264696" cy="172819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pic>
        <p:nvPicPr>
          <p:cNvPr id="3" name="Bildobjekt 2" descr="Inera_ppt_bakgrund_Sun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-G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63688" y="2420888"/>
            <a:ext cx="5400600" cy="1872208"/>
          </a:xfr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pic>
        <p:nvPicPr>
          <p:cNvPr id="2" name="Bildobjekt 1" descr="Inera_ppt_bakgrund_Su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mslag-White-200proc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6328"/>
          <a:stretch/>
        </p:blipFill>
        <p:spPr>
          <a:xfrm>
            <a:off x="2609850" y="2095500"/>
            <a:ext cx="3726000" cy="23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971600" y="2286397"/>
            <a:ext cx="734481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skriva rubrik</a:t>
            </a:r>
            <a:endParaRPr lang="en-US" dirty="0"/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971600" y="3861048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underrubrik</a:t>
            </a:r>
            <a:endParaRPr lang="en-US" dirty="0"/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1265238" y="6038850"/>
            <a:ext cx="0" cy="719138"/>
          </a:xfrm>
          <a:prstGeom prst="line">
            <a:avLst/>
          </a:prstGeom>
          <a:noFill/>
          <a:ln w="12700">
            <a:solidFill>
              <a:srgbClr val="00A9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13" name="Line 68"/>
          <p:cNvSpPr>
            <a:spLocks noChangeShapeType="1"/>
          </p:cNvSpPr>
          <p:nvPr/>
        </p:nvSpPr>
        <p:spPr bwMode="auto">
          <a:xfrm>
            <a:off x="3779912" y="6043613"/>
            <a:ext cx="0" cy="717550"/>
          </a:xfrm>
          <a:prstGeom prst="line">
            <a:avLst/>
          </a:prstGeom>
          <a:noFill/>
          <a:ln w="12700">
            <a:solidFill>
              <a:srgbClr val="00A9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22" name="Platshållare för text 21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904878" y="6187381"/>
            <a:ext cx="3467522" cy="481979"/>
          </a:xfrm>
        </p:spPr>
        <p:txBody>
          <a:bodyPr lIns="0" tIns="0"/>
          <a:lstStyle>
            <a:lvl1pPr marL="0" indent="0">
              <a:buNone/>
              <a:defRPr sz="1500">
                <a:solidFill>
                  <a:srgbClr val="00A9A7"/>
                </a:solidFill>
              </a:defRPr>
            </a:lvl1pPr>
          </a:lstStyle>
          <a:p>
            <a:pPr lvl="0"/>
            <a:r>
              <a:rPr lang="sv-SE" dirty="0"/>
              <a:t>fornamn.efternamn@inera.se</a:t>
            </a:r>
          </a:p>
        </p:txBody>
      </p:sp>
      <p:sp>
        <p:nvSpPr>
          <p:cNvPr id="24" name="Platshållare för text 23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906415" y="5959152"/>
            <a:ext cx="3475449" cy="287685"/>
          </a:xfrm>
        </p:spPr>
        <p:txBody>
          <a:bodyPr lIns="0" tIns="0"/>
          <a:lstStyle>
            <a:lvl1pPr marL="0" indent="0">
              <a:buNone/>
              <a:defRPr sz="1500">
                <a:solidFill>
                  <a:srgbClr val="00A9A7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6" name="Platshållare för text 2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367557" y="5968330"/>
            <a:ext cx="2340347" cy="359941"/>
          </a:xfrm>
        </p:spPr>
        <p:txBody>
          <a:bodyPr lIns="0" tIns="0"/>
          <a:lstStyle>
            <a:lvl1pPr marL="0" indent="0">
              <a:buNone/>
              <a:defRPr sz="1500" baseline="0">
                <a:solidFill>
                  <a:srgbClr val="00A9A7"/>
                </a:solidFill>
              </a:defRPr>
            </a:lvl1pPr>
          </a:lstStyle>
          <a:p>
            <a:pPr lvl="0"/>
            <a:r>
              <a:rPr lang="sv-SE" dirty="0"/>
              <a:t>DD månad ÅÅÅÅ</a:t>
            </a:r>
          </a:p>
        </p:txBody>
      </p:sp>
      <p:sp>
        <p:nvSpPr>
          <p:cNvPr id="10" name="Line 67"/>
          <p:cNvSpPr>
            <a:spLocks noChangeShapeType="1"/>
          </p:cNvSpPr>
          <p:nvPr userDrawn="1"/>
        </p:nvSpPr>
        <p:spPr bwMode="auto">
          <a:xfrm>
            <a:off x="1265238" y="6038850"/>
            <a:ext cx="0" cy="719138"/>
          </a:xfrm>
          <a:prstGeom prst="line">
            <a:avLst/>
          </a:prstGeom>
          <a:noFill/>
          <a:ln w="12700">
            <a:solidFill>
              <a:srgbClr val="00A9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11" name="Line 68"/>
          <p:cNvSpPr>
            <a:spLocks noChangeShapeType="1"/>
          </p:cNvSpPr>
          <p:nvPr userDrawn="1"/>
        </p:nvSpPr>
        <p:spPr bwMode="auto">
          <a:xfrm>
            <a:off x="3779912" y="6043613"/>
            <a:ext cx="0" cy="717550"/>
          </a:xfrm>
          <a:prstGeom prst="line">
            <a:avLst/>
          </a:prstGeom>
          <a:noFill/>
          <a:ln w="12700">
            <a:solidFill>
              <a:srgbClr val="00A9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07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904874" y="1410047"/>
            <a:ext cx="7219951" cy="4057303"/>
          </a:xfrm>
        </p:spPr>
        <p:txBody>
          <a:bodyPr>
            <a:normAutofit/>
          </a:bodyPr>
          <a:lstStyle>
            <a:lvl1pPr marL="266700" marR="0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lvl1pPr>
            <a:lvl2pPr marL="568325" marR="0" indent="-192088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lvl2pPr>
            <a:lvl3pPr marL="947738" marR="0" indent="-198438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Blip>
                <a:blip r:embed="rId2"/>
              </a:buBlip>
              <a:tabLst/>
              <a:defRPr sz="1800"/>
            </a:lvl3pPr>
            <a:lvl4pPr>
              <a:defRPr/>
            </a:lvl4pPr>
          </a:lstStyle>
          <a:p>
            <a:pPr marL="266700" marR="0" lvl="0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Klicka för att skriva text/lägga in bild/skapa tabell/diagram.</a:t>
            </a:r>
          </a:p>
          <a:p>
            <a:pPr marL="568325" marR="0" lvl="1" indent="-192088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Nivå två</a:t>
            </a:r>
          </a:p>
          <a:p>
            <a:pPr marL="947738" marR="0" lvl="2" indent="-198438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Nivå tre</a:t>
            </a:r>
          </a:p>
          <a:p>
            <a:pPr marL="1319213" marR="0" lvl="3" indent="-198438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Nivå fyra</a:t>
            </a:r>
          </a:p>
          <a:p>
            <a:pPr lvl="0"/>
            <a:endParaRPr lang="sv-SE" dirty="0"/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7567592" y="5515363"/>
            <a:ext cx="1576408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m In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933449" y="1419226"/>
            <a:ext cx="7210426" cy="39528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normAutofit fontScale="92500" lnSpcReduction="20000"/>
          </a:bodyPr>
          <a:lstStyle/>
          <a:p>
            <a:pPr marL="0" marR="0" lvl="0" indent="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None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Inera ägs av Sveriges kommuner, landsting och regioner</a:t>
            </a:r>
          </a:p>
          <a:p>
            <a:pPr marL="0" marR="0" lvl="0" indent="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None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koordinerar och utvecklar digitala tjänster i samverkan med våra ägare</a:t>
            </a:r>
          </a:p>
          <a:p>
            <a:pPr marL="0" marR="0" lvl="0" indent="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None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Våra tjänster används av personal, invånare och beslutsfattare. Exempel på tjänster är:</a:t>
            </a:r>
          </a:p>
          <a:p>
            <a:pPr marL="723900" marR="0" lvl="1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1177 Vårdguiden</a:t>
            </a:r>
          </a:p>
          <a:p>
            <a:pPr marL="723900" marR="0" lvl="1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Vårdhandboken</a:t>
            </a:r>
          </a:p>
          <a:p>
            <a:pPr marL="723900" marR="0" lvl="1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Nationell patientöversikt</a:t>
            </a:r>
          </a:p>
          <a:p>
            <a:pPr marL="723900" marR="0" lvl="1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Läkemedelstjänster</a:t>
            </a:r>
          </a:p>
          <a:p>
            <a:pPr marL="723900" marR="0" lvl="1" indent="-26670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Säkerhetstjänster och infrastruktur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933449" y="700740"/>
            <a:ext cx="7181851" cy="55399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7200" rIns="97200" rtlCol="0" anchor="b" anchorCtr="0">
            <a:spAutoFit/>
          </a:bodyPr>
          <a:lstStyle/>
          <a:p>
            <a:r>
              <a:rPr kumimoji="0" lang="sv-SE" sz="3000" b="1" i="0" u="none" strike="noStrike" kern="0" cap="none" spc="0" normalizeH="0" baseline="0" noProof="0" dirty="0">
                <a:ln>
                  <a:noFill/>
                </a:ln>
                <a:solidFill>
                  <a:srgbClr val="00A9A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Kort om </a:t>
            </a:r>
            <a:r>
              <a:rPr kumimoji="0" lang="sv-SE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A9A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Inera</a:t>
            </a:r>
            <a:endParaRPr lang="sv-SE" sz="1500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67592" y="5515363"/>
            <a:ext cx="1576408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US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1" hasCustomPrompt="1"/>
          </p:nvPr>
        </p:nvSpPr>
        <p:spPr>
          <a:xfrm>
            <a:off x="4581525" y="1412776"/>
            <a:ext cx="3543301" cy="3857724"/>
          </a:xfrm>
        </p:spPr>
        <p:txBody>
          <a:bodyPr/>
          <a:lstStyle>
            <a:lvl1pPr>
              <a:buFont typeface="Symbol" pitchFamily="18" charset="2"/>
              <a:buChar char=""/>
              <a:defRPr sz="2100"/>
            </a:lvl1pPr>
            <a:lvl2pPr>
              <a:defRPr sz="1800"/>
            </a:lvl2pPr>
            <a:lvl3pPr>
              <a:defRPr sz="1800"/>
            </a:lvl3pPr>
            <a:lvl4pPr marL="1119188" indent="0">
              <a:buNone/>
              <a:defRPr sz="1800"/>
            </a:lvl4pPr>
            <a:lvl5pPr marL="1506537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Text/bild/tabell/diagram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2" hasCustomPrompt="1"/>
          </p:nvPr>
        </p:nvSpPr>
        <p:spPr>
          <a:xfrm>
            <a:off x="899592" y="1412776"/>
            <a:ext cx="3543301" cy="3857724"/>
          </a:xfrm>
        </p:spPr>
        <p:txBody>
          <a:bodyPr/>
          <a:lstStyle>
            <a:lvl1pPr>
              <a:buFont typeface="Symbol" pitchFamily="18" charset="2"/>
              <a:buChar char=""/>
              <a:defRPr sz="2100"/>
            </a:lvl1pPr>
            <a:lvl2pPr>
              <a:defRPr sz="1800"/>
            </a:lvl2pPr>
            <a:lvl3pPr>
              <a:defRPr sz="1800"/>
            </a:lvl3pPr>
            <a:lvl4pPr marL="1119188" indent="0">
              <a:buNone/>
              <a:defRPr sz="1800"/>
            </a:lvl4pPr>
            <a:lvl5pPr marL="1506537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Text/bild/tabell/diagram. Beskär </a:t>
            </a:r>
            <a:r>
              <a:rPr lang="sv-SE"/>
              <a:t>bild till 11,6 </a:t>
            </a:r>
            <a:r>
              <a:rPr lang="sv-SE" dirty="0"/>
              <a:t>x </a:t>
            </a:r>
            <a:r>
              <a:rPr lang="sv-SE"/>
              <a:t>9,84 cm för </a:t>
            </a:r>
            <a:r>
              <a:rPr lang="sv-SE" dirty="0"/>
              <a:t>att passa</a:t>
            </a:r>
          </a:p>
          <a:p>
            <a:pPr lvl="0"/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7567592" y="5515363"/>
            <a:ext cx="1576408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1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-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18642" y="4635500"/>
            <a:ext cx="7196658" cy="705222"/>
          </a:xfrm>
        </p:spPr>
        <p:txBody>
          <a:bodyPr lIns="0" rIns="0">
            <a:normAutofit/>
          </a:bodyPr>
          <a:lstStyle>
            <a:lvl1pPr marL="0" indent="0">
              <a:buNone/>
              <a:defRPr sz="15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Skriv bildtext här (aldrig mer än två rader)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 hasCustomPrompt="1"/>
          </p:nvPr>
        </p:nvSpPr>
        <p:spPr>
          <a:xfrm>
            <a:off x="928166" y="836711"/>
            <a:ext cx="7187134" cy="379878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sv-SE" dirty="0"/>
              <a:t>Klicka för att infoga bild/tabell/diagram</a:t>
            </a: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7567592" y="5515363"/>
            <a:ext cx="1576408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6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-Helskä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 noChangeAspect="1"/>
          </p:cNvSpPr>
          <p:nvPr>
            <p:ph sz="quarter" idx="11"/>
          </p:nvPr>
        </p:nvSpPr>
        <p:spPr>
          <a:xfrm>
            <a:off x="0" y="0"/>
            <a:ext cx="9144000" cy="6734844"/>
          </a:xfrm>
          <a:solidFill>
            <a:schemeClr val="bg1"/>
          </a:solidFill>
        </p:spPr>
        <p:txBody>
          <a:bodyPr anchor="t">
            <a:noAutofit/>
          </a:bodyPr>
          <a:lstStyle>
            <a:lvl1pPr marL="0" indent="0" algn="ctr">
              <a:buNone/>
              <a:defRPr sz="1500" baseline="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500">
                <a:solidFill>
                  <a:srgbClr val="000000"/>
                </a:solidFill>
              </a:defRPr>
            </a:lvl3pPr>
            <a:lvl4pPr>
              <a:defRPr sz="1500">
                <a:solidFill>
                  <a:srgbClr val="000000"/>
                </a:solidFill>
              </a:defRPr>
            </a:lvl4pPr>
            <a:lvl5pPr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5605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-Bru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27584" y="2708920"/>
            <a:ext cx="6408712" cy="144016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pic>
        <p:nvPicPr>
          <p:cNvPr id="2" name="Bildobjekt 1" descr="Inera_ppt_bakgrund_earth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35" y="5774272"/>
            <a:ext cx="1621368" cy="1082223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909836" y="567730"/>
            <a:ext cx="721499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7" tIns="47883" rIns="95767" bIns="478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2052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904874" y="1404715"/>
            <a:ext cx="7219951" cy="387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7" tIns="47883" rIns="95767" bIns="4788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Text på nivå två</a:t>
            </a:r>
          </a:p>
          <a:p>
            <a:pPr lvl="2"/>
            <a:r>
              <a:rPr lang="sv-SE" dirty="0"/>
              <a:t>Text på nivå tre</a:t>
            </a:r>
          </a:p>
          <a:p>
            <a:pPr lvl="3"/>
            <a:r>
              <a:rPr lang="sv-SE" dirty="0"/>
              <a:t>Text på nivå fyra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00A9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87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9pPr>
    </p:titleStyle>
    <p:bodyStyle>
      <a:lvl1pPr marL="266700" indent="-266700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A9A7"/>
        </a:buClr>
        <a:buSzPct val="110000"/>
        <a:buFont typeface="Symbol" pitchFamily="18" charset="2"/>
        <a:buChar char="·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68325" indent="-19208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rgbClr val="000000"/>
          </a:solidFill>
          <a:latin typeface="+mn-lt"/>
        </a:defRPr>
      </a:lvl2pPr>
      <a:lvl3pPr marL="947738" indent="-19843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rgbClr val="000000"/>
          </a:solidFill>
          <a:latin typeface="+mn-lt"/>
        </a:defRPr>
      </a:lvl3pPr>
      <a:lvl4pPr marL="1319213" indent="-200025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chemeClr val="tx1"/>
          </a:solidFill>
          <a:latin typeface="+mn-lt"/>
        </a:defRPr>
      </a:lvl4pPr>
      <a:lvl5pPr marL="16954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1526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6098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0670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5242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hyperlink" Target="https://bestallningsstod.tjansteplattform.se/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hyperlink" Target="https://inera.atlassian.net/wiki/spaces/OINPN/pages/442336878/Tillg+nglig+patient+TG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INPN/pages/2354385730/Checklista+Tillg+nglig+patient+TGP+och+Nationella+tj+nsteplattformen" TargetMode="External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inera.atlassian.net/wiki/spaces/OINPN/pages/2354385730/Checklista+Tillg+nglig+patient+TGP+och+Nationella+tj+nsteplattform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inera.atlassian.net/wiki/spaces/OINPN/pages/2354385730/Checklista+Tillg+nglig+patient+TGP+och+Nationella+tj+nsteplattform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BES/pages/2784985097/FAQ" TargetMode="External"/><Relationship Id="rId2" Type="http://schemas.openxmlformats.org/officeDocument/2006/relationships/hyperlink" Target="https://inera.atlassian.net/wiki/spaces/BES/pages/2785083440/En+introduktion+till+Best+llningsst+de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era.atlassian.net/wiki/spaces/OINPN/pages/2354385730/Checklista+Tillg+nglig+patient+TGP+och+Nationella+tj+nsteplattforme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IA/pages/2451210814/Begreppslista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grationer.tjansteplattform.se/hippo/#/hippo/filter=C124F5L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s://bestallningsstod.tjansteplattform.se/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inera.atlassian.net/wiki/spaces/OINPN/pages/2354385730/Checklista+Tillg+nglig+patient+TGP+och+Nationella+tj+nsteplattform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16B71-5D99-4BBE-8CB4-36A00B63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50" y="421688"/>
            <a:ext cx="7214990" cy="692150"/>
          </a:xfrm>
        </p:spPr>
        <p:txBody>
          <a:bodyPr/>
          <a:lstStyle/>
          <a:p>
            <a:r>
              <a:rPr lang="sv-SE" sz="2800" dirty="0"/>
              <a:t>Introduktion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923FBC5-A3C5-4D9C-902D-9FBA84516B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050" y="1358283"/>
            <a:ext cx="7803470" cy="5078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/>
              <a:t>Den här instruktionen beskriver hur du beställer anslutning till TGP (NPÖ konsument) via </a:t>
            </a:r>
            <a:r>
              <a:rPr lang="sv-SE" sz="1600" dirty="0">
                <a:hlinkClick r:id="rId2"/>
              </a:rPr>
              <a:t>Beställningsstödet</a:t>
            </a:r>
            <a:r>
              <a:rPr lang="sv-SE" sz="1600" dirty="0"/>
              <a:t>.</a:t>
            </a:r>
          </a:p>
          <a:p>
            <a:pPr marL="0" indent="0">
              <a:buNone/>
            </a:pPr>
            <a:r>
              <a:rPr lang="sv-SE" sz="1600" dirty="0"/>
              <a:t>Innehåll: </a:t>
            </a:r>
          </a:p>
          <a:p>
            <a:r>
              <a:rPr lang="sv-SE" sz="1600" dirty="0">
                <a:hlinkClick r:id="rId3" action="ppaction://hlinksldjump"/>
              </a:rPr>
              <a:t>Beställa ny anslutning</a:t>
            </a:r>
            <a:r>
              <a:rPr lang="sv-SE" sz="1600" dirty="0"/>
              <a:t> </a:t>
            </a:r>
          </a:p>
          <a:p>
            <a:pPr marL="719137" lvl="1" indent="-342900">
              <a:buFont typeface="+mj-lt"/>
              <a:buAutoNum type="arabicPeriod"/>
            </a:pPr>
            <a:r>
              <a:rPr lang="sv-SE" sz="1400" dirty="0">
                <a:hlinkClick r:id="rId4" action="ppaction://hlinksldjump"/>
              </a:rPr>
              <a:t>Verifiera befintlig systeminformation eller skapa ny systeminstans</a:t>
            </a:r>
            <a:r>
              <a:rPr lang="sv-SE" sz="1400" dirty="0"/>
              <a:t> </a:t>
            </a:r>
          </a:p>
          <a:p>
            <a:pPr lvl="2"/>
            <a:r>
              <a:rPr lang="sv-SE" sz="1200" i="1" dirty="0"/>
              <a:t>Detta är endast relevant för organisationer som har en egen TGP, så kallad online-TGP </a:t>
            </a:r>
          </a:p>
          <a:p>
            <a:pPr lvl="2"/>
            <a:r>
              <a:rPr lang="sv-SE" sz="1200" i="1" dirty="0"/>
              <a:t>Använder din organisation någon av Ineras TGP-tjänster (TGP0 eller TGP1), gå direkt till steg 2</a:t>
            </a:r>
            <a:endParaRPr lang="sv-SE" sz="1200" dirty="0"/>
          </a:p>
          <a:p>
            <a:pPr marL="719137" lvl="1" indent="-342900">
              <a:buFont typeface="+mj-lt"/>
              <a:buAutoNum type="arabicPeriod"/>
            </a:pPr>
            <a:r>
              <a:rPr lang="sv-SE" sz="1400" dirty="0">
                <a:hlinkClick r:id="rId5" action="ppaction://hlinksldjump"/>
              </a:rPr>
              <a:t>Beställning av anslutning</a:t>
            </a:r>
            <a:endParaRPr lang="sv-SE" sz="1400" dirty="0"/>
          </a:p>
          <a:p>
            <a:r>
              <a:rPr lang="sv-SE" sz="1600" dirty="0">
                <a:hlinkClick r:id="rId6" action="ppaction://hlinksldjump"/>
              </a:rPr>
              <a:t>Ta bort en befintlig anslutning</a:t>
            </a:r>
            <a:endParaRPr lang="sv-SE" sz="1600" dirty="0"/>
          </a:p>
          <a:p>
            <a:r>
              <a:rPr lang="sv-SE" sz="1600" dirty="0">
                <a:hlinkClick r:id="rId7" action="ppaction://hlinksldjump"/>
              </a:rPr>
              <a:t>Byte av anslutning</a:t>
            </a:r>
            <a:endParaRPr lang="sv-SE" sz="1600" dirty="0"/>
          </a:p>
          <a:p>
            <a:pPr lvl="1"/>
            <a:r>
              <a:rPr lang="sv-SE" sz="1400" i="1" dirty="0"/>
              <a:t>Kombinerar borttag av en befintlig TGP-anslutning och tillägg av en ny</a:t>
            </a:r>
          </a:p>
          <a:p>
            <a:pPr marL="376237" lvl="1" indent="0">
              <a:buNone/>
            </a:pPr>
            <a:endParaRPr lang="sv-SE" sz="1500" i="1" dirty="0"/>
          </a:p>
          <a:p>
            <a:pPr marL="0" indent="0">
              <a:buNone/>
            </a:pPr>
            <a:r>
              <a:rPr lang="sv-SE" sz="1200" dirty="0"/>
              <a:t>Se även </a:t>
            </a:r>
            <a:r>
              <a:rPr lang="sv-SE" sz="1200" dirty="0">
                <a:hlinkClick r:id="rId8" action="ppaction://hlinksldjump"/>
              </a:rPr>
              <a:t>mer information </a:t>
            </a:r>
            <a:r>
              <a:rPr lang="sv-SE" sz="1200" dirty="0"/>
              <a:t>om Beställningsstödet och förklaringar av begrepp, samt </a:t>
            </a:r>
            <a:r>
              <a:rPr lang="sv-SE" sz="1200" dirty="0">
                <a:hlinkClick r:id="rId9"/>
              </a:rPr>
              <a:t>mer information</a:t>
            </a:r>
            <a:r>
              <a:rPr lang="sv-SE" sz="1200" dirty="0"/>
              <a:t> om online-TGP, TGP0 och TGP1.</a:t>
            </a:r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39460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5">
            <a:extLst>
              <a:ext uri="{FF2B5EF4-FFF2-40B4-BE49-F238E27FC236}">
                <a16:creationId xmlns:a16="http://schemas.microsoft.com/office/drawing/2014/main" id="{4808A536-3E1E-4701-A362-EAAA18BBA528}"/>
              </a:ext>
            </a:extLst>
          </p:cNvPr>
          <p:cNvSpPr/>
          <p:nvPr/>
        </p:nvSpPr>
        <p:spPr>
          <a:xfrm>
            <a:off x="174171" y="1950226"/>
            <a:ext cx="2174201" cy="396230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sv-SE" sz="1200" b="1" dirty="0"/>
              <a:t>Sök</a:t>
            </a:r>
            <a:r>
              <a:rPr lang="sv-SE" sz="1200" dirty="0"/>
              <a:t> efter tjänstekontraktet </a:t>
            </a:r>
            <a:r>
              <a:rPr lang="sv-SE" sz="1200" b="1" dirty="0" err="1"/>
              <a:t>AssertCareEngagement</a:t>
            </a:r>
            <a:r>
              <a:rPr lang="sv-SE" sz="1200" b="1" dirty="0"/>
              <a:t>, </a:t>
            </a:r>
            <a:r>
              <a:rPr lang="sv-SE" sz="1200" dirty="0"/>
              <a:t>alternativt sök efter tjänstedomänen </a:t>
            </a:r>
            <a:r>
              <a:rPr lang="sv-SE" sz="1200" dirty="0" err="1"/>
              <a:t>ehr:accesscontrol</a:t>
            </a:r>
            <a:r>
              <a:rPr lang="sv-SE" sz="1200" dirty="0"/>
              <a:t>. </a:t>
            </a:r>
            <a:br>
              <a:rPr lang="sv-SE" sz="1200" dirty="0"/>
            </a:br>
            <a:endParaRPr lang="sv-SE" sz="1200" dirty="0"/>
          </a:p>
          <a:p>
            <a:pPr marL="228600" indent="-228600">
              <a:buFontTx/>
              <a:buAutoNum type="arabicPeriod"/>
            </a:pPr>
            <a:r>
              <a:rPr lang="sv-SE" sz="1200" b="1" dirty="0"/>
              <a:t>Markera</a:t>
            </a:r>
            <a:r>
              <a:rPr lang="sv-SE" sz="1200" dirty="0"/>
              <a:t> tjänstekontraktet och klicka på pilen för att välja.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b="1" dirty="0"/>
              <a:t>Beställningen ska inte innehålla några ytterligare tjänstekontrakt. 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688A998E-F754-4622-AE75-2B8630F2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" y="477077"/>
            <a:ext cx="8375463" cy="715897"/>
          </a:xfrm>
        </p:spPr>
        <p:txBody>
          <a:bodyPr/>
          <a:lstStyle/>
          <a:p>
            <a:r>
              <a:rPr lang="sv-SE" sz="2600" dirty="0"/>
              <a:t>Beställa anslutning för en tjänsteproducent - 2 (5)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320493-A2F4-44FE-9E1A-5F214A48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38" y="1946209"/>
            <a:ext cx="6006814" cy="1292828"/>
          </a:xfrm>
          <a:prstGeom prst="rect">
            <a:avLst/>
          </a:prstGeom>
        </p:spPr>
      </p:pic>
      <p:sp>
        <p:nvSpPr>
          <p:cNvPr id="11" name="Rektangel med rundade hörn 5">
            <a:extLst>
              <a:ext uri="{FF2B5EF4-FFF2-40B4-BE49-F238E27FC236}">
                <a16:creationId xmlns:a16="http://schemas.microsoft.com/office/drawing/2014/main" id="{B007CBED-70B2-4169-B82E-F8272B20A894}"/>
              </a:ext>
            </a:extLst>
          </p:cNvPr>
          <p:cNvSpPr/>
          <p:nvPr/>
        </p:nvSpPr>
        <p:spPr>
          <a:xfrm>
            <a:off x="5558801" y="2649220"/>
            <a:ext cx="459094" cy="347194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B4BEB8D-6B90-4B0E-8311-90F5E370F169}"/>
              </a:ext>
            </a:extLst>
          </p:cNvPr>
          <p:cNvSpPr/>
          <p:nvPr/>
        </p:nvSpPr>
        <p:spPr>
          <a:xfrm>
            <a:off x="2456115" y="2256281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3B43944-0130-4F08-AA53-B305136D5DEB}"/>
              </a:ext>
            </a:extLst>
          </p:cNvPr>
          <p:cNvSpPr/>
          <p:nvPr/>
        </p:nvSpPr>
        <p:spPr>
          <a:xfrm>
            <a:off x="2456115" y="2822817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754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D7C460AC-8B06-4906-9030-27758FAB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32" y="476697"/>
            <a:ext cx="8097095" cy="639345"/>
          </a:xfrm>
        </p:spPr>
        <p:txBody>
          <a:bodyPr/>
          <a:lstStyle/>
          <a:p>
            <a:r>
              <a:rPr lang="sv-SE" sz="2600" dirty="0"/>
              <a:t>Beställa anslutning för en tjänsteproducent - 3 (5) </a:t>
            </a:r>
          </a:p>
        </p:txBody>
      </p:sp>
      <p:sp>
        <p:nvSpPr>
          <p:cNvPr id="13" name="Rektangel med rundade hörn 5">
            <a:extLst>
              <a:ext uri="{FF2B5EF4-FFF2-40B4-BE49-F238E27FC236}">
                <a16:creationId xmlns:a16="http://schemas.microsoft.com/office/drawing/2014/main" id="{2FE2C7F8-3A7A-45ED-ABCC-ED907B7A0CE7}"/>
              </a:ext>
            </a:extLst>
          </p:cNvPr>
          <p:cNvSpPr/>
          <p:nvPr/>
        </p:nvSpPr>
        <p:spPr>
          <a:xfrm>
            <a:off x="403807" y="1663088"/>
            <a:ext cx="2366781" cy="368857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A9A7"/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Välj </a:t>
            </a:r>
            <a:r>
              <a:rPr lang="sv-SE" sz="1200" b="1" kern="0" dirty="0">
                <a:solidFill>
                  <a:srgbClr val="382819"/>
                </a:solidFill>
                <a:latin typeface="Arial"/>
                <a:cs typeface="+mn-cs"/>
              </a:rPr>
              <a:t>Lägg till logiska adressater</a:t>
            </a:r>
            <a:b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</a:br>
            <a:endParaRPr lang="sv-SE" sz="1200" kern="0" dirty="0">
              <a:solidFill>
                <a:srgbClr val="382819"/>
              </a:solidFill>
              <a:latin typeface="Arial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Sök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fram befintlig logisk adressat </a:t>
            </a: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(HSA-ID för vårdenhet)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eller använd </a:t>
            </a:r>
            <a:r>
              <a:rPr kumimoji="0" 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trädvyn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klicka på pilen för att lägga till.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sv-SE" sz="1200" kern="0" dirty="0">
              <a:solidFill>
                <a:srgbClr val="382819"/>
              </a:solidFill>
              <a:latin typeface="Arial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den logiska </a:t>
            </a:r>
            <a:r>
              <a:rPr kumimoji="0" 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adressa</a:t>
            </a: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ten inte är valbar: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Klicka på 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Lägg till ny logisk adressat, </a:t>
            </a:r>
            <a:r>
              <a:rPr kumimoji="0" lang="sv-SE" sz="120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ange logisk adressat</a:t>
            </a: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 </a:t>
            </a:r>
            <a:r>
              <a:rPr kumimoji="0" lang="sv-SE" sz="120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inklusive namn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 klicka på pilen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06FF456-048B-4CD8-95FF-874AA7D744AE}"/>
              </a:ext>
            </a:extLst>
          </p:cNvPr>
          <p:cNvSpPr/>
          <p:nvPr/>
        </p:nvSpPr>
        <p:spPr>
          <a:xfrm>
            <a:off x="2910606" y="2199382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D56C014-1381-47A0-A050-1E271345B3F7}"/>
              </a:ext>
            </a:extLst>
          </p:cNvPr>
          <p:cNvSpPr/>
          <p:nvPr/>
        </p:nvSpPr>
        <p:spPr>
          <a:xfrm>
            <a:off x="2910606" y="2919224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1E0D06-127A-4C5D-9F43-05B4C185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187" y="1685744"/>
            <a:ext cx="5730240" cy="97812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D2FE7D8-798E-47CC-B075-178510B4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39" y="2778137"/>
            <a:ext cx="4478751" cy="1849206"/>
          </a:xfrm>
          <a:prstGeom prst="rect">
            <a:avLst/>
          </a:prstGeom>
        </p:spPr>
      </p:pic>
      <p:sp>
        <p:nvSpPr>
          <p:cNvPr id="15" name="Rektangel med rundade hörn 5">
            <a:extLst>
              <a:ext uri="{FF2B5EF4-FFF2-40B4-BE49-F238E27FC236}">
                <a16:creationId xmlns:a16="http://schemas.microsoft.com/office/drawing/2014/main" id="{02BB3F34-18E5-471A-8ABB-EA399DDA08E8}"/>
              </a:ext>
            </a:extLst>
          </p:cNvPr>
          <p:cNvSpPr/>
          <p:nvPr/>
        </p:nvSpPr>
        <p:spPr>
          <a:xfrm>
            <a:off x="3359114" y="3023454"/>
            <a:ext cx="1456726" cy="246888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3BD8D51E-B8BA-4C8A-BAF9-04F8BD187C66}"/>
              </a:ext>
            </a:extLst>
          </p:cNvPr>
          <p:cNvSpPr/>
          <p:nvPr/>
        </p:nvSpPr>
        <p:spPr>
          <a:xfrm>
            <a:off x="4887002" y="3053899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3</a:t>
            </a:r>
          </a:p>
        </p:txBody>
      </p:sp>
      <p:sp>
        <p:nvSpPr>
          <p:cNvPr id="17" name="Rektangel med rundade hörn 5">
            <a:extLst>
              <a:ext uri="{FF2B5EF4-FFF2-40B4-BE49-F238E27FC236}">
                <a16:creationId xmlns:a16="http://schemas.microsoft.com/office/drawing/2014/main" id="{3FFBE4CF-B069-4787-845E-099153BC030D}"/>
              </a:ext>
            </a:extLst>
          </p:cNvPr>
          <p:cNvSpPr/>
          <p:nvPr/>
        </p:nvSpPr>
        <p:spPr>
          <a:xfrm>
            <a:off x="5095875" y="3203716"/>
            <a:ext cx="323850" cy="291647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859AFCF-929C-4300-B9F1-06DA4420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2" y="6023752"/>
            <a:ext cx="4101329" cy="639345"/>
          </a:xfrm>
          <a:prstGeom prst="rect">
            <a:avLst/>
          </a:prstGeom>
        </p:spPr>
      </p:pic>
      <p:sp>
        <p:nvSpPr>
          <p:cNvPr id="18" name="Rektangel med rundade hörn 3">
            <a:extLst>
              <a:ext uri="{FF2B5EF4-FFF2-40B4-BE49-F238E27FC236}">
                <a16:creationId xmlns:a16="http://schemas.microsoft.com/office/drawing/2014/main" id="{CBB087BE-1AC9-44F7-9AE4-DBD50029E071}"/>
              </a:ext>
            </a:extLst>
          </p:cNvPr>
          <p:cNvSpPr/>
          <p:nvPr/>
        </p:nvSpPr>
        <p:spPr>
          <a:xfrm>
            <a:off x="476086" y="5586848"/>
            <a:ext cx="3000761" cy="4369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000" kern="0" dirty="0">
                <a:solidFill>
                  <a:srgbClr val="382819"/>
                </a:solidFill>
              </a:rPr>
              <a:t>Är den logiska adressaten redan ansluten till en annan tjänsteproducent visas ett felmeddelande</a:t>
            </a:r>
            <a:endParaRPr lang="sv-SE" sz="1000" dirty="0"/>
          </a:p>
        </p:txBody>
      </p:sp>
      <p:pic>
        <p:nvPicPr>
          <p:cNvPr id="19" name="Bild 18" descr="Varning">
            <a:extLst>
              <a:ext uri="{FF2B5EF4-FFF2-40B4-BE49-F238E27FC236}">
                <a16:creationId xmlns:a16="http://schemas.microsoft.com/office/drawing/2014/main" id="{D54D2240-DBA1-4FE4-850F-7179BEF15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6091" y="5351664"/>
            <a:ext cx="708787" cy="708787"/>
          </a:xfrm>
          <a:prstGeom prst="rect">
            <a:avLst/>
          </a:prstGeom>
        </p:spPr>
      </p:pic>
      <p:sp>
        <p:nvSpPr>
          <p:cNvPr id="20" name="Rektangel med rundade hörn 3">
            <a:extLst>
              <a:ext uri="{FF2B5EF4-FFF2-40B4-BE49-F238E27FC236}">
                <a16:creationId xmlns:a16="http://schemas.microsoft.com/office/drawing/2014/main" id="{855A2B80-F500-419A-8A21-7B78EE86391D}"/>
              </a:ext>
            </a:extLst>
          </p:cNvPr>
          <p:cNvSpPr/>
          <p:nvPr/>
        </p:nvSpPr>
        <p:spPr>
          <a:xfrm>
            <a:off x="6350777" y="5316235"/>
            <a:ext cx="2242750" cy="978129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000" b="1" kern="0" dirty="0">
                <a:solidFill>
                  <a:srgbClr val="382819"/>
                </a:solidFill>
              </a:rPr>
              <a:t>Från och med 2023-11-15: Anslutning på vårdgivarnivå är inte längre möjlig. Som logisk adressat ska HSA-id för vårdenhet anges. </a:t>
            </a:r>
          </a:p>
        </p:txBody>
      </p:sp>
    </p:spTree>
    <p:extLst>
      <p:ext uri="{BB962C8B-B14F-4D97-AF65-F5344CB8AC3E}">
        <p14:creationId xmlns:p14="http://schemas.microsoft.com/office/powerpoint/2010/main" val="368183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med rundade hörn 2">
            <a:extLst>
              <a:ext uri="{FF2B5EF4-FFF2-40B4-BE49-F238E27FC236}">
                <a16:creationId xmlns:a16="http://schemas.microsoft.com/office/drawing/2014/main" id="{02F65C5D-5EC4-4B06-9720-EF1BC0597997}"/>
              </a:ext>
            </a:extLst>
          </p:cNvPr>
          <p:cNvSpPr/>
          <p:nvPr/>
        </p:nvSpPr>
        <p:spPr>
          <a:xfrm>
            <a:off x="206921" y="1072980"/>
            <a:ext cx="2524255" cy="1575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Ange version av </a:t>
            </a:r>
            <a:r>
              <a:rPr lang="sv-SE" sz="1100" b="1" dirty="0"/>
              <a:t>RIVTA-profil, </a:t>
            </a:r>
            <a:r>
              <a:rPr lang="sv-SE" sz="1100" dirty="0"/>
              <a:t>(RIVTABP20/21) samt URL till producentens tjänst. </a:t>
            </a:r>
          </a:p>
          <a:p>
            <a:endParaRPr lang="sv-SE" sz="1100" i="1" dirty="0"/>
          </a:p>
          <a:p>
            <a:r>
              <a:rPr lang="sv-SE" sz="1100" i="1" dirty="0"/>
              <a:t>Finns det en anslutning sedan tidigare till tjänsteproducenten kommer den/de befintliga URL:erna dyka upp som klickbara val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08C539F-9F77-46C8-927F-A3F06120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92" y="1295302"/>
            <a:ext cx="5006602" cy="947751"/>
          </a:xfrm>
          <a:prstGeom prst="rect">
            <a:avLst/>
          </a:prstGeom>
        </p:spPr>
      </p:pic>
      <p:sp>
        <p:nvSpPr>
          <p:cNvPr id="14" name="Rektangel med rundade hörn 5">
            <a:extLst>
              <a:ext uri="{FF2B5EF4-FFF2-40B4-BE49-F238E27FC236}">
                <a16:creationId xmlns:a16="http://schemas.microsoft.com/office/drawing/2014/main" id="{B8E514E4-AA4C-400C-88B4-3CB8C09BF4C6}"/>
              </a:ext>
            </a:extLst>
          </p:cNvPr>
          <p:cNvSpPr/>
          <p:nvPr/>
        </p:nvSpPr>
        <p:spPr>
          <a:xfrm>
            <a:off x="162916" y="2742851"/>
            <a:ext cx="2612267" cy="395979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A9A7"/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Klicka i </a:t>
            </a: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Adresseringsbehörighet kommer begäras i samband med denna beställning</a:t>
            </a:r>
            <a:b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PROD-beställningar: Sök </a:t>
            </a:r>
            <a:r>
              <a:rPr lang="sv-SE" sz="1100" kern="0" dirty="0">
                <a:solidFill>
                  <a:srgbClr val="382819"/>
                </a:solidFill>
                <a:latin typeface="Arial"/>
                <a:cs typeface="+mn-cs"/>
              </a:rPr>
              <a:t>fram tjänstekonsumenterna </a:t>
            </a:r>
            <a:r>
              <a:rPr lang="sv-SE" sz="1100" b="1" kern="0" dirty="0">
                <a:solidFill>
                  <a:srgbClr val="382819"/>
                </a:solidFill>
                <a:latin typeface="Arial"/>
                <a:cs typeface="+mn-cs"/>
              </a:rPr>
              <a:t>SE5565594230-BDV (NPÖ)</a:t>
            </a:r>
            <a:r>
              <a:rPr lang="sv-SE" sz="1100" kern="0" dirty="0">
                <a:solidFill>
                  <a:srgbClr val="382819"/>
                </a:solidFill>
                <a:latin typeface="Arial"/>
                <a:cs typeface="+mn-cs"/>
              </a:rPr>
              <a:t> och </a:t>
            </a:r>
            <a:r>
              <a:rPr lang="sv-SE" sz="1100" b="1" kern="0" dirty="0">
                <a:solidFill>
                  <a:srgbClr val="382819"/>
                </a:solidFill>
                <a:latin typeface="Arial"/>
                <a:cs typeface="+mn-cs"/>
              </a:rPr>
              <a:t>HSASERVICES-105L (TGP)</a:t>
            </a:r>
            <a:r>
              <a:rPr lang="sv-SE" sz="1100" kern="0" dirty="0">
                <a:solidFill>
                  <a:srgbClr val="382819"/>
                </a:solidFill>
                <a:latin typeface="Arial"/>
                <a:cs typeface="+mn-cs"/>
              </a:rPr>
              <a:t>, </a:t>
            </a: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</a:t>
            </a:r>
            <a:r>
              <a:rPr lang="sv-SE" sz="1100" kern="0" dirty="0" err="1">
                <a:solidFill>
                  <a:srgbClr val="382819"/>
                </a:solidFill>
                <a:latin typeface="Arial"/>
                <a:cs typeface="+mn-cs"/>
              </a:rPr>
              <a:t>ra</a:t>
            </a:r>
            <a:r>
              <a:rPr lang="sv-SE" sz="1100" kern="0" dirty="0">
                <a:solidFill>
                  <a:srgbClr val="382819"/>
                </a:solidFill>
                <a:latin typeface="Arial"/>
                <a:cs typeface="+mn-cs"/>
              </a:rPr>
              <a:t> och lägg till med pilen. Motsvarande </a:t>
            </a:r>
            <a:r>
              <a:rPr lang="sv-SE" sz="1100" kern="0" dirty="0" err="1">
                <a:solidFill>
                  <a:srgbClr val="382819"/>
                </a:solidFill>
                <a:latin typeface="Arial"/>
                <a:cs typeface="+mn-cs"/>
              </a:rPr>
              <a:t>HSA-id:n</a:t>
            </a:r>
            <a:r>
              <a:rPr lang="sv-SE" sz="1100" kern="0" dirty="0">
                <a:solidFill>
                  <a:srgbClr val="382819"/>
                </a:solidFill>
                <a:latin typeface="Arial"/>
                <a:cs typeface="+mn-cs"/>
              </a:rPr>
              <a:t> för QA finns på </a:t>
            </a:r>
            <a:r>
              <a:rPr lang="sv-SE" sz="1100" dirty="0">
                <a:hlinkClick r:id="rId3"/>
              </a:rPr>
              <a:t>Checklista Tillgänglig patient (TGP) och Nationella tjänsteplattformen</a:t>
            </a:r>
            <a:r>
              <a:rPr lang="sv-SE" sz="1100" dirty="0"/>
              <a:t>  </a:t>
            </a:r>
            <a:r>
              <a:rPr lang="sv-SE" sz="1100" kern="0" dirty="0">
                <a:solidFill>
                  <a:srgbClr val="382819"/>
                </a:solidFill>
                <a:highlight>
                  <a:srgbClr val="FFFF00"/>
                </a:highlight>
                <a:latin typeface="Arial"/>
                <a:cs typeface="+mn-cs"/>
              </a:rPr>
              <a:t> </a:t>
            </a:r>
            <a:b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</a:t>
            </a: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Övrig information</a:t>
            </a:r>
            <a:r>
              <a:rPr kumimoji="0" lang="sv-SE" sz="110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lägger du in logisk adressat (HSA-id för vårdenhet) samt organisationsnummer för den vårdgivare som vårdenheten tillhör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4FF363F6-917D-4B04-B8AF-079605D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10" y="389007"/>
            <a:ext cx="8102569" cy="589736"/>
          </a:xfrm>
        </p:spPr>
        <p:txBody>
          <a:bodyPr/>
          <a:lstStyle/>
          <a:p>
            <a:r>
              <a:rPr lang="sv-SE" sz="2600" dirty="0"/>
              <a:t>Beställa anslutning för en tjänsteproducent - 4 (5)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AAAE4B-ECC2-4F99-93AE-56CFB6AC0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191" y="2451013"/>
            <a:ext cx="5006602" cy="2130547"/>
          </a:xfrm>
          <a:prstGeom prst="rect">
            <a:avLst/>
          </a:prstGeom>
        </p:spPr>
      </p:pic>
      <p:sp>
        <p:nvSpPr>
          <p:cNvPr id="9" name="Rektangel med rundade hörn 5">
            <a:extLst>
              <a:ext uri="{FF2B5EF4-FFF2-40B4-BE49-F238E27FC236}">
                <a16:creationId xmlns:a16="http://schemas.microsoft.com/office/drawing/2014/main" id="{727434A2-ACCE-4391-BCEC-AE5FC44CB7FA}"/>
              </a:ext>
            </a:extLst>
          </p:cNvPr>
          <p:cNvSpPr/>
          <p:nvPr/>
        </p:nvSpPr>
        <p:spPr>
          <a:xfrm>
            <a:off x="5257315" y="3408350"/>
            <a:ext cx="400223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76D60E-7E0B-404F-9FE8-69B1DC044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192" y="4720629"/>
            <a:ext cx="5006602" cy="969020"/>
          </a:xfrm>
          <a:prstGeom prst="rect">
            <a:avLst/>
          </a:prstGeom>
        </p:spPr>
      </p:pic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65FE903F-1232-48E4-B82E-AB769D2CDA7F}"/>
              </a:ext>
            </a:extLst>
          </p:cNvPr>
          <p:cNvSpPr/>
          <p:nvPr/>
        </p:nvSpPr>
        <p:spPr>
          <a:xfrm>
            <a:off x="3682167" y="5605998"/>
            <a:ext cx="4777512" cy="1065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000" dirty="0"/>
              <a:t>Ange logisk adressat och organisationsnummer på detta sätt: </a:t>
            </a:r>
          </a:p>
          <a:p>
            <a:r>
              <a:rPr lang="sv-SE" sz="1000" dirty="0"/>
              <a:t>[</a:t>
            </a:r>
            <a:r>
              <a:rPr lang="sv-SE" sz="1000" b="1" dirty="0"/>
              <a:t>HSA-ID PÅ LOGISK ADRESSAT</a:t>
            </a:r>
            <a:r>
              <a:rPr lang="sv-SE" sz="1000" dirty="0"/>
              <a:t>]-[</a:t>
            </a:r>
            <a:r>
              <a:rPr lang="sv-SE" sz="1000" b="1" dirty="0"/>
              <a:t>ORG-NR</a:t>
            </a:r>
            <a:r>
              <a:rPr lang="sv-SE" sz="1000" dirty="0"/>
              <a:t>]</a:t>
            </a:r>
          </a:p>
          <a:p>
            <a:r>
              <a:rPr lang="sv-SE" sz="1000" dirty="0"/>
              <a:t>Innehåller beställningen flera logiska adressater lägger du till flera rader</a:t>
            </a:r>
          </a:p>
          <a:p>
            <a:endParaRPr lang="sv-SE" sz="1000" dirty="0"/>
          </a:p>
          <a:p>
            <a:r>
              <a:rPr lang="sv-SE" sz="1000" b="1" dirty="0"/>
              <a:t>Beställningar som saknar information om logisk adressat och organisationsnummer kommer inte att hanteras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FD0246B-DF4C-4BC5-AD31-DF892D389756}"/>
              </a:ext>
            </a:extLst>
          </p:cNvPr>
          <p:cNvSpPr/>
          <p:nvPr/>
        </p:nvSpPr>
        <p:spPr>
          <a:xfrm>
            <a:off x="2827196" y="3057769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A0192570-2A3F-4527-BAE7-D174AC529ABF}"/>
              </a:ext>
            </a:extLst>
          </p:cNvPr>
          <p:cNvSpPr/>
          <p:nvPr/>
        </p:nvSpPr>
        <p:spPr>
          <a:xfrm>
            <a:off x="2827762" y="3464151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650F7E0-0964-4E3C-B5C0-63AC7BE0FA44}"/>
              </a:ext>
            </a:extLst>
          </p:cNvPr>
          <p:cNvSpPr/>
          <p:nvPr/>
        </p:nvSpPr>
        <p:spPr>
          <a:xfrm>
            <a:off x="2832059" y="5006128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3</a:t>
            </a:r>
          </a:p>
        </p:txBody>
      </p:sp>
      <p:pic>
        <p:nvPicPr>
          <p:cNvPr id="7" name="Bild 6" descr="Varning">
            <a:extLst>
              <a:ext uri="{FF2B5EF4-FFF2-40B4-BE49-F238E27FC236}">
                <a16:creationId xmlns:a16="http://schemas.microsoft.com/office/drawing/2014/main" id="{D549E3B8-668D-4E8A-8F53-F901431CE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0040" y="5737268"/>
            <a:ext cx="802886" cy="8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7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5">
            <a:extLst>
              <a:ext uri="{FF2B5EF4-FFF2-40B4-BE49-F238E27FC236}">
                <a16:creationId xmlns:a16="http://schemas.microsoft.com/office/drawing/2014/main" id="{849636EA-8591-4D33-A77C-060CFA2B977E}"/>
              </a:ext>
            </a:extLst>
          </p:cNvPr>
          <p:cNvSpPr/>
          <p:nvPr/>
        </p:nvSpPr>
        <p:spPr>
          <a:xfrm>
            <a:off x="327081" y="1492844"/>
            <a:ext cx="2777475" cy="4788686"/>
          </a:xfrm>
          <a:prstGeom prst="roundRect">
            <a:avLst/>
          </a:prstGeom>
          <a:ln>
            <a:solidFill>
              <a:srgbClr val="3FC0C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v-SE" sz="1200" dirty="0"/>
              <a:t>Kontrollera uppgifter för </a:t>
            </a:r>
            <a:r>
              <a:rPr lang="sv-SE" sz="1200" b="1" dirty="0"/>
              <a:t>Beställare</a:t>
            </a:r>
            <a:r>
              <a:rPr lang="sv-SE" sz="1200" dirty="0"/>
              <a:t> och tryck på </a:t>
            </a:r>
            <a:r>
              <a:rPr lang="sv-SE" sz="1200" b="1" dirty="0"/>
              <a:t>Se sammanfattning och beställ.</a:t>
            </a:r>
            <a:br>
              <a:rPr lang="sv-SE" sz="1200" b="1" dirty="0"/>
            </a:br>
            <a:br>
              <a:rPr lang="sv-SE" sz="1200" b="1" dirty="0"/>
            </a:br>
            <a:r>
              <a:rPr lang="sv-SE" sz="1100" i="1" dirty="0"/>
              <a:t>Observera att du även kan </a:t>
            </a:r>
            <a:r>
              <a:rPr lang="sv-SE" sz="1100" b="1" i="1" dirty="0"/>
              <a:t>spara beställningen</a:t>
            </a:r>
            <a:r>
              <a:rPr lang="sv-SE" sz="1100" i="1" dirty="0"/>
              <a:t> och fortsätta med den senare. Du hittar den då under </a:t>
            </a:r>
            <a:r>
              <a:rPr lang="sv-SE" sz="1100" b="1" i="1" dirty="0"/>
              <a:t>Mina beställningar</a:t>
            </a:r>
            <a:r>
              <a:rPr lang="sv-SE" sz="1100" i="1" dirty="0"/>
              <a:t> i vänstermenyn.</a:t>
            </a:r>
            <a:br>
              <a:rPr lang="sv-SE" sz="1200" i="1" dirty="0"/>
            </a:br>
            <a:endParaRPr lang="sv-SE" sz="1200" i="1" dirty="0"/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Kontrollera beställningen och välj </a:t>
            </a:r>
            <a:r>
              <a:rPr lang="sv-SE" sz="1200" b="1" dirty="0"/>
              <a:t>skicka beställning</a:t>
            </a:r>
            <a:r>
              <a:rPr lang="sv-SE" sz="1200" dirty="0"/>
              <a:t> eller </a:t>
            </a:r>
            <a:r>
              <a:rPr lang="sv-SE" sz="1200" b="1" dirty="0"/>
              <a:t>tillbaka</a:t>
            </a:r>
            <a:r>
              <a:rPr lang="sv-SE" sz="1200" dirty="0"/>
              <a:t> för att ändra uppgifter.</a:t>
            </a:r>
            <a:br>
              <a:rPr lang="sv-SE" sz="1200" dirty="0"/>
            </a:br>
            <a:endParaRPr lang="sv-SE" sz="1200" dirty="0"/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Beställningen hanteras av </a:t>
            </a:r>
            <a:r>
              <a:rPr lang="sv-SE" sz="1200" dirty="0" err="1"/>
              <a:t>Ineras</a:t>
            </a:r>
            <a:r>
              <a:rPr lang="sv-SE" sz="1200" dirty="0"/>
              <a:t> Kundservice. Bekräftelse och ärendenummer på beställningen skickas till e-postadressen du angivit under </a:t>
            </a:r>
            <a:r>
              <a:rPr lang="sv-SE" sz="1200" b="1" dirty="0"/>
              <a:t>Beställare</a:t>
            </a:r>
            <a:r>
              <a:rPr lang="sv-SE" sz="1200" dirty="0"/>
              <a:t>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C18F0B-8EE3-4F74-AC38-3EA876C5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8" y="1397106"/>
            <a:ext cx="4496359" cy="140733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2C6F4CF-7E96-47FD-BF5A-3A9F7516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448" y="3105421"/>
            <a:ext cx="4613415" cy="2381332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4F2D3827-5970-4EBB-8279-9004735E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19" y="490329"/>
            <a:ext cx="8102569" cy="655997"/>
          </a:xfrm>
        </p:spPr>
        <p:txBody>
          <a:bodyPr/>
          <a:lstStyle/>
          <a:p>
            <a:r>
              <a:rPr lang="sv-SE" sz="2600" dirty="0"/>
              <a:t>Beställa anslutning för en tjänsteproducent - 5 (5)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98AF802-9A24-425D-AA0E-782FAF337A39}"/>
              </a:ext>
            </a:extLst>
          </p:cNvPr>
          <p:cNvSpPr/>
          <p:nvPr/>
        </p:nvSpPr>
        <p:spPr>
          <a:xfrm>
            <a:off x="3690545" y="1395798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258E44D2-4AD9-4C11-8D9A-3E07D711274C}"/>
              </a:ext>
            </a:extLst>
          </p:cNvPr>
          <p:cNvSpPr/>
          <p:nvPr/>
        </p:nvSpPr>
        <p:spPr>
          <a:xfrm>
            <a:off x="3690544" y="3524364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0" name="Rektangel med rundade hörn 5">
            <a:extLst>
              <a:ext uri="{FF2B5EF4-FFF2-40B4-BE49-F238E27FC236}">
                <a16:creationId xmlns:a16="http://schemas.microsoft.com/office/drawing/2014/main" id="{4CCA1FDC-A827-4661-9E1D-62909297E80E}"/>
              </a:ext>
            </a:extLst>
          </p:cNvPr>
          <p:cNvSpPr/>
          <p:nvPr/>
        </p:nvSpPr>
        <p:spPr>
          <a:xfrm>
            <a:off x="7466041" y="2488826"/>
            <a:ext cx="1136939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med rundade hörn 5">
            <a:extLst>
              <a:ext uri="{FF2B5EF4-FFF2-40B4-BE49-F238E27FC236}">
                <a16:creationId xmlns:a16="http://schemas.microsoft.com/office/drawing/2014/main" id="{9A6A8A4E-7FA5-4608-A63A-53AC3A1F37CD}"/>
              </a:ext>
            </a:extLst>
          </p:cNvPr>
          <p:cNvSpPr/>
          <p:nvPr/>
        </p:nvSpPr>
        <p:spPr>
          <a:xfrm>
            <a:off x="6659880" y="5165484"/>
            <a:ext cx="504417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med rundade hörn 5">
            <a:extLst>
              <a:ext uri="{FF2B5EF4-FFF2-40B4-BE49-F238E27FC236}">
                <a16:creationId xmlns:a16="http://schemas.microsoft.com/office/drawing/2014/main" id="{C54DFD1D-A1CE-4D59-A6A3-8ED5B5507A52}"/>
              </a:ext>
            </a:extLst>
          </p:cNvPr>
          <p:cNvSpPr/>
          <p:nvPr/>
        </p:nvSpPr>
        <p:spPr>
          <a:xfrm>
            <a:off x="7924800" y="5165485"/>
            <a:ext cx="794385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79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215A8-5727-469E-A52F-44760F480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Beställning borttagning av befintlig anslutning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63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AD8C7265-430B-4C24-A057-5B22BB714C7F}"/>
              </a:ext>
            </a:extLst>
          </p:cNvPr>
          <p:cNvSpPr txBox="1">
            <a:spLocks/>
          </p:cNvSpPr>
          <p:nvPr/>
        </p:nvSpPr>
        <p:spPr bwMode="auto">
          <a:xfrm>
            <a:off x="315449" y="247000"/>
            <a:ext cx="8268713" cy="7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7" tIns="47883" rIns="95767" bIns="47883" numCol="1" anchor="b" anchorCtr="0" compatLnSpc="1">
            <a:prstTxWarp prst="textNoShape">
              <a:avLst/>
            </a:prstTxWarp>
            <a:normAutofit/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5pPr>
            <a:lvl6pPr marL="4572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6pPr>
            <a:lvl7pPr marL="9144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7pPr>
            <a:lvl8pPr marL="13716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8pPr>
            <a:lvl9pPr marL="18288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9pPr>
          </a:lstStyle>
          <a:p>
            <a:r>
              <a:rPr lang="sv-SE" sz="2800" dirty="0"/>
              <a:t>Ta bort en anslutning - 1 (4)</a:t>
            </a:r>
            <a:endParaRPr lang="sv-SE" sz="900" dirty="0"/>
          </a:p>
        </p:txBody>
      </p:sp>
      <p:sp>
        <p:nvSpPr>
          <p:cNvPr id="20" name="Rektangel med rundade hörn 5">
            <a:extLst>
              <a:ext uri="{FF2B5EF4-FFF2-40B4-BE49-F238E27FC236}">
                <a16:creationId xmlns:a16="http://schemas.microsoft.com/office/drawing/2014/main" id="{6E2E683D-DD25-41C9-8311-6F431ADB6B0A}"/>
              </a:ext>
            </a:extLst>
          </p:cNvPr>
          <p:cNvSpPr/>
          <p:nvPr/>
        </p:nvSpPr>
        <p:spPr>
          <a:xfrm>
            <a:off x="248754" y="2256281"/>
            <a:ext cx="2420641" cy="308710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Skapa/ta bort vägval</a:t>
            </a:r>
            <a:br>
              <a:rPr lang="sv-SE" sz="1200" b="1" dirty="0"/>
            </a:br>
            <a:endParaRPr lang="sv-SE" sz="1200" b="1" dirty="0"/>
          </a:p>
          <a:p>
            <a:pPr marL="342900" indent="-342900">
              <a:buFontTx/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miljö</a:t>
            </a:r>
            <a:r>
              <a:rPr lang="sv-SE" sz="1200" dirty="0"/>
              <a:t> och vilket </a:t>
            </a:r>
            <a:r>
              <a:rPr lang="sv-SE" sz="1200" b="1" dirty="0"/>
              <a:t>datum</a:t>
            </a:r>
            <a:r>
              <a:rPr lang="sv-SE" sz="1200" dirty="0"/>
              <a:t> beställningen önskas utföras (</a:t>
            </a:r>
            <a:r>
              <a:rPr lang="sv-SE" sz="1200" dirty="0" err="1"/>
              <a:t>TAKas</a:t>
            </a:r>
            <a:r>
              <a:rPr lang="sv-SE" sz="1200" dirty="0"/>
              <a:t>). Anges inte datum så betyder det snarast</a:t>
            </a:r>
            <a:br>
              <a:rPr lang="sv-SE" sz="1200" dirty="0"/>
            </a:br>
            <a:endParaRPr lang="sv-SE" sz="1200" dirty="0"/>
          </a:p>
          <a:p>
            <a:pPr marL="342900" indent="-342900">
              <a:buFontTx/>
              <a:buAutoNum type="arabicPeriod"/>
            </a:pPr>
            <a:r>
              <a:rPr lang="sv-SE" sz="1200" dirty="0"/>
              <a:t>Sök efter </a:t>
            </a:r>
            <a:r>
              <a:rPr lang="sv-SE" sz="1200" b="1" dirty="0"/>
              <a:t>tjänsteproducent </a:t>
            </a:r>
            <a:r>
              <a:rPr lang="sv-SE" sz="1200" dirty="0"/>
              <a:t>(system/TGP-tjänst) genom att skriva i sökfältet. Sök på namn eller HSA-ID.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E8D7380-8792-42DD-868E-25509F6ACF64}"/>
              </a:ext>
            </a:extLst>
          </p:cNvPr>
          <p:cNvSpPr txBox="1"/>
          <p:nvPr/>
        </p:nvSpPr>
        <p:spPr>
          <a:xfrm>
            <a:off x="509553" y="1252942"/>
            <a:ext cx="7948677" cy="2462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sz="1000" i="1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6F2D3142-48A8-4F2F-B081-A2B1E2096620}"/>
              </a:ext>
            </a:extLst>
          </p:cNvPr>
          <p:cNvSpPr/>
          <p:nvPr/>
        </p:nvSpPr>
        <p:spPr>
          <a:xfrm>
            <a:off x="3125817" y="2159236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C7F1D3D-064E-406D-924D-38ADEAB84636}"/>
              </a:ext>
            </a:extLst>
          </p:cNvPr>
          <p:cNvSpPr/>
          <p:nvPr/>
        </p:nvSpPr>
        <p:spPr>
          <a:xfrm>
            <a:off x="3125817" y="3836546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879DA90-9627-41D0-838C-F583DD364307}"/>
              </a:ext>
            </a:extLst>
          </p:cNvPr>
          <p:cNvSpPr/>
          <p:nvPr/>
        </p:nvSpPr>
        <p:spPr>
          <a:xfrm>
            <a:off x="3125817" y="4819142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57B1FE-4D05-4329-A875-F0A6ED86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932" y="3251546"/>
            <a:ext cx="5168546" cy="102538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1F681A2-5C14-4B3B-A01C-5A8BFB7AF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33" y="4430587"/>
            <a:ext cx="5168546" cy="863157"/>
          </a:xfrm>
          <a:prstGeom prst="rect">
            <a:avLst/>
          </a:prstGeom>
        </p:spPr>
      </p:pic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4CB93571-6773-452D-9C03-506E0A9F4C4D}"/>
              </a:ext>
            </a:extLst>
          </p:cNvPr>
          <p:cNvSpPr/>
          <p:nvPr/>
        </p:nvSpPr>
        <p:spPr>
          <a:xfrm>
            <a:off x="3464767" y="5984032"/>
            <a:ext cx="5399315" cy="7215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000" dirty="0"/>
              <a:t>Om någon av </a:t>
            </a:r>
            <a:r>
              <a:rPr lang="sv-SE" sz="1000" b="1" dirty="0"/>
              <a:t>Ineras TGP-tjänster (TGP0 samt TGP1)</a:t>
            </a:r>
            <a:r>
              <a:rPr lang="sv-SE" sz="1000" dirty="0"/>
              <a:t> används ska denna TGP-tjänst anges som tjänsteproducent. </a:t>
            </a:r>
          </a:p>
          <a:p>
            <a:r>
              <a:rPr lang="sv-SE" sz="1000" dirty="0" err="1"/>
              <a:t>HSA-ID:n</a:t>
            </a:r>
            <a:r>
              <a:rPr lang="sv-SE" sz="1000" dirty="0"/>
              <a:t> för TGP0 och TGP1 finns på sidan </a:t>
            </a:r>
            <a:r>
              <a:rPr lang="sv-SE" sz="1000" dirty="0">
                <a:hlinkClick r:id="rId4"/>
              </a:rPr>
              <a:t>Checklista Tillgänglig patient (TGP) och Nationella tjänsteplattformen</a:t>
            </a:r>
            <a:endParaRPr lang="sv-SE" sz="1000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CEDF8C-1393-4362-AB8B-B95902F8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933" y="1957532"/>
            <a:ext cx="996359" cy="1207452"/>
          </a:xfrm>
          <a:prstGeom prst="rect">
            <a:avLst/>
          </a:prstGeom>
        </p:spPr>
      </p:pic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9E66CB7E-5C44-436D-8E1A-76C64C816A32}"/>
              </a:ext>
            </a:extLst>
          </p:cNvPr>
          <p:cNvSpPr/>
          <p:nvPr/>
        </p:nvSpPr>
        <p:spPr>
          <a:xfrm>
            <a:off x="3930017" y="5177054"/>
            <a:ext cx="4468813" cy="540700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Här kan t.ex. de fyra sista siffrorna i ett HSA-ID anges för att söka fram en tjänsteproducent. HSA-id för tjänsteproducent är det som finns på systemets SITHS-certifikat.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75EB95E-C178-4903-95C2-593FBDC23ECE}"/>
              </a:ext>
            </a:extLst>
          </p:cNvPr>
          <p:cNvSpPr txBox="1"/>
          <p:nvPr/>
        </p:nvSpPr>
        <p:spPr>
          <a:xfrm>
            <a:off x="509553" y="1252942"/>
            <a:ext cx="7948677" cy="2462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v-SE" sz="1000" i="1" dirty="0"/>
              <a:t>Här beställer du borttagning av en befintlig anslutning. </a:t>
            </a:r>
          </a:p>
        </p:txBody>
      </p:sp>
    </p:spTree>
    <p:extLst>
      <p:ext uri="{BB962C8B-B14F-4D97-AF65-F5344CB8AC3E}">
        <p14:creationId xmlns:p14="http://schemas.microsoft.com/office/powerpoint/2010/main" val="12545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5">
            <a:extLst>
              <a:ext uri="{FF2B5EF4-FFF2-40B4-BE49-F238E27FC236}">
                <a16:creationId xmlns:a16="http://schemas.microsoft.com/office/drawing/2014/main" id="{4808A536-3E1E-4701-A362-EAAA18BBA528}"/>
              </a:ext>
            </a:extLst>
          </p:cNvPr>
          <p:cNvSpPr/>
          <p:nvPr/>
        </p:nvSpPr>
        <p:spPr>
          <a:xfrm>
            <a:off x="174171" y="1518082"/>
            <a:ext cx="2367010" cy="168675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b="1" dirty="0"/>
              <a:t>Sök</a:t>
            </a:r>
            <a:r>
              <a:rPr lang="sv-SE" sz="1200" dirty="0"/>
              <a:t> efter tjänstekontraktet </a:t>
            </a:r>
            <a:r>
              <a:rPr lang="sv-SE" sz="1200" b="1" dirty="0" err="1"/>
              <a:t>AssertCareEngagement</a:t>
            </a:r>
            <a:br>
              <a:rPr lang="sv-SE" sz="1200" dirty="0"/>
            </a:br>
            <a:endParaRPr lang="sv-SE" sz="1200" dirty="0"/>
          </a:p>
          <a:p>
            <a:r>
              <a:rPr lang="sv-SE" sz="1200" dirty="0"/>
              <a:t>Beställningen ska inte innehålla några ytterligare tjänstekontrakt. 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688A998E-F754-4622-AE75-2B8630F2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" y="477077"/>
            <a:ext cx="8375463" cy="715897"/>
          </a:xfrm>
        </p:spPr>
        <p:txBody>
          <a:bodyPr/>
          <a:lstStyle/>
          <a:p>
            <a:r>
              <a:rPr lang="sv-SE" sz="2400" dirty="0"/>
              <a:t>Ta bort en anslutning </a:t>
            </a:r>
            <a:r>
              <a:rPr lang="sv-SE" sz="2600" dirty="0"/>
              <a:t>- 2 (4)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50F7523-1095-4E12-91FF-FED9302F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31" y="1726018"/>
            <a:ext cx="6082217" cy="1281980"/>
          </a:xfrm>
          <a:prstGeom prst="rect">
            <a:avLst/>
          </a:prstGeom>
        </p:spPr>
      </p:pic>
      <p:sp>
        <p:nvSpPr>
          <p:cNvPr id="12" name="Rektangel med rundade hörn 5">
            <a:extLst>
              <a:ext uri="{FF2B5EF4-FFF2-40B4-BE49-F238E27FC236}">
                <a16:creationId xmlns:a16="http://schemas.microsoft.com/office/drawing/2014/main" id="{F759B81C-32D0-4EF2-AAC0-9F59A5215E97}"/>
              </a:ext>
            </a:extLst>
          </p:cNvPr>
          <p:cNvSpPr/>
          <p:nvPr/>
        </p:nvSpPr>
        <p:spPr>
          <a:xfrm>
            <a:off x="174171" y="3409197"/>
            <a:ext cx="2457055" cy="316027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A9A7"/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Välj </a:t>
            </a:r>
            <a:r>
              <a:rPr lang="sv-SE" sz="1200" b="1" kern="0" dirty="0">
                <a:solidFill>
                  <a:srgbClr val="382819"/>
                </a:solidFill>
                <a:latin typeface="Arial"/>
                <a:cs typeface="+mn-cs"/>
              </a:rPr>
              <a:t>Ta bort logiska adressater</a:t>
            </a:r>
            <a:b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</a:br>
            <a:endParaRPr lang="sv-SE" sz="1200" kern="0" dirty="0">
              <a:solidFill>
                <a:srgbClr val="382819"/>
              </a:solidFill>
              <a:latin typeface="Arial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listan över anslutna logiska adressater, </a:t>
            </a:r>
            <a:r>
              <a:rPr lang="sv-S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markera</a:t>
            </a:r>
            <a:r>
              <a:rPr lang="sv-S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den/de som ska tas bort genom att klicka på krysset till vänster om namnet. De som har valts kommer att visas i en kolumn till höger ”Logiska adressater för borttagande”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3111A70-5E47-4C59-A472-4F38B6C05D81}"/>
              </a:ext>
            </a:extLst>
          </p:cNvPr>
          <p:cNvSpPr/>
          <p:nvPr/>
        </p:nvSpPr>
        <p:spPr>
          <a:xfrm>
            <a:off x="2910606" y="4389690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86B7394-70BB-461C-827A-B8C9442E89E1}"/>
              </a:ext>
            </a:extLst>
          </p:cNvPr>
          <p:cNvSpPr/>
          <p:nvPr/>
        </p:nvSpPr>
        <p:spPr>
          <a:xfrm>
            <a:off x="2910606" y="5109532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DD5860CA-8E44-47C2-A417-B7544C02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78" y="3850002"/>
            <a:ext cx="5730240" cy="1697448"/>
          </a:xfrm>
          <a:prstGeom prst="rect">
            <a:avLst/>
          </a:prstGeom>
        </p:spPr>
      </p:pic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9D7D2970-6430-591E-5F3E-2F92ACF01B42}"/>
              </a:ext>
            </a:extLst>
          </p:cNvPr>
          <p:cNvSpPr/>
          <p:nvPr/>
        </p:nvSpPr>
        <p:spPr>
          <a:xfrm>
            <a:off x="3450623" y="6037307"/>
            <a:ext cx="4690200" cy="532169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Logisk adressat = HSA-id för ansluten vårdenhet (alternativt vårdgivare, för vissa anslutningar som gjorts före 2023-11-15)</a:t>
            </a:r>
          </a:p>
        </p:txBody>
      </p:sp>
    </p:spTree>
    <p:extLst>
      <p:ext uri="{BB962C8B-B14F-4D97-AF65-F5344CB8AC3E}">
        <p14:creationId xmlns:p14="http://schemas.microsoft.com/office/powerpoint/2010/main" val="331293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9BF7CF83-E8D3-4273-A9BF-55590537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483" y="1804476"/>
            <a:ext cx="5560828" cy="956860"/>
          </a:xfrm>
          <a:prstGeom prst="rect">
            <a:avLst/>
          </a:prstGeom>
        </p:spPr>
      </p:pic>
      <p:sp>
        <p:nvSpPr>
          <p:cNvPr id="14" name="Rektangel med rundade hörn 5">
            <a:extLst>
              <a:ext uri="{FF2B5EF4-FFF2-40B4-BE49-F238E27FC236}">
                <a16:creationId xmlns:a16="http://schemas.microsoft.com/office/drawing/2014/main" id="{B8E514E4-AA4C-400C-88B4-3CB8C09BF4C6}"/>
              </a:ext>
            </a:extLst>
          </p:cNvPr>
          <p:cNvSpPr/>
          <p:nvPr/>
        </p:nvSpPr>
        <p:spPr>
          <a:xfrm>
            <a:off x="215495" y="1804476"/>
            <a:ext cx="2407927" cy="315814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A9A7"/>
            </a:solidFill>
            <a:prstDash val="solid"/>
          </a:ln>
          <a:effectLst/>
        </p:spPr>
        <p:txBody>
          <a:bodyPr rtlCol="0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Välj </a:t>
            </a: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 bort alla konsumenter</a:t>
            </a:r>
            <a:b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1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</a:t>
            </a: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Övrig information</a:t>
            </a:r>
            <a:r>
              <a:rPr kumimoji="0" lang="sv-SE" sz="110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lägger du in logisk adressat (HSA-id för vårdenhet) och organisationsnummer för den vårdgivare som vårdenheten tillhör. Ange gärna även orsaken till att anslutningen ska tas bort (exempelvis: felaktig anslutning, verksamheten har lagts ner, byte av journalsystem, etc.).</a:t>
            </a:r>
            <a:endParaRPr kumimoji="0" lang="sv-SE" sz="1100" b="1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4FF363F6-917D-4B04-B8AF-079605D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10" y="389007"/>
            <a:ext cx="8102569" cy="589736"/>
          </a:xfrm>
        </p:spPr>
        <p:txBody>
          <a:bodyPr/>
          <a:lstStyle/>
          <a:p>
            <a:r>
              <a:rPr lang="sv-SE" sz="2400" dirty="0"/>
              <a:t>Ta bort en anslutning </a:t>
            </a:r>
            <a:r>
              <a:rPr lang="sv-SE" sz="2600" dirty="0"/>
              <a:t>- 3 (4)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76D60E-7E0B-404F-9FE8-69B1DC04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44" y="3180805"/>
            <a:ext cx="5006602" cy="969020"/>
          </a:xfrm>
          <a:prstGeom prst="rect">
            <a:avLst/>
          </a:prstGeom>
        </p:spPr>
      </p:pic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65FE903F-1232-48E4-B82E-AB769D2CDA7F}"/>
              </a:ext>
            </a:extLst>
          </p:cNvPr>
          <p:cNvSpPr/>
          <p:nvPr/>
        </p:nvSpPr>
        <p:spPr>
          <a:xfrm>
            <a:off x="3682167" y="5560809"/>
            <a:ext cx="4777512" cy="1065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000" dirty="0"/>
              <a:t>Ange logisk adressat och organisationsnummer på detta sätt: </a:t>
            </a:r>
          </a:p>
          <a:p>
            <a:r>
              <a:rPr lang="sv-SE" sz="1000" dirty="0"/>
              <a:t>[</a:t>
            </a:r>
            <a:r>
              <a:rPr lang="sv-SE" sz="1000" b="1" dirty="0"/>
              <a:t>HSA-ID PÅ LOGISK ADRESSAT</a:t>
            </a:r>
            <a:r>
              <a:rPr lang="sv-SE" sz="1000" dirty="0"/>
              <a:t>]-[</a:t>
            </a:r>
            <a:r>
              <a:rPr lang="sv-SE" sz="1000" b="1" dirty="0"/>
              <a:t>ORG-NR</a:t>
            </a:r>
            <a:r>
              <a:rPr lang="sv-SE" sz="1000" dirty="0"/>
              <a:t>]</a:t>
            </a:r>
          </a:p>
          <a:p>
            <a:r>
              <a:rPr lang="sv-SE" sz="1000" dirty="0"/>
              <a:t>Innehåller beställningen flera logiska adressater lägger du till flera rader</a:t>
            </a:r>
          </a:p>
          <a:p>
            <a:endParaRPr lang="sv-SE" sz="1000" dirty="0"/>
          </a:p>
          <a:p>
            <a:r>
              <a:rPr lang="sv-SE" sz="1000" b="1" dirty="0"/>
              <a:t>Beställningar som saknar information om logisk adressat och organisationsnummer kommer inte att hanteras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FD0246B-DF4C-4BC5-AD31-DF892D389756}"/>
              </a:ext>
            </a:extLst>
          </p:cNvPr>
          <p:cNvSpPr/>
          <p:nvPr/>
        </p:nvSpPr>
        <p:spPr>
          <a:xfrm>
            <a:off x="2923656" y="2015415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A0192570-2A3F-4527-BAE7-D174AC529ABF}"/>
              </a:ext>
            </a:extLst>
          </p:cNvPr>
          <p:cNvSpPr/>
          <p:nvPr/>
        </p:nvSpPr>
        <p:spPr>
          <a:xfrm>
            <a:off x="2880927" y="3464151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pic>
        <p:nvPicPr>
          <p:cNvPr id="7" name="Bild 6" descr="Varning">
            <a:extLst>
              <a:ext uri="{FF2B5EF4-FFF2-40B4-BE49-F238E27FC236}">
                <a16:creationId xmlns:a16="http://schemas.microsoft.com/office/drawing/2014/main" id="{D549E3B8-668D-4E8A-8F53-F901431CE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0040" y="5737268"/>
            <a:ext cx="802886" cy="802886"/>
          </a:xfrm>
          <a:prstGeom prst="rect">
            <a:avLst/>
          </a:prstGeom>
        </p:spPr>
      </p:pic>
      <p:sp>
        <p:nvSpPr>
          <p:cNvPr id="18" name="Rektangel med rundade hörn 5">
            <a:extLst>
              <a:ext uri="{FF2B5EF4-FFF2-40B4-BE49-F238E27FC236}">
                <a16:creationId xmlns:a16="http://schemas.microsoft.com/office/drawing/2014/main" id="{AF8956CD-F37E-43E9-83B4-877873DC8927}"/>
              </a:ext>
            </a:extLst>
          </p:cNvPr>
          <p:cNvSpPr/>
          <p:nvPr/>
        </p:nvSpPr>
        <p:spPr>
          <a:xfrm>
            <a:off x="3228799" y="2028398"/>
            <a:ext cx="881648" cy="301847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6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41D73D3-5E78-4490-A602-D8522F2E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8" y="2943890"/>
            <a:ext cx="4954772" cy="2790113"/>
          </a:xfrm>
          <a:prstGeom prst="rect">
            <a:avLst/>
          </a:prstGeom>
        </p:spPr>
      </p:pic>
      <p:sp>
        <p:nvSpPr>
          <p:cNvPr id="11" name="Rektangel med rundade hörn 5">
            <a:extLst>
              <a:ext uri="{FF2B5EF4-FFF2-40B4-BE49-F238E27FC236}">
                <a16:creationId xmlns:a16="http://schemas.microsoft.com/office/drawing/2014/main" id="{849636EA-8591-4D33-A77C-060CFA2B977E}"/>
              </a:ext>
            </a:extLst>
          </p:cNvPr>
          <p:cNvSpPr/>
          <p:nvPr/>
        </p:nvSpPr>
        <p:spPr>
          <a:xfrm>
            <a:off x="327081" y="1492844"/>
            <a:ext cx="2777475" cy="4788686"/>
          </a:xfrm>
          <a:prstGeom prst="roundRect">
            <a:avLst/>
          </a:prstGeom>
          <a:ln>
            <a:solidFill>
              <a:srgbClr val="3FC0C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v-SE" sz="1200" dirty="0"/>
              <a:t>Kontrollera uppgifter för </a:t>
            </a:r>
            <a:r>
              <a:rPr lang="sv-SE" sz="1200" b="1" dirty="0"/>
              <a:t>Beställare</a:t>
            </a:r>
            <a:r>
              <a:rPr lang="sv-SE" sz="1200" dirty="0"/>
              <a:t> och tryck på </a:t>
            </a:r>
            <a:r>
              <a:rPr lang="sv-SE" sz="1200" b="1" dirty="0"/>
              <a:t>Se sammanfattning och beställ.</a:t>
            </a:r>
            <a:br>
              <a:rPr lang="sv-SE" sz="1200" b="1" dirty="0"/>
            </a:br>
            <a:br>
              <a:rPr lang="sv-SE" sz="1200" b="1" dirty="0"/>
            </a:br>
            <a:r>
              <a:rPr lang="sv-SE" sz="1100" i="1" dirty="0"/>
              <a:t>Observera att du även kan </a:t>
            </a:r>
            <a:r>
              <a:rPr lang="sv-SE" sz="1100" b="1" i="1" dirty="0"/>
              <a:t>spara beställningen</a:t>
            </a:r>
            <a:r>
              <a:rPr lang="sv-SE" sz="1100" i="1" dirty="0"/>
              <a:t> och fortsätta med den senare. Du hittar den då under </a:t>
            </a:r>
            <a:r>
              <a:rPr lang="sv-SE" sz="1100" b="1" i="1" dirty="0"/>
              <a:t>Mina beställningar</a:t>
            </a:r>
            <a:r>
              <a:rPr lang="sv-SE" sz="1100" i="1" dirty="0"/>
              <a:t> i vänstermenyn.</a:t>
            </a:r>
            <a:br>
              <a:rPr lang="sv-SE" sz="1200" i="1" dirty="0"/>
            </a:br>
            <a:endParaRPr lang="sv-SE" sz="1200" i="1" dirty="0"/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Kontrollera beställningen och välj </a:t>
            </a:r>
            <a:r>
              <a:rPr lang="sv-SE" sz="1200" b="1" dirty="0"/>
              <a:t>skicka beställning</a:t>
            </a:r>
            <a:r>
              <a:rPr lang="sv-SE" sz="1200" dirty="0"/>
              <a:t> eller </a:t>
            </a:r>
            <a:r>
              <a:rPr lang="sv-SE" sz="1200" b="1" dirty="0"/>
              <a:t>tillbaka</a:t>
            </a:r>
            <a:r>
              <a:rPr lang="sv-SE" sz="1200" dirty="0"/>
              <a:t> för att ändra uppgifter.</a:t>
            </a:r>
            <a:br>
              <a:rPr lang="sv-SE" sz="1200" dirty="0"/>
            </a:br>
            <a:endParaRPr lang="sv-SE" sz="1200" dirty="0"/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Beställningen hanteras av </a:t>
            </a:r>
            <a:r>
              <a:rPr lang="sv-SE" sz="1200" dirty="0" err="1"/>
              <a:t>Ineras</a:t>
            </a:r>
            <a:r>
              <a:rPr lang="sv-SE" sz="1200" dirty="0"/>
              <a:t> Kundservice. Bekräftelse och ärendenummer på beställningen skickas till e-postadressen du angivit under </a:t>
            </a:r>
            <a:r>
              <a:rPr lang="sv-SE" sz="1200" b="1" dirty="0"/>
              <a:t>Beställare</a:t>
            </a:r>
            <a:r>
              <a:rPr lang="sv-SE" sz="1200" dirty="0"/>
              <a:t>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C18F0B-8EE3-4F74-AC38-3EA876C5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448" y="1397106"/>
            <a:ext cx="4496359" cy="1407331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4F2D3827-5970-4EBB-8279-9004735E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19" y="490329"/>
            <a:ext cx="8102569" cy="655997"/>
          </a:xfrm>
        </p:spPr>
        <p:txBody>
          <a:bodyPr/>
          <a:lstStyle/>
          <a:p>
            <a:r>
              <a:rPr lang="sv-SE" sz="2400" dirty="0"/>
              <a:t>Ta bort en anslutning </a:t>
            </a:r>
            <a:r>
              <a:rPr lang="sv-SE" sz="2600" dirty="0"/>
              <a:t>- 4 (4)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98AF802-9A24-425D-AA0E-782FAF337A39}"/>
              </a:ext>
            </a:extLst>
          </p:cNvPr>
          <p:cNvSpPr/>
          <p:nvPr/>
        </p:nvSpPr>
        <p:spPr>
          <a:xfrm>
            <a:off x="3690545" y="1395798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258E44D2-4AD9-4C11-8D9A-3E07D711274C}"/>
              </a:ext>
            </a:extLst>
          </p:cNvPr>
          <p:cNvSpPr/>
          <p:nvPr/>
        </p:nvSpPr>
        <p:spPr>
          <a:xfrm>
            <a:off x="3690544" y="3524364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0" name="Rektangel med rundade hörn 5">
            <a:extLst>
              <a:ext uri="{FF2B5EF4-FFF2-40B4-BE49-F238E27FC236}">
                <a16:creationId xmlns:a16="http://schemas.microsoft.com/office/drawing/2014/main" id="{4CCA1FDC-A827-4661-9E1D-62909297E80E}"/>
              </a:ext>
            </a:extLst>
          </p:cNvPr>
          <p:cNvSpPr/>
          <p:nvPr/>
        </p:nvSpPr>
        <p:spPr>
          <a:xfrm>
            <a:off x="7466041" y="2488826"/>
            <a:ext cx="1136939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med rundade hörn 5">
            <a:extLst>
              <a:ext uri="{FF2B5EF4-FFF2-40B4-BE49-F238E27FC236}">
                <a16:creationId xmlns:a16="http://schemas.microsoft.com/office/drawing/2014/main" id="{9A6A8A4E-7FA5-4608-A63A-53AC3A1F37CD}"/>
              </a:ext>
            </a:extLst>
          </p:cNvPr>
          <p:cNvSpPr/>
          <p:nvPr/>
        </p:nvSpPr>
        <p:spPr>
          <a:xfrm>
            <a:off x="7337998" y="5484738"/>
            <a:ext cx="504417" cy="279594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med rundade hörn 5">
            <a:extLst>
              <a:ext uri="{FF2B5EF4-FFF2-40B4-BE49-F238E27FC236}">
                <a16:creationId xmlns:a16="http://schemas.microsoft.com/office/drawing/2014/main" id="{C54DFD1D-A1CE-4D59-A6A3-8ED5B5507A52}"/>
              </a:ext>
            </a:extLst>
          </p:cNvPr>
          <p:cNvSpPr/>
          <p:nvPr/>
        </p:nvSpPr>
        <p:spPr>
          <a:xfrm>
            <a:off x="8454658" y="5446909"/>
            <a:ext cx="583012" cy="355253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56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215A8-5727-469E-A52F-44760F480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Byte av anslutning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29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215A8-5727-469E-A52F-44760F480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Beställa ny anslutning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525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5D08E48-E78C-4B9C-A1EB-09D04430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933" y="4377576"/>
            <a:ext cx="5168545" cy="72267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AD8C7265-430B-4C24-A057-5B22BB714C7F}"/>
              </a:ext>
            </a:extLst>
          </p:cNvPr>
          <p:cNvSpPr txBox="1">
            <a:spLocks/>
          </p:cNvSpPr>
          <p:nvPr/>
        </p:nvSpPr>
        <p:spPr bwMode="auto">
          <a:xfrm>
            <a:off x="315449" y="247000"/>
            <a:ext cx="8268713" cy="7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7" tIns="47883" rIns="95767" bIns="47883" numCol="1" anchor="b" anchorCtr="0" compatLnSpc="1">
            <a:prstTxWarp prst="textNoShape">
              <a:avLst/>
            </a:prstTxWarp>
            <a:normAutofit/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5pPr>
            <a:lvl6pPr marL="4572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6pPr>
            <a:lvl7pPr marL="9144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7pPr>
            <a:lvl8pPr marL="13716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8pPr>
            <a:lvl9pPr marL="18288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9pPr>
          </a:lstStyle>
          <a:p>
            <a:r>
              <a:rPr lang="sv-SE" sz="2800" dirty="0"/>
              <a:t>Byte av anslutning - 1 (5)</a:t>
            </a:r>
            <a:endParaRPr lang="sv-SE" sz="900" dirty="0"/>
          </a:p>
        </p:txBody>
      </p:sp>
      <p:sp>
        <p:nvSpPr>
          <p:cNvPr id="20" name="Rektangel med rundade hörn 5">
            <a:extLst>
              <a:ext uri="{FF2B5EF4-FFF2-40B4-BE49-F238E27FC236}">
                <a16:creationId xmlns:a16="http://schemas.microsoft.com/office/drawing/2014/main" id="{6E2E683D-DD25-41C9-8311-6F431ADB6B0A}"/>
              </a:ext>
            </a:extLst>
          </p:cNvPr>
          <p:cNvSpPr/>
          <p:nvPr/>
        </p:nvSpPr>
        <p:spPr>
          <a:xfrm>
            <a:off x="248754" y="2256281"/>
            <a:ext cx="2420641" cy="308710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Ändra vägval </a:t>
            </a:r>
            <a:br>
              <a:rPr lang="sv-SE" sz="1200" b="1" dirty="0"/>
            </a:br>
            <a:endParaRPr lang="sv-SE" sz="1200" b="1" dirty="0"/>
          </a:p>
          <a:p>
            <a:pPr marL="342900" indent="-342900">
              <a:buFontTx/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miljö</a:t>
            </a:r>
            <a:r>
              <a:rPr lang="sv-SE" sz="1200" dirty="0"/>
              <a:t> och vilket </a:t>
            </a:r>
            <a:r>
              <a:rPr lang="sv-SE" sz="1200" b="1" dirty="0"/>
              <a:t>datum</a:t>
            </a:r>
            <a:r>
              <a:rPr lang="sv-SE" sz="1200" dirty="0"/>
              <a:t> beställningen önskas utföras (</a:t>
            </a:r>
            <a:r>
              <a:rPr lang="sv-SE" sz="1200" dirty="0" err="1"/>
              <a:t>TAKas</a:t>
            </a:r>
            <a:r>
              <a:rPr lang="sv-SE" sz="1200" dirty="0"/>
              <a:t>). Anges inte datum så betyder det snarast</a:t>
            </a:r>
            <a:br>
              <a:rPr lang="sv-SE" sz="1200" dirty="0"/>
            </a:br>
            <a:endParaRPr lang="sv-SE" sz="1200" dirty="0"/>
          </a:p>
          <a:p>
            <a:pPr marL="342900" indent="-342900">
              <a:buFontTx/>
              <a:buAutoNum type="arabicPeriod"/>
            </a:pPr>
            <a:r>
              <a:rPr lang="sv-SE" sz="1200" dirty="0"/>
              <a:t>Sök efter befintlig   </a:t>
            </a:r>
            <a:r>
              <a:rPr lang="sv-SE" sz="1200" b="1" dirty="0"/>
              <a:t>tjänsteproducent </a:t>
            </a:r>
            <a:r>
              <a:rPr lang="sv-SE" sz="1200" dirty="0"/>
              <a:t>(system/TGP-tjänst) genom att skriva i sökfältet. Sökning kan göras på namn eller HSA-ID.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E8D7380-8792-42DD-868E-25509F6ACF64}"/>
              </a:ext>
            </a:extLst>
          </p:cNvPr>
          <p:cNvSpPr txBox="1"/>
          <p:nvPr/>
        </p:nvSpPr>
        <p:spPr>
          <a:xfrm>
            <a:off x="509553" y="1252942"/>
            <a:ext cx="7948677" cy="2462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v-SE" sz="1000" i="1" dirty="0"/>
              <a:t>Här ändrar du från en befintlig TGP-anslutning till en ny, det vill säga byter från en tjänsteproducent till en annan. 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6F2D3142-48A8-4F2F-B081-A2B1E2096620}"/>
              </a:ext>
            </a:extLst>
          </p:cNvPr>
          <p:cNvSpPr/>
          <p:nvPr/>
        </p:nvSpPr>
        <p:spPr>
          <a:xfrm>
            <a:off x="3125817" y="2159236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C7F1D3D-064E-406D-924D-38ADEAB84636}"/>
              </a:ext>
            </a:extLst>
          </p:cNvPr>
          <p:cNvSpPr/>
          <p:nvPr/>
        </p:nvSpPr>
        <p:spPr>
          <a:xfrm>
            <a:off x="3125817" y="3836546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879DA90-9627-41D0-838C-F583DD364307}"/>
              </a:ext>
            </a:extLst>
          </p:cNvPr>
          <p:cNvSpPr/>
          <p:nvPr/>
        </p:nvSpPr>
        <p:spPr>
          <a:xfrm>
            <a:off x="3125817" y="4819142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57B1FE-4D05-4329-A875-F0A6ED86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32" y="3251546"/>
            <a:ext cx="5168546" cy="1025381"/>
          </a:xfrm>
          <a:prstGeom prst="rect">
            <a:avLst/>
          </a:prstGeom>
        </p:spPr>
      </p:pic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6F907141-9345-4BBC-9075-5C62A6D8AA62}"/>
              </a:ext>
            </a:extLst>
          </p:cNvPr>
          <p:cNvSpPr/>
          <p:nvPr/>
        </p:nvSpPr>
        <p:spPr>
          <a:xfrm>
            <a:off x="3989417" y="5040272"/>
            <a:ext cx="4468813" cy="540700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Här kan t.ex. de fyra sista siffrorna i ett HSA-ID anges för att söka fram en tjänsteproducent. HSA-id för tjänsteproducent är det som finns på systemets SITHS-certifikat.</a:t>
            </a: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4CB93571-6773-452D-9C03-506E0A9F4C4D}"/>
              </a:ext>
            </a:extLst>
          </p:cNvPr>
          <p:cNvSpPr/>
          <p:nvPr/>
        </p:nvSpPr>
        <p:spPr>
          <a:xfrm>
            <a:off x="3464767" y="5984032"/>
            <a:ext cx="5399315" cy="7215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000" dirty="0"/>
              <a:t>Om någon av </a:t>
            </a:r>
            <a:r>
              <a:rPr lang="sv-SE" sz="1000" b="1" dirty="0"/>
              <a:t>Ineras TGP-tjänster (TGP0 samt TGP1)</a:t>
            </a:r>
            <a:r>
              <a:rPr lang="sv-SE" sz="1000" dirty="0"/>
              <a:t> används ska denna TGP-tjänst anges som tjänsteproducent. </a:t>
            </a:r>
          </a:p>
          <a:p>
            <a:r>
              <a:rPr lang="sv-SE" sz="1000" dirty="0" err="1"/>
              <a:t>HSA-ID:n</a:t>
            </a:r>
            <a:r>
              <a:rPr lang="sv-SE" sz="1000" dirty="0"/>
              <a:t> för TGP0 och TGP1 finns på sidan </a:t>
            </a:r>
            <a:r>
              <a:rPr lang="sv-SE" sz="1000" dirty="0">
                <a:hlinkClick r:id="rId4"/>
              </a:rPr>
              <a:t>Checklista Tillgänglig patient (TGP) och Nationella tjänsteplattformen</a:t>
            </a:r>
            <a:endParaRPr lang="sv-SE" sz="1000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CEDF8C-1393-4362-AB8B-B95902F8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933" y="1957532"/>
            <a:ext cx="996359" cy="12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5">
            <a:extLst>
              <a:ext uri="{FF2B5EF4-FFF2-40B4-BE49-F238E27FC236}">
                <a16:creationId xmlns:a16="http://schemas.microsoft.com/office/drawing/2014/main" id="{4808A536-3E1E-4701-A362-EAAA18BBA528}"/>
              </a:ext>
            </a:extLst>
          </p:cNvPr>
          <p:cNvSpPr/>
          <p:nvPr/>
        </p:nvSpPr>
        <p:spPr>
          <a:xfrm>
            <a:off x="95693" y="1711828"/>
            <a:ext cx="2211317" cy="382772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Ange ny </a:t>
            </a:r>
            <a:r>
              <a:rPr lang="sv-SE" sz="1200" b="1" dirty="0"/>
              <a:t>tjänsteproducent </a:t>
            </a:r>
            <a:r>
              <a:rPr lang="sv-SE" sz="1200" dirty="0"/>
              <a:t>(system/TGP-tjänst) genom att skriva i sökfältet. 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/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Under rubriken Välj tjänstedomän/tjänstekontrakt kommer tjänstekontraktet </a:t>
            </a:r>
            <a:r>
              <a:rPr lang="sv-SE" sz="1200" b="1" dirty="0" err="1"/>
              <a:t>AssertCareEngagement</a:t>
            </a:r>
            <a:r>
              <a:rPr lang="sv-SE" sz="1200" b="1" dirty="0"/>
              <a:t> </a:t>
            </a:r>
            <a:r>
              <a:rPr lang="sv-SE" sz="1200" dirty="0"/>
              <a:t>att vara förvalt.</a:t>
            </a:r>
          </a:p>
          <a:p>
            <a:endParaRPr lang="sv-SE" sz="1200" dirty="0"/>
          </a:p>
          <a:p>
            <a:r>
              <a:rPr lang="sv-SE" sz="1200" b="1" dirty="0"/>
              <a:t>Beställningen ska inte innehålla några ytterligare tjänstekontrakt. 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688A998E-F754-4622-AE75-2B8630F2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" y="424452"/>
            <a:ext cx="8375463" cy="715897"/>
          </a:xfrm>
        </p:spPr>
        <p:txBody>
          <a:bodyPr/>
          <a:lstStyle/>
          <a:p>
            <a:r>
              <a:rPr lang="sv-SE" sz="2800" dirty="0"/>
              <a:t>Byte av anslutning - 2 (5)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B4BEB8D-6B90-4B0E-8311-90F5E370F169}"/>
              </a:ext>
            </a:extLst>
          </p:cNvPr>
          <p:cNvSpPr/>
          <p:nvPr/>
        </p:nvSpPr>
        <p:spPr>
          <a:xfrm>
            <a:off x="2456115" y="2245640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3B43944-0130-4F08-AA53-B305136D5DEB}"/>
              </a:ext>
            </a:extLst>
          </p:cNvPr>
          <p:cNvSpPr/>
          <p:nvPr/>
        </p:nvSpPr>
        <p:spPr>
          <a:xfrm>
            <a:off x="2456115" y="4310932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CFD100-2606-496F-A48B-FDD6C8F5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22" y="1796672"/>
            <a:ext cx="5943762" cy="9100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2572569-8423-4671-AEBF-D63E38D3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22" y="3652347"/>
            <a:ext cx="5943762" cy="1511263"/>
          </a:xfrm>
          <a:prstGeom prst="rect">
            <a:avLst/>
          </a:prstGeom>
        </p:spPr>
      </p:pic>
      <p:sp>
        <p:nvSpPr>
          <p:cNvPr id="2" name="Rektangel med rundade hörn 11">
            <a:extLst>
              <a:ext uri="{FF2B5EF4-FFF2-40B4-BE49-F238E27FC236}">
                <a16:creationId xmlns:a16="http://schemas.microsoft.com/office/drawing/2014/main" id="{CDB2BC58-443D-A770-449F-9CEF5D1CE0D5}"/>
              </a:ext>
            </a:extLst>
          </p:cNvPr>
          <p:cNvSpPr/>
          <p:nvPr/>
        </p:nvSpPr>
        <p:spPr>
          <a:xfrm>
            <a:off x="3820741" y="2664953"/>
            <a:ext cx="4468813" cy="540700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Här kan t.ex. de fyra sista siffrorna i ett HSA-ID anges för att söka fram en tjänsteproducent. HSA-id för tjänsteproducent är det som finns på systemets SITHS-certifikat.</a:t>
            </a:r>
          </a:p>
        </p:txBody>
      </p:sp>
    </p:spTree>
    <p:extLst>
      <p:ext uri="{BB962C8B-B14F-4D97-AF65-F5344CB8AC3E}">
        <p14:creationId xmlns:p14="http://schemas.microsoft.com/office/powerpoint/2010/main" val="414696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med rundade hörn 2">
            <a:extLst>
              <a:ext uri="{FF2B5EF4-FFF2-40B4-BE49-F238E27FC236}">
                <a16:creationId xmlns:a16="http://schemas.microsoft.com/office/drawing/2014/main" id="{02F65C5D-5EC4-4B06-9720-EF1BC0597997}"/>
              </a:ext>
            </a:extLst>
          </p:cNvPr>
          <p:cNvSpPr/>
          <p:nvPr/>
        </p:nvSpPr>
        <p:spPr>
          <a:xfrm>
            <a:off x="193737" y="2325189"/>
            <a:ext cx="2524255" cy="172362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Ange version av </a:t>
            </a:r>
            <a:r>
              <a:rPr lang="sv-SE" sz="1100" b="1" dirty="0"/>
              <a:t>RIVTA-profil, </a:t>
            </a:r>
            <a:r>
              <a:rPr lang="sv-SE" sz="1100" dirty="0"/>
              <a:t>(RIVTABP20/21) samt URL till producentens tjänst. </a:t>
            </a:r>
          </a:p>
          <a:p>
            <a:endParaRPr lang="sv-SE" sz="1100" i="1" dirty="0"/>
          </a:p>
          <a:p>
            <a:r>
              <a:rPr lang="sv-SE" sz="1100" i="1" dirty="0"/>
              <a:t>Finns det en anslutning sedan tidigare till tjänsteproducenten kommer den/de befintliga URL:erna dyka upp som klickbara val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08C539F-9F77-46C8-927F-A3F06120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92" y="2571214"/>
            <a:ext cx="5006602" cy="947751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4FF363F6-917D-4B04-B8AF-079605DF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10" y="389007"/>
            <a:ext cx="8102569" cy="589736"/>
          </a:xfrm>
        </p:spPr>
        <p:txBody>
          <a:bodyPr/>
          <a:lstStyle/>
          <a:p>
            <a:r>
              <a:rPr lang="sv-SE" sz="2800" dirty="0"/>
              <a:t>Byte av anslutning  - </a:t>
            </a:r>
            <a:r>
              <a:rPr lang="sv-SE" sz="3200" dirty="0"/>
              <a:t>3 (5) 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327846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D7C460AC-8B06-4906-9030-27758FAB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32" y="476697"/>
            <a:ext cx="8097095" cy="639345"/>
          </a:xfrm>
        </p:spPr>
        <p:txBody>
          <a:bodyPr/>
          <a:lstStyle/>
          <a:p>
            <a:r>
              <a:rPr lang="sv-SE" sz="2400" dirty="0"/>
              <a:t>Byte av anslutning - </a:t>
            </a:r>
            <a:r>
              <a:rPr lang="sv-SE" sz="2600" dirty="0"/>
              <a:t>4 (5) </a:t>
            </a:r>
          </a:p>
        </p:txBody>
      </p:sp>
      <p:sp>
        <p:nvSpPr>
          <p:cNvPr id="13" name="Rektangel med rundade hörn 5">
            <a:extLst>
              <a:ext uri="{FF2B5EF4-FFF2-40B4-BE49-F238E27FC236}">
                <a16:creationId xmlns:a16="http://schemas.microsoft.com/office/drawing/2014/main" id="{2FE2C7F8-3A7A-45ED-ABCC-ED907B7A0CE7}"/>
              </a:ext>
            </a:extLst>
          </p:cNvPr>
          <p:cNvSpPr/>
          <p:nvPr/>
        </p:nvSpPr>
        <p:spPr>
          <a:xfrm>
            <a:off x="223359" y="1329071"/>
            <a:ext cx="2573004" cy="343431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A9A7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Välj den eller de logiska adressater (vårdenheter) som ska flyttas.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kern="0" dirty="0">
              <a:solidFill>
                <a:srgbClr val="382819"/>
              </a:solidFill>
              <a:latin typeface="Arial"/>
              <a:cs typeface="+mn-c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Alla logiska adressater som är anslutna via den tjänsteproducent som angavs under ”Ange befintlig tjänsteproducent” kommer att vara valbara.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200" kern="0" dirty="0">
                <a:solidFill>
                  <a:srgbClr val="382819"/>
                </a:solidFill>
                <a:latin typeface="Arial"/>
                <a:cs typeface="+mn-cs"/>
              </a:rPr>
              <a:t>Filtrera på namn eller HSA-id för att söka fram önskad logisk adressat, och välj sedan den/de som ska flyttas genom att klicka i kryssrutan till höger om namnet på den logiska adressaten.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F81D7A-FD2C-4CDD-98FF-606E03A9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1137676"/>
            <a:ext cx="4719808" cy="326419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C7B411C-F607-4304-9C37-5BD301B4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992" y="4618004"/>
            <a:ext cx="5006602" cy="969020"/>
          </a:xfrm>
          <a:prstGeom prst="rect">
            <a:avLst/>
          </a:prstGeom>
        </p:spPr>
      </p:pic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F0ECD447-4526-4D7F-8AA1-95120A4C773C}"/>
              </a:ext>
            </a:extLst>
          </p:cNvPr>
          <p:cNvSpPr/>
          <p:nvPr/>
        </p:nvSpPr>
        <p:spPr>
          <a:xfrm>
            <a:off x="3682167" y="5560809"/>
            <a:ext cx="4777512" cy="1065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000" dirty="0"/>
              <a:t>Ange logisk adressat och organisationsnummer på detta sätt: </a:t>
            </a:r>
          </a:p>
          <a:p>
            <a:r>
              <a:rPr lang="sv-SE" sz="1000" dirty="0"/>
              <a:t>[</a:t>
            </a:r>
            <a:r>
              <a:rPr lang="sv-SE" sz="1000" b="1" dirty="0"/>
              <a:t>HSA-ID PÅ LOGISK ADRESSAT</a:t>
            </a:r>
            <a:r>
              <a:rPr lang="sv-SE" sz="1000" dirty="0"/>
              <a:t>]-[</a:t>
            </a:r>
            <a:r>
              <a:rPr lang="sv-SE" sz="1000" b="1" dirty="0"/>
              <a:t>ORG-NR</a:t>
            </a:r>
            <a:r>
              <a:rPr lang="sv-SE" sz="1000" dirty="0"/>
              <a:t>]</a:t>
            </a:r>
          </a:p>
          <a:p>
            <a:r>
              <a:rPr lang="sv-SE" sz="1000" dirty="0"/>
              <a:t>Innehåller beställningen flera logiska adressater lägger du till flera rader</a:t>
            </a:r>
          </a:p>
          <a:p>
            <a:endParaRPr lang="sv-SE" sz="1000" dirty="0"/>
          </a:p>
          <a:p>
            <a:r>
              <a:rPr lang="sv-SE" sz="1000" b="1" dirty="0"/>
              <a:t>Beställningar som saknar information om logisk adressat och organisationsnummer kommer inte att hanteras</a:t>
            </a:r>
          </a:p>
        </p:txBody>
      </p:sp>
      <p:sp>
        <p:nvSpPr>
          <p:cNvPr id="23" name="Rektangel med rundade hörn 5">
            <a:extLst>
              <a:ext uri="{FF2B5EF4-FFF2-40B4-BE49-F238E27FC236}">
                <a16:creationId xmlns:a16="http://schemas.microsoft.com/office/drawing/2014/main" id="{10E6CB83-27A0-4F13-BA14-4D69442063A2}"/>
              </a:ext>
            </a:extLst>
          </p:cNvPr>
          <p:cNvSpPr/>
          <p:nvPr/>
        </p:nvSpPr>
        <p:spPr>
          <a:xfrm>
            <a:off x="162916" y="4976412"/>
            <a:ext cx="2612267" cy="145962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A9A7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</a:t>
            </a:r>
            <a:r>
              <a:rPr kumimoji="0" lang="sv-SE" sz="1100" b="1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Övrig information</a:t>
            </a:r>
            <a:r>
              <a:rPr kumimoji="0" lang="sv-SE" sz="1100" i="0" u="none" strike="noStrike" kern="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lägger du in logisk adressat (HSA-id för vårdenhet som ska flyttas) samt organisationsnummer för den vårdgivare som vårdenheten tillhör.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10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100" kern="0" dirty="0">
                <a:solidFill>
                  <a:srgbClr val="382819"/>
                </a:solidFill>
                <a:latin typeface="Arial"/>
                <a:cs typeface="+mn-cs"/>
              </a:rPr>
              <a:t>Komplettera med eventuell övrig information eller önskemål. </a:t>
            </a:r>
            <a:endParaRPr kumimoji="0" lang="sv-SE" sz="110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Bild 23" descr="Varning">
            <a:extLst>
              <a:ext uri="{FF2B5EF4-FFF2-40B4-BE49-F238E27FC236}">
                <a16:creationId xmlns:a16="http://schemas.microsoft.com/office/drawing/2014/main" id="{3DD984CE-B7D8-4AC9-99C0-AE59E0757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0040" y="5737268"/>
            <a:ext cx="802886" cy="8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0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A803ABC-F558-4DDB-8533-5E676673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48" y="2839802"/>
            <a:ext cx="4692289" cy="3218897"/>
          </a:xfrm>
          <a:prstGeom prst="rect">
            <a:avLst/>
          </a:prstGeom>
        </p:spPr>
      </p:pic>
      <p:sp>
        <p:nvSpPr>
          <p:cNvPr id="11" name="Rektangel med rundade hörn 5">
            <a:extLst>
              <a:ext uri="{FF2B5EF4-FFF2-40B4-BE49-F238E27FC236}">
                <a16:creationId xmlns:a16="http://schemas.microsoft.com/office/drawing/2014/main" id="{849636EA-8591-4D33-A77C-060CFA2B977E}"/>
              </a:ext>
            </a:extLst>
          </p:cNvPr>
          <p:cNvSpPr/>
          <p:nvPr/>
        </p:nvSpPr>
        <p:spPr>
          <a:xfrm>
            <a:off x="327081" y="1492844"/>
            <a:ext cx="2777475" cy="4788686"/>
          </a:xfrm>
          <a:prstGeom prst="roundRect">
            <a:avLst/>
          </a:prstGeom>
          <a:ln>
            <a:solidFill>
              <a:srgbClr val="3FC0C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v-SE" sz="1200" dirty="0"/>
              <a:t>Kontrollera uppgifter för </a:t>
            </a:r>
            <a:r>
              <a:rPr lang="sv-SE" sz="1200" b="1" dirty="0"/>
              <a:t>Beställare</a:t>
            </a:r>
            <a:r>
              <a:rPr lang="sv-SE" sz="1200" dirty="0"/>
              <a:t> och tryck på </a:t>
            </a:r>
            <a:r>
              <a:rPr lang="sv-SE" sz="1200" b="1" dirty="0"/>
              <a:t>Se sammanfattning och beställ.</a:t>
            </a:r>
            <a:br>
              <a:rPr lang="sv-SE" sz="1200" b="1" dirty="0"/>
            </a:br>
            <a:br>
              <a:rPr lang="sv-SE" sz="1200" b="1" dirty="0"/>
            </a:br>
            <a:r>
              <a:rPr lang="sv-SE" sz="1100" i="1" dirty="0"/>
              <a:t>Observera att du även kan </a:t>
            </a:r>
            <a:r>
              <a:rPr lang="sv-SE" sz="1100" b="1" i="1" dirty="0"/>
              <a:t>spara beställningen</a:t>
            </a:r>
            <a:r>
              <a:rPr lang="sv-SE" sz="1100" i="1" dirty="0"/>
              <a:t> och fortsätta med den senare. Du hittar den då under </a:t>
            </a:r>
            <a:r>
              <a:rPr lang="sv-SE" sz="1100" b="1" i="1" dirty="0"/>
              <a:t>Mina beställningar</a:t>
            </a:r>
            <a:r>
              <a:rPr lang="sv-SE" sz="1100" i="1" dirty="0"/>
              <a:t> i vänstermenyn.</a:t>
            </a:r>
            <a:br>
              <a:rPr lang="sv-SE" sz="1200" i="1" dirty="0"/>
            </a:br>
            <a:endParaRPr lang="sv-SE" sz="1200" i="1" dirty="0"/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Kontrollera beställningen och välj </a:t>
            </a:r>
            <a:r>
              <a:rPr lang="sv-SE" sz="1200" b="1" dirty="0"/>
              <a:t>skicka beställning</a:t>
            </a:r>
            <a:r>
              <a:rPr lang="sv-SE" sz="1200" dirty="0"/>
              <a:t> eller </a:t>
            </a:r>
            <a:r>
              <a:rPr lang="sv-SE" sz="1200" b="1" dirty="0"/>
              <a:t>tillbaka</a:t>
            </a:r>
            <a:r>
              <a:rPr lang="sv-SE" sz="1200" dirty="0"/>
              <a:t> för att ändra uppgifter.</a:t>
            </a:r>
            <a:br>
              <a:rPr lang="sv-SE" sz="1200" dirty="0"/>
            </a:br>
            <a:endParaRPr lang="sv-SE" sz="1200" dirty="0"/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Beställningen hanteras av </a:t>
            </a:r>
            <a:r>
              <a:rPr lang="sv-SE" sz="1200" dirty="0" err="1"/>
              <a:t>Ineras</a:t>
            </a:r>
            <a:r>
              <a:rPr lang="sv-SE" sz="1200" dirty="0"/>
              <a:t> Kundservice. Bekräftelse och ärendenummer på beställningen skickas till e-postadressen du angivit under </a:t>
            </a:r>
            <a:r>
              <a:rPr lang="sv-SE" sz="1200" b="1" dirty="0"/>
              <a:t>Beställare</a:t>
            </a:r>
            <a:r>
              <a:rPr lang="sv-SE" sz="1200" dirty="0"/>
              <a:t>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C18F0B-8EE3-4F74-AC38-3EA876C5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448" y="1397106"/>
            <a:ext cx="4496359" cy="1407331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4F2D3827-5970-4EBB-8279-9004735E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19" y="490329"/>
            <a:ext cx="8102569" cy="655997"/>
          </a:xfrm>
        </p:spPr>
        <p:txBody>
          <a:bodyPr/>
          <a:lstStyle/>
          <a:p>
            <a:r>
              <a:rPr lang="sv-SE" sz="2800" dirty="0"/>
              <a:t>Byte av anslutning - </a:t>
            </a:r>
            <a:r>
              <a:rPr lang="sv-SE" sz="2600" dirty="0"/>
              <a:t>5 (5)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98AF802-9A24-425D-AA0E-782FAF337A39}"/>
              </a:ext>
            </a:extLst>
          </p:cNvPr>
          <p:cNvSpPr/>
          <p:nvPr/>
        </p:nvSpPr>
        <p:spPr>
          <a:xfrm>
            <a:off x="3690545" y="1395798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0" name="Rektangel med rundade hörn 5">
            <a:extLst>
              <a:ext uri="{FF2B5EF4-FFF2-40B4-BE49-F238E27FC236}">
                <a16:creationId xmlns:a16="http://schemas.microsoft.com/office/drawing/2014/main" id="{4CCA1FDC-A827-4661-9E1D-62909297E80E}"/>
              </a:ext>
            </a:extLst>
          </p:cNvPr>
          <p:cNvSpPr/>
          <p:nvPr/>
        </p:nvSpPr>
        <p:spPr>
          <a:xfrm>
            <a:off x="7466041" y="2488826"/>
            <a:ext cx="1136939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8FE384B7-1D1A-42B5-966E-96F53D8DDBB5}"/>
              </a:ext>
            </a:extLst>
          </p:cNvPr>
          <p:cNvSpPr/>
          <p:nvPr/>
        </p:nvSpPr>
        <p:spPr>
          <a:xfrm>
            <a:off x="3658647" y="3524364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39668821-A155-447F-AD01-6D67633F9DCA}"/>
              </a:ext>
            </a:extLst>
          </p:cNvPr>
          <p:cNvSpPr/>
          <p:nvPr/>
        </p:nvSpPr>
        <p:spPr>
          <a:xfrm>
            <a:off x="3895172" y="6208142"/>
            <a:ext cx="4883565" cy="386905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I sammanställningen visas enbart den nya tjänsteproducenten, inte den som bytet sker ifrån. Vid osäkerhet, välj Tillbaka för att kontrollera uppgifterna.  </a:t>
            </a:r>
          </a:p>
        </p:txBody>
      </p:sp>
      <p:sp>
        <p:nvSpPr>
          <p:cNvPr id="19" name="Rektangel med rundade hörn 5">
            <a:extLst>
              <a:ext uri="{FF2B5EF4-FFF2-40B4-BE49-F238E27FC236}">
                <a16:creationId xmlns:a16="http://schemas.microsoft.com/office/drawing/2014/main" id="{17EB7D74-65A1-4931-8988-7C450EF2F999}"/>
              </a:ext>
            </a:extLst>
          </p:cNvPr>
          <p:cNvSpPr/>
          <p:nvPr/>
        </p:nvSpPr>
        <p:spPr>
          <a:xfrm>
            <a:off x="6531912" y="5737448"/>
            <a:ext cx="504417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med rundade hörn 5">
            <a:extLst>
              <a:ext uri="{FF2B5EF4-FFF2-40B4-BE49-F238E27FC236}">
                <a16:creationId xmlns:a16="http://schemas.microsoft.com/office/drawing/2014/main" id="{B374A284-CE13-4264-BF2B-DE553E8729F7}"/>
              </a:ext>
            </a:extLst>
          </p:cNvPr>
          <p:cNvSpPr/>
          <p:nvPr/>
        </p:nvSpPr>
        <p:spPr>
          <a:xfrm>
            <a:off x="7926651" y="5726816"/>
            <a:ext cx="794385" cy="386905"/>
          </a:xfrm>
          <a:prstGeom prst="roundRect">
            <a:avLst/>
          </a:prstGeom>
          <a:noFill/>
          <a:ln w="25400" cap="flat" cmpd="sng" algn="ctr">
            <a:solidFill>
              <a:srgbClr val="00A9A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2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215A8-5727-469E-A52F-44760F480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Mer 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60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7465662-057E-4F17-B80C-3DC687B5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10" y="381739"/>
            <a:ext cx="8070450" cy="895896"/>
          </a:xfrm>
        </p:spPr>
        <p:txBody>
          <a:bodyPr/>
          <a:lstStyle/>
          <a:p>
            <a:r>
              <a:rPr lang="sv-SE" dirty="0"/>
              <a:t>Mer om beställning och beställningsstödet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74CC85E6-B18A-4CAB-A1A6-5EBDF67E75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1810" y="1562470"/>
            <a:ext cx="7219951" cy="4634144"/>
          </a:xfrm>
        </p:spPr>
        <p:txBody>
          <a:bodyPr>
            <a:normAutofit/>
          </a:bodyPr>
          <a:lstStyle/>
          <a:p>
            <a:r>
              <a:rPr lang="sv-SE" sz="2400" dirty="0">
                <a:hlinkClick r:id="rId2"/>
              </a:rPr>
              <a:t>Generell introduktion till beställningsstödet</a:t>
            </a:r>
            <a:endParaRPr lang="sv-SE" sz="2400" dirty="0"/>
          </a:p>
          <a:p>
            <a:r>
              <a:rPr lang="sv-SE" sz="2400" dirty="0"/>
              <a:t>Mer information om beställningsstödet finns på </a:t>
            </a:r>
            <a:r>
              <a:rPr lang="sv-SE" sz="2400" dirty="0">
                <a:hlinkClick r:id="rId3"/>
              </a:rPr>
              <a:t>beställningsstödets FAQ</a:t>
            </a:r>
            <a:r>
              <a:rPr lang="sv-SE" sz="2400" dirty="0"/>
              <a:t>.</a:t>
            </a:r>
          </a:p>
          <a:p>
            <a:r>
              <a:rPr lang="sv-SE" dirty="0">
                <a:hlinkClick r:id="rId4"/>
              </a:rPr>
              <a:t>Stödmaterial för TGP-beställning, t.ex. </a:t>
            </a:r>
            <a:r>
              <a:rPr lang="sv-SE" dirty="0" err="1">
                <a:hlinkClick r:id="rId4"/>
              </a:rPr>
              <a:t>HSA-id:n</a:t>
            </a:r>
            <a:r>
              <a:rPr lang="sv-SE" dirty="0">
                <a:hlinkClick r:id="rId4"/>
              </a:rPr>
              <a:t> för NPÖ och TGP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71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0F29ED-A58E-4467-AC95-DCE68A2C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221655"/>
            <a:ext cx="7214990" cy="692150"/>
          </a:xfrm>
        </p:spPr>
        <p:txBody>
          <a:bodyPr/>
          <a:lstStyle/>
          <a:p>
            <a:r>
              <a:rPr lang="sv-SE" dirty="0"/>
              <a:t>Begrepp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2E5A1D8-AAE5-4192-BBD2-772E4D670A3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67131081"/>
              </p:ext>
            </p:extLst>
          </p:nvPr>
        </p:nvGraphicFramePr>
        <p:xfrm>
          <a:off x="719091" y="1026365"/>
          <a:ext cx="7874493" cy="483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646">
                  <a:extLst>
                    <a:ext uri="{9D8B030D-6E8A-4147-A177-3AD203B41FA5}">
                      <a16:colId xmlns:a16="http://schemas.microsoft.com/office/drawing/2014/main" val="650722636"/>
                    </a:ext>
                  </a:extLst>
                </a:gridCol>
                <a:gridCol w="6108847">
                  <a:extLst>
                    <a:ext uri="{9D8B030D-6E8A-4147-A177-3AD203B41FA5}">
                      <a16:colId xmlns:a16="http://schemas.microsoft.com/office/drawing/2014/main" val="2280274401"/>
                    </a:ext>
                  </a:extLst>
                </a:gridCol>
              </a:tblGrid>
              <a:tr h="473961">
                <a:tc>
                  <a:txBody>
                    <a:bodyPr/>
                    <a:lstStyle/>
                    <a:p>
                      <a:r>
                        <a:rPr lang="sv-SE" dirty="0"/>
                        <a:t>Begrepp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Beskrivning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6272"/>
                  </a:ext>
                </a:extLst>
              </a:tr>
              <a:tr h="1065321">
                <a:tc>
                  <a:txBody>
                    <a:bodyPr/>
                    <a:lstStyle/>
                    <a:p>
                      <a:r>
                        <a:rPr lang="sv-SE" sz="1200" dirty="0"/>
                        <a:t>Logisk adress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Adresseringen i RIV-TA bygger på s.k. logiska adresser. Istället för att direkt adressera en dator med en IP-adress eller URL används adresser som representerar en organisation (t.ex. en vårdenhet) eller ett källsystem (t.ex. ett journalsystem). </a:t>
                      </a:r>
                    </a:p>
                    <a:p>
                      <a:r>
                        <a:rPr lang="sv-SE" sz="1200" b="1" dirty="0"/>
                        <a:t>Vid TGP-anslutning ska den logiska adressen vara HSA-ID för anslutande vårdenhet.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55842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SITHS-certifikat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Ett certifikat som ges ut av Ineras SITHS-förvaltning. Det innehåller bl.a. individens/systemets HSA-id. Alla tjänsteplattformar, tjänstekonsumenter och tjänsteproducenter måste inneha giltiga certifikat. SITHS funktionscertifikat används för säker kommunikation mellan Nationella Tjänsteplattformen och anslutande parter.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98941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r>
                        <a:rPr lang="sv-SE" sz="1200" dirty="0"/>
                        <a:t>Tjänstekonsument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Informationssystem där aktörens agerande leder till automatiskt informationsutbyte med andra system (tjänsteproducenter). Tjänstekonsumenten är alltså ett IT-system som initierar ett specifikt informationsutbyte.</a:t>
                      </a:r>
                    </a:p>
                    <a:p>
                      <a:r>
                        <a:rPr lang="sv-SE" sz="1200" b="1" dirty="0"/>
                        <a:t>Vid TGP-anslutning är konsumenterna NPÖ samt TGP.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4285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r>
                        <a:rPr lang="sv-SE" sz="1200" dirty="0"/>
                        <a:t>Tjänstekontrakt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Tjänstekontrakt beskriver ett definierat sätt att dela specifik information mellan IT-system.</a:t>
                      </a:r>
                      <a:endParaRPr lang="sv-SE" sz="1050" dirty="0"/>
                    </a:p>
                    <a:p>
                      <a:r>
                        <a:rPr lang="sv-SE" sz="1200" b="1" dirty="0"/>
                        <a:t>Vid TGP-anslutning används tjänstekontraktet </a:t>
                      </a:r>
                      <a:r>
                        <a:rPr lang="sv-SE" sz="1200" b="1" dirty="0" err="1"/>
                        <a:t>AssertCareEngagement</a:t>
                      </a:r>
                      <a:r>
                        <a:rPr lang="sv-SE" sz="12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90096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Tjänsteproducent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Rollen som mottagare av ett anrop från en tjänstekonsument. Rollen innehas av en tjänstekomponent med ett tekniskt gränssnitt som möjliggör för tjänstekonsumenter att genom anrop förändra eller begära information.</a:t>
                      </a:r>
                    </a:p>
                    <a:p>
                      <a:r>
                        <a:rPr lang="sv-S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 TGP-anslutning är tjänsteproducenten TGP-tjänsten (ange HSA-ID för SITHS-funktionscertifikat).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39115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A24E22F-F24C-4286-B489-B2C15D8C58C4}"/>
              </a:ext>
            </a:extLst>
          </p:cNvPr>
          <p:cNvSpPr txBox="1"/>
          <p:nvPr/>
        </p:nvSpPr>
        <p:spPr>
          <a:xfrm>
            <a:off x="812306" y="5953595"/>
            <a:ext cx="7781277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sv-SE" sz="1200" dirty="0">
                <a:hlinkClick r:id="rId2"/>
              </a:rPr>
              <a:t>https://inera.atlassian.net/wiki/spaces/OIA/pages/2451210814/Begreppslista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57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76EF2-114B-4AA8-8EC4-AF9809D1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länkar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61FF2B-D5F2-4500-A55A-9736E86E3FB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Hippo</a:t>
            </a:r>
            <a:r>
              <a:rPr lang="sv-SE" dirty="0"/>
              <a:t> visar befintliga anslutningar. </a:t>
            </a:r>
          </a:p>
          <a:p>
            <a:pPr lvl="1"/>
            <a:r>
              <a:rPr lang="sv-SE" dirty="0"/>
              <a:t>Uppdateras en gång per dygn; nattetid.</a:t>
            </a:r>
          </a:p>
          <a:p>
            <a:pPr lvl="1"/>
            <a:r>
              <a:rPr lang="sv-SE" dirty="0"/>
              <a:t>Filtrera på Tjänstekontrakt </a:t>
            </a:r>
            <a:r>
              <a:rPr lang="sv-SE" dirty="0" err="1"/>
              <a:t>AssertCareEngagement</a:t>
            </a:r>
            <a:r>
              <a:rPr lang="sv-SE" dirty="0"/>
              <a:t> och Tjänsteplattform NTJP-PROD. Sök på HSA-id för vårdenhet i kolumnen Logiska adresser för att se anslutning. </a:t>
            </a:r>
          </a:p>
        </p:txBody>
      </p:sp>
    </p:spTree>
    <p:extLst>
      <p:ext uri="{BB962C8B-B14F-4D97-AF65-F5344CB8AC3E}">
        <p14:creationId xmlns:p14="http://schemas.microsoft.com/office/powerpoint/2010/main" val="110985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16B71-5D99-4BBE-8CB4-36A00B63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50" y="248575"/>
            <a:ext cx="7214990" cy="1012190"/>
          </a:xfrm>
        </p:spPr>
        <p:txBody>
          <a:bodyPr/>
          <a:lstStyle/>
          <a:p>
            <a:r>
              <a:rPr lang="sv-SE" sz="2800" dirty="0"/>
              <a:t>Beställningsflödet för ny anslutning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923FBC5-A3C5-4D9C-902D-9FBA84516B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213" y="1579419"/>
            <a:ext cx="7803470" cy="470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dirty="0"/>
              <a:t> </a:t>
            </a:r>
            <a:r>
              <a:rPr lang="sv-SE" sz="1200" b="1" dirty="0"/>
              <a:t>Beställning av anslutning</a:t>
            </a:r>
          </a:p>
          <a:p>
            <a:pPr lvl="0">
              <a:buFont typeface="+mj-lt"/>
              <a:buAutoNum type="arabicPeriod"/>
            </a:pPr>
            <a:r>
              <a:rPr lang="sv-SE" sz="1200" dirty="0"/>
              <a:t>Logga in i </a:t>
            </a:r>
            <a:r>
              <a:rPr lang="sv-SE" sz="1200" dirty="0">
                <a:hlinkClick r:id="rId2"/>
              </a:rPr>
              <a:t>Beställningsstödet</a:t>
            </a:r>
            <a:endParaRPr lang="sv-SE" sz="1200" dirty="0"/>
          </a:p>
          <a:p>
            <a:pPr>
              <a:buFont typeface="+mj-lt"/>
              <a:buAutoNum type="arabicPeriod"/>
            </a:pPr>
            <a:r>
              <a:rPr lang="sv-SE" sz="1200" dirty="0"/>
              <a:t>Använder din organisation någon av </a:t>
            </a:r>
            <a:r>
              <a:rPr lang="sv-SE" sz="1200" b="1" dirty="0"/>
              <a:t>Ineras TGP-tjänster </a:t>
            </a:r>
            <a:r>
              <a:rPr lang="sv-SE" sz="1200" dirty="0"/>
              <a:t>(TGP0 eller TGP1), gå direkt till </a:t>
            </a:r>
            <a:r>
              <a:rPr lang="sv-SE" sz="1200" b="1" dirty="0"/>
              <a:t>steg 3. </a:t>
            </a:r>
            <a:r>
              <a:rPr lang="sv-SE" sz="1200" dirty="0"/>
              <a:t>Börja annars med att verifiera att befintlig systeminformation är korrekt, eller vid behov skapa ny systeminstans</a:t>
            </a:r>
          </a:p>
          <a:p>
            <a:pPr marL="604837" lvl="1" indent="-228600">
              <a:buFont typeface="+mj-lt"/>
              <a:buAutoNum type="alphaLcParenR"/>
            </a:pPr>
            <a:r>
              <a:rPr lang="sv-SE" sz="1100" dirty="0">
                <a:hlinkClick r:id="rId3" action="ppaction://hlinksldjump"/>
              </a:rPr>
              <a:t>Verifiera/uppdatera systeminformation</a:t>
            </a:r>
            <a:r>
              <a:rPr lang="sv-SE" sz="1100" dirty="0"/>
              <a:t> (för befintlig systeminstans)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050" dirty="0"/>
              <a:t>Välj </a:t>
            </a:r>
            <a:r>
              <a:rPr lang="sv-SE" sz="1050" b="1" dirty="0"/>
              <a:t>Administrera systeminformation</a:t>
            </a:r>
            <a:r>
              <a:rPr lang="sv-SE" sz="1050" dirty="0"/>
              <a:t> i vänstermenyn och sedan Administrera befintlig. Kontrollera att alla uppgifter, såsom kontaktpersoner och driftmiljöer, är korrekta.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050" dirty="0"/>
              <a:t>Saknas system/organisation? Lägg till med valen </a:t>
            </a:r>
            <a:r>
              <a:rPr lang="sv-SE" sz="1050" b="1" dirty="0"/>
              <a:t>Lägg till nytt system</a:t>
            </a:r>
            <a:r>
              <a:rPr lang="sv-SE" sz="1050" dirty="0"/>
              <a:t> eller </a:t>
            </a:r>
            <a:r>
              <a:rPr lang="sv-SE" sz="1050" b="1" dirty="0"/>
              <a:t>Lägg till ny organisation</a:t>
            </a:r>
            <a:r>
              <a:rPr lang="sv-SE" sz="1050" dirty="0"/>
              <a:t>.</a:t>
            </a:r>
          </a:p>
          <a:p>
            <a:pPr marL="604837" lvl="1" indent="-228600">
              <a:buFont typeface="+mj-lt"/>
              <a:buAutoNum type="alphaLcParenR"/>
            </a:pPr>
            <a:r>
              <a:rPr lang="sv-SE" sz="1050" dirty="0">
                <a:hlinkClick r:id="rId4" action="ppaction://hlinksldjump"/>
              </a:rPr>
              <a:t>Skapa ny systeminstans</a:t>
            </a:r>
            <a:r>
              <a:rPr lang="sv-SE" sz="1050" dirty="0"/>
              <a:t>  (för ny systeminstans)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050" dirty="0"/>
              <a:t>Välj </a:t>
            </a:r>
            <a:r>
              <a:rPr lang="sv-SE" sz="1050" b="1" dirty="0"/>
              <a:t>Administrera systeminformation</a:t>
            </a:r>
            <a:r>
              <a:rPr lang="sv-SE" sz="1050" dirty="0"/>
              <a:t> i vänstermenyn och sedan Skapa.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050" dirty="0"/>
              <a:t>Saknas system/organisation? Lägg till med valen </a:t>
            </a:r>
            <a:r>
              <a:rPr lang="sv-SE" sz="1050" b="1" dirty="0"/>
              <a:t>Lägg till nytt system</a:t>
            </a:r>
            <a:r>
              <a:rPr lang="sv-SE" sz="1050" dirty="0"/>
              <a:t> eller </a:t>
            </a:r>
            <a:r>
              <a:rPr lang="sv-SE" sz="1050" b="1" dirty="0"/>
              <a:t>Lägg till ny organisation</a:t>
            </a:r>
            <a:r>
              <a:rPr lang="sv-SE" sz="1100" dirty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1200" dirty="0"/>
              <a:t>Beställ anslutning</a:t>
            </a:r>
            <a:endParaRPr lang="sv-SE" sz="1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100" b="1" dirty="0"/>
              <a:t>Anslutning av nya logiska adressater</a:t>
            </a:r>
            <a:r>
              <a:rPr lang="sv-SE" sz="1100" dirty="0"/>
              <a:t>: Välj </a:t>
            </a:r>
            <a:r>
              <a:rPr lang="sv-SE" sz="1100" dirty="0">
                <a:hlinkClick r:id="rId5" action="ppaction://hlinksldjump"/>
              </a:rPr>
              <a:t>Skapa/ta bort vägval</a:t>
            </a:r>
            <a:r>
              <a:rPr lang="sv-SE" sz="1100" dirty="0"/>
              <a:t> i vänstermenyn. Ange miljö, system, tjänstekontrakt, logisk adressat, RIVTA-profil samt tjänstekonsument.</a:t>
            </a:r>
          </a:p>
          <a:p>
            <a:pPr lvl="0">
              <a:buFont typeface="+mj-lt"/>
              <a:buAutoNum type="arabicPeriod"/>
            </a:pPr>
            <a:r>
              <a:rPr lang="sv-SE" sz="1200" dirty="0">
                <a:hlinkClick r:id="rId6" action="ppaction://hlinksldjump"/>
              </a:rPr>
              <a:t>Kontrollera sammanställning </a:t>
            </a:r>
            <a:r>
              <a:rPr lang="sv-SE" sz="1200" dirty="0"/>
              <a:t>och skicka beställning</a:t>
            </a:r>
          </a:p>
          <a:p>
            <a:pPr marL="0" lv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8213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215A8-5727-469E-A52F-44760F480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sz="3200" dirty="0"/>
              <a:t>Verifiera befintlig systeminformation eller skapa ny systeminstans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54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2FFA7-B25D-4312-8DDA-415846BB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305333"/>
            <a:ext cx="7214990" cy="692150"/>
          </a:xfrm>
        </p:spPr>
        <p:txBody>
          <a:bodyPr/>
          <a:lstStyle/>
          <a:p>
            <a:r>
              <a:rPr lang="sv-SE" sz="2800" dirty="0"/>
              <a:t>Anslutning TGP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ACB06C-B279-4F9F-80C7-E098C58819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1747" y="1518082"/>
            <a:ext cx="7219951" cy="1163473"/>
          </a:xfrm>
          <a:ln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b="1" dirty="0"/>
              <a:t>Om din organisation har en egen TGP-lösning, en så kallad online-TGP: </a:t>
            </a:r>
          </a:p>
          <a:p>
            <a:pPr marL="0" indent="0">
              <a:buNone/>
            </a:pPr>
            <a:r>
              <a:rPr lang="sv-SE" sz="1200" dirty="0"/>
              <a:t>Innan du påbörjar beställningen, verifiera först att systemet/tjänsten som ska agera tjänsteproducent finns registrerat i Beställningsstödet. Kontrollera även att kontaktuppgifterna är aktuella.</a:t>
            </a:r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4" name="Rektangel med rundade hörn 5">
            <a:extLst>
              <a:ext uri="{FF2B5EF4-FFF2-40B4-BE49-F238E27FC236}">
                <a16:creationId xmlns:a16="http://schemas.microsoft.com/office/drawing/2014/main" id="{0404B608-27B1-4AB6-9B3D-3CD200A93228}"/>
              </a:ext>
            </a:extLst>
          </p:cNvPr>
          <p:cNvSpPr/>
          <p:nvPr/>
        </p:nvSpPr>
        <p:spPr>
          <a:xfrm>
            <a:off x="909835" y="2802104"/>
            <a:ext cx="1934881" cy="9743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/>
              <a:t>Välj </a:t>
            </a:r>
            <a:r>
              <a:rPr lang="sv-SE" sz="1200" b="1" dirty="0"/>
              <a:t>Administrera systeminformation </a:t>
            </a:r>
            <a:r>
              <a:rPr lang="sv-SE" sz="1200" dirty="0"/>
              <a:t>i vänstermenyn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A9D0CC-E17A-43CB-B01A-1E867505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78" y="2702206"/>
            <a:ext cx="2352675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Höger 8">
            <a:extLst>
              <a:ext uri="{FF2B5EF4-FFF2-40B4-BE49-F238E27FC236}">
                <a16:creationId xmlns:a16="http://schemas.microsoft.com/office/drawing/2014/main" id="{A4A415C4-A46C-4421-9E92-8F8035241CD9}"/>
              </a:ext>
            </a:extLst>
          </p:cNvPr>
          <p:cNvSpPr/>
          <p:nvPr/>
        </p:nvSpPr>
        <p:spPr>
          <a:xfrm>
            <a:off x="2935753" y="3112675"/>
            <a:ext cx="418284" cy="27265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25"/>
          </a:p>
        </p:txBody>
      </p:sp>
    </p:spTree>
    <p:extLst>
      <p:ext uri="{BB962C8B-B14F-4D97-AF65-F5344CB8AC3E}">
        <p14:creationId xmlns:p14="http://schemas.microsoft.com/office/powerpoint/2010/main" val="89116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5B80E3F-C779-484F-8306-3C428B7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62" y="267143"/>
            <a:ext cx="7214990" cy="692150"/>
          </a:xfrm>
        </p:spPr>
        <p:txBody>
          <a:bodyPr/>
          <a:lstStyle/>
          <a:p>
            <a:r>
              <a:rPr lang="sv-SE" sz="2800" dirty="0"/>
              <a:t>Administrera befintlig systeminformation</a:t>
            </a:r>
          </a:p>
        </p:txBody>
      </p:sp>
      <p:sp>
        <p:nvSpPr>
          <p:cNvPr id="5" name="Rektangel med rundade hörn 5">
            <a:extLst>
              <a:ext uri="{FF2B5EF4-FFF2-40B4-BE49-F238E27FC236}">
                <a16:creationId xmlns:a16="http://schemas.microsoft.com/office/drawing/2014/main" id="{0E8A57F2-6FAA-4BF1-84D2-CD8CDB02CD1D}"/>
              </a:ext>
            </a:extLst>
          </p:cNvPr>
          <p:cNvSpPr/>
          <p:nvPr/>
        </p:nvSpPr>
        <p:spPr>
          <a:xfrm>
            <a:off x="271241" y="1316736"/>
            <a:ext cx="2471959" cy="50540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Administrera befintlig </a:t>
            </a:r>
            <a:r>
              <a:rPr lang="sv-SE" sz="1200" dirty="0"/>
              <a:t>för att </a:t>
            </a:r>
            <a:r>
              <a:rPr lang="sv-SE" sz="1200" i="1" dirty="0"/>
              <a:t>ändra </a:t>
            </a:r>
            <a:r>
              <a:rPr lang="sv-SE" sz="1200" dirty="0"/>
              <a:t>en systeminstans eller kontrollera uppgifter.</a:t>
            </a:r>
          </a:p>
          <a:p>
            <a:pPr marL="257175" indent="-257175">
              <a:buAutoNum type="arabicPeriod"/>
            </a:pPr>
            <a:endParaRPr lang="sv-SE" sz="1200" dirty="0"/>
          </a:p>
          <a:p>
            <a:pPr marL="257175" indent="-257175">
              <a:buAutoNum type="arabicPeriod"/>
            </a:pPr>
            <a:r>
              <a:rPr lang="sv-SE" sz="1200" dirty="0"/>
              <a:t>Verifiera att systemet går att söka fram. Sök på HSA-ID för SITHS funktionscertifikat. </a:t>
            </a:r>
          </a:p>
          <a:p>
            <a:pPr marL="257175" indent="-257175">
              <a:buAutoNum type="arabicPeriod"/>
            </a:pPr>
            <a:endParaRPr lang="sv-SE" sz="1200" dirty="0"/>
          </a:p>
          <a:p>
            <a:pPr marL="257175" indent="-257175">
              <a:buAutoNum type="arabicPeriod"/>
            </a:pPr>
            <a:r>
              <a:rPr lang="sv-SE" sz="1200" dirty="0"/>
              <a:t>Kontrollera uppgifter om organisation och namn på system. </a:t>
            </a:r>
            <a:br>
              <a:rPr lang="sv-SE" sz="1200" dirty="0"/>
            </a:br>
            <a:endParaRPr lang="sv-SE" sz="1200" dirty="0"/>
          </a:p>
          <a:p>
            <a:pPr marL="257175" indent="-257175">
              <a:buAutoNum type="arabicPeriod"/>
            </a:pPr>
            <a:r>
              <a:rPr lang="sv-SE" sz="1200" dirty="0"/>
              <a:t>Kontrollera att angivna kontaktuppgifter är aktuella.</a:t>
            </a:r>
            <a:br>
              <a:rPr lang="sv-SE" sz="1200" dirty="0"/>
            </a:br>
            <a:endParaRPr lang="sv-SE" sz="1200" dirty="0"/>
          </a:p>
          <a:p>
            <a:pPr marL="257175" indent="-257175">
              <a:buAutoNum type="arabicPeriod"/>
            </a:pPr>
            <a:r>
              <a:rPr lang="sv-SE" sz="1200" dirty="0"/>
              <a:t>Kontrollera att angiven driftsmiljö är korrekt (ex. PROD)</a:t>
            </a:r>
          </a:p>
          <a:p>
            <a:pPr marL="257175" indent="-257175">
              <a:buAutoNum type="arabicPeriod"/>
            </a:pPr>
            <a:endParaRPr lang="sv-SE" sz="1200" dirty="0"/>
          </a:p>
          <a:p>
            <a:pPr marL="257175" indent="-257175">
              <a:buAutoNum type="arabicPeriod"/>
            </a:pPr>
            <a:r>
              <a:rPr lang="sv-SE" sz="1200" dirty="0"/>
              <a:t>Välj Uppdatera om några ändringar gjorts.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9F780BF-F07F-44AD-8B25-AF506BB7897B}"/>
              </a:ext>
            </a:extLst>
          </p:cNvPr>
          <p:cNvSpPr/>
          <p:nvPr/>
        </p:nvSpPr>
        <p:spPr>
          <a:xfrm>
            <a:off x="4340322" y="5444798"/>
            <a:ext cx="3706398" cy="925961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Om systemet eller organisationen inte finns registrerat i beställningsstödet, se </a:t>
            </a:r>
            <a:r>
              <a:rPr lang="sv-SE" sz="1000" dirty="0">
                <a:hlinkClick r:id="rId2" action="ppaction://hlinksldjump"/>
              </a:rPr>
              <a:t>Skapa ny systeminstans</a:t>
            </a:r>
            <a:endParaRPr lang="sv-SE" sz="1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42FAE60-D293-4B0F-9726-0AE4D327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51" y="1645558"/>
            <a:ext cx="5660186" cy="2981142"/>
          </a:xfrm>
          <a:prstGeom prst="rect">
            <a:avLst/>
          </a:prstGeom>
        </p:spPr>
      </p:pic>
      <p:sp>
        <p:nvSpPr>
          <p:cNvPr id="8" name="Höger 8">
            <a:extLst>
              <a:ext uri="{FF2B5EF4-FFF2-40B4-BE49-F238E27FC236}">
                <a16:creationId xmlns:a16="http://schemas.microsoft.com/office/drawing/2014/main" id="{C1C11D7A-12B6-46C5-91E9-A9C70BBCD06B}"/>
              </a:ext>
            </a:extLst>
          </p:cNvPr>
          <p:cNvSpPr/>
          <p:nvPr/>
        </p:nvSpPr>
        <p:spPr>
          <a:xfrm>
            <a:off x="3580132" y="1932722"/>
            <a:ext cx="313713" cy="20449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69" dirty="0"/>
          </a:p>
        </p:txBody>
      </p:sp>
      <p:sp>
        <p:nvSpPr>
          <p:cNvPr id="9" name="Höger 8">
            <a:extLst>
              <a:ext uri="{FF2B5EF4-FFF2-40B4-BE49-F238E27FC236}">
                <a16:creationId xmlns:a16="http://schemas.microsoft.com/office/drawing/2014/main" id="{F80A2899-265D-45AC-AE4A-5579885F1151}"/>
              </a:ext>
            </a:extLst>
          </p:cNvPr>
          <p:cNvSpPr/>
          <p:nvPr/>
        </p:nvSpPr>
        <p:spPr>
          <a:xfrm>
            <a:off x="3595126" y="4299919"/>
            <a:ext cx="313713" cy="20449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69"/>
          </a:p>
        </p:txBody>
      </p:sp>
    </p:spTree>
    <p:extLst>
      <p:ext uri="{BB962C8B-B14F-4D97-AF65-F5344CB8AC3E}">
        <p14:creationId xmlns:p14="http://schemas.microsoft.com/office/powerpoint/2010/main" val="217756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CF254E5-D40B-4E99-8190-0D8615A8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18" y="383645"/>
            <a:ext cx="7214990" cy="692150"/>
          </a:xfrm>
        </p:spPr>
        <p:txBody>
          <a:bodyPr/>
          <a:lstStyle/>
          <a:p>
            <a:r>
              <a:rPr lang="sv-SE" sz="2800" dirty="0"/>
              <a:t>Skapa ny systeminstans</a:t>
            </a:r>
          </a:p>
        </p:txBody>
      </p:sp>
      <p:sp>
        <p:nvSpPr>
          <p:cNvPr id="5" name="Rektangel med rundade hörn 5">
            <a:extLst>
              <a:ext uri="{FF2B5EF4-FFF2-40B4-BE49-F238E27FC236}">
                <a16:creationId xmlns:a16="http://schemas.microsoft.com/office/drawing/2014/main" id="{EA830557-D236-4E8B-9E0C-100E24B709F1}"/>
              </a:ext>
            </a:extLst>
          </p:cNvPr>
          <p:cNvSpPr/>
          <p:nvPr/>
        </p:nvSpPr>
        <p:spPr>
          <a:xfrm>
            <a:off x="160253" y="1477721"/>
            <a:ext cx="2391519" cy="38166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b="1" dirty="0"/>
              <a:t>Skapa ny systeminstans</a:t>
            </a:r>
          </a:p>
          <a:p>
            <a:pPr marL="192881" indent="-192881">
              <a:buFont typeface="+mj-lt"/>
              <a:buAutoNum type="arabicPeriod"/>
            </a:pPr>
            <a:r>
              <a:rPr lang="sv-SE" sz="1200" dirty="0"/>
              <a:t>Välj systemägande organisation</a:t>
            </a:r>
            <a:br>
              <a:rPr lang="sv-SE" sz="1200" dirty="0"/>
            </a:br>
            <a:endParaRPr lang="sv-SE" sz="1200" dirty="0"/>
          </a:p>
          <a:p>
            <a:pPr marL="192881" indent="-192881">
              <a:buFont typeface="+mj-lt"/>
              <a:buAutoNum type="arabicPeriod"/>
            </a:pPr>
            <a:r>
              <a:rPr lang="sv-SE" sz="1200" dirty="0"/>
              <a:t>Välj systemnamn</a:t>
            </a:r>
            <a:br>
              <a:rPr lang="sv-SE" sz="1200" dirty="0"/>
            </a:br>
            <a:endParaRPr lang="sv-SE" sz="1200" dirty="0"/>
          </a:p>
          <a:p>
            <a:pPr marL="192881" indent="-192881">
              <a:buFont typeface="+mj-lt"/>
              <a:buAutoNum type="arabicPeriod"/>
            </a:pPr>
            <a:r>
              <a:rPr lang="sv-SE" sz="1200" dirty="0"/>
              <a:t>Ange eventuell övrig info, t.ex. namn på bakomliggande system </a:t>
            </a:r>
            <a:br>
              <a:rPr lang="sv-SE" sz="1200" dirty="0"/>
            </a:br>
            <a:endParaRPr lang="sv-SE" sz="1200" dirty="0"/>
          </a:p>
          <a:p>
            <a:pPr marL="192881" indent="-192881">
              <a:buFont typeface="+mj-lt"/>
              <a:buAutoNum type="arabicPeriod"/>
            </a:pPr>
            <a:r>
              <a:rPr lang="sv-SE" sz="1200" dirty="0"/>
              <a:t>Ange HSA-ID som finns på systemets SITHS-certifikat</a:t>
            </a:r>
            <a:br>
              <a:rPr lang="sv-SE" sz="1200" dirty="0"/>
            </a:br>
            <a:endParaRPr lang="sv-SE" sz="1200" dirty="0"/>
          </a:p>
          <a:p>
            <a:pPr marL="192881" indent="-192881">
              <a:buFont typeface="+mj-lt"/>
              <a:buAutoNum type="arabicPeriod"/>
            </a:pPr>
            <a:r>
              <a:rPr lang="sv-SE" sz="1200" dirty="0"/>
              <a:t>Ange kontaktuppgifter</a:t>
            </a:r>
            <a:br>
              <a:rPr lang="sv-SE" sz="1200" dirty="0"/>
            </a:br>
            <a:endParaRPr lang="sv-SE" sz="1200" dirty="0"/>
          </a:p>
          <a:p>
            <a:pPr marL="192881" indent="-192881">
              <a:buFont typeface="+mj-lt"/>
              <a:buAutoNum type="arabicPeriod"/>
            </a:pPr>
            <a:r>
              <a:rPr lang="sv-SE" sz="1200" dirty="0"/>
              <a:t>Ange vilken miljö systemet ska anslutas till. Avsluta med Uppdatera.</a:t>
            </a:r>
            <a:br>
              <a:rPr lang="sv-SE" sz="1200" dirty="0"/>
            </a:br>
            <a:endParaRPr lang="sv-SE" sz="1200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5FC22751-639C-4E37-8A46-458161585273}"/>
              </a:ext>
            </a:extLst>
          </p:cNvPr>
          <p:cNvGrpSpPr/>
          <p:nvPr/>
        </p:nvGrpSpPr>
        <p:grpSpPr>
          <a:xfrm>
            <a:off x="2829339" y="1522197"/>
            <a:ext cx="5937856" cy="2961007"/>
            <a:chOff x="2016125" y="1853608"/>
            <a:chExt cx="6751070" cy="3333764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CEE34EA-1D9D-4806-955B-790E81030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125" y="1853608"/>
              <a:ext cx="6751070" cy="3333764"/>
            </a:xfrm>
            <a:prstGeom prst="rect">
              <a:avLst/>
            </a:prstGeom>
          </p:spPr>
        </p:pic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76D63626-66AE-455A-9F4D-0EF0E60EB43E}"/>
                </a:ext>
              </a:extLst>
            </p:cNvPr>
            <p:cNvSpPr/>
            <p:nvPr/>
          </p:nvSpPr>
          <p:spPr>
            <a:xfrm>
              <a:off x="3079609" y="2509834"/>
              <a:ext cx="260796" cy="2185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50" dirty="0"/>
                <a:t>1</a:t>
              </a:r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CE6CE784-FE6F-44A2-9B63-8542408FD5EE}"/>
                </a:ext>
              </a:extLst>
            </p:cNvPr>
            <p:cNvSpPr/>
            <p:nvPr/>
          </p:nvSpPr>
          <p:spPr>
            <a:xfrm>
              <a:off x="5773409" y="2509834"/>
              <a:ext cx="260796" cy="2185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50" dirty="0"/>
                <a:t>3</a:t>
              </a:r>
            </a:p>
          </p:txBody>
        </p: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BD2DAF87-91AA-46A6-95AE-8D2BA244FBC6}"/>
                </a:ext>
              </a:extLst>
            </p:cNvPr>
            <p:cNvSpPr/>
            <p:nvPr/>
          </p:nvSpPr>
          <p:spPr>
            <a:xfrm>
              <a:off x="5767811" y="2842658"/>
              <a:ext cx="260796" cy="2185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50" dirty="0"/>
                <a:t>4</a:t>
              </a:r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FD667123-A435-44FA-9DFA-B57DF1B6E99F}"/>
                </a:ext>
              </a:extLst>
            </p:cNvPr>
            <p:cNvSpPr/>
            <p:nvPr/>
          </p:nvSpPr>
          <p:spPr>
            <a:xfrm>
              <a:off x="3079609" y="2842658"/>
              <a:ext cx="260796" cy="2185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50" dirty="0"/>
                <a:t>2</a:t>
              </a:r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6BD5F59E-1763-4A93-8802-D0C3F919DA93}"/>
                </a:ext>
              </a:extLst>
            </p:cNvPr>
            <p:cNvSpPr/>
            <p:nvPr/>
          </p:nvSpPr>
          <p:spPr>
            <a:xfrm>
              <a:off x="3079609" y="3520489"/>
              <a:ext cx="260796" cy="2185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50" dirty="0"/>
                <a:t>5</a:t>
              </a:r>
            </a:p>
          </p:txBody>
        </p: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3281D366-6838-4F87-9249-11FE3AA9EF91}"/>
                </a:ext>
              </a:extLst>
            </p:cNvPr>
            <p:cNvSpPr/>
            <p:nvPr/>
          </p:nvSpPr>
          <p:spPr>
            <a:xfrm>
              <a:off x="3079609" y="4834459"/>
              <a:ext cx="260796" cy="2185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50" dirty="0"/>
                <a:t>6</a:t>
              </a:r>
            </a:p>
          </p:txBody>
        </p:sp>
      </p:grp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46CD008B-31F6-47BF-8A11-785DEAF66B04}"/>
              </a:ext>
            </a:extLst>
          </p:cNvPr>
          <p:cNvSpPr/>
          <p:nvPr/>
        </p:nvSpPr>
        <p:spPr>
          <a:xfrm>
            <a:off x="379708" y="5696273"/>
            <a:ext cx="5115835" cy="890617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Om önskad organisation eller system inte går att välja lägger du till detta under rubrikerna </a:t>
            </a:r>
            <a:r>
              <a:rPr lang="sv-SE" sz="1000" b="1" dirty="0"/>
              <a:t>Lägg till nytt system </a:t>
            </a:r>
            <a:r>
              <a:rPr lang="sv-SE" sz="1000" dirty="0"/>
              <a:t>eller </a:t>
            </a:r>
            <a:r>
              <a:rPr lang="sv-SE" sz="1000" b="1" dirty="0"/>
              <a:t>Lägg till ny organisation </a:t>
            </a:r>
            <a:r>
              <a:rPr lang="sv-SE" sz="1000" dirty="0"/>
              <a:t>i vänstermenyn</a:t>
            </a:r>
          </a:p>
        </p:txBody>
      </p:sp>
    </p:spTree>
    <p:extLst>
      <p:ext uri="{BB962C8B-B14F-4D97-AF65-F5344CB8AC3E}">
        <p14:creationId xmlns:p14="http://schemas.microsoft.com/office/powerpoint/2010/main" val="252558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215A8-5727-469E-A52F-44760F480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Beställa ny anslutning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675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AD8C7265-430B-4C24-A057-5B22BB714C7F}"/>
              </a:ext>
            </a:extLst>
          </p:cNvPr>
          <p:cNvSpPr txBox="1">
            <a:spLocks/>
          </p:cNvSpPr>
          <p:nvPr/>
        </p:nvSpPr>
        <p:spPr bwMode="auto">
          <a:xfrm>
            <a:off x="315449" y="247000"/>
            <a:ext cx="8268713" cy="7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7" tIns="47883" rIns="95767" bIns="47883" numCol="1" anchor="b" anchorCtr="0" compatLnSpc="1">
            <a:prstTxWarp prst="textNoShape">
              <a:avLst/>
            </a:prstTxWarp>
            <a:normAutofit fontScale="92500"/>
          </a:bodyPr>
          <a:lstStyle>
            <a:lvl1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2pPr>
            <a:lvl3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3pPr>
            <a:lvl4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4pPr>
            <a:lvl5pPr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9A7"/>
                </a:solidFill>
                <a:latin typeface="Arial" charset="0"/>
              </a:defRPr>
            </a:lvl5pPr>
            <a:lvl6pPr marL="4572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6pPr>
            <a:lvl7pPr marL="9144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7pPr>
            <a:lvl8pPr marL="13716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8pPr>
            <a:lvl9pPr marL="18288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00A9A7"/>
                </a:solidFill>
                <a:latin typeface="Arial" charset="0"/>
              </a:defRPr>
            </a:lvl9pPr>
          </a:lstStyle>
          <a:p>
            <a:r>
              <a:rPr lang="sv-SE" sz="2800" dirty="0"/>
              <a:t>Beställa anslutning för en tjänsteproducent - 1 (5)</a:t>
            </a:r>
            <a:endParaRPr lang="sv-SE" sz="900" dirty="0"/>
          </a:p>
        </p:txBody>
      </p:sp>
      <p:sp>
        <p:nvSpPr>
          <p:cNvPr id="20" name="Rektangel med rundade hörn 5">
            <a:extLst>
              <a:ext uri="{FF2B5EF4-FFF2-40B4-BE49-F238E27FC236}">
                <a16:creationId xmlns:a16="http://schemas.microsoft.com/office/drawing/2014/main" id="{6E2E683D-DD25-41C9-8311-6F431ADB6B0A}"/>
              </a:ext>
            </a:extLst>
          </p:cNvPr>
          <p:cNvSpPr/>
          <p:nvPr/>
        </p:nvSpPr>
        <p:spPr>
          <a:xfrm>
            <a:off x="248754" y="2256281"/>
            <a:ext cx="2420641" cy="326201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Skapa/ta bort vägval</a:t>
            </a:r>
            <a:br>
              <a:rPr lang="sv-SE" sz="1200" b="1" dirty="0"/>
            </a:br>
            <a:endParaRPr lang="sv-SE" sz="1200" b="1" dirty="0"/>
          </a:p>
          <a:p>
            <a:pPr marL="342900" indent="-342900">
              <a:buFontTx/>
              <a:buAutoNum type="arabicPeriod"/>
            </a:pPr>
            <a:r>
              <a:rPr lang="sv-SE" sz="1200" dirty="0"/>
              <a:t>Välj </a:t>
            </a:r>
            <a:r>
              <a:rPr lang="sv-SE" sz="1200" b="1" dirty="0"/>
              <a:t>miljö</a:t>
            </a:r>
            <a:r>
              <a:rPr lang="sv-SE" sz="1200" dirty="0"/>
              <a:t> och vilket </a:t>
            </a:r>
            <a:r>
              <a:rPr lang="sv-SE" sz="1200" b="1" dirty="0"/>
              <a:t>datum</a:t>
            </a:r>
            <a:r>
              <a:rPr lang="sv-SE" sz="1200" dirty="0"/>
              <a:t> beställningen önskas utföras (</a:t>
            </a:r>
            <a:r>
              <a:rPr lang="sv-SE" sz="1200" dirty="0" err="1"/>
              <a:t>TAKas</a:t>
            </a:r>
            <a:r>
              <a:rPr lang="sv-SE" sz="1200" dirty="0"/>
              <a:t>). Anges inte datum så betyder det snarast</a:t>
            </a:r>
            <a:br>
              <a:rPr lang="sv-SE" sz="1200" dirty="0"/>
            </a:br>
            <a:endParaRPr lang="sv-SE" sz="1200" dirty="0"/>
          </a:p>
          <a:p>
            <a:pPr marL="342900" indent="-342900">
              <a:buFontTx/>
              <a:buAutoNum type="arabicPeriod"/>
            </a:pPr>
            <a:r>
              <a:rPr lang="sv-SE" sz="1200" dirty="0"/>
              <a:t>Sök efter </a:t>
            </a:r>
            <a:r>
              <a:rPr lang="sv-SE" sz="1200" b="1" dirty="0"/>
              <a:t>tjänsteproducent </a:t>
            </a:r>
            <a:r>
              <a:rPr lang="sv-SE" sz="1200" dirty="0"/>
              <a:t>(system/TGP-tjänst) genom att skriva i sökfältet. Sök på namn eller HSA-ID.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E8D7380-8792-42DD-868E-25509F6ACF64}"/>
              </a:ext>
            </a:extLst>
          </p:cNvPr>
          <p:cNvSpPr txBox="1"/>
          <p:nvPr/>
        </p:nvSpPr>
        <p:spPr>
          <a:xfrm>
            <a:off x="509553" y="1252942"/>
            <a:ext cx="7948677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v-SE" sz="1000" i="1" dirty="0"/>
              <a:t>Här beställer du anslutning av ett system för </a:t>
            </a:r>
            <a:r>
              <a:rPr lang="sv-SE" sz="1000" b="1" i="1" dirty="0"/>
              <a:t>tjänstekontraktet</a:t>
            </a:r>
            <a:r>
              <a:rPr lang="sv-SE" sz="1000" i="1" dirty="0"/>
              <a:t> </a:t>
            </a:r>
            <a:r>
              <a:rPr lang="sv-SE" sz="1000" b="1" i="1" dirty="0" err="1"/>
              <a:t>AssertCareEngagement</a:t>
            </a:r>
            <a:r>
              <a:rPr lang="sv-SE" sz="1000" i="1" dirty="0"/>
              <a:t>.</a:t>
            </a:r>
          </a:p>
          <a:p>
            <a:r>
              <a:rPr lang="sv-SE" sz="1000" i="1" dirty="0"/>
              <a:t>Du kan även beställa anslutning av nya logiska adressater (vårdenheter)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6F2D3142-48A8-4F2F-B081-A2B1E2096620}"/>
              </a:ext>
            </a:extLst>
          </p:cNvPr>
          <p:cNvSpPr/>
          <p:nvPr/>
        </p:nvSpPr>
        <p:spPr>
          <a:xfrm>
            <a:off x="3125817" y="2159236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1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C7F1D3D-064E-406D-924D-38ADEAB84636}"/>
              </a:ext>
            </a:extLst>
          </p:cNvPr>
          <p:cNvSpPr/>
          <p:nvPr/>
        </p:nvSpPr>
        <p:spPr>
          <a:xfrm>
            <a:off x="3125817" y="3836546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2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879DA90-9627-41D0-838C-F583DD364307}"/>
              </a:ext>
            </a:extLst>
          </p:cNvPr>
          <p:cNvSpPr/>
          <p:nvPr/>
        </p:nvSpPr>
        <p:spPr>
          <a:xfrm>
            <a:off x="3125817" y="4819142"/>
            <a:ext cx="229381" cy="1940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50" dirty="0"/>
              <a:t>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57B1FE-4D05-4329-A875-F0A6ED86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932" y="3251546"/>
            <a:ext cx="5168546" cy="102538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1F681A2-5C14-4B3B-A01C-5A8BFB7AF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33" y="4430587"/>
            <a:ext cx="5168546" cy="863157"/>
          </a:xfrm>
          <a:prstGeom prst="rect">
            <a:avLst/>
          </a:prstGeom>
        </p:spPr>
      </p:pic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4CB93571-6773-452D-9C03-506E0A9F4C4D}"/>
              </a:ext>
            </a:extLst>
          </p:cNvPr>
          <p:cNvSpPr/>
          <p:nvPr/>
        </p:nvSpPr>
        <p:spPr>
          <a:xfrm>
            <a:off x="3464767" y="5984032"/>
            <a:ext cx="5399315" cy="7215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000" dirty="0"/>
              <a:t>Om någon av </a:t>
            </a:r>
            <a:r>
              <a:rPr lang="sv-SE" sz="1000" b="1" dirty="0"/>
              <a:t>Ineras TGP-tjänster (TGP0 samt TGP1)</a:t>
            </a:r>
            <a:r>
              <a:rPr lang="sv-SE" sz="1000" dirty="0"/>
              <a:t> används ska denna TGP-tjänst anges som tjänsteproducent. </a:t>
            </a:r>
          </a:p>
          <a:p>
            <a:r>
              <a:rPr lang="sv-SE" sz="1000" dirty="0" err="1"/>
              <a:t>HSA-ID:n</a:t>
            </a:r>
            <a:r>
              <a:rPr lang="sv-SE" sz="1000" dirty="0"/>
              <a:t> för TGP0 och TGP1 finns på sidan </a:t>
            </a:r>
            <a:r>
              <a:rPr lang="sv-SE" sz="1000" dirty="0">
                <a:hlinkClick r:id="rId4"/>
              </a:rPr>
              <a:t>Checklista Tillgänglig patient (TGP) och Nationella tjänsteplattformen</a:t>
            </a:r>
            <a:endParaRPr lang="sv-SE" sz="1000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CEDF8C-1393-4362-AB8B-B95902F8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933" y="1957532"/>
            <a:ext cx="996359" cy="1207452"/>
          </a:xfrm>
          <a:prstGeom prst="rect">
            <a:avLst/>
          </a:prstGeom>
        </p:spPr>
      </p:pic>
      <p:sp>
        <p:nvSpPr>
          <p:cNvPr id="17" name="Rektangel med rundade hörn 11">
            <a:extLst>
              <a:ext uri="{FF2B5EF4-FFF2-40B4-BE49-F238E27FC236}">
                <a16:creationId xmlns:a16="http://schemas.microsoft.com/office/drawing/2014/main" id="{C01D53C7-FBB2-4E73-8A6F-5B2071E3F4B6}"/>
              </a:ext>
            </a:extLst>
          </p:cNvPr>
          <p:cNvSpPr/>
          <p:nvPr/>
        </p:nvSpPr>
        <p:spPr>
          <a:xfrm>
            <a:off x="3989417" y="5179616"/>
            <a:ext cx="4468813" cy="540700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000" dirty="0"/>
              <a:t>Här kan t.ex. de fyra sista siffrorna i ett HSA-ID anges för att söka fram en tjänsteproducent. HSA-id för tjänsteproducent är det som finns på systemets SITHS-certifikat.</a:t>
            </a:r>
          </a:p>
        </p:txBody>
      </p:sp>
    </p:spTree>
    <p:extLst>
      <p:ext uri="{BB962C8B-B14F-4D97-AF65-F5344CB8AC3E}">
        <p14:creationId xmlns:p14="http://schemas.microsoft.com/office/powerpoint/2010/main" val="7784041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mall1">
  <a:themeElements>
    <a:clrScheme name="Inera-färgschema-2012">
      <a:dk1>
        <a:srgbClr val="382819"/>
      </a:dk1>
      <a:lt1>
        <a:srgbClr val="FFFFFF"/>
      </a:lt1>
      <a:dk2>
        <a:srgbClr val="6F5D4C"/>
      </a:dk2>
      <a:lt2>
        <a:srgbClr val="FFFFFF"/>
      </a:lt2>
      <a:accent1>
        <a:srgbClr val="00A9A7"/>
      </a:accent1>
      <a:accent2>
        <a:srgbClr val="F18221"/>
      </a:accent2>
      <a:accent3>
        <a:srgbClr val="6F5D4C"/>
      </a:accent3>
      <a:accent4>
        <a:srgbClr val="B8DFE3"/>
      </a:accent4>
      <a:accent5>
        <a:srgbClr val="F2A700"/>
      </a:accent5>
      <a:accent6>
        <a:srgbClr val="FFFFFF"/>
      </a:accent6>
      <a:hlink>
        <a:srgbClr val="F18221"/>
      </a:hlink>
      <a:folHlink>
        <a:srgbClr val="382819"/>
      </a:folHlink>
    </a:clrScheme>
    <a:fontScheme name="Inera-PPTmall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rgbClr val="00A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1"/>
        </a:solidFill>
        <a:ln w="19050">
          <a:solidFill>
            <a:srgbClr val="00A9A7"/>
          </a:solidFill>
        </a:ln>
      </a:spPr>
      <a:bodyPr wrap="square" rtlCol="0">
        <a:spAutoFit/>
      </a:bodyPr>
      <a:lstStyle>
        <a:defPPr>
          <a:defRPr sz="15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era-PPTmall-2010 1">
        <a:dk1>
          <a:srgbClr val="382819"/>
        </a:dk1>
        <a:lt1>
          <a:srgbClr val="FFFFFF"/>
        </a:lt1>
        <a:dk2>
          <a:srgbClr val="00A9A7"/>
        </a:dk2>
        <a:lt2>
          <a:srgbClr val="6F5D4C"/>
        </a:lt2>
        <a:accent1>
          <a:srgbClr val="AADEE2"/>
        </a:accent1>
        <a:accent2>
          <a:srgbClr val="F18221"/>
        </a:accent2>
        <a:accent3>
          <a:srgbClr val="FFFFFF"/>
        </a:accent3>
        <a:accent4>
          <a:srgbClr val="2E2114"/>
        </a:accent4>
        <a:accent5>
          <a:srgbClr val="D2ECEE"/>
        </a:accent5>
        <a:accent6>
          <a:srgbClr val="DA751D"/>
        </a:accent6>
        <a:hlink>
          <a:srgbClr val="CE5028"/>
        </a:hlink>
        <a:folHlink>
          <a:srgbClr val="5244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4785</TotalTime>
  <Words>2285</Words>
  <Application>Microsoft Office PowerPoint</Application>
  <PresentationFormat>Bildspel på skärmen (4:3)</PresentationFormat>
  <Paragraphs>218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1" baseType="lpstr">
      <vt:lpstr>Arial</vt:lpstr>
      <vt:lpstr>Symbol</vt:lpstr>
      <vt:lpstr>Presentationsmall1</vt:lpstr>
      <vt:lpstr>Introduktion</vt:lpstr>
      <vt:lpstr>PowerPoint-presentation</vt:lpstr>
      <vt:lpstr>Beställningsflödet för ny anslutning</vt:lpstr>
      <vt:lpstr>PowerPoint-presentation</vt:lpstr>
      <vt:lpstr>Anslutning TGP</vt:lpstr>
      <vt:lpstr>Administrera befintlig systeminformation</vt:lpstr>
      <vt:lpstr>Skapa ny systeminstans</vt:lpstr>
      <vt:lpstr>PowerPoint-presentation</vt:lpstr>
      <vt:lpstr>PowerPoint-presentation</vt:lpstr>
      <vt:lpstr>Beställa anslutning för en tjänsteproducent - 2 (5)</vt:lpstr>
      <vt:lpstr>Beställa anslutning för en tjänsteproducent - 3 (5) </vt:lpstr>
      <vt:lpstr>Beställa anslutning för en tjänsteproducent - 4 (5)</vt:lpstr>
      <vt:lpstr>Beställa anslutning för en tjänsteproducent - 5 (5)</vt:lpstr>
      <vt:lpstr>PowerPoint-presentation</vt:lpstr>
      <vt:lpstr>PowerPoint-presentation</vt:lpstr>
      <vt:lpstr>Ta bort en anslutning - 2 (4)</vt:lpstr>
      <vt:lpstr>Ta bort en anslutning - 3 (4)</vt:lpstr>
      <vt:lpstr>Ta bort en anslutning - 4 (4)</vt:lpstr>
      <vt:lpstr>PowerPoint-presentation</vt:lpstr>
      <vt:lpstr>PowerPoint-presentation</vt:lpstr>
      <vt:lpstr>Byte av anslutning - 2 (5)</vt:lpstr>
      <vt:lpstr>Byte av anslutning  - 3 (5) </vt:lpstr>
      <vt:lpstr>Byte av anslutning - 4 (5) </vt:lpstr>
      <vt:lpstr>Byte av anslutning - 5 (5)</vt:lpstr>
      <vt:lpstr>PowerPoint-presentation</vt:lpstr>
      <vt:lpstr>Mer om beställning och beställningsstödet</vt:lpstr>
      <vt:lpstr>Begrepp</vt:lpstr>
      <vt:lpstr>Övriga länkar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Brunzell Maria</dc:creator>
  <cp:lastModifiedBy>Fredriksson Annika</cp:lastModifiedBy>
  <cp:revision>104</cp:revision>
  <cp:lastPrinted>2012-03-24T12:24:06Z</cp:lastPrinted>
  <dcterms:created xsi:type="dcterms:W3CDTF">2017-05-02T05:24:48Z</dcterms:created>
  <dcterms:modified xsi:type="dcterms:W3CDTF">2023-10-30T09:23:50Z</dcterms:modified>
</cp:coreProperties>
</file>