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72" r:id="rId5"/>
    <p:sldId id="270" r:id="rId6"/>
    <p:sldId id="475" r:id="rId7"/>
    <p:sldId id="289" r:id="rId8"/>
    <p:sldId id="274" r:id="rId9"/>
    <p:sldId id="275" r:id="rId10"/>
    <p:sldId id="268" r:id="rId11"/>
    <p:sldId id="282" r:id="rId12"/>
    <p:sldId id="290" r:id="rId13"/>
    <p:sldId id="276" r:id="rId14"/>
    <p:sldId id="277" r:id="rId15"/>
    <p:sldId id="477" r:id="rId16"/>
    <p:sldId id="278" r:id="rId17"/>
    <p:sldId id="279" r:id="rId18"/>
    <p:sldId id="478" r:id="rId19"/>
    <p:sldId id="280" r:id="rId20"/>
    <p:sldId id="281" r:id="rId21"/>
    <p:sldId id="479" r:id="rId22"/>
    <p:sldId id="481" r:id="rId23"/>
    <p:sldId id="283" r:id="rId24"/>
    <p:sldId id="287" r:id="rId25"/>
    <p:sldId id="288" r:id="rId26"/>
    <p:sldId id="284" r:id="rId27"/>
    <p:sldId id="285" r:id="rId28"/>
    <p:sldId id="286" r:id="rId29"/>
    <p:sldId id="476" r:id="rId30"/>
    <p:sldId id="482" r:id="rId31"/>
    <p:sldId id="480" r:id="rId3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E62A0A-414D-4E19-8622-BA8750E01130}" v="21" dt="2020-08-21T14:04:12.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31" autoAdjust="0"/>
    <p:restoredTop sz="89289" autoAdjust="0"/>
  </p:normalViewPr>
  <p:slideViewPr>
    <p:cSldViewPr snapToGrid="0">
      <p:cViewPr varScale="1">
        <p:scale>
          <a:sx n="98" d="100"/>
          <a:sy n="98"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narsson, Magnús" userId="3e56fcb7-dc47-4439-a1f0-2dc5ba177925" providerId="ADAL" clId="{0E380A99-6A72-4CB4-BA35-32B89AD71CB8}"/>
    <pc:docChg chg="modSld">
      <pc:chgData name="Agnarsson, Magnús" userId="3e56fcb7-dc47-4439-a1f0-2dc5ba177925" providerId="ADAL" clId="{0E380A99-6A72-4CB4-BA35-32B89AD71CB8}" dt="2020-06-26T08:21:58.546" v="0" actId="20577"/>
      <pc:docMkLst>
        <pc:docMk/>
      </pc:docMkLst>
      <pc:sldChg chg="modSp">
        <pc:chgData name="Agnarsson, Magnús" userId="3e56fcb7-dc47-4439-a1f0-2dc5ba177925" providerId="ADAL" clId="{0E380A99-6A72-4CB4-BA35-32B89AD71CB8}" dt="2020-06-26T08:21:58.546" v="0" actId="20577"/>
        <pc:sldMkLst>
          <pc:docMk/>
          <pc:sldMk cId="3101236194" sldId="287"/>
        </pc:sldMkLst>
        <pc:spChg chg="mod">
          <ac:chgData name="Agnarsson, Magnús" userId="3e56fcb7-dc47-4439-a1f0-2dc5ba177925" providerId="ADAL" clId="{0E380A99-6A72-4CB4-BA35-32B89AD71CB8}" dt="2020-06-26T08:21:58.546" v="0" actId="20577"/>
          <ac:spMkLst>
            <pc:docMk/>
            <pc:sldMk cId="3101236194" sldId="287"/>
            <ac:spMk id="3" creationId="{34B16DA0-94C2-4E4C-A3D5-E11F71D61359}"/>
          </ac:spMkLst>
        </pc:spChg>
      </pc:sldChg>
    </pc:docChg>
  </pc:docChgLst>
  <pc:docChgLst>
    <pc:chgData name="Agnarsson, Magnús" userId="3e56fcb7-dc47-4439-a1f0-2dc5ba177925" providerId="ADAL" clId="{1EE62A0A-414D-4E19-8622-BA8750E01130}"/>
    <pc:docChg chg="modSld">
      <pc:chgData name="Agnarsson, Magnús" userId="3e56fcb7-dc47-4439-a1f0-2dc5ba177925" providerId="ADAL" clId="{1EE62A0A-414D-4E19-8622-BA8750E01130}" dt="2020-08-21T14:04:12.884" v="20" actId="20577"/>
      <pc:docMkLst>
        <pc:docMk/>
      </pc:docMkLst>
      <pc:sldChg chg="modSp">
        <pc:chgData name="Agnarsson, Magnús" userId="3e56fcb7-dc47-4439-a1f0-2dc5ba177925" providerId="ADAL" clId="{1EE62A0A-414D-4E19-8622-BA8750E01130}" dt="2020-08-21T14:04:12.884" v="20" actId="20577"/>
        <pc:sldMkLst>
          <pc:docMk/>
          <pc:sldMk cId="1289622393" sldId="272"/>
        </pc:sldMkLst>
        <pc:graphicFrameChg chg="mod">
          <ac:chgData name="Agnarsson, Magnús" userId="3e56fcb7-dc47-4439-a1f0-2dc5ba177925" providerId="ADAL" clId="{1EE62A0A-414D-4E19-8622-BA8750E01130}" dt="2020-08-21T14:04:12.884" v="20" actId="20577"/>
          <ac:graphicFrameMkLst>
            <pc:docMk/>
            <pc:sldMk cId="1289622393" sldId="272"/>
            <ac:graphicFrameMk id="15" creationId="{DDABDB1A-3B9F-410E-9BE3-01E4E065B2FD}"/>
          </ac:graphicFrameMkLst>
        </pc:graphicFrameChg>
      </pc:sldChg>
    </pc:docChg>
  </pc:docChgLst>
</pc:chgInfo>
</file>

<file path=ppt/diagrams/_rels/data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ata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ata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image" Target="../media/image38.svg"/></Relationships>
</file>

<file path=ppt/diagrams/_rels/data8.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diagrams/_rels/drawing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image" Target="../media/image38.svg"/></Relationships>
</file>

<file path=ppt/diagrams/_rels/drawing8.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B535CD4-3F32-433C-9703-8F61E5E09A73}"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932A9825-1EE7-4CB4-A017-F2D351E19D48}">
      <dgm:prSet/>
      <dgm:spPr/>
      <dgm:t>
        <a:bodyPr/>
        <a:lstStyle/>
        <a:p>
          <a:r>
            <a:rPr lang="en-US"/>
            <a:t>Målsättningar</a:t>
          </a:r>
        </a:p>
      </dgm:t>
    </dgm:pt>
    <dgm:pt modelId="{456F28ED-BCFF-45DB-8D90-D2787DC7311B}" type="parTrans" cxnId="{A8334FBB-0F78-42D6-BD0E-CD369C04A204}">
      <dgm:prSet/>
      <dgm:spPr/>
      <dgm:t>
        <a:bodyPr/>
        <a:lstStyle/>
        <a:p>
          <a:endParaRPr lang="en-US"/>
        </a:p>
      </dgm:t>
    </dgm:pt>
    <dgm:pt modelId="{090F3DA0-3281-4E7A-A130-97266C338BA4}" type="sibTrans" cxnId="{A8334FBB-0F78-42D6-BD0E-CD369C04A204}">
      <dgm:prSet/>
      <dgm:spPr/>
      <dgm:t>
        <a:bodyPr/>
        <a:lstStyle/>
        <a:p>
          <a:endParaRPr lang="en-US"/>
        </a:p>
      </dgm:t>
    </dgm:pt>
    <dgm:pt modelId="{0C3C2F4B-DBDC-4A4C-98C9-0E2163504ED6}">
      <dgm:prSet/>
      <dgm:spPr/>
      <dgm:t>
        <a:bodyPr/>
        <a:lstStyle/>
        <a:p>
          <a:r>
            <a:rPr lang="en-US"/>
            <a:t>Förfining av domänprinciper för IoT </a:t>
          </a:r>
        </a:p>
      </dgm:t>
    </dgm:pt>
    <dgm:pt modelId="{E15CA025-25FC-43BA-9A0A-CAE40F66E8DF}" type="parTrans" cxnId="{3846157F-05CE-4AB9-8205-44A5569853E6}">
      <dgm:prSet/>
      <dgm:spPr/>
      <dgm:t>
        <a:bodyPr/>
        <a:lstStyle/>
        <a:p>
          <a:endParaRPr lang="en-US"/>
        </a:p>
      </dgm:t>
    </dgm:pt>
    <dgm:pt modelId="{2C952F60-AC55-4974-B721-9ADEF10DC754}" type="sibTrans" cxnId="{3846157F-05CE-4AB9-8205-44A5569853E6}">
      <dgm:prSet/>
      <dgm:spPr/>
      <dgm:t>
        <a:bodyPr/>
        <a:lstStyle/>
        <a:p>
          <a:endParaRPr lang="en-US"/>
        </a:p>
      </dgm:t>
    </dgm:pt>
    <dgm:pt modelId="{9B21A43F-B51F-4DEF-8F29-98631646AC85}">
      <dgm:prSet/>
      <dgm:spPr/>
      <dgm:t>
        <a:bodyPr/>
        <a:lstStyle/>
        <a:p>
          <a:r>
            <a:rPr lang="en-US"/>
            <a:t>Förfining av några krav</a:t>
          </a:r>
        </a:p>
      </dgm:t>
    </dgm:pt>
    <dgm:pt modelId="{8A3B0210-A7B7-45FA-9D7C-0EABC3D01677}" type="parTrans" cxnId="{0361B5BB-0E76-4171-8739-8EC3DFA93FCA}">
      <dgm:prSet/>
      <dgm:spPr/>
      <dgm:t>
        <a:bodyPr/>
        <a:lstStyle/>
        <a:p>
          <a:endParaRPr lang="en-US"/>
        </a:p>
      </dgm:t>
    </dgm:pt>
    <dgm:pt modelId="{FD306158-6D02-4B9A-BC43-8590474C0ACC}" type="sibTrans" cxnId="{0361B5BB-0E76-4171-8739-8EC3DFA93FCA}">
      <dgm:prSet/>
      <dgm:spPr/>
      <dgm:t>
        <a:bodyPr/>
        <a:lstStyle/>
        <a:p>
          <a:endParaRPr lang="en-US"/>
        </a:p>
      </dgm:t>
    </dgm:pt>
    <dgm:pt modelId="{9A071BBD-DDB0-4946-8758-DD7A3D7F33E8}">
      <dgm:prSet/>
      <dgm:spPr/>
      <dgm:t>
        <a:bodyPr/>
        <a:lstStyle/>
        <a:p>
          <a:r>
            <a:rPr lang="en-US"/>
            <a:t>Aktiva i framtagning</a:t>
          </a:r>
        </a:p>
      </dgm:t>
    </dgm:pt>
    <dgm:pt modelId="{E1AEEEB5-1BC5-4FE6-8AB3-005AC8EDFC54}" type="parTrans" cxnId="{C3DEB49A-A7FA-447D-B610-72DA6399F2F8}">
      <dgm:prSet/>
      <dgm:spPr/>
      <dgm:t>
        <a:bodyPr/>
        <a:lstStyle/>
        <a:p>
          <a:endParaRPr lang="en-US"/>
        </a:p>
      </dgm:t>
    </dgm:pt>
    <dgm:pt modelId="{969E2411-28B2-428C-89FF-9E501858EB84}" type="sibTrans" cxnId="{C3DEB49A-A7FA-447D-B610-72DA6399F2F8}">
      <dgm:prSet/>
      <dgm:spPr/>
      <dgm:t>
        <a:bodyPr/>
        <a:lstStyle/>
        <a:p>
          <a:endParaRPr lang="en-US"/>
        </a:p>
      </dgm:t>
    </dgm:pt>
    <dgm:pt modelId="{1E05A571-1660-46B2-BDF9-ADF481C7521E}">
      <dgm:prSet/>
      <dgm:spPr/>
      <dgm:t>
        <a:bodyPr/>
        <a:lstStyle/>
        <a:p>
          <a:r>
            <a:rPr lang="en-US" dirty="0"/>
            <a:t>Magnus Agnarsson</a:t>
          </a:r>
        </a:p>
      </dgm:t>
    </dgm:pt>
    <dgm:pt modelId="{508BA56E-DDB9-4A55-B33F-3A90DAC8B4BF}" type="parTrans" cxnId="{03862EAD-3900-4E39-A5E8-5A324270BD32}">
      <dgm:prSet/>
      <dgm:spPr/>
      <dgm:t>
        <a:bodyPr/>
        <a:lstStyle/>
        <a:p>
          <a:endParaRPr lang="en-US"/>
        </a:p>
      </dgm:t>
    </dgm:pt>
    <dgm:pt modelId="{ECABDD28-948D-41D2-8846-8EC35FCFAC3B}" type="sibTrans" cxnId="{03862EAD-3900-4E39-A5E8-5A324270BD32}">
      <dgm:prSet/>
      <dgm:spPr/>
      <dgm:t>
        <a:bodyPr/>
        <a:lstStyle/>
        <a:p>
          <a:endParaRPr lang="en-US"/>
        </a:p>
      </dgm:t>
    </dgm:pt>
    <dgm:pt modelId="{B553E916-987C-495D-8CDA-EB84D492EDB6}">
      <dgm:prSet/>
      <dgm:spPr/>
      <dgm:t>
        <a:bodyPr/>
        <a:lstStyle/>
        <a:p>
          <a:r>
            <a:rPr lang="en-US" dirty="0"/>
            <a:t>Jonas Olsson</a:t>
          </a:r>
        </a:p>
      </dgm:t>
    </dgm:pt>
    <dgm:pt modelId="{7B6D6D3D-D058-43C0-A5F9-BA3DF565237B}" type="parTrans" cxnId="{D9FED3A0-A5F2-4B02-B63B-6A9DDEC6FF8B}">
      <dgm:prSet/>
      <dgm:spPr/>
      <dgm:t>
        <a:bodyPr/>
        <a:lstStyle/>
        <a:p>
          <a:endParaRPr lang="en-US"/>
        </a:p>
      </dgm:t>
    </dgm:pt>
    <dgm:pt modelId="{94F5B88A-E753-40F4-BBD6-9CBF00205C9D}" type="sibTrans" cxnId="{D9FED3A0-A5F2-4B02-B63B-6A9DDEC6FF8B}">
      <dgm:prSet/>
      <dgm:spPr/>
      <dgm:t>
        <a:bodyPr/>
        <a:lstStyle/>
        <a:p>
          <a:endParaRPr lang="en-US"/>
        </a:p>
      </dgm:t>
    </dgm:pt>
    <dgm:pt modelId="{CEB30E58-3496-498B-B0AA-2007E1E787F1}">
      <dgm:prSet/>
      <dgm:spPr/>
      <dgm:t>
        <a:bodyPr/>
        <a:lstStyle/>
        <a:p>
          <a:r>
            <a:rPr lang="en-US" dirty="0"/>
            <a:t>Thomas Häggström</a:t>
          </a:r>
        </a:p>
      </dgm:t>
    </dgm:pt>
    <dgm:pt modelId="{D8021246-2555-473E-B637-60D6D59139F3}" type="parTrans" cxnId="{7158367A-C39B-4696-BD1E-878FF945F752}">
      <dgm:prSet/>
      <dgm:spPr/>
      <dgm:t>
        <a:bodyPr/>
        <a:lstStyle/>
        <a:p>
          <a:endParaRPr lang="en-US"/>
        </a:p>
      </dgm:t>
    </dgm:pt>
    <dgm:pt modelId="{E8B95A4D-71D9-4795-94D4-98B1C81DCB9E}" type="sibTrans" cxnId="{7158367A-C39B-4696-BD1E-878FF945F752}">
      <dgm:prSet/>
      <dgm:spPr/>
      <dgm:t>
        <a:bodyPr/>
        <a:lstStyle/>
        <a:p>
          <a:endParaRPr lang="en-US"/>
        </a:p>
      </dgm:t>
    </dgm:pt>
    <dgm:pt modelId="{DEF08153-7D5F-4BBF-9B61-75B3F83B5170}">
      <dgm:prSet/>
      <dgm:spPr/>
      <dgm:t>
        <a:bodyPr/>
        <a:lstStyle/>
        <a:p>
          <a:r>
            <a:rPr lang="en-US"/>
            <a:t>Torbjörn Lahrin</a:t>
          </a:r>
        </a:p>
      </dgm:t>
    </dgm:pt>
    <dgm:pt modelId="{10029A14-D5C6-45E4-8061-0D08D972FF9D}" type="parTrans" cxnId="{E12456F3-76E3-4BA8-91CF-25F497371E4A}">
      <dgm:prSet/>
      <dgm:spPr/>
      <dgm:t>
        <a:bodyPr/>
        <a:lstStyle/>
        <a:p>
          <a:endParaRPr lang="en-US"/>
        </a:p>
      </dgm:t>
    </dgm:pt>
    <dgm:pt modelId="{48D2D6FF-9369-4B41-98F0-F199CC0EF26E}" type="sibTrans" cxnId="{E12456F3-76E3-4BA8-91CF-25F497371E4A}">
      <dgm:prSet/>
      <dgm:spPr/>
      <dgm:t>
        <a:bodyPr/>
        <a:lstStyle/>
        <a:p>
          <a:endParaRPr lang="en-US"/>
        </a:p>
      </dgm:t>
    </dgm:pt>
    <dgm:pt modelId="{788632B6-3A40-42B6-A801-D7A95A861CE8}">
      <dgm:prSet/>
      <dgm:spPr/>
      <dgm:t>
        <a:bodyPr/>
        <a:lstStyle/>
        <a:p>
          <a:r>
            <a:rPr lang="en-US"/>
            <a:t>Elin Uppström</a:t>
          </a:r>
        </a:p>
      </dgm:t>
    </dgm:pt>
    <dgm:pt modelId="{FDEDDADC-1CAD-461A-A773-D82876D7E386}" type="parTrans" cxnId="{E9354B33-86C4-4CC5-846B-231C3E9D4B66}">
      <dgm:prSet/>
      <dgm:spPr/>
      <dgm:t>
        <a:bodyPr/>
        <a:lstStyle/>
        <a:p>
          <a:endParaRPr lang="en-US"/>
        </a:p>
      </dgm:t>
    </dgm:pt>
    <dgm:pt modelId="{B9C2C8BD-9A3D-4CA3-9395-7AB6DA9A7A31}" type="sibTrans" cxnId="{E9354B33-86C4-4CC5-846B-231C3E9D4B66}">
      <dgm:prSet/>
      <dgm:spPr/>
      <dgm:t>
        <a:bodyPr/>
        <a:lstStyle/>
        <a:p>
          <a:endParaRPr lang="en-US"/>
        </a:p>
      </dgm:t>
    </dgm:pt>
    <dgm:pt modelId="{2C420878-63C1-4B60-B721-63977E247709}" type="pres">
      <dgm:prSet presAssocID="{9B535CD4-3F32-433C-9703-8F61E5E09A73}" presName="linear" presStyleCnt="0">
        <dgm:presLayoutVars>
          <dgm:dir/>
          <dgm:animLvl val="lvl"/>
          <dgm:resizeHandles val="exact"/>
        </dgm:presLayoutVars>
      </dgm:prSet>
      <dgm:spPr/>
    </dgm:pt>
    <dgm:pt modelId="{299D447A-F749-4B51-A956-268B5E74D1A1}" type="pres">
      <dgm:prSet presAssocID="{932A9825-1EE7-4CB4-A017-F2D351E19D48}" presName="parentLin" presStyleCnt="0"/>
      <dgm:spPr/>
    </dgm:pt>
    <dgm:pt modelId="{5B50F41E-6486-425E-B948-DD60B292A1BD}" type="pres">
      <dgm:prSet presAssocID="{932A9825-1EE7-4CB4-A017-F2D351E19D48}" presName="parentLeftMargin" presStyleLbl="node1" presStyleIdx="0" presStyleCnt="2"/>
      <dgm:spPr/>
    </dgm:pt>
    <dgm:pt modelId="{FEBD5007-667F-4C3F-BB18-B53AC273836D}" type="pres">
      <dgm:prSet presAssocID="{932A9825-1EE7-4CB4-A017-F2D351E19D48}" presName="parentText" presStyleLbl="node1" presStyleIdx="0" presStyleCnt="2">
        <dgm:presLayoutVars>
          <dgm:chMax val="0"/>
          <dgm:bulletEnabled val="1"/>
        </dgm:presLayoutVars>
      </dgm:prSet>
      <dgm:spPr/>
    </dgm:pt>
    <dgm:pt modelId="{3A96F158-5E61-4692-A374-587AEBF75CB5}" type="pres">
      <dgm:prSet presAssocID="{932A9825-1EE7-4CB4-A017-F2D351E19D48}" presName="negativeSpace" presStyleCnt="0"/>
      <dgm:spPr/>
    </dgm:pt>
    <dgm:pt modelId="{C773C5E0-F49F-4D33-BCFD-633ACBF9A426}" type="pres">
      <dgm:prSet presAssocID="{932A9825-1EE7-4CB4-A017-F2D351E19D48}" presName="childText" presStyleLbl="conFgAcc1" presStyleIdx="0" presStyleCnt="2">
        <dgm:presLayoutVars>
          <dgm:bulletEnabled val="1"/>
        </dgm:presLayoutVars>
      </dgm:prSet>
      <dgm:spPr/>
    </dgm:pt>
    <dgm:pt modelId="{4024AEF2-F9E5-4DF5-8F2D-3DABE4BB86C2}" type="pres">
      <dgm:prSet presAssocID="{090F3DA0-3281-4E7A-A130-97266C338BA4}" presName="spaceBetweenRectangles" presStyleCnt="0"/>
      <dgm:spPr/>
    </dgm:pt>
    <dgm:pt modelId="{CC617377-37B8-461C-8D16-00996837C392}" type="pres">
      <dgm:prSet presAssocID="{9A071BBD-DDB0-4946-8758-DD7A3D7F33E8}" presName="parentLin" presStyleCnt="0"/>
      <dgm:spPr/>
    </dgm:pt>
    <dgm:pt modelId="{DCDB3523-A623-422E-A7B6-84D1C45BCF64}" type="pres">
      <dgm:prSet presAssocID="{9A071BBD-DDB0-4946-8758-DD7A3D7F33E8}" presName="parentLeftMargin" presStyleLbl="node1" presStyleIdx="0" presStyleCnt="2"/>
      <dgm:spPr/>
    </dgm:pt>
    <dgm:pt modelId="{7FE472FB-C3EB-4FF1-A38A-70E22075F10F}" type="pres">
      <dgm:prSet presAssocID="{9A071BBD-DDB0-4946-8758-DD7A3D7F33E8}" presName="parentText" presStyleLbl="node1" presStyleIdx="1" presStyleCnt="2">
        <dgm:presLayoutVars>
          <dgm:chMax val="0"/>
          <dgm:bulletEnabled val="1"/>
        </dgm:presLayoutVars>
      </dgm:prSet>
      <dgm:spPr/>
    </dgm:pt>
    <dgm:pt modelId="{305F5D93-0292-419E-B0E2-543831E986BE}" type="pres">
      <dgm:prSet presAssocID="{9A071BBD-DDB0-4946-8758-DD7A3D7F33E8}" presName="negativeSpace" presStyleCnt="0"/>
      <dgm:spPr/>
    </dgm:pt>
    <dgm:pt modelId="{F1CB6ED5-E64C-4162-85A5-11765CBAE058}" type="pres">
      <dgm:prSet presAssocID="{9A071BBD-DDB0-4946-8758-DD7A3D7F33E8}" presName="childText" presStyleLbl="conFgAcc1" presStyleIdx="1" presStyleCnt="2">
        <dgm:presLayoutVars>
          <dgm:bulletEnabled val="1"/>
        </dgm:presLayoutVars>
      </dgm:prSet>
      <dgm:spPr/>
    </dgm:pt>
  </dgm:ptLst>
  <dgm:cxnLst>
    <dgm:cxn modelId="{48D88522-C177-438E-8A9B-8AE5C8CB7416}" type="presOf" srcId="{CEB30E58-3496-498B-B0AA-2007E1E787F1}" destId="{F1CB6ED5-E64C-4162-85A5-11765CBAE058}" srcOrd="0" destOrd="2" presId="urn:microsoft.com/office/officeart/2005/8/layout/list1"/>
    <dgm:cxn modelId="{E9354B33-86C4-4CC5-846B-231C3E9D4B66}" srcId="{9A071BBD-DDB0-4946-8758-DD7A3D7F33E8}" destId="{788632B6-3A40-42B6-A801-D7A95A861CE8}" srcOrd="4" destOrd="0" parTransId="{FDEDDADC-1CAD-461A-A773-D82876D7E386}" sibTransId="{B9C2C8BD-9A3D-4CA3-9395-7AB6DA9A7A31}"/>
    <dgm:cxn modelId="{2C2C4034-F441-4C83-B556-89CF7AAA9D8E}" type="presOf" srcId="{9A071BBD-DDB0-4946-8758-DD7A3D7F33E8}" destId="{7FE472FB-C3EB-4FF1-A38A-70E22075F10F}" srcOrd="1" destOrd="0" presId="urn:microsoft.com/office/officeart/2005/8/layout/list1"/>
    <dgm:cxn modelId="{8CFC234B-D517-4045-9935-D6AEE6BD5858}" type="presOf" srcId="{788632B6-3A40-42B6-A801-D7A95A861CE8}" destId="{F1CB6ED5-E64C-4162-85A5-11765CBAE058}" srcOrd="0" destOrd="4" presId="urn:microsoft.com/office/officeart/2005/8/layout/list1"/>
    <dgm:cxn modelId="{2AD38A53-42DD-46B9-969E-37D17293AD5F}" type="presOf" srcId="{0C3C2F4B-DBDC-4A4C-98C9-0E2163504ED6}" destId="{C773C5E0-F49F-4D33-BCFD-633ACBF9A426}" srcOrd="0" destOrd="0" presId="urn:microsoft.com/office/officeart/2005/8/layout/list1"/>
    <dgm:cxn modelId="{7158367A-C39B-4696-BD1E-878FF945F752}" srcId="{9A071BBD-DDB0-4946-8758-DD7A3D7F33E8}" destId="{CEB30E58-3496-498B-B0AA-2007E1E787F1}" srcOrd="2" destOrd="0" parTransId="{D8021246-2555-473E-B637-60D6D59139F3}" sibTransId="{E8B95A4D-71D9-4795-94D4-98B1C81DCB9E}"/>
    <dgm:cxn modelId="{4B33EB7E-4ACD-49E0-A5F6-2A0B953CC2BF}" type="presOf" srcId="{B553E916-987C-495D-8CDA-EB84D492EDB6}" destId="{F1CB6ED5-E64C-4162-85A5-11765CBAE058}" srcOrd="0" destOrd="1" presId="urn:microsoft.com/office/officeart/2005/8/layout/list1"/>
    <dgm:cxn modelId="{3846157F-05CE-4AB9-8205-44A5569853E6}" srcId="{932A9825-1EE7-4CB4-A017-F2D351E19D48}" destId="{0C3C2F4B-DBDC-4A4C-98C9-0E2163504ED6}" srcOrd="0" destOrd="0" parTransId="{E15CA025-25FC-43BA-9A0A-CAE40F66E8DF}" sibTransId="{2C952F60-AC55-4974-B721-9ADEF10DC754}"/>
    <dgm:cxn modelId="{CE8B9E86-A806-4CE7-B1DF-D0F29EA9E469}" type="presOf" srcId="{932A9825-1EE7-4CB4-A017-F2D351E19D48}" destId="{FEBD5007-667F-4C3F-BB18-B53AC273836D}" srcOrd="1" destOrd="0" presId="urn:microsoft.com/office/officeart/2005/8/layout/list1"/>
    <dgm:cxn modelId="{9838A490-CBD4-4123-BD76-E1F7C1C0BD1B}" type="presOf" srcId="{932A9825-1EE7-4CB4-A017-F2D351E19D48}" destId="{5B50F41E-6486-425E-B948-DD60B292A1BD}" srcOrd="0" destOrd="0" presId="urn:microsoft.com/office/officeart/2005/8/layout/list1"/>
    <dgm:cxn modelId="{C3DEB49A-A7FA-447D-B610-72DA6399F2F8}" srcId="{9B535CD4-3F32-433C-9703-8F61E5E09A73}" destId="{9A071BBD-DDB0-4946-8758-DD7A3D7F33E8}" srcOrd="1" destOrd="0" parTransId="{E1AEEEB5-1BC5-4FE6-8AB3-005AC8EDFC54}" sibTransId="{969E2411-28B2-428C-89FF-9E501858EB84}"/>
    <dgm:cxn modelId="{8FA8169E-0EF3-412E-ADB9-9BF5CE6DB5A7}" type="presOf" srcId="{1E05A571-1660-46B2-BDF9-ADF481C7521E}" destId="{F1CB6ED5-E64C-4162-85A5-11765CBAE058}" srcOrd="0" destOrd="0" presId="urn:microsoft.com/office/officeart/2005/8/layout/list1"/>
    <dgm:cxn modelId="{D9FED3A0-A5F2-4B02-B63B-6A9DDEC6FF8B}" srcId="{9A071BBD-DDB0-4946-8758-DD7A3D7F33E8}" destId="{B553E916-987C-495D-8CDA-EB84D492EDB6}" srcOrd="1" destOrd="0" parTransId="{7B6D6D3D-D058-43C0-A5F9-BA3DF565237B}" sibTransId="{94F5B88A-E753-40F4-BBD6-9CBF00205C9D}"/>
    <dgm:cxn modelId="{667961A8-793D-417E-B9CA-BA778B59D52A}" type="presOf" srcId="{9B21A43F-B51F-4DEF-8F29-98631646AC85}" destId="{C773C5E0-F49F-4D33-BCFD-633ACBF9A426}" srcOrd="0" destOrd="1" presId="urn:microsoft.com/office/officeart/2005/8/layout/list1"/>
    <dgm:cxn modelId="{03862EAD-3900-4E39-A5E8-5A324270BD32}" srcId="{9A071BBD-DDB0-4946-8758-DD7A3D7F33E8}" destId="{1E05A571-1660-46B2-BDF9-ADF481C7521E}" srcOrd="0" destOrd="0" parTransId="{508BA56E-DDB9-4A55-B33F-3A90DAC8B4BF}" sibTransId="{ECABDD28-948D-41D2-8846-8EC35FCFAC3B}"/>
    <dgm:cxn modelId="{C4991DB3-C3C4-4AD9-87A0-1B670EE5B53F}" type="presOf" srcId="{9A071BBD-DDB0-4946-8758-DD7A3D7F33E8}" destId="{DCDB3523-A623-422E-A7B6-84D1C45BCF64}" srcOrd="0" destOrd="0" presId="urn:microsoft.com/office/officeart/2005/8/layout/list1"/>
    <dgm:cxn modelId="{A8334FBB-0F78-42D6-BD0E-CD369C04A204}" srcId="{9B535CD4-3F32-433C-9703-8F61E5E09A73}" destId="{932A9825-1EE7-4CB4-A017-F2D351E19D48}" srcOrd="0" destOrd="0" parTransId="{456F28ED-BCFF-45DB-8D90-D2787DC7311B}" sibTransId="{090F3DA0-3281-4E7A-A130-97266C338BA4}"/>
    <dgm:cxn modelId="{0361B5BB-0E76-4171-8739-8EC3DFA93FCA}" srcId="{932A9825-1EE7-4CB4-A017-F2D351E19D48}" destId="{9B21A43F-B51F-4DEF-8F29-98631646AC85}" srcOrd="1" destOrd="0" parTransId="{8A3B0210-A7B7-45FA-9D7C-0EABC3D01677}" sibTransId="{FD306158-6D02-4B9A-BC43-8590474C0ACC}"/>
    <dgm:cxn modelId="{C0A65BC7-BB46-46A8-B676-16AB7DF24E14}" type="presOf" srcId="{9B535CD4-3F32-433C-9703-8F61E5E09A73}" destId="{2C420878-63C1-4B60-B721-63977E247709}" srcOrd="0" destOrd="0" presId="urn:microsoft.com/office/officeart/2005/8/layout/list1"/>
    <dgm:cxn modelId="{56A628DE-A0D9-4A99-9585-5901EC1552FA}" type="presOf" srcId="{DEF08153-7D5F-4BBF-9B61-75B3F83B5170}" destId="{F1CB6ED5-E64C-4162-85A5-11765CBAE058}" srcOrd="0" destOrd="3" presId="urn:microsoft.com/office/officeart/2005/8/layout/list1"/>
    <dgm:cxn modelId="{E12456F3-76E3-4BA8-91CF-25F497371E4A}" srcId="{9A071BBD-DDB0-4946-8758-DD7A3D7F33E8}" destId="{DEF08153-7D5F-4BBF-9B61-75B3F83B5170}" srcOrd="3" destOrd="0" parTransId="{10029A14-D5C6-45E4-8061-0D08D972FF9D}" sibTransId="{48D2D6FF-9369-4B41-98F0-F199CC0EF26E}"/>
    <dgm:cxn modelId="{9F3BDC67-BCCC-41BE-A89E-0F2ECF32E927}" type="presParOf" srcId="{2C420878-63C1-4B60-B721-63977E247709}" destId="{299D447A-F749-4B51-A956-268B5E74D1A1}" srcOrd="0" destOrd="0" presId="urn:microsoft.com/office/officeart/2005/8/layout/list1"/>
    <dgm:cxn modelId="{836EE8D2-B10B-40F5-BAF2-5EC33F96A96E}" type="presParOf" srcId="{299D447A-F749-4B51-A956-268B5E74D1A1}" destId="{5B50F41E-6486-425E-B948-DD60B292A1BD}" srcOrd="0" destOrd="0" presId="urn:microsoft.com/office/officeart/2005/8/layout/list1"/>
    <dgm:cxn modelId="{EDC6E67E-8D1B-4C6B-ADD2-81DC03837FAD}" type="presParOf" srcId="{299D447A-F749-4B51-A956-268B5E74D1A1}" destId="{FEBD5007-667F-4C3F-BB18-B53AC273836D}" srcOrd="1" destOrd="0" presId="urn:microsoft.com/office/officeart/2005/8/layout/list1"/>
    <dgm:cxn modelId="{523E0905-D39C-4494-B69F-FD91B9077B9E}" type="presParOf" srcId="{2C420878-63C1-4B60-B721-63977E247709}" destId="{3A96F158-5E61-4692-A374-587AEBF75CB5}" srcOrd="1" destOrd="0" presId="urn:microsoft.com/office/officeart/2005/8/layout/list1"/>
    <dgm:cxn modelId="{55CE425D-0EA4-4869-8B03-8202E9C87B73}" type="presParOf" srcId="{2C420878-63C1-4B60-B721-63977E247709}" destId="{C773C5E0-F49F-4D33-BCFD-633ACBF9A426}" srcOrd="2" destOrd="0" presId="urn:microsoft.com/office/officeart/2005/8/layout/list1"/>
    <dgm:cxn modelId="{6F151413-F939-4177-A4C5-18A9F826E474}" type="presParOf" srcId="{2C420878-63C1-4B60-B721-63977E247709}" destId="{4024AEF2-F9E5-4DF5-8F2D-3DABE4BB86C2}" srcOrd="3" destOrd="0" presId="urn:microsoft.com/office/officeart/2005/8/layout/list1"/>
    <dgm:cxn modelId="{D4D8DCD7-7EFA-40B5-ADAC-F33EEF327359}" type="presParOf" srcId="{2C420878-63C1-4B60-B721-63977E247709}" destId="{CC617377-37B8-461C-8D16-00996837C392}" srcOrd="4" destOrd="0" presId="urn:microsoft.com/office/officeart/2005/8/layout/list1"/>
    <dgm:cxn modelId="{D327D7E7-B221-48B9-8710-518D6AB93D5B}" type="presParOf" srcId="{CC617377-37B8-461C-8D16-00996837C392}" destId="{DCDB3523-A623-422E-A7B6-84D1C45BCF64}" srcOrd="0" destOrd="0" presId="urn:microsoft.com/office/officeart/2005/8/layout/list1"/>
    <dgm:cxn modelId="{B412131D-A30E-4EC1-9864-85084CF786B8}" type="presParOf" srcId="{CC617377-37B8-461C-8D16-00996837C392}" destId="{7FE472FB-C3EB-4FF1-A38A-70E22075F10F}" srcOrd="1" destOrd="0" presId="urn:microsoft.com/office/officeart/2005/8/layout/list1"/>
    <dgm:cxn modelId="{8082D41C-C582-4DDB-AF1D-F4187F0671C7}" type="presParOf" srcId="{2C420878-63C1-4B60-B721-63977E247709}" destId="{305F5D93-0292-419E-B0E2-543831E986BE}" srcOrd="5" destOrd="0" presId="urn:microsoft.com/office/officeart/2005/8/layout/list1"/>
    <dgm:cxn modelId="{1230050F-65F3-48C8-93E5-AFF3D598B7ED}" type="presParOf" srcId="{2C420878-63C1-4B60-B721-63977E247709}" destId="{F1CB6ED5-E64C-4162-85A5-11765CBAE05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2BDF63-34D8-4D1C-9713-521279665A27}" type="doc">
      <dgm:prSet loTypeId="urn:microsoft.com/office/officeart/2005/8/layout/radial3" loCatId="cycle" qsTypeId="urn:microsoft.com/office/officeart/2005/8/quickstyle/3d3" qsCatId="3D" csTypeId="urn:microsoft.com/office/officeart/2005/8/colors/accent1_2" csCatId="accent1" phldr="1"/>
      <dgm:spPr/>
    </dgm:pt>
    <dgm:pt modelId="{E95ACC08-8CBA-4B1F-9892-FF1C050A07CF}">
      <dgm:prSet phldrT="[Text]"/>
      <dgm:spPr/>
      <dgm:t>
        <a:bodyPr/>
        <a:lstStyle/>
        <a:p>
          <a:r>
            <a:rPr lang="sv-SE" dirty="0"/>
            <a:t>PRINCIP: </a:t>
          </a:r>
          <a:r>
            <a:rPr lang="sv-SE" b="0" i="0" dirty="0"/>
            <a:t>Data och information i </a:t>
          </a:r>
          <a:r>
            <a:rPr lang="sv-SE" b="0" i="0" dirty="0" err="1"/>
            <a:t>IoT</a:t>
          </a:r>
          <a:r>
            <a:rPr lang="sv-SE" b="0" i="0" dirty="0"/>
            <a:t>-Systemet bevaras vid modul och system byten</a:t>
          </a:r>
          <a:endParaRPr lang="sv-SE" dirty="0"/>
        </a:p>
      </dgm:t>
    </dgm:pt>
    <dgm:pt modelId="{8110E1B1-DE3F-45DF-B373-C9F1868C13A1}" type="parTrans" cxnId="{36D46B81-F0F3-4C34-B3C0-F7E95EADEF33}">
      <dgm:prSet/>
      <dgm:spPr/>
      <dgm:t>
        <a:bodyPr/>
        <a:lstStyle/>
        <a:p>
          <a:endParaRPr lang="sv-SE"/>
        </a:p>
      </dgm:t>
    </dgm:pt>
    <dgm:pt modelId="{F628B613-2830-4E20-95B1-5E65BDF90550}" type="sibTrans" cxnId="{36D46B81-F0F3-4C34-B3C0-F7E95EADEF33}">
      <dgm:prSet/>
      <dgm:spPr/>
      <dgm:t>
        <a:bodyPr/>
        <a:lstStyle/>
        <a:p>
          <a:endParaRPr lang="sv-SE"/>
        </a:p>
      </dgm:t>
    </dgm:pt>
    <dgm:pt modelId="{E0E03ABB-4F24-492A-98D1-973CF7D69D2D}">
      <dgm:prSet phldrT="[Text]" phldr="1"/>
      <dgm:spPr/>
      <dgm:t>
        <a:bodyPr/>
        <a:lstStyle/>
        <a:p>
          <a:endParaRPr lang="sv-SE"/>
        </a:p>
      </dgm:t>
    </dgm:pt>
    <dgm:pt modelId="{7F6A5FA5-EDA5-4C1A-8A54-9A6FA82C861B}" type="parTrans" cxnId="{24926063-48DD-4C3D-8078-D9E1F31A35E9}">
      <dgm:prSet/>
      <dgm:spPr/>
      <dgm:t>
        <a:bodyPr/>
        <a:lstStyle/>
        <a:p>
          <a:endParaRPr lang="sv-SE"/>
        </a:p>
      </dgm:t>
    </dgm:pt>
    <dgm:pt modelId="{25193628-E9C1-48F0-BCF2-C2BA0F15729D}" type="sibTrans" cxnId="{24926063-48DD-4C3D-8078-D9E1F31A35E9}">
      <dgm:prSet/>
      <dgm:spPr/>
      <dgm:t>
        <a:bodyPr/>
        <a:lstStyle/>
        <a:p>
          <a:endParaRPr lang="sv-SE"/>
        </a:p>
      </dgm:t>
    </dgm:pt>
    <dgm:pt modelId="{626453ED-93F0-407C-97E3-2849342F6B06}">
      <dgm:prSet phldrT="[Text]"/>
      <dgm:spPr/>
      <dgm:t>
        <a:bodyPr/>
        <a:lstStyle/>
        <a:p>
          <a:r>
            <a:rPr lang="sv-SE" dirty="0"/>
            <a:t>KRAV: Ting ska vara utbytbara utan att system förlorar information</a:t>
          </a:r>
        </a:p>
      </dgm:t>
    </dgm:pt>
    <dgm:pt modelId="{250C9800-5520-43BC-819E-B9F22C7C7CA0}" type="parTrans" cxnId="{396927DA-848D-48AF-8205-3153DBEF4A47}">
      <dgm:prSet/>
      <dgm:spPr/>
      <dgm:t>
        <a:bodyPr/>
        <a:lstStyle/>
        <a:p>
          <a:endParaRPr lang="sv-SE"/>
        </a:p>
      </dgm:t>
    </dgm:pt>
    <dgm:pt modelId="{BE4FBBAB-3FCA-4AD9-8815-244629B298CE}" type="sibTrans" cxnId="{396927DA-848D-48AF-8205-3153DBEF4A47}">
      <dgm:prSet/>
      <dgm:spPr/>
      <dgm:t>
        <a:bodyPr/>
        <a:lstStyle/>
        <a:p>
          <a:endParaRPr lang="sv-SE"/>
        </a:p>
      </dgm:t>
    </dgm:pt>
    <dgm:pt modelId="{55307C2C-43CB-4F42-BC43-D04735541705}">
      <dgm:prSet phldrT="[Text]"/>
      <dgm:spPr/>
      <dgm:t>
        <a:bodyPr/>
        <a:lstStyle/>
        <a:p>
          <a:r>
            <a:rPr lang="sv-SE" dirty="0"/>
            <a:t>KRAV: Datamodell är enhetlig i hela ekosystemet</a:t>
          </a:r>
        </a:p>
      </dgm:t>
    </dgm:pt>
    <dgm:pt modelId="{937D4AE3-BBBD-4140-825A-DFE6BBB59BD7}" type="parTrans" cxnId="{6A4EB3CA-328B-4D2B-9184-CBB25A12E98B}">
      <dgm:prSet/>
      <dgm:spPr/>
      <dgm:t>
        <a:bodyPr/>
        <a:lstStyle/>
        <a:p>
          <a:endParaRPr lang="sv-SE"/>
        </a:p>
      </dgm:t>
    </dgm:pt>
    <dgm:pt modelId="{52CEF0E8-1867-4923-B559-1F580A3150D2}" type="sibTrans" cxnId="{6A4EB3CA-328B-4D2B-9184-CBB25A12E98B}">
      <dgm:prSet/>
      <dgm:spPr/>
      <dgm:t>
        <a:bodyPr/>
        <a:lstStyle/>
        <a:p>
          <a:endParaRPr lang="sv-SE"/>
        </a:p>
      </dgm:t>
    </dgm:pt>
    <dgm:pt modelId="{86792F15-B7A7-4990-BFC2-BACA9D2644A3}">
      <dgm:prSet phldrT="[Text]"/>
      <dgm:spPr/>
      <dgm:t>
        <a:bodyPr/>
        <a:lstStyle/>
        <a:p>
          <a:r>
            <a:rPr lang="sv-SE"/>
            <a:t>KRAV: Varje ting levererar data enligt överenskommen datamodell </a:t>
          </a:r>
          <a:endParaRPr lang="sv-SE" dirty="0"/>
        </a:p>
      </dgm:t>
    </dgm:pt>
    <dgm:pt modelId="{3FE23CA5-93E8-48CF-8A26-8CD5D0DC775D}" type="parTrans" cxnId="{13931A19-233E-4FB3-8C3A-7F6D65676FA0}">
      <dgm:prSet/>
      <dgm:spPr/>
      <dgm:t>
        <a:bodyPr/>
        <a:lstStyle/>
        <a:p>
          <a:endParaRPr lang="sv-SE"/>
        </a:p>
      </dgm:t>
    </dgm:pt>
    <dgm:pt modelId="{BBC6ABFE-23BF-4080-ACAB-B3D217C47509}" type="sibTrans" cxnId="{13931A19-233E-4FB3-8C3A-7F6D65676FA0}">
      <dgm:prSet/>
      <dgm:spPr/>
      <dgm:t>
        <a:bodyPr/>
        <a:lstStyle/>
        <a:p>
          <a:endParaRPr lang="sv-SE"/>
        </a:p>
      </dgm:t>
    </dgm:pt>
    <dgm:pt modelId="{3BC9F515-560A-49B4-B1BB-E82600C96347}" type="pres">
      <dgm:prSet presAssocID="{432BDF63-34D8-4D1C-9713-521279665A27}" presName="composite" presStyleCnt="0">
        <dgm:presLayoutVars>
          <dgm:chMax val="1"/>
          <dgm:dir/>
          <dgm:resizeHandles val="exact"/>
        </dgm:presLayoutVars>
      </dgm:prSet>
      <dgm:spPr/>
    </dgm:pt>
    <dgm:pt modelId="{F504E49B-711C-445B-8B80-5D3AF5BBC237}" type="pres">
      <dgm:prSet presAssocID="{432BDF63-34D8-4D1C-9713-521279665A27}" presName="radial" presStyleCnt="0">
        <dgm:presLayoutVars>
          <dgm:animLvl val="ctr"/>
        </dgm:presLayoutVars>
      </dgm:prSet>
      <dgm:spPr/>
    </dgm:pt>
    <dgm:pt modelId="{D34E973E-39B7-421A-80E1-EC2D08E137FB}" type="pres">
      <dgm:prSet presAssocID="{E95ACC08-8CBA-4B1F-9892-FF1C050A07CF}" presName="centerShape" presStyleLbl="vennNode1" presStyleIdx="0" presStyleCnt="4"/>
      <dgm:spPr/>
    </dgm:pt>
    <dgm:pt modelId="{98C52FF8-6457-4806-9D0F-0D7DD9C93D7F}" type="pres">
      <dgm:prSet presAssocID="{626453ED-93F0-407C-97E3-2849342F6B06}" presName="node" presStyleLbl="vennNode1" presStyleIdx="1" presStyleCnt="4">
        <dgm:presLayoutVars>
          <dgm:bulletEnabled val="1"/>
        </dgm:presLayoutVars>
      </dgm:prSet>
      <dgm:spPr/>
    </dgm:pt>
    <dgm:pt modelId="{E705D2FC-CFB0-44AD-92F4-57D9E63A2B12}" type="pres">
      <dgm:prSet presAssocID="{55307C2C-43CB-4F42-BC43-D04735541705}" presName="node" presStyleLbl="vennNode1" presStyleIdx="2" presStyleCnt="4">
        <dgm:presLayoutVars>
          <dgm:bulletEnabled val="1"/>
        </dgm:presLayoutVars>
      </dgm:prSet>
      <dgm:spPr/>
    </dgm:pt>
    <dgm:pt modelId="{D06F1935-0DC8-4241-B06A-E14A999D84C8}" type="pres">
      <dgm:prSet presAssocID="{86792F15-B7A7-4990-BFC2-BACA9D2644A3}" presName="node" presStyleLbl="vennNode1" presStyleIdx="3" presStyleCnt="4">
        <dgm:presLayoutVars>
          <dgm:bulletEnabled val="1"/>
        </dgm:presLayoutVars>
      </dgm:prSet>
      <dgm:spPr/>
    </dgm:pt>
  </dgm:ptLst>
  <dgm:cxnLst>
    <dgm:cxn modelId="{13931A19-233E-4FB3-8C3A-7F6D65676FA0}" srcId="{E95ACC08-8CBA-4B1F-9892-FF1C050A07CF}" destId="{86792F15-B7A7-4990-BFC2-BACA9D2644A3}" srcOrd="2" destOrd="0" parTransId="{3FE23CA5-93E8-48CF-8A26-8CD5D0DC775D}" sibTransId="{BBC6ABFE-23BF-4080-ACAB-B3D217C47509}"/>
    <dgm:cxn modelId="{24926063-48DD-4C3D-8078-D9E1F31A35E9}" srcId="{432BDF63-34D8-4D1C-9713-521279665A27}" destId="{E0E03ABB-4F24-492A-98D1-973CF7D69D2D}" srcOrd="1" destOrd="0" parTransId="{7F6A5FA5-EDA5-4C1A-8A54-9A6FA82C861B}" sibTransId="{25193628-E9C1-48F0-BCF2-C2BA0F15729D}"/>
    <dgm:cxn modelId="{36D46B81-F0F3-4C34-B3C0-F7E95EADEF33}" srcId="{432BDF63-34D8-4D1C-9713-521279665A27}" destId="{E95ACC08-8CBA-4B1F-9892-FF1C050A07CF}" srcOrd="0" destOrd="0" parTransId="{8110E1B1-DE3F-45DF-B373-C9F1868C13A1}" sibTransId="{F628B613-2830-4E20-95B1-5E65BDF90550}"/>
    <dgm:cxn modelId="{2B476095-A5D4-4278-90B3-C1EA2350AD95}" type="presOf" srcId="{86792F15-B7A7-4990-BFC2-BACA9D2644A3}" destId="{D06F1935-0DC8-4241-B06A-E14A999D84C8}" srcOrd="0" destOrd="0" presId="urn:microsoft.com/office/officeart/2005/8/layout/radial3"/>
    <dgm:cxn modelId="{BDA22C96-67E8-423B-8D8C-E0E4C64F7B28}" type="presOf" srcId="{626453ED-93F0-407C-97E3-2849342F6B06}" destId="{98C52FF8-6457-4806-9D0F-0D7DD9C93D7F}" srcOrd="0" destOrd="0" presId="urn:microsoft.com/office/officeart/2005/8/layout/radial3"/>
    <dgm:cxn modelId="{F88C09AB-E808-4247-BEA3-A292ADBD305B}" type="presOf" srcId="{55307C2C-43CB-4F42-BC43-D04735541705}" destId="{E705D2FC-CFB0-44AD-92F4-57D9E63A2B12}" srcOrd="0" destOrd="0" presId="urn:microsoft.com/office/officeart/2005/8/layout/radial3"/>
    <dgm:cxn modelId="{689F04BE-00BC-4B91-B311-272CBD8F429A}" type="presOf" srcId="{E95ACC08-8CBA-4B1F-9892-FF1C050A07CF}" destId="{D34E973E-39B7-421A-80E1-EC2D08E137FB}" srcOrd="0" destOrd="0" presId="urn:microsoft.com/office/officeart/2005/8/layout/radial3"/>
    <dgm:cxn modelId="{6A4EB3CA-328B-4D2B-9184-CBB25A12E98B}" srcId="{E95ACC08-8CBA-4B1F-9892-FF1C050A07CF}" destId="{55307C2C-43CB-4F42-BC43-D04735541705}" srcOrd="1" destOrd="0" parTransId="{937D4AE3-BBBD-4140-825A-DFE6BBB59BD7}" sibTransId="{52CEF0E8-1867-4923-B559-1F580A3150D2}"/>
    <dgm:cxn modelId="{396927DA-848D-48AF-8205-3153DBEF4A47}" srcId="{E95ACC08-8CBA-4B1F-9892-FF1C050A07CF}" destId="{626453ED-93F0-407C-97E3-2849342F6B06}" srcOrd="0" destOrd="0" parTransId="{250C9800-5520-43BC-819E-B9F22C7C7CA0}" sibTransId="{BE4FBBAB-3FCA-4AD9-8815-244629B298CE}"/>
    <dgm:cxn modelId="{5F2029E0-C9C3-4BC1-A08A-6856F0678922}" type="presOf" srcId="{432BDF63-34D8-4D1C-9713-521279665A27}" destId="{3BC9F515-560A-49B4-B1BB-E82600C96347}" srcOrd="0" destOrd="0" presId="urn:microsoft.com/office/officeart/2005/8/layout/radial3"/>
    <dgm:cxn modelId="{99C2B49E-DC1F-4704-968B-A87224C93A77}" type="presParOf" srcId="{3BC9F515-560A-49B4-B1BB-E82600C96347}" destId="{F504E49B-711C-445B-8B80-5D3AF5BBC237}" srcOrd="0" destOrd="0" presId="urn:microsoft.com/office/officeart/2005/8/layout/radial3"/>
    <dgm:cxn modelId="{B76C2F5F-78C4-456E-890F-64BBA539E2AB}" type="presParOf" srcId="{F504E49B-711C-445B-8B80-5D3AF5BBC237}" destId="{D34E973E-39B7-421A-80E1-EC2D08E137FB}" srcOrd="0" destOrd="0" presId="urn:microsoft.com/office/officeart/2005/8/layout/radial3"/>
    <dgm:cxn modelId="{2FBB56DF-88B0-40A8-926C-B380FBCB67AB}" type="presParOf" srcId="{F504E49B-711C-445B-8B80-5D3AF5BBC237}" destId="{98C52FF8-6457-4806-9D0F-0D7DD9C93D7F}" srcOrd="1" destOrd="0" presId="urn:microsoft.com/office/officeart/2005/8/layout/radial3"/>
    <dgm:cxn modelId="{FC6D5B08-6F54-4D02-A0E9-79ACCE9FE88E}" type="presParOf" srcId="{F504E49B-711C-445B-8B80-5D3AF5BBC237}" destId="{E705D2FC-CFB0-44AD-92F4-57D9E63A2B12}" srcOrd="2" destOrd="0" presId="urn:microsoft.com/office/officeart/2005/8/layout/radial3"/>
    <dgm:cxn modelId="{D2A53985-A415-415E-A453-37C70DECDDD2}" type="presParOf" srcId="{F504E49B-711C-445B-8B80-5D3AF5BBC237}" destId="{D06F1935-0DC8-4241-B06A-E14A999D84C8}"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2BDF63-34D8-4D1C-9713-521279665A27}" type="doc">
      <dgm:prSet loTypeId="urn:microsoft.com/office/officeart/2005/8/layout/radial3" loCatId="cycle" qsTypeId="urn:microsoft.com/office/officeart/2005/8/quickstyle/3d3" qsCatId="3D" csTypeId="urn:microsoft.com/office/officeart/2005/8/colors/accent1_2" csCatId="accent1" phldr="1"/>
      <dgm:spPr/>
    </dgm:pt>
    <dgm:pt modelId="{E95ACC08-8CBA-4B1F-9892-FF1C050A07CF}">
      <dgm:prSet phldrT="[Text]"/>
      <dgm:spPr/>
      <dgm:t>
        <a:bodyPr/>
        <a:lstStyle/>
        <a:p>
          <a:r>
            <a:rPr lang="sv-SE" dirty="0"/>
            <a:t>PRINCIP: </a:t>
          </a:r>
          <a:r>
            <a:rPr lang="sv-SE" dirty="0" err="1"/>
            <a:t>IoT</a:t>
          </a:r>
          <a:r>
            <a:rPr lang="sv-SE" dirty="0"/>
            <a:t>-systemet möjliggör byte av moduler oberoende av varandra</a:t>
          </a:r>
        </a:p>
      </dgm:t>
    </dgm:pt>
    <dgm:pt modelId="{8110E1B1-DE3F-45DF-B373-C9F1868C13A1}" type="parTrans" cxnId="{36D46B81-F0F3-4C34-B3C0-F7E95EADEF33}">
      <dgm:prSet/>
      <dgm:spPr/>
      <dgm:t>
        <a:bodyPr/>
        <a:lstStyle/>
        <a:p>
          <a:endParaRPr lang="sv-SE"/>
        </a:p>
      </dgm:t>
    </dgm:pt>
    <dgm:pt modelId="{F628B613-2830-4E20-95B1-5E65BDF90550}" type="sibTrans" cxnId="{36D46B81-F0F3-4C34-B3C0-F7E95EADEF33}">
      <dgm:prSet/>
      <dgm:spPr/>
      <dgm:t>
        <a:bodyPr/>
        <a:lstStyle/>
        <a:p>
          <a:endParaRPr lang="sv-SE"/>
        </a:p>
      </dgm:t>
    </dgm:pt>
    <dgm:pt modelId="{E0E03ABB-4F24-492A-98D1-973CF7D69D2D}">
      <dgm:prSet phldrT="[Text]" phldr="1"/>
      <dgm:spPr/>
      <dgm:t>
        <a:bodyPr/>
        <a:lstStyle/>
        <a:p>
          <a:endParaRPr lang="sv-SE"/>
        </a:p>
      </dgm:t>
    </dgm:pt>
    <dgm:pt modelId="{7F6A5FA5-EDA5-4C1A-8A54-9A6FA82C861B}" type="parTrans" cxnId="{24926063-48DD-4C3D-8078-D9E1F31A35E9}">
      <dgm:prSet/>
      <dgm:spPr/>
      <dgm:t>
        <a:bodyPr/>
        <a:lstStyle/>
        <a:p>
          <a:endParaRPr lang="sv-SE"/>
        </a:p>
      </dgm:t>
    </dgm:pt>
    <dgm:pt modelId="{25193628-E9C1-48F0-BCF2-C2BA0F15729D}" type="sibTrans" cxnId="{24926063-48DD-4C3D-8078-D9E1F31A35E9}">
      <dgm:prSet/>
      <dgm:spPr/>
      <dgm:t>
        <a:bodyPr/>
        <a:lstStyle/>
        <a:p>
          <a:endParaRPr lang="sv-SE"/>
        </a:p>
      </dgm:t>
    </dgm:pt>
    <dgm:pt modelId="{626453ED-93F0-407C-97E3-2849342F6B06}">
      <dgm:prSet phldrT="[Text]"/>
      <dgm:spPr/>
      <dgm:t>
        <a:bodyPr/>
        <a:lstStyle/>
        <a:p>
          <a:r>
            <a:rPr lang="sv-SE" dirty="0"/>
            <a:t>KRAV: Ting ska vara utbytbara utan att system förlorar information</a:t>
          </a:r>
        </a:p>
      </dgm:t>
    </dgm:pt>
    <dgm:pt modelId="{250C9800-5520-43BC-819E-B9F22C7C7CA0}" type="parTrans" cxnId="{396927DA-848D-48AF-8205-3153DBEF4A47}">
      <dgm:prSet/>
      <dgm:spPr/>
      <dgm:t>
        <a:bodyPr/>
        <a:lstStyle/>
        <a:p>
          <a:endParaRPr lang="sv-SE"/>
        </a:p>
      </dgm:t>
    </dgm:pt>
    <dgm:pt modelId="{BE4FBBAB-3FCA-4AD9-8815-244629B298CE}" type="sibTrans" cxnId="{396927DA-848D-48AF-8205-3153DBEF4A47}">
      <dgm:prSet/>
      <dgm:spPr/>
      <dgm:t>
        <a:bodyPr/>
        <a:lstStyle/>
        <a:p>
          <a:endParaRPr lang="sv-SE"/>
        </a:p>
      </dgm:t>
    </dgm:pt>
    <dgm:pt modelId="{E5BEB11F-A674-4AB0-8843-71359FB39F85}">
      <dgm:prSet phldrT="[Text]"/>
      <dgm:spPr/>
      <dgm:t>
        <a:bodyPr/>
        <a:lstStyle/>
        <a:p>
          <a:r>
            <a:rPr lang="sv-SE" dirty="0"/>
            <a:t>KRAV: Varje ting levererar data enligt överenskommen datamodell </a:t>
          </a:r>
        </a:p>
      </dgm:t>
    </dgm:pt>
    <dgm:pt modelId="{F870B9C5-2200-42B6-B53F-A7C66E6EC5F9}" type="parTrans" cxnId="{97091670-C182-4A59-ACA5-B351B41A8943}">
      <dgm:prSet/>
      <dgm:spPr/>
      <dgm:t>
        <a:bodyPr/>
        <a:lstStyle/>
        <a:p>
          <a:endParaRPr lang="sv-SE"/>
        </a:p>
      </dgm:t>
    </dgm:pt>
    <dgm:pt modelId="{EE24E16D-EF90-4343-8482-F63A30F06AF8}" type="sibTrans" cxnId="{97091670-C182-4A59-ACA5-B351B41A8943}">
      <dgm:prSet/>
      <dgm:spPr/>
      <dgm:t>
        <a:bodyPr/>
        <a:lstStyle/>
        <a:p>
          <a:endParaRPr lang="sv-SE"/>
        </a:p>
      </dgm:t>
    </dgm:pt>
    <dgm:pt modelId="{55307C2C-43CB-4F42-BC43-D04735541705}">
      <dgm:prSet phldrT="[Text]"/>
      <dgm:spPr/>
      <dgm:t>
        <a:bodyPr/>
        <a:lstStyle/>
        <a:p>
          <a:r>
            <a:rPr lang="sv-SE" dirty="0"/>
            <a:t>KRAV: Leverantör ska beskriva kvalitet på sensor</a:t>
          </a:r>
        </a:p>
      </dgm:t>
    </dgm:pt>
    <dgm:pt modelId="{937D4AE3-BBBD-4140-825A-DFE6BBB59BD7}" type="parTrans" cxnId="{6A4EB3CA-328B-4D2B-9184-CBB25A12E98B}">
      <dgm:prSet/>
      <dgm:spPr/>
      <dgm:t>
        <a:bodyPr/>
        <a:lstStyle/>
        <a:p>
          <a:endParaRPr lang="sv-SE"/>
        </a:p>
      </dgm:t>
    </dgm:pt>
    <dgm:pt modelId="{52CEF0E8-1867-4923-B559-1F580A3150D2}" type="sibTrans" cxnId="{6A4EB3CA-328B-4D2B-9184-CBB25A12E98B}">
      <dgm:prSet/>
      <dgm:spPr/>
      <dgm:t>
        <a:bodyPr/>
        <a:lstStyle/>
        <a:p>
          <a:endParaRPr lang="sv-SE"/>
        </a:p>
      </dgm:t>
    </dgm:pt>
    <dgm:pt modelId="{F5BE12F0-682C-4B02-AD41-905AA26AA156}">
      <dgm:prSet phldrT="[Text]"/>
      <dgm:spPr/>
      <dgm:t>
        <a:bodyPr/>
        <a:lstStyle/>
        <a:p>
          <a:r>
            <a:rPr lang="sv-SE" dirty="0"/>
            <a:t>KRAV: Leverantör ska redovisa hur Ting kan integreras med andra system</a:t>
          </a:r>
        </a:p>
      </dgm:t>
    </dgm:pt>
    <dgm:pt modelId="{675CB3A9-8567-4EE1-BE09-C332CA38927A}" type="parTrans" cxnId="{234F6F01-6D87-4636-A9ED-4D0A35B7628B}">
      <dgm:prSet/>
      <dgm:spPr/>
      <dgm:t>
        <a:bodyPr/>
        <a:lstStyle/>
        <a:p>
          <a:endParaRPr lang="sv-SE"/>
        </a:p>
      </dgm:t>
    </dgm:pt>
    <dgm:pt modelId="{38106871-5E62-4BF2-9118-4E31F2E9571C}" type="sibTrans" cxnId="{234F6F01-6D87-4636-A9ED-4D0A35B7628B}">
      <dgm:prSet/>
      <dgm:spPr/>
      <dgm:t>
        <a:bodyPr/>
        <a:lstStyle/>
        <a:p>
          <a:endParaRPr lang="sv-SE"/>
        </a:p>
      </dgm:t>
    </dgm:pt>
    <dgm:pt modelId="{A2D40001-FD19-4E23-9433-C206AA9776B9}">
      <dgm:prSet phldrT="[Text]"/>
      <dgm:spPr/>
      <dgm:t>
        <a:bodyPr/>
        <a:lstStyle/>
        <a:p>
          <a:r>
            <a:rPr lang="sv-SE" dirty="0" err="1"/>
            <a:t>KRAV:Ting</a:t>
          </a:r>
          <a:r>
            <a:rPr lang="sv-SE" dirty="0"/>
            <a:t> ska uppfylla kapslingskrav enligt ISO-XXX</a:t>
          </a:r>
        </a:p>
      </dgm:t>
    </dgm:pt>
    <dgm:pt modelId="{14DE80BE-63C1-4D9A-B49E-1AC7CB2C0B80}" type="parTrans" cxnId="{D5A8CF33-69BE-41CD-8C21-4F83B080BD17}">
      <dgm:prSet/>
      <dgm:spPr/>
      <dgm:t>
        <a:bodyPr/>
        <a:lstStyle/>
        <a:p>
          <a:endParaRPr lang="sv-SE"/>
        </a:p>
      </dgm:t>
    </dgm:pt>
    <dgm:pt modelId="{BC6D34C2-CC03-40A1-919F-BF3E3D8ABC07}" type="sibTrans" cxnId="{D5A8CF33-69BE-41CD-8C21-4F83B080BD17}">
      <dgm:prSet/>
      <dgm:spPr/>
      <dgm:t>
        <a:bodyPr/>
        <a:lstStyle/>
        <a:p>
          <a:endParaRPr lang="sv-SE"/>
        </a:p>
      </dgm:t>
    </dgm:pt>
    <dgm:pt modelId="{3BC9F515-560A-49B4-B1BB-E82600C96347}" type="pres">
      <dgm:prSet presAssocID="{432BDF63-34D8-4D1C-9713-521279665A27}" presName="composite" presStyleCnt="0">
        <dgm:presLayoutVars>
          <dgm:chMax val="1"/>
          <dgm:dir/>
          <dgm:resizeHandles val="exact"/>
        </dgm:presLayoutVars>
      </dgm:prSet>
      <dgm:spPr/>
    </dgm:pt>
    <dgm:pt modelId="{F504E49B-711C-445B-8B80-5D3AF5BBC237}" type="pres">
      <dgm:prSet presAssocID="{432BDF63-34D8-4D1C-9713-521279665A27}" presName="radial" presStyleCnt="0">
        <dgm:presLayoutVars>
          <dgm:animLvl val="ctr"/>
        </dgm:presLayoutVars>
      </dgm:prSet>
      <dgm:spPr/>
    </dgm:pt>
    <dgm:pt modelId="{D34E973E-39B7-421A-80E1-EC2D08E137FB}" type="pres">
      <dgm:prSet presAssocID="{E95ACC08-8CBA-4B1F-9892-FF1C050A07CF}" presName="centerShape" presStyleLbl="vennNode1" presStyleIdx="0" presStyleCnt="6"/>
      <dgm:spPr/>
    </dgm:pt>
    <dgm:pt modelId="{98C52FF8-6457-4806-9D0F-0D7DD9C93D7F}" type="pres">
      <dgm:prSet presAssocID="{626453ED-93F0-407C-97E3-2849342F6B06}" presName="node" presStyleLbl="vennNode1" presStyleIdx="1" presStyleCnt="6">
        <dgm:presLayoutVars>
          <dgm:bulletEnabled val="1"/>
        </dgm:presLayoutVars>
      </dgm:prSet>
      <dgm:spPr/>
    </dgm:pt>
    <dgm:pt modelId="{3033DFEA-10F9-4148-BEAA-3153A7EBF520}" type="pres">
      <dgm:prSet presAssocID="{E5BEB11F-A674-4AB0-8843-71359FB39F85}" presName="node" presStyleLbl="vennNode1" presStyleIdx="2" presStyleCnt="6">
        <dgm:presLayoutVars>
          <dgm:bulletEnabled val="1"/>
        </dgm:presLayoutVars>
      </dgm:prSet>
      <dgm:spPr/>
    </dgm:pt>
    <dgm:pt modelId="{E705D2FC-CFB0-44AD-92F4-57D9E63A2B12}" type="pres">
      <dgm:prSet presAssocID="{55307C2C-43CB-4F42-BC43-D04735541705}" presName="node" presStyleLbl="vennNode1" presStyleIdx="3" presStyleCnt="6">
        <dgm:presLayoutVars>
          <dgm:bulletEnabled val="1"/>
        </dgm:presLayoutVars>
      </dgm:prSet>
      <dgm:spPr/>
    </dgm:pt>
    <dgm:pt modelId="{65B0AB4B-4BD1-4D4D-A723-2DB92E26FE4B}" type="pres">
      <dgm:prSet presAssocID="{F5BE12F0-682C-4B02-AD41-905AA26AA156}" presName="node" presStyleLbl="vennNode1" presStyleIdx="4" presStyleCnt="6">
        <dgm:presLayoutVars>
          <dgm:bulletEnabled val="1"/>
        </dgm:presLayoutVars>
      </dgm:prSet>
      <dgm:spPr/>
    </dgm:pt>
    <dgm:pt modelId="{91DECD86-6779-4757-92C1-7A89C21C08BA}" type="pres">
      <dgm:prSet presAssocID="{A2D40001-FD19-4E23-9433-C206AA9776B9}" presName="node" presStyleLbl="vennNode1" presStyleIdx="5" presStyleCnt="6">
        <dgm:presLayoutVars>
          <dgm:bulletEnabled val="1"/>
        </dgm:presLayoutVars>
      </dgm:prSet>
      <dgm:spPr/>
    </dgm:pt>
  </dgm:ptLst>
  <dgm:cxnLst>
    <dgm:cxn modelId="{234F6F01-6D87-4636-A9ED-4D0A35B7628B}" srcId="{E95ACC08-8CBA-4B1F-9892-FF1C050A07CF}" destId="{F5BE12F0-682C-4B02-AD41-905AA26AA156}" srcOrd="3" destOrd="0" parTransId="{675CB3A9-8567-4EE1-BE09-C332CA38927A}" sibTransId="{38106871-5E62-4BF2-9118-4E31F2E9571C}"/>
    <dgm:cxn modelId="{D5A8CF33-69BE-41CD-8C21-4F83B080BD17}" srcId="{E95ACC08-8CBA-4B1F-9892-FF1C050A07CF}" destId="{A2D40001-FD19-4E23-9433-C206AA9776B9}" srcOrd="4" destOrd="0" parTransId="{14DE80BE-63C1-4D9A-B49E-1AC7CB2C0B80}" sibTransId="{BC6D34C2-CC03-40A1-919F-BF3E3D8ABC07}"/>
    <dgm:cxn modelId="{A7C18840-ED07-42F5-8C14-E592672ECD7A}" type="presOf" srcId="{E5BEB11F-A674-4AB0-8843-71359FB39F85}" destId="{3033DFEA-10F9-4148-BEAA-3153A7EBF520}" srcOrd="0" destOrd="0" presId="urn:microsoft.com/office/officeart/2005/8/layout/radial3"/>
    <dgm:cxn modelId="{24926063-48DD-4C3D-8078-D9E1F31A35E9}" srcId="{432BDF63-34D8-4D1C-9713-521279665A27}" destId="{E0E03ABB-4F24-492A-98D1-973CF7D69D2D}" srcOrd="1" destOrd="0" parTransId="{7F6A5FA5-EDA5-4C1A-8A54-9A6FA82C861B}" sibTransId="{25193628-E9C1-48F0-BCF2-C2BA0F15729D}"/>
    <dgm:cxn modelId="{97091670-C182-4A59-ACA5-B351B41A8943}" srcId="{E95ACC08-8CBA-4B1F-9892-FF1C050A07CF}" destId="{E5BEB11F-A674-4AB0-8843-71359FB39F85}" srcOrd="1" destOrd="0" parTransId="{F870B9C5-2200-42B6-B53F-A7C66E6EC5F9}" sibTransId="{EE24E16D-EF90-4343-8482-F63A30F06AF8}"/>
    <dgm:cxn modelId="{890B4F58-CAF2-4356-B257-E900AA4E0322}" type="presOf" srcId="{A2D40001-FD19-4E23-9433-C206AA9776B9}" destId="{91DECD86-6779-4757-92C1-7A89C21C08BA}" srcOrd="0" destOrd="0" presId="urn:microsoft.com/office/officeart/2005/8/layout/radial3"/>
    <dgm:cxn modelId="{36D46B81-F0F3-4C34-B3C0-F7E95EADEF33}" srcId="{432BDF63-34D8-4D1C-9713-521279665A27}" destId="{E95ACC08-8CBA-4B1F-9892-FF1C050A07CF}" srcOrd="0" destOrd="0" parTransId="{8110E1B1-DE3F-45DF-B373-C9F1868C13A1}" sibTransId="{F628B613-2830-4E20-95B1-5E65BDF90550}"/>
    <dgm:cxn modelId="{BDA22C96-67E8-423B-8D8C-E0E4C64F7B28}" type="presOf" srcId="{626453ED-93F0-407C-97E3-2849342F6B06}" destId="{98C52FF8-6457-4806-9D0F-0D7DD9C93D7F}" srcOrd="0" destOrd="0" presId="urn:microsoft.com/office/officeart/2005/8/layout/radial3"/>
    <dgm:cxn modelId="{F88C09AB-E808-4247-BEA3-A292ADBD305B}" type="presOf" srcId="{55307C2C-43CB-4F42-BC43-D04735541705}" destId="{E705D2FC-CFB0-44AD-92F4-57D9E63A2B12}" srcOrd="0" destOrd="0" presId="urn:microsoft.com/office/officeart/2005/8/layout/radial3"/>
    <dgm:cxn modelId="{689F04BE-00BC-4B91-B311-272CBD8F429A}" type="presOf" srcId="{E95ACC08-8CBA-4B1F-9892-FF1C050A07CF}" destId="{D34E973E-39B7-421A-80E1-EC2D08E137FB}" srcOrd="0" destOrd="0" presId="urn:microsoft.com/office/officeart/2005/8/layout/radial3"/>
    <dgm:cxn modelId="{6A4EB3CA-328B-4D2B-9184-CBB25A12E98B}" srcId="{E95ACC08-8CBA-4B1F-9892-FF1C050A07CF}" destId="{55307C2C-43CB-4F42-BC43-D04735541705}" srcOrd="2" destOrd="0" parTransId="{937D4AE3-BBBD-4140-825A-DFE6BBB59BD7}" sibTransId="{52CEF0E8-1867-4923-B559-1F580A3150D2}"/>
    <dgm:cxn modelId="{396927DA-848D-48AF-8205-3153DBEF4A47}" srcId="{E95ACC08-8CBA-4B1F-9892-FF1C050A07CF}" destId="{626453ED-93F0-407C-97E3-2849342F6B06}" srcOrd="0" destOrd="0" parTransId="{250C9800-5520-43BC-819E-B9F22C7C7CA0}" sibTransId="{BE4FBBAB-3FCA-4AD9-8815-244629B298CE}"/>
    <dgm:cxn modelId="{5F2029E0-C9C3-4BC1-A08A-6856F0678922}" type="presOf" srcId="{432BDF63-34D8-4D1C-9713-521279665A27}" destId="{3BC9F515-560A-49B4-B1BB-E82600C96347}" srcOrd="0" destOrd="0" presId="urn:microsoft.com/office/officeart/2005/8/layout/radial3"/>
    <dgm:cxn modelId="{294E8AFB-256C-4B4F-9B9C-F459E365A18B}" type="presOf" srcId="{F5BE12F0-682C-4B02-AD41-905AA26AA156}" destId="{65B0AB4B-4BD1-4D4D-A723-2DB92E26FE4B}" srcOrd="0" destOrd="0" presId="urn:microsoft.com/office/officeart/2005/8/layout/radial3"/>
    <dgm:cxn modelId="{99C2B49E-DC1F-4704-968B-A87224C93A77}" type="presParOf" srcId="{3BC9F515-560A-49B4-B1BB-E82600C96347}" destId="{F504E49B-711C-445B-8B80-5D3AF5BBC237}" srcOrd="0" destOrd="0" presId="urn:microsoft.com/office/officeart/2005/8/layout/radial3"/>
    <dgm:cxn modelId="{B76C2F5F-78C4-456E-890F-64BBA539E2AB}" type="presParOf" srcId="{F504E49B-711C-445B-8B80-5D3AF5BBC237}" destId="{D34E973E-39B7-421A-80E1-EC2D08E137FB}" srcOrd="0" destOrd="0" presId="urn:microsoft.com/office/officeart/2005/8/layout/radial3"/>
    <dgm:cxn modelId="{2FBB56DF-88B0-40A8-926C-B380FBCB67AB}" type="presParOf" srcId="{F504E49B-711C-445B-8B80-5D3AF5BBC237}" destId="{98C52FF8-6457-4806-9D0F-0D7DD9C93D7F}" srcOrd="1" destOrd="0" presId="urn:microsoft.com/office/officeart/2005/8/layout/radial3"/>
    <dgm:cxn modelId="{F28DFE2C-7F87-4DDD-99A9-825A616B4D64}" type="presParOf" srcId="{F504E49B-711C-445B-8B80-5D3AF5BBC237}" destId="{3033DFEA-10F9-4148-BEAA-3153A7EBF520}" srcOrd="2" destOrd="0" presId="urn:microsoft.com/office/officeart/2005/8/layout/radial3"/>
    <dgm:cxn modelId="{FC6D5B08-6F54-4D02-A0E9-79ACCE9FE88E}" type="presParOf" srcId="{F504E49B-711C-445B-8B80-5D3AF5BBC237}" destId="{E705D2FC-CFB0-44AD-92F4-57D9E63A2B12}" srcOrd="3" destOrd="0" presId="urn:microsoft.com/office/officeart/2005/8/layout/radial3"/>
    <dgm:cxn modelId="{F2B3A7F1-0874-41A5-860D-97F7107C2505}" type="presParOf" srcId="{F504E49B-711C-445B-8B80-5D3AF5BBC237}" destId="{65B0AB4B-4BD1-4D4D-A723-2DB92E26FE4B}" srcOrd="4" destOrd="0" presId="urn:microsoft.com/office/officeart/2005/8/layout/radial3"/>
    <dgm:cxn modelId="{26DB9946-AFCF-419F-BCE5-CF6DBD408628}" type="presParOf" srcId="{F504E49B-711C-445B-8B80-5D3AF5BBC237}" destId="{91DECD86-6779-4757-92C1-7A89C21C08BA}" srcOrd="5" destOrd="0" presId="urn:microsoft.com/office/officeart/2005/8/layout/radial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B1D0F2-1525-48A6-95C9-2A5FDCA0091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B3D2001-7ABD-4FE5-9B2A-850FC5D3E230}">
      <dgm:prSet/>
      <dgm:spPr/>
      <dgm:t>
        <a:bodyPr/>
        <a:lstStyle/>
        <a:p>
          <a:r>
            <a:rPr lang="en-US"/>
            <a:t>PRINCIP 1: </a:t>
          </a:r>
          <a:br>
            <a:rPr lang="en-US"/>
          </a:br>
          <a:r>
            <a:rPr lang="en-US"/>
            <a:t>IoT-Systemet möjliggör för byte av moduler oberoende av varandra</a:t>
          </a:r>
        </a:p>
      </dgm:t>
    </dgm:pt>
    <dgm:pt modelId="{F15D0474-62D3-4BFF-9E7C-F00265EEC91A}" type="parTrans" cxnId="{30385F3D-F3B3-4A41-ACFB-50EB5A360069}">
      <dgm:prSet/>
      <dgm:spPr/>
      <dgm:t>
        <a:bodyPr/>
        <a:lstStyle/>
        <a:p>
          <a:endParaRPr lang="en-US"/>
        </a:p>
      </dgm:t>
    </dgm:pt>
    <dgm:pt modelId="{1DED7BB8-FD67-42C4-8451-CEC32BC36EBD}" type="sibTrans" cxnId="{30385F3D-F3B3-4A41-ACFB-50EB5A360069}">
      <dgm:prSet/>
      <dgm:spPr/>
      <dgm:t>
        <a:bodyPr/>
        <a:lstStyle/>
        <a:p>
          <a:endParaRPr lang="en-US"/>
        </a:p>
      </dgm:t>
    </dgm:pt>
    <dgm:pt modelId="{BDBDDE61-7EB0-4501-9772-0A10D4F8FD17}">
      <dgm:prSet/>
      <dgm:spPr/>
      <dgm:t>
        <a:bodyPr/>
        <a:lstStyle/>
        <a:p>
          <a:r>
            <a:rPr lang="en-US"/>
            <a:t>PRINCIP 2:</a:t>
          </a:r>
          <a:br>
            <a:rPr lang="en-US"/>
          </a:br>
          <a:r>
            <a:rPr lang="en-US"/>
            <a:t>Data och information i IoT-Systemet bevaras vid modul och system byten</a:t>
          </a:r>
        </a:p>
      </dgm:t>
    </dgm:pt>
    <dgm:pt modelId="{4D325703-521A-4362-89C7-D4D099B01149}" type="parTrans" cxnId="{3A7ED2F5-563E-4622-8867-DEFFE8148379}">
      <dgm:prSet/>
      <dgm:spPr/>
      <dgm:t>
        <a:bodyPr/>
        <a:lstStyle/>
        <a:p>
          <a:endParaRPr lang="en-US"/>
        </a:p>
      </dgm:t>
    </dgm:pt>
    <dgm:pt modelId="{139F24BB-352D-44D7-AC88-E63E2C01ABE0}" type="sibTrans" cxnId="{3A7ED2F5-563E-4622-8867-DEFFE8148379}">
      <dgm:prSet/>
      <dgm:spPr/>
      <dgm:t>
        <a:bodyPr/>
        <a:lstStyle/>
        <a:p>
          <a:endParaRPr lang="en-US"/>
        </a:p>
      </dgm:t>
    </dgm:pt>
    <dgm:pt modelId="{180D4C73-36AA-4A67-AD2C-ADB33F3E779D}">
      <dgm:prSet/>
      <dgm:spPr/>
      <dgm:t>
        <a:bodyPr/>
        <a:lstStyle/>
        <a:p>
          <a:r>
            <a:rPr lang="en-US"/>
            <a:t>PRINCIP 3: </a:t>
          </a:r>
          <a:br>
            <a:rPr lang="en-US"/>
          </a:br>
          <a:r>
            <a:rPr lang="en-US"/>
            <a:t>Informationsmodellernas ingående delar är löst kopplade och beskriver relationer och metadata om informationen samt domänen och/eller applikationen. Informationsmodeller bygger på standarder i horisontell övergripande nivå och specifika vertikala nivåer</a:t>
          </a:r>
        </a:p>
      </dgm:t>
    </dgm:pt>
    <dgm:pt modelId="{1B6BF67A-E09B-4E8E-BE90-B0E50DA33283}" type="parTrans" cxnId="{D470707B-FAF7-4D51-877B-D18F3A118BAA}">
      <dgm:prSet/>
      <dgm:spPr/>
      <dgm:t>
        <a:bodyPr/>
        <a:lstStyle/>
        <a:p>
          <a:endParaRPr lang="en-US"/>
        </a:p>
      </dgm:t>
    </dgm:pt>
    <dgm:pt modelId="{A1FB9D8F-D4DC-4285-96F0-A7485DE68434}" type="sibTrans" cxnId="{D470707B-FAF7-4D51-877B-D18F3A118BAA}">
      <dgm:prSet/>
      <dgm:spPr/>
      <dgm:t>
        <a:bodyPr/>
        <a:lstStyle/>
        <a:p>
          <a:endParaRPr lang="en-US"/>
        </a:p>
      </dgm:t>
    </dgm:pt>
    <dgm:pt modelId="{5EC704B3-536E-48C5-B2B9-AE01C57F0018}" type="pres">
      <dgm:prSet presAssocID="{D4B1D0F2-1525-48A6-95C9-2A5FDCA00919}" presName="root" presStyleCnt="0">
        <dgm:presLayoutVars>
          <dgm:dir/>
          <dgm:resizeHandles val="exact"/>
        </dgm:presLayoutVars>
      </dgm:prSet>
      <dgm:spPr/>
    </dgm:pt>
    <dgm:pt modelId="{056707F7-1FD4-47A9-8157-70F23DBB30FE}" type="pres">
      <dgm:prSet presAssocID="{7B3D2001-7ABD-4FE5-9B2A-850FC5D3E230}" presName="compNode" presStyleCnt="0"/>
      <dgm:spPr/>
    </dgm:pt>
    <dgm:pt modelId="{34013B83-8582-497C-8899-7032C4AD352F}" type="pres">
      <dgm:prSet presAssocID="{7B3D2001-7ABD-4FE5-9B2A-850FC5D3E230}" presName="bgRect" presStyleLbl="bgShp" presStyleIdx="0" presStyleCnt="3"/>
      <dgm:spPr/>
    </dgm:pt>
    <dgm:pt modelId="{F566EA3D-692C-485A-BDC3-C8F729BF4162}" type="pres">
      <dgm:prSet presAssocID="{7B3D2001-7ABD-4FE5-9B2A-850FC5D3E23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sor"/>
        </a:ext>
      </dgm:extLst>
    </dgm:pt>
    <dgm:pt modelId="{24B14C3B-544E-4905-8410-7454833F09CD}" type="pres">
      <dgm:prSet presAssocID="{7B3D2001-7ABD-4FE5-9B2A-850FC5D3E230}" presName="spaceRect" presStyleCnt="0"/>
      <dgm:spPr/>
    </dgm:pt>
    <dgm:pt modelId="{B0D29258-0C82-4F05-9940-31E4722F455A}" type="pres">
      <dgm:prSet presAssocID="{7B3D2001-7ABD-4FE5-9B2A-850FC5D3E230}" presName="parTx" presStyleLbl="revTx" presStyleIdx="0" presStyleCnt="3">
        <dgm:presLayoutVars>
          <dgm:chMax val="0"/>
          <dgm:chPref val="0"/>
        </dgm:presLayoutVars>
      </dgm:prSet>
      <dgm:spPr/>
    </dgm:pt>
    <dgm:pt modelId="{9C1283B0-2D8D-45D3-B3EE-825E3179326E}" type="pres">
      <dgm:prSet presAssocID="{1DED7BB8-FD67-42C4-8451-CEC32BC36EBD}" presName="sibTrans" presStyleCnt="0"/>
      <dgm:spPr/>
    </dgm:pt>
    <dgm:pt modelId="{781BB147-6674-44C0-A429-3E83CC771FCA}" type="pres">
      <dgm:prSet presAssocID="{BDBDDE61-7EB0-4501-9772-0A10D4F8FD17}" presName="compNode" presStyleCnt="0"/>
      <dgm:spPr/>
    </dgm:pt>
    <dgm:pt modelId="{2D08FCB7-A0C6-4641-A5C7-11934B79D10F}" type="pres">
      <dgm:prSet presAssocID="{BDBDDE61-7EB0-4501-9772-0A10D4F8FD17}" presName="bgRect" presStyleLbl="bgShp" presStyleIdx="1" presStyleCnt="3"/>
      <dgm:spPr/>
    </dgm:pt>
    <dgm:pt modelId="{7AE2779D-C876-4382-9498-5FA0F77711FC}" type="pres">
      <dgm:prSet presAssocID="{BDBDDE61-7EB0-4501-9772-0A10D4F8FD1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erver"/>
        </a:ext>
      </dgm:extLst>
    </dgm:pt>
    <dgm:pt modelId="{E89BB4EB-EA22-4E06-AF1B-B4C115E50576}" type="pres">
      <dgm:prSet presAssocID="{BDBDDE61-7EB0-4501-9772-0A10D4F8FD17}" presName="spaceRect" presStyleCnt="0"/>
      <dgm:spPr/>
    </dgm:pt>
    <dgm:pt modelId="{6A0A43E0-7BB7-4A46-A14C-82DAEBA6D1A1}" type="pres">
      <dgm:prSet presAssocID="{BDBDDE61-7EB0-4501-9772-0A10D4F8FD17}" presName="parTx" presStyleLbl="revTx" presStyleIdx="1" presStyleCnt="3">
        <dgm:presLayoutVars>
          <dgm:chMax val="0"/>
          <dgm:chPref val="0"/>
        </dgm:presLayoutVars>
      </dgm:prSet>
      <dgm:spPr/>
    </dgm:pt>
    <dgm:pt modelId="{CEBE5322-1462-4568-9266-5C4599032541}" type="pres">
      <dgm:prSet presAssocID="{139F24BB-352D-44D7-AC88-E63E2C01ABE0}" presName="sibTrans" presStyleCnt="0"/>
      <dgm:spPr/>
    </dgm:pt>
    <dgm:pt modelId="{DBF9F0CF-8153-426E-974D-DFE73E9EDBB5}" type="pres">
      <dgm:prSet presAssocID="{180D4C73-36AA-4A67-AD2C-ADB33F3E779D}" presName="compNode" presStyleCnt="0"/>
      <dgm:spPr/>
    </dgm:pt>
    <dgm:pt modelId="{2905891F-4995-4071-BB90-E28ECD3906D0}" type="pres">
      <dgm:prSet presAssocID="{180D4C73-36AA-4A67-AD2C-ADB33F3E779D}" presName="bgRect" presStyleLbl="bgShp" presStyleIdx="2" presStyleCnt="3"/>
      <dgm:spPr/>
    </dgm:pt>
    <dgm:pt modelId="{189060B6-B577-4FCD-BE6F-1F3D069E10E5}" type="pres">
      <dgm:prSet presAssocID="{180D4C73-36AA-4A67-AD2C-ADB33F3E779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rånkopplad"/>
        </a:ext>
      </dgm:extLst>
    </dgm:pt>
    <dgm:pt modelId="{1ED2BDEA-6785-42CC-868E-B4891C9A19BD}" type="pres">
      <dgm:prSet presAssocID="{180D4C73-36AA-4A67-AD2C-ADB33F3E779D}" presName="spaceRect" presStyleCnt="0"/>
      <dgm:spPr/>
    </dgm:pt>
    <dgm:pt modelId="{4D3A2437-A9DB-4699-8D7C-CBBEFF02AF6D}" type="pres">
      <dgm:prSet presAssocID="{180D4C73-36AA-4A67-AD2C-ADB33F3E779D}" presName="parTx" presStyleLbl="revTx" presStyleIdx="2" presStyleCnt="3">
        <dgm:presLayoutVars>
          <dgm:chMax val="0"/>
          <dgm:chPref val="0"/>
        </dgm:presLayoutVars>
      </dgm:prSet>
      <dgm:spPr/>
    </dgm:pt>
  </dgm:ptLst>
  <dgm:cxnLst>
    <dgm:cxn modelId="{AEFD5820-5BD3-4A10-B884-BB4F16F69D6E}" type="presOf" srcId="{D4B1D0F2-1525-48A6-95C9-2A5FDCA00919}" destId="{5EC704B3-536E-48C5-B2B9-AE01C57F0018}" srcOrd="0" destOrd="0" presId="urn:microsoft.com/office/officeart/2018/2/layout/IconVerticalSolidList"/>
    <dgm:cxn modelId="{30385F3D-F3B3-4A41-ACFB-50EB5A360069}" srcId="{D4B1D0F2-1525-48A6-95C9-2A5FDCA00919}" destId="{7B3D2001-7ABD-4FE5-9B2A-850FC5D3E230}" srcOrd="0" destOrd="0" parTransId="{F15D0474-62D3-4BFF-9E7C-F00265EEC91A}" sibTransId="{1DED7BB8-FD67-42C4-8451-CEC32BC36EBD}"/>
    <dgm:cxn modelId="{CF1CD93E-EDD3-40C7-A36D-B602774D5EB6}" type="presOf" srcId="{180D4C73-36AA-4A67-AD2C-ADB33F3E779D}" destId="{4D3A2437-A9DB-4699-8D7C-CBBEFF02AF6D}" srcOrd="0" destOrd="0" presId="urn:microsoft.com/office/officeart/2018/2/layout/IconVerticalSolidList"/>
    <dgm:cxn modelId="{D470707B-FAF7-4D51-877B-D18F3A118BAA}" srcId="{D4B1D0F2-1525-48A6-95C9-2A5FDCA00919}" destId="{180D4C73-36AA-4A67-AD2C-ADB33F3E779D}" srcOrd="2" destOrd="0" parTransId="{1B6BF67A-E09B-4E8E-BE90-B0E50DA33283}" sibTransId="{A1FB9D8F-D4DC-4285-96F0-A7485DE68434}"/>
    <dgm:cxn modelId="{D058F1BA-CF70-4089-B3C5-6FC86ADFE9D2}" type="presOf" srcId="{BDBDDE61-7EB0-4501-9772-0A10D4F8FD17}" destId="{6A0A43E0-7BB7-4A46-A14C-82DAEBA6D1A1}" srcOrd="0" destOrd="0" presId="urn:microsoft.com/office/officeart/2018/2/layout/IconVerticalSolidList"/>
    <dgm:cxn modelId="{403405DE-6ED1-48D2-AF0C-9DE4D5156635}" type="presOf" srcId="{7B3D2001-7ABD-4FE5-9B2A-850FC5D3E230}" destId="{B0D29258-0C82-4F05-9940-31E4722F455A}" srcOrd="0" destOrd="0" presId="urn:microsoft.com/office/officeart/2018/2/layout/IconVerticalSolidList"/>
    <dgm:cxn modelId="{3A7ED2F5-563E-4622-8867-DEFFE8148379}" srcId="{D4B1D0F2-1525-48A6-95C9-2A5FDCA00919}" destId="{BDBDDE61-7EB0-4501-9772-0A10D4F8FD17}" srcOrd="1" destOrd="0" parTransId="{4D325703-521A-4362-89C7-D4D099B01149}" sibTransId="{139F24BB-352D-44D7-AC88-E63E2C01ABE0}"/>
    <dgm:cxn modelId="{5D3329A1-3640-45B0-9402-4585221AEBF9}" type="presParOf" srcId="{5EC704B3-536E-48C5-B2B9-AE01C57F0018}" destId="{056707F7-1FD4-47A9-8157-70F23DBB30FE}" srcOrd="0" destOrd="0" presId="urn:microsoft.com/office/officeart/2018/2/layout/IconVerticalSolidList"/>
    <dgm:cxn modelId="{E7172DF4-C12D-4DA7-B8FB-3C838BD02725}" type="presParOf" srcId="{056707F7-1FD4-47A9-8157-70F23DBB30FE}" destId="{34013B83-8582-497C-8899-7032C4AD352F}" srcOrd="0" destOrd="0" presId="urn:microsoft.com/office/officeart/2018/2/layout/IconVerticalSolidList"/>
    <dgm:cxn modelId="{0C7EAD3E-687E-453A-A02D-C341B1CA6E8C}" type="presParOf" srcId="{056707F7-1FD4-47A9-8157-70F23DBB30FE}" destId="{F566EA3D-692C-485A-BDC3-C8F729BF4162}" srcOrd="1" destOrd="0" presId="urn:microsoft.com/office/officeart/2018/2/layout/IconVerticalSolidList"/>
    <dgm:cxn modelId="{4F40A518-2680-4D60-AEDE-D01699973A8A}" type="presParOf" srcId="{056707F7-1FD4-47A9-8157-70F23DBB30FE}" destId="{24B14C3B-544E-4905-8410-7454833F09CD}" srcOrd="2" destOrd="0" presId="urn:microsoft.com/office/officeart/2018/2/layout/IconVerticalSolidList"/>
    <dgm:cxn modelId="{3CF28D97-F339-4604-9654-2FE24CA094E5}" type="presParOf" srcId="{056707F7-1FD4-47A9-8157-70F23DBB30FE}" destId="{B0D29258-0C82-4F05-9940-31E4722F455A}" srcOrd="3" destOrd="0" presId="urn:microsoft.com/office/officeart/2018/2/layout/IconVerticalSolidList"/>
    <dgm:cxn modelId="{B2A37777-E967-4497-9D0D-9E07C5B65335}" type="presParOf" srcId="{5EC704B3-536E-48C5-B2B9-AE01C57F0018}" destId="{9C1283B0-2D8D-45D3-B3EE-825E3179326E}" srcOrd="1" destOrd="0" presId="urn:microsoft.com/office/officeart/2018/2/layout/IconVerticalSolidList"/>
    <dgm:cxn modelId="{85E3891D-D8DA-46CC-8519-FBB7F1B87CB8}" type="presParOf" srcId="{5EC704B3-536E-48C5-B2B9-AE01C57F0018}" destId="{781BB147-6674-44C0-A429-3E83CC771FCA}" srcOrd="2" destOrd="0" presId="urn:microsoft.com/office/officeart/2018/2/layout/IconVerticalSolidList"/>
    <dgm:cxn modelId="{20A9808B-2852-4550-88B6-7AC5ADCED6EF}" type="presParOf" srcId="{781BB147-6674-44C0-A429-3E83CC771FCA}" destId="{2D08FCB7-A0C6-4641-A5C7-11934B79D10F}" srcOrd="0" destOrd="0" presId="urn:microsoft.com/office/officeart/2018/2/layout/IconVerticalSolidList"/>
    <dgm:cxn modelId="{F007B301-FBAB-4559-89C3-30A47E9503A7}" type="presParOf" srcId="{781BB147-6674-44C0-A429-3E83CC771FCA}" destId="{7AE2779D-C876-4382-9498-5FA0F77711FC}" srcOrd="1" destOrd="0" presId="urn:microsoft.com/office/officeart/2018/2/layout/IconVerticalSolidList"/>
    <dgm:cxn modelId="{3893618F-4F72-43AC-BAF9-F55E14091E1D}" type="presParOf" srcId="{781BB147-6674-44C0-A429-3E83CC771FCA}" destId="{E89BB4EB-EA22-4E06-AF1B-B4C115E50576}" srcOrd="2" destOrd="0" presId="urn:microsoft.com/office/officeart/2018/2/layout/IconVerticalSolidList"/>
    <dgm:cxn modelId="{C71B5997-73BB-4231-B4D8-033AB0CB2455}" type="presParOf" srcId="{781BB147-6674-44C0-A429-3E83CC771FCA}" destId="{6A0A43E0-7BB7-4A46-A14C-82DAEBA6D1A1}" srcOrd="3" destOrd="0" presId="urn:microsoft.com/office/officeart/2018/2/layout/IconVerticalSolidList"/>
    <dgm:cxn modelId="{702E0C8F-C92C-498B-91A4-14B498FD7B64}" type="presParOf" srcId="{5EC704B3-536E-48C5-B2B9-AE01C57F0018}" destId="{CEBE5322-1462-4568-9266-5C4599032541}" srcOrd="3" destOrd="0" presId="urn:microsoft.com/office/officeart/2018/2/layout/IconVerticalSolidList"/>
    <dgm:cxn modelId="{D24B416E-88E4-44A9-AF62-305DA8E1A1A8}" type="presParOf" srcId="{5EC704B3-536E-48C5-B2B9-AE01C57F0018}" destId="{DBF9F0CF-8153-426E-974D-DFE73E9EDBB5}" srcOrd="4" destOrd="0" presId="urn:microsoft.com/office/officeart/2018/2/layout/IconVerticalSolidList"/>
    <dgm:cxn modelId="{9C03D7AC-8451-4382-8DCB-A9D924FAFC65}" type="presParOf" srcId="{DBF9F0CF-8153-426E-974D-DFE73E9EDBB5}" destId="{2905891F-4995-4071-BB90-E28ECD3906D0}" srcOrd="0" destOrd="0" presId="urn:microsoft.com/office/officeart/2018/2/layout/IconVerticalSolidList"/>
    <dgm:cxn modelId="{007A3AC6-002F-4300-9AF4-64077171A2A4}" type="presParOf" srcId="{DBF9F0CF-8153-426E-974D-DFE73E9EDBB5}" destId="{189060B6-B577-4FCD-BE6F-1F3D069E10E5}" srcOrd="1" destOrd="0" presId="urn:microsoft.com/office/officeart/2018/2/layout/IconVerticalSolidList"/>
    <dgm:cxn modelId="{BF679B5F-08CD-4AEE-B43E-E12CBA0EF9B4}" type="presParOf" srcId="{DBF9F0CF-8153-426E-974D-DFE73E9EDBB5}" destId="{1ED2BDEA-6785-42CC-868E-B4891C9A19BD}" srcOrd="2" destOrd="0" presId="urn:microsoft.com/office/officeart/2018/2/layout/IconVerticalSolidList"/>
    <dgm:cxn modelId="{57F1D49B-058D-40A2-A810-9B281A20EE8E}" type="presParOf" srcId="{DBF9F0CF-8153-426E-974D-DFE73E9EDBB5}" destId="{4D3A2437-A9DB-4699-8D7C-CBBEFF02AF6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B1D0F2-1525-48A6-95C9-2A5FDCA0091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B3D2001-7ABD-4FE5-9B2A-850FC5D3E230}">
      <dgm:prSet/>
      <dgm:spPr/>
      <dgm:t>
        <a:bodyPr/>
        <a:lstStyle/>
        <a:p>
          <a:r>
            <a:rPr lang="en-US"/>
            <a:t>PRINCIP 1: </a:t>
          </a:r>
          <a:br>
            <a:rPr lang="en-US"/>
          </a:br>
          <a:r>
            <a:rPr lang="en-US"/>
            <a:t>IoT-Systemet möjliggör för byte av moduler oberoende av varandra</a:t>
          </a:r>
        </a:p>
      </dgm:t>
    </dgm:pt>
    <dgm:pt modelId="{F15D0474-62D3-4BFF-9E7C-F00265EEC91A}" type="parTrans" cxnId="{30385F3D-F3B3-4A41-ACFB-50EB5A360069}">
      <dgm:prSet/>
      <dgm:spPr/>
      <dgm:t>
        <a:bodyPr/>
        <a:lstStyle/>
        <a:p>
          <a:endParaRPr lang="en-US"/>
        </a:p>
      </dgm:t>
    </dgm:pt>
    <dgm:pt modelId="{1DED7BB8-FD67-42C4-8451-CEC32BC36EBD}" type="sibTrans" cxnId="{30385F3D-F3B3-4A41-ACFB-50EB5A360069}">
      <dgm:prSet/>
      <dgm:spPr/>
      <dgm:t>
        <a:bodyPr/>
        <a:lstStyle/>
        <a:p>
          <a:endParaRPr lang="en-US"/>
        </a:p>
      </dgm:t>
    </dgm:pt>
    <dgm:pt modelId="{BDBDDE61-7EB0-4501-9772-0A10D4F8FD17}">
      <dgm:prSet/>
      <dgm:spPr/>
      <dgm:t>
        <a:bodyPr/>
        <a:lstStyle/>
        <a:p>
          <a:r>
            <a:rPr lang="en-US"/>
            <a:t>PRINCIP 2:</a:t>
          </a:r>
          <a:br>
            <a:rPr lang="en-US"/>
          </a:br>
          <a:r>
            <a:rPr lang="en-US"/>
            <a:t>Data och information i IoT-Systemet bevaras vid modul och system byten</a:t>
          </a:r>
        </a:p>
      </dgm:t>
    </dgm:pt>
    <dgm:pt modelId="{4D325703-521A-4362-89C7-D4D099B01149}" type="parTrans" cxnId="{3A7ED2F5-563E-4622-8867-DEFFE8148379}">
      <dgm:prSet/>
      <dgm:spPr/>
      <dgm:t>
        <a:bodyPr/>
        <a:lstStyle/>
        <a:p>
          <a:endParaRPr lang="en-US"/>
        </a:p>
      </dgm:t>
    </dgm:pt>
    <dgm:pt modelId="{139F24BB-352D-44D7-AC88-E63E2C01ABE0}" type="sibTrans" cxnId="{3A7ED2F5-563E-4622-8867-DEFFE8148379}">
      <dgm:prSet/>
      <dgm:spPr/>
      <dgm:t>
        <a:bodyPr/>
        <a:lstStyle/>
        <a:p>
          <a:endParaRPr lang="en-US"/>
        </a:p>
      </dgm:t>
    </dgm:pt>
    <dgm:pt modelId="{180D4C73-36AA-4A67-AD2C-ADB33F3E779D}">
      <dgm:prSet/>
      <dgm:spPr/>
      <dgm:t>
        <a:bodyPr/>
        <a:lstStyle/>
        <a:p>
          <a:r>
            <a:rPr lang="en-US"/>
            <a:t>PRINCIP 3: </a:t>
          </a:r>
          <a:br>
            <a:rPr lang="en-US"/>
          </a:br>
          <a:r>
            <a:rPr lang="en-US"/>
            <a:t>Informationsmodellernas ingående delar är löst kopplade och beskriver relationer och metadata om informationen samt domänen och/eller applikationen. Informationsmodeller bygger på standarder i horisontell övergripande nivå och specifika vertikala nivåer</a:t>
          </a:r>
        </a:p>
      </dgm:t>
    </dgm:pt>
    <dgm:pt modelId="{1B6BF67A-E09B-4E8E-BE90-B0E50DA33283}" type="parTrans" cxnId="{D470707B-FAF7-4D51-877B-D18F3A118BAA}">
      <dgm:prSet/>
      <dgm:spPr/>
      <dgm:t>
        <a:bodyPr/>
        <a:lstStyle/>
        <a:p>
          <a:endParaRPr lang="en-US"/>
        </a:p>
      </dgm:t>
    </dgm:pt>
    <dgm:pt modelId="{A1FB9D8F-D4DC-4285-96F0-A7485DE68434}" type="sibTrans" cxnId="{D470707B-FAF7-4D51-877B-D18F3A118BAA}">
      <dgm:prSet/>
      <dgm:spPr/>
      <dgm:t>
        <a:bodyPr/>
        <a:lstStyle/>
        <a:p>
          <a:endParaRPr lang="en-US"/>
        </a:p>
      </dgm:t>
    </dgm:pt>
    <dgm:pt modelId="{8306DAFD-32F5-46C3-9A76-63CB727B003B}" type="pres">
      <dgm:prSet presAssocID="{D4B1D0F2-1525-48A6-95C9-2A5FDCA00919}" presName="root" presStyleCnt="0">
        <dgm:presLayoutVars>
          <dgm:dir/>
          <dgm:resizeHandles val="exact"/>
        </dgm:presLayoutVars>
      </dgm:prSet>
      <dgm:spPr/>
    </dgm:pt>
    <dgm:pt modelId="{2DCDC5E3-DF51-4900-8CB5-9B021CE3E8E7}" type="pres">
      <dgm:prSet presAssocID="{7B3D2001-7ABD-4FE5-9B2A-850FC5D3E230}" presName="compNode" presStyleCnt="0"/>
      <dgm:spPr/>
    </dgm:pt>
    <dgm:pt modelId="{C9F98E0C-64BE-42D1-85A0-5B527E5D3B2F}" type="pres">
      <dgm:prSet presAssocID="{7B3D2001-7ABD-4FE5-9B2A-850FC5D3E230}" presName="bgRect" presStyleLbl="bgShp" presStyleIdx="0" presStyleCnt="3"/>
      <dgm:spPr/>
    </dgm:pt>
    <dgm:pt modelId="{7D4E98F4-B3B8-42E3-9B26-6BB94660D5E8}" type="pres">
      <dgm:prSet presAssocID="{7B3D2001-7ABD-4FE5-9B2A-850FC5D3E23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sor"/>
        </a:ext>
      </dgm:extLst>
    </dgm:pt>
    <dgm:pt modelId="{23ABE623-D248-4B09-B600-26CD328801DE}" type="pres">
      <dgm:prSet presAssocID="{7B3D2001-7ABD-4FE5-9B2A-850FC5D3E230}" presName="spaceRect" presStyleCnt="0"/>
      <dgm:spPr/>
    </dgm:pt>
    <dgm:pt modelId="{EC767828-532C-4E11-B7FF-9D75E2C703E1}" type="pres">
      <dgm:prSet presAssocID="{7B3D2001-7ABD-4FE5-9B2A-850FC5D3E230}" presName="parTx" presStyleLbl="revTx" presStyleIdx="0" presStyleCnt="3">
        <dgm:presLayoutVars>
          <dgm:chMax val="0"/>
          <dgm:chPref val="0"/>
        </dgm:presLayoutVars>
      </dgm:prSet>
      <dgm:spPr/>
    </dgm:pt>
    <dgm:pt modelId="{66BB9398-C4E9-4CB4-962A-7B69A0474BF2}" type="pres">
      <dgm:prSet presAssocID="{1DED7BB8-FD67-42C4-8451-CEC32BC36EBD}" presName="sibTrans" presStyleCnt="0"/>
      <dgm:spPr/>
    </dgm:pt>
    <dgm:pt modelId="{B4AE48B7-59E9-4C37-8E58-D89C9D62832F}" type="pres">
      <dgm:prSet presAssocID="{BDBDDE61-7EB0-4501-9772-0A10D4F8FD17}" presName="compNode" presStyleCnt="0"/>
      <dgm:spPr/>
    </dgm:pt>
    <dgm:pt modelId="{44FB41A2-617A-489F-B774-DABE7D763C7D}" type="pres">
      <dgm:prSet presAssocID="{BDBDDE61-7EB0-4501-9772-0A10D4F8FD17}" presName="bgRect" presStyleLbl="bgShp" presStyleIdx="1" presStyleCnt="3"/>
      <dgm:spPr/>
    </dgm:pt>
    <dgm:pt modelId="{E0346C47-6E67-4302-9FDB-75BC3ED8A05F}" type="pres">
      <dgm:prSet presAssocID="{BDBDDE61-7EB0-4501-9772-0A10D4F8FD1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ployee Badge"/>
        </a:ext>
      </dgm:extLst>
    </dgm:pt>
    <dgm:pt modelId="{9E912A40-7546-4A04-8AD2-72E45B6946C4}" type="pres">
      <dgm:prSet presAssocID="{BDBDDE61-7EB0-4501-9772-0A10D4F8FD17}" presName="spaceRect" presStyleCnt="0"/>
      <dgm:spPr/>
    </dgm:pt>
    <dgm:pt modelId="{D20D25A2-5784-4681-B953-6F9C88639A14}" type="pres">
      <dgm:prSet presAssocID="{BDBDDE61-7EB0-4501-9772-0A10D4F8FD17}" presName="parTx" presStyleLbl="revTx" presStyleIdx="1" presStyleCnt="3">
        <dgm:presLayoutVars>
          <dgm:chMax val="0"/>
          <dgm:chPref val="0"/>
        </dgm:presLayoutVars>
      </dgm:prSet>
      <dgm:spPr/>
    </dgm:pt>
    <dgm:pt modelId="{A66486FB-68FC-4477-AAEF-41BD2FE70D05}" type="pres">
      <dgm:prSet presAssocID="{139F24BB-352D-44D7-AC88-E63E2C01ABE0}" presName="sibTrans" presStyleCnt="0"/>
      <dgm:spPr/>
    </dgm:pt>
    <dgm:pt modelId="{00694531-A219-432F-93A6-D4D4C597C71E}" type="pres">
      <dgm:prSet presAssocID="{180D4C73-36AA-4A67-AD2C-ADB33F3E779D}" presName="compNode" presStyleCnt="0"/>
      <dgm:spPr/>
    </dgm:pt>
    <dgm:pt modelId="{771F8C45-7CCE-4B92-8A8F-FD2241B887DE}" type="pres">
      <dgm:prSet presAssocID="{180D4C73-36AA-4A67-AD2C-ADB33F3E779D}" presName="bgRect" presStyleLbl="bgShp" presStyleIdx="2" presStyleCnt="3"/>
      <dgm:spPr/>
    </dgm:pt>
    <dgm:pt modelId="{D25EBD47-F9E3-4FB4-81F0-A1FA37E03EB4}" type="pres">
      <dgm:prSet presAssocID="{180D4C73-36AA-4A67-AD2C-ADB33F3E779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ffice Worker"/>
        </a:ext>
      </dgm:extLst>
    </dgm:pt>
    <dgm:pt modelId="{614C38FF-895F-4B97-8024-52D670ADD11A}" type="pres">
      <dgm:prSet presAssocID="{180D4C73-36AA-4A67-AD2C-ADB33F3E779D}" presName="spaceRect" presStyleCnt="0"/>
      <dgm:spPr/>
    </dgm:pt>
    <dgm:pt modelId="{6108410D-3830-4EAA-9363-1FB4F7A2DF22}" type="pres">
      <dgm:prSet presAssocID="{180D4C73-36AA-4A67-AD2C-ADB33F3E779D}" presName="parTx" presStyleLbl="revTx" presStyleIdx="2" presStyleCnt="3">
        <dgm:presLayoutVars>
          <dgm:chMax val="0"/>
          <dgm:chPref val="0"/>
        </dgm:presLayoutVars>
      </dgm:prSet>
      <dgm:spPr/>
    </dgm:pt>
  </dgm:ptLst>
  <dgm:cxnLst>
    <dgm:cxn modelId="{30385F3D-F3B3-4A41-ACFB-50EB5A360069}" srcId="{D4B1D0F2-1525-48A6-95C9-2A5FDCA00919}" destId="{7B3D2001-7ABD-4FE5-9B2A-850FC5D3E230}" srcOrd="0" destOrd="0" parTransId="{F15D0474-62D3-4BFF-9E7C-F00265EEC91A}" sibTransId="{1DED7BB8-FD67-42C4-8451-CEC32BC36EBD}"/>
    <dgm:cxn modelId="{F87C176B-1EE0-456E-83CD-07BFEF81F1B0}" type="presOf" srcId="{D4B1D0F2-1525-48A6-95C9-2A5FDCA00919}" destId="{8306DAFD-32F5-46C3-9A76-63CB727B003B}" srcOrd="0" destOrd="0" presId="urn:microsoft.com/office/officeart/2018/2/layout/IconVerticalSolidList"/>
    <dgm:cxn modelId="{A420C775-A034-43F2-8B9A-DFEBA2253AF7}" type="presOf" srcId="{7B3D2001-7ABD-4FE5-9B2A-850FC5D3E230}" destId="{EC767828-532C-4E11-B7FF-9D75E2C703E1}" srcOrd="0" destOrd="0" presId="urn:microsoft.com/office/officeart/2018/2/layout/IconVerticalSolidList"/>
    <dgm:cxn modelId="{D470707B-FAF7-4D51-877B-D18F3A118BAA}" srcId="{D4B1D0F2-1525-48A6-95C9-2A5FDCA00919}" destId="{180D4C73-36AA-4A67-AD2C-ADB33F3E779D}" srcOrd="2" destOrd="0" parTransId="{1B6BF67A-E09B-4E8E-BE90-B0E50DA33283}" sibTransId="{A1FB9D8F-D4DC-4285-96F0-A7485DE68434}"/>
    <dgm:cxn modelId="{68B8A694-C4C2-4890-86D3-9DCE577C8A5D}" type="presOf" srcId="{BDBDDE61-7EB0-4501-9772-0A10D4F8FD17}" destId="{D20D25A2-5784-4681-B953-6F9C88639A14}" srcOrd="0" destOrd="0" presId="urn:microsoft.com/office/officeart/2018/2/layout/IconVerticalSolidList"/>
    <dgm:cxn modelId="{4A3A4EF0-8358-4765-B0A6-DF7C44366BF4}" type="presOf" srcId="{180D4C73-36AA-4A67-AD2C-ADB33F3E779D}" destId="{6108410D-3830-4EAA-9363-1FB4F7A2DF22}" srcOrd="0" destOrd="0" presId="urn:microsoft.com/office/officeart/2018/2/layout/IconVerticalSolidList"/>
    <dgm:cxn modelId="{3A7ED2F5-563E-4622-8867-DEFFE8148379}" srcId="{D4B1D0F2-1525-48A6-95C9-2A5FDCA00919}" destId="{BDBDDE61-7EB0-4501-9772-0A10D4F8FD17}" srcOrd="1" destOrd="0" parTransId="{4D325703-521A-4362-89C7-D4D099B01149}" sibTransId="{139F24BB-352D-44D7-AC88-E63E2C01ABE0}"/>
    <dgm:cxn modelId="{D0510BFE-C2C7-4586-857D-844BDF00B5BD}" type="presParOf" srcId="{8306DAFD-32F5-46C3-9A76-63CB727B003B}" destId="{2DCDC5E3-DF51-4900-8CB5-9B021CE3E8E7}" srcOrd="0" destOrd="0" presId="urn:microsoft.com/office/officeart/2018/2/layout/IconVerticalSolidList"/>
    <dgm:cxn modelId="{6917A4D0-8FC7-4741-98BF-5A1D65440C58}" type="presParOf" srcId="{2DCDC5E3-DF51-4900-8CB5-9B021CE3E8E7}" destId="{C9F98E0C-64BE-42D1-85A0-5B527E5D3B2F}" srcOrd="0" destOrd="0" presId="urn:microsoft.com/office/officeart/2018/2/layout/IconVerticalSolidList"/>
    <dgm:cxn modelId="{D01CF8A8-BE20-4FF2-B819-30762C0BC3F4}" type="presParOf" srcId="{2DCDC5E3-DF51-4900-8CB5-9B021CE3E8E7}" destId="{7D4E98F4-B3B8-42E3-9B26-6BB94660D5E8}" srcOrd="1" destOrd="0" presId="urn:microsoft.com/office/officeart/2018/2/layout/IconVerticalSolidList"/>
    <dgm:cxn modelId="{99A511F6-D23F-4810-85B5-1814CAB60277}" type="presParOf" srcId="{2DCDC5E3-DF51-4900-8CB5-9B021CE3E8E7}" destId="{23ABE623-D248-4B09-B600-26CD328801DE}" srcOrd="2" destOrd="0" presId="urn:microsoft.com/office/officeart/2018/2/layout/IconVerticalSolidList"/>
    <dgm:cxn modelId="{752B23E0-EE4F-489E-A44D-DE1ABECC513E}" type="presParOf" srcId="{2DCDC5E3-DF51-4900-8CB5-9B021CE3E8E7}" destId="{EC767828-532C-4E11-B7FF-9D75E2C703E1}" srcOrd="3" destOrd="0" presId="urn:microsoft.com/office/officeart/2018/2/layout/IconVerticalSolidList"/>
    <dgm:cxn modelId="{6FA5B649-36D4-4C36-941D-40D57C8D3C40}" type="presParOf" srcId="{8306DAFD-32F5-46C3-9A76-63CB727B003B}" destId="{66BB9398-C4E9-4CB4-962A-7B69A0474BF2}" srcOrd="1" destOrd="0" presId="urn:microsoft.com/office/officeart/2018/2/layout/IconVerticalSolidList"/>
    <dgm:cxn modelId="{99BFF34B-7BE9-44F1-9753-D5E30DB0BEAD}" type="presParOf" srcId="{8306DAFD-32F5-46C3-9A76-63CB727B003B}" destId="{B4AE48B7-59E9-4C37-8E58-D89C9D62832F}" srcOrd="2" destOrd="0" presId="urn:microsoft.com/office/officeart/2018/2/layout/IconVerticalSolidList"/>
    <dgm:cxn modelId="{CB507839-F47A-40CD-BE3B-678C502FA96E}" type="presParOf" srcId="{B4AE48B7-59E9-4C37-8E58-D89C9D62832F}" destId="{44FB41A2-617A-489F-B774-DABE7D763C7D}" srcOrd="0" destOrd="0" presId="urn:microsoft.com/office/officeart/2018/2/layout/IconVerticalSolidList"/>
    <dgm:cxn modelId="{B45497C2-3760-4EF3-A642-1786B0B67C6D}" type="presParOf" srcId="{B4AE48B7-59E9-4C37-8E58-D89C9D62832F}" destId="{E0346C47-6E67-4302-9FDB-75BC3ED8A05F}" srcOrd="1" destOrd="0" presId="urn:microsoft.com/office/officeart/2018/2/layout/IconVerticalSolidList"/>
    <dgm:cxn modelId="{3475883D-6C3C-4535-B388-EB4EFE6ADD71}" type="presParOf" srcId="{B4AE48B7-59E9-4C37-8E58-D89C9D62832F}" destId="{9E912A40-7546-4A04-8AD2-72E45B6946C4}" srcOrd="2" destOrd="0" presId="urn:microsoft.com/office/officeart/2018/2/layout/IconVerticalSolidList"/>
    <dgm:cxn modelId="{C571DBDF-FF6E-4D75-958D-7E0653F58703}" type="presParOf" srcId="{B4AE48B7-59E9-4C37-8E58-D89C9D62832F}" destId="{D20D25A2-5784-4681-B953-6F9C88639A14}" srcOrd="3" destOrd="0" presId="urn:microsoft.com/office/officeart/2018/2/layout/IconVerticalSolidList"/>
    <dgm:cxn modelId="{90E8E2D0-18F2-44AB-BB8C-0F5C7F977275}" type="presParOf" srcId="{8306DAFD-32F5-46C3-9A76-63CB727B003B}" destId="{A66486FB-68FC-4477-AAEF-41BD2FE70D05}" srcOrd="3" destOrd="0" presId="urn:microsoft.com/office/officeart/2018/2/layout/IconVerticalSolidList"/>
    <dgm:cxn modelId="{894D01F5-BF39-46EA-BE74-320406216A59}" type="presParOf" srcId="{8306DAFD-32F5-46C3-9A76-63CB727B003B}" destId="{00694531-A219-432F-93A6-D4D4C597C71E}" srcOrd="4" destOrd="0" presId="urn:microsoft.com/office/officeart/2018/2/layout/IconVerticalSolidList"/>
    <dgm:cxn modelId="{BBFAA1EA-A200-4EF4-94DD-00BFD1431106}" type="presParOf" srcId="{00694531-A219-432F-93A6-D4D4C597C71E}" destId="{771F8C45-7CCE-4B92-8A8F-FD2241B887DE}" srcOrd="0" destOrd="0" presId="urn:microsoft.com/office/officeart/2018/2/layout/IconVerticalSolidList"/>
    <dgm:cxn modelId="{A7220B9C-24EC-4606-A3A2-DC79CF3F503B}" type="presParOf" srcId="{00694531-A219-432F-93A6-D4D4C597C71E}" destId="{D25EBD47-F9E3-4FB4-81F0-A1FA37E03EB4}" srcOrd="1" destOrd="0" presId="urn:microsoft.com/office/officeart/2018/2/layout/IconVerticalSolidList"/>
    <dgm:cxn modelId="{5484B512-1732-4CDC-B7CF-5FAA34E25565}" type="presParOf" srcId="{00694531-A219-432F-93A6-D4D4C597C71E}" destId="{614C38FF-895F-4B97-8024-52D670ADD11A}" srcOrd="2" destOrd="0" presId="urn:microsoft.com/office/officeart/2018/2/layout/IconVerticalSolidList"/>
    <dgm:cxn modelId="{AB1EFFE0-7D68-4AC2-AC19-D48E534A51EA}" type="presParOf" srcId="{00694531-A219-432F-93A6-D4D4C597C71E}" destId="{6108410D-3830-4EAA-9363-1FB4F7A2DF2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136AEF9-D44C-4672-8B45-0FA4677B56C7}" type="doc">
      <dgm:prSet loTypeId="urn:microsoft.com/office/officeart/2018/2/layout/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085076F7-18BC-4DAC-8D0B-B54720009E88}">
      <dgm:prSet/>
      <dgm:spPr/>
      <dgm:t>
        <a:bodyPr/>
        <a:lstStyle/>
        <a:p>
          <a:pPr>
            <a:lnSpc>
              <a:spcPct val="100000"/>
            </a:lnSpc>
            <a:defRPr b="1"/>
          </a:pPr>
          <a:r>
            <a:rPr lang="en-US"/>
            <a:t>BESKRIVNING</a:t>
          </a:r>
        </a:p>
      </dgm:t>
    </dgm:pt>
    <dgm:pt modelId="{437D9D72-BCCD-40ED-B615-7223F86CDFDA}" type="parTrans" cxnId="{1D7002B1-0383-4971-B001-F4750F2DA7DA}">
      <dgm:prSet/>
      <dgm:spPr/>
      <dgm:t>
        <a:bodyPr/>
        <a:lstStyle/>
        <a:p>
          <a:endParaRPr lang="en-US"/>
        </a:p>
      </dgm:t>
    </dgm:pt>
    <dgm:pt modelId="{1022FA25-1CD6-4A6E-90AB-5F0F1FB5CD5E}" type="sibTrans" cxnId="{1D7002B1-0383-4971-B001-F4750F2DA7DA}">
      <dgm:prSet/>
      <dgm:spPr/>
      <dgm:t>
        <a:bodyPr/>
        <a:lstStyle/>
        <a:p>
          <a:endParaRPr lang="en-US"/>
        </a:p>
      </dgm:t>
    </dgm:pt>
    <dgm:pt modelId="{12B09D6F-7E27-4116-AEE6-BF2573361AE9}">
      <dgm:prSet/>
      <dgm:spPr/>
      <dgm:t>
        <a:bodyPr/>
        <a:lstStyle/>
        <a:p>
          <a:pPr>
            <a:lnSpc>
              <a:spcPct val="100000"/>
            </a:lnSpc>
          </a:pPr>
          <a:r>
            <a:rPr lang="en-US" dirty="0"/>
            <a:t>Ting </a:t>
          </a:r>
          <a:r>
            <a:rPr lang="en-US" dirty="0" err="1"/>
            <a:t>kommer</a:t>
          </a:r>
          <a:r>
            <a:rPr lang="en-US" dirty="0"/>
            <a:t> </a:t>
          </a:r>
          <a:r>
            <a:rPr lang="en-US" dirty="0" err="1"/>
            <a:t>från</a:t>
          </a:r>
          <a:r>
            <a:rPr lang="en-US" dirty="0"/>
            <a:t> </a:t>
          </a:r>
          <a:r>
            <a:rPr lang="en-US" dirty="0" err="1"/>
            <a:t>olika</a:t>
          </a:r>
          <a:r>
            <a:rPr lang="en-US" dirty="0"/>
            <a:t> </a:t>
          </a:r>
          <a:r>
            <a:rPr lang="en-US" dirty="0" err="1"/>
            <a:t>leverantörer</a:t>
          </a:r>
          <a:r>
            <a:rPr lang="en-US" dirty="0"/>
            <a:t>, med </a:t>
          </a:r>
          <a:r>
            <a:rPr lang="en-US" dirty="0" err="1"/>
            <a:t>olika</a:t>
          </a:r>
          <a:r>
            <a:rPr lang="en-US" dirty="0"/>
            <a:t> </a:t>
          </a:r>
          <a:r>
            <a:rPr lang="en-US" dirty="0" err="1"/>
            <a:t>konnektivitet</a:t>
          </a:r>
          <a:r>
            <a:rPr lang="en-US" dirty="0"/>
            <a:t> </a:t>
          </a:r>
          <a:r>
            <a:rPr lang="en-US" dirty="0" err="1"/>
            <a:t>och</a:t>
          </a:r>
          <a:r>
            <a:rPr lang="en-US" dirty="0"/>
            <a:t> </a:t>
          </a:r>
          <a:r>
            <a:rPr lang="en-US" dirty="0" err="1"/>
            <a:t>kopplas</a:t>
          </a:r>
          <a:r>
            <a:rPr lang="en-US" dirty="0"/>
            <a:t> till IoT </a:t>
          </a:r>
          <a:r>
            <a:rPr lang="en-US" dirty="0" err="1"/>
            <a:t>systemet</a:t>
          </a:r>
          <a:r>
            <a:rPr lang="en-US" dirty="0"/>
            <a:t> </a:t>
          </a:r>
          <a:r>
            <a:rPr lang="en-US" dirty="0" err="1"/>
            <a:t>på</a:t>
          </a:r>
          <a:r>
            <a:rPr lang="en-US" dirty="0"/>
            <a:t> </a:t>
          </a:r>
          <a:r>
            <a:rPr lang="en-US" dirty="0" err="1"/>
            <a:t>olika</a:t>
          </a:r>
          <a:r>
            <a:rPr lang="en-US" dirty="0"/>
            <a:t> </a:t>
          </a:r>
          <a:r>
            <a:rPr lang="en-US" dirty="0" err="1"/>
            <a:t>sätt</a:t>
          </a:r>
          <a:r>
            <a:rPr lang="en-US" dirty="0"/>
            <a:t>. Det </a:t>
          </a:r>
          <a:r>
            <a:rPr lang="en-US" dirty="0" err="1"/>
            <a:t>är</a:t>
          </a:r>
          <a:r>
            <a:rPr lang="en-US" dirty="0"/>
            <a:t> </a:t>
          </a:r>
          <a:r>
            <a:rPr lang="en-US" dirty="0" err="1"/>
            <a:t>därför</a:t>
          </a:r>
          <a:r>
            <a:rPr lang="en-US" dirty="0"/>
            <a:t> </a:t>
          </a:r>
          <a:r>
            <a:rPr lang="en-US" dirty="0" err="1"/>
            <a:t>viktigt</a:t>
          </a:r>
          <a:r>
            <a:rPr lang="en-US" dirty="0"/>
            <a:t> </a:t>
          </a:r>
          <a:r>
            <a:rPr lang="en-US" dirty="0" err="1"/>
            <a:t>att</a:t>
          </a:r>
          <a:r>
            <a:rPr lang="en-US" dirty="0"/>
            <a:t> </a:t>
          </a:r>
          <a:r>
            <a:rPr lang="en-US" dirty="0" err="1"/>
            <a:t>hålla</a:t>
          </a:r>
          <a:r>
            <a:rPr lang="en-US" dirty="0"/>
            <a:t> </a:t>
          </a:r>
          <a:r>
            <a:rPr lang="en-US" dirty="0" err="1"/>
            <a:t>reda</a:t>
          </a:r>
          <a:r>
            <a:rPr lang="en-US" dirty="0"/>
            <a:t> </a:t>
          </a:r>
          <a:r>
            <a:rPr lang="en-US" dirty="0" err="1"/>
            <a:t>på</a:t>
          </a:r>
          <a:r>
            <a:rPr lang="en-US" dirty="0"/>
            <a:t> </a:t>
          </a:r>
          <a:r>
            <a:rPr lang="en-US" dirty="0" err="1"/>
            <a:t>alla</a:t>
          </a:r>
          <a:r>
            <a:rPr lang="en-US" dirty="0"/>
            <a:t> ting.</a:t>
          </a:r>
        </a:p>
      </dgm:t>
    </dgm:pt>
    <dgm:pt modelId="{4100ECD1-E03A-458A-80D3-8B24E0E35CA8}" type="parTrans" cxnId="{BE982D56-DD43-4804-829C-312BF4D51F7E}">
      <dgm:prSet/>
      <dgm:spPr/>
      <dgm:t>
        <a:bodyPr/>
        <a:lstStyle/>
        <a:p>
          <a:endParaRPr lang="en-US"/>
        </a:p>
      </dgm:t>
    </dgm:pt>
    <dgm:pt modelId="{47AF03EC-479F-4146-8B77-24E89CDDB3EA}" type="sibTrans" cxnId="{BE982D56-DD43-4804-829C-312BF4D51F7E}">
      <dgm:prSet/>
      <dgm:spPr/>
      <dgm:t>
        <a:bodyPr/>
        <a:lstStyle/>
        <a:p>
          <a:endParaRPr lang="en-US"/>
        </a:p>
      </dgm:t>
    </dgm:pt>
    <dgm:pt modelId="{A19C2E69-1718-4C86-B26A-8DEC57B4E8AB}">
      <dgm:prSet/>
      <dgm:spPr/>
      <dgm:t>
        <a:bodyPr/>
        <a:lstStyle/>
        <a:p>
          <a:pPr>
            <a:lnSpc>
              <a:spcPct val="100000"/>
            </a:lnSpc>
          </a:pPr>
          <a:r>
            <a:rPr lang="en-US"/>
            <a:t>Arkitekturen ska stödja att data och funktioner i Device &amp; API management funktioner  ska vara åtkomliga och exekverbara via ett (dokumenterat) API. Arkitekturen ska därmed stödja deviceadministration oavsett part.</a:t>
          </a:r>
        </a:p>
      </dgm:t>
    </dgm:pt>
    <dgm:pt modelId="{81FFD15E-D71E-4B92-B53F-07B10BD2E185}" type="parTrans" cxnId="{2BCE2EBF-88B6-478D-AE8B-E41B85F4D82C}">
      <dgm:prSet/>
      <dgm:spPr/>
      <dgm:t>
        <a:bodyPr/>
        <a:lstStyle/>
        <a:p>
          <a:endParaRPr lang="en-US"/>
        </a:p>
      </dgm:t>
    </dgm:pt>
    <dgm:pt modelId="{A0114831-2DBF-47D5-886F-A5DDEC94ED39}" type="sibTrans" cxnId="{2BCE2EBF-88B6-478D-AE8B-E41B85F4D82C}">
      <dgm:prSet/>
      <dgm:spPr/>
      <dgm:t>
        <a:bodyPr/>
        <a:lstStyle/>
        <a:p>
          <a:endParaRPr lang="en-US"/>
        </a:p>
      </dgm:t>
    </dgm:pt>
    <dgm:pt modelId="{296B2533-DB12-491B-A25D-61F3FE100239}">
      <dgm:prSet/>
      <dgm:spPr/>
      <dgm:t>
        <a:bodyPr/>
        <a:lstStyle/>
        <a:p>
          <a:pPr>
            <a:lnSpc>
              <a:spcPct val="100000"/>
            </a:lnSpc>
          </a:pPr>
          <a:r>
            <a:rPr lang="en-US"/>
            <a:t>Alla device som ska provisioneras i IoT-systemet behöver hållas reda på. </a:t>
          </a:r>
        </a:p>
      </dgm:t>
    </dgm:pt>
    <dgm:pt modelId="{8CDBD30A-BA00-45EA-AB65-063149B70B83}" type="parTrans" cxnId="{84720972-3EA3-4BE7-A991-F0D6CD2FEE6A}">
      <dgm:prSet/>
      <dgm:spPr/>
      <dgm:t>
        <a:bodyPr/>
        <a:lstStyle/>
        <a:p>
          <a:endParaRPr lang="en-US"/>
        </a:p>
      </dgm:t>
    </dgm:pt>
    <dgm:pt modelId="{61AEAF96-631C-4C14-A6BE-B7E66AACFAD1}" type="sibTrans" cxnId="{84720972-3EA3-4BE7-A991-F0D6CD2FEE6A}">
      <dgm:prSet/>
      <dgm:spPr/>
      <dgm:t>
        <a:bodyPr/>
        <a:lstStyle/>
        <a:p>
          <a:endParaRPr lang="en-US"/>
        </a:p>
      </dgm:t>
    </dgm:pt>
    <dgm:pt modelId="{855E5883-AC69-4E2F-BCA7-C7B7E12182E9}">
      <dgm:prSet/>
      <dgm:spPr/>
      <dgm:t>
        <a:bodyPr/>
        <a:lstStyle/>
        <a:p>
          <a:pPr>
            <a:lnSpc>
              <a:spcPct val="100000"/>
            </a:lnSpc>
          </a:pPr>
          <a:r>
            <a:rPr lang="en-US" i="1" dirty="0"/>
            <a:t>[Vi </a:t>
          </a:r>
          <a:r>
            <a:rPr lang="en-US" i="1" dirty="0" err="1"/>
            <a:t>behöver</a:t>
          </a:r>
          <a:r>
            <a:rPr lang="en-US" i="1" dirty="0"/>
            <a:t> </a:t>
          </a:r>
          <a:r>
            <a:rPr lang="en-US" i="1" dirty="0" err="1"/>
            <a:t>titta</a:t>
          </a:r>
          <a:r>
            <a:rPr lang="en-US" i="1" dirty="0"/>
            <a:t> </a:t>
          </a:r>
          <a:r>
            <a:rPr lang="en-US" i="1" dirty="0" err="1"/>
            <a:t>över</a:t>
          </a:r>
          <a:r>
            <a:rPr lang="en-US" i="1" dirty="0"/>
            <a:t> </a:t>
          </a:r>
          <a:r>
            <a:rPr lang="en-US" i="1" dirty="0" err="1"/>
            <a:t>hur</a:t>
          </a:r>
          <a:r>
            <a:rPr lang="en-US" i="1" dirty="0"/>
            <a:t> vi </a:t>
          </a:r>
          <a:r>
            <a:rPr lang="en-US" i="1" dirty="0" err="1"/>
            <a:t>använder</a:t>
          </a:r>
          <a:r>
            <a:rPr lang="en-US" i="1" dirty="0"/>
            <a:t> ting/device]</a:t>
          </a:r>
          <a:endParaRPr lang="en-US" dirty="0"/>
        </a:p>
      </dgm:t>
    </dgm:pt>
    <dgm:pt modelId="{B9428323-D3C5-4BA4-81BE-644919041784}" type="parTrans" cxnId="{075F750B-F051-4FBB-B80A-F1FD5C81CC8F}">
      <dgm:prSet/>
      <dgm:spPr/>
      <dgm:t>
        <a:bodyPr/>
        <a:lstStyle/>
        <a:p>
          <a:endParaRPr lang="en-US"/>
        </a:p>
      </dgm:t>
    </dgm:pt>
    <dgm:pt modelId="{2AE0C900-FC02-4A82-BFF4-EA9EDDA19619}" type="sibTrans" cxnId="{075F750B-F051-4FBB-B80A-F1FD5C81CC8F}">
      <dgm:prSet/>
      <dgm:spPr/>
      <dgm:t>
        <a:bodyPr/>
        <a:lstStyle/>
        <a:p>
          <a:endParaRPr lang="en-US"/>
        </a:p>
      </dgm:t>
    </dgm:pt>
    <dgm:pt modelId="{AEBDCF9D-2723-4624-8C12-403200A7FF36}">
      <dgm:prSet/>
      <dgm:spPr/>
      <dgm:t>
        <a:bodyPr/>
        <a:lstStyle/>
        <a:p>
          <a:pPr>
            <a:lnSpc>
              <a:spcPct val="100000"/>
            </a:lnSpc>
          </a:pPr>
          <a:r>
            <a:rPr lang="en-US" i="1"/>
            <a:t>[Vi behöver jobba med beskrivningen]</a:t>
          </a:r>
          <a:endParaRPr lang="en-US"/>
        </a:p>
      </dgm:t>
    </dgm:pt>
    <dgm:pt modelId="{69498C04-CA85-4284-B579-C6B55BD9B6F5}" type="parTrans" cxnId="{5B7AB55C-F905-4700-98A9-2C21E163037C}">
      <dgm:prSet/>
      <dgm:spPr/>
      <dgm:t>
        <a:bodyPr/>
        <a:lstStyle/>
        <a:p>
          <a:endParaRPr lang="en-US"/>
        </a:p>
      </dgm:t>
    </dgm:pt>
    <dgm:pt modelId="{62270D7B-0321-47D5-837F-E30C81D81A01}" type="sibTrans" cxnId="{5B7AB55C-F905-4700-98A9-2C21E163037C}">
      <dgm:prSet/>
      <dgm:spPr/>
      <dgm:t>
        <a:bodyPr/>
        <a:lstStyle/>
        <a:p>
          <a:endParaRPr lang="en-US"/>
        </a:p>
      </dgm:t>
    </dgm:pt>
    <dgm:pt modelId="{5C2764E5-1BD3-4368-8918-05FEC3518DBD}">
      <dgm:prSet/>
      <dgm:spPr/>
      <dgm:t>
        <a:bodyPr/>
        <a:lstStyle/>
        <a:p>
          <a:pPr>
            <a:lnSpc>
              <a:spcPct val="100000"/>
            </a:lnSpc>
            <a:defRPr b="1"/>
          </a:pPr>
          <a:r>
            <a:rPr lang="en-US"/>
            <a:t>MOTIVATION</a:t>
          </a:r>
        </a:p>
      </dgm:t>
    </dgm:pt>
    <dgm:pt modelId="{D9D42436-FB9A-4CF5-9B42-A2F5FF02284E}" type="parTrans" cxnId="{5A850398-643C-4CBA-B68B-A38A5C28CAC4}">
      <dgm:prSet/>
      <dgm:spPr/>
      <dgm:t>
        <a:bodyPr/>
        <a:lstStyle/>
        <a:p>
          <a:endParaRPr lang="en-US"/>
        </a:p>
      </dgm:t>
    </dgm:pt>
    <dgm:pt modelId="{D63BF933-8D33-4985-B345-155FCFC2FF5D}" type="sibTrans" cxnId="{5A850398-643C-4CBA-B68B-A38A5C28CAC4}">
      <dgm:prSet/>
      <dgm:spPr/>
      <dgm:t>
        <a:bodyPr/>
        <a:lstStyle/>
        <a:p>
          <a:endParaRPr lang="en-US"/>
        </a:p>
      </dgm:t>
    </dgm:pt>
    <dgm:pt modelId="{09386BF3-B7BD-4E5B-8A1B-5D23C79268B7}">
      <dgm:prSet/>
      <dgm:spPr/>
      <dgm:t>
        <a:bodyPr/>
        <a:lstStyle/>
        <a:p>
          <a:pPr>
            <a:lnSpc>
              <a:spcPct val="100000"/>
            </a:lnSpc>
          </a:pPr>
          <a:r>
            <a:rPr lang="en-US"/>
            <a:t>Möjliggöra underhåll av devices</a:t>
          </a:r>
        </a:p>
      </dgm:t>
    </dgm:pt>
    <dgm:pt modelId="{45F55346-D7CB-450C-8FFE-C8FA5F6581D4}" type="parTrans" cxnId="{720D56A0-8982-49C8-A06E-4C1951392248}">
      <dgm:prSet/>
      <dgm:spPr/>
      <dgm:t>
        <a:bodyPr/>
        <a:lstStyle/>
        <a:p>
          <a:endParaRPr lang="en-US"/>
        </a:p>
      </dgm:t>
    </dgm:pt>
    <dgm:pt modelId="{8599A3F9-7322-418C-93B7-124F1F189456}" type="sibTrans" cxnId="{720D56A0-8982-49C8-A06E-4C1951392248}">
      <dgm:prSet/>
      <dgm:spPr/>
      <dgm:t>
        <a:bodyPr/>
        <a:lstStyle/>
        <a:p>
          <a:endParaRPr lang="en-US"/>
        </a:p>
      </dgm:t>
    </dgm:pt>
    <dgm:pt modelId="{BD788C03-2408-4B6E-8357-F925790CBC94}">
      <dgm:prSet/>
      <dgm:spPr/>
      <dgm:t>
        <a:bodyPr/>
        <a:lstStyle/>
        <a:p>
          <a:pPr>
            <a:lnSpc>
              <a:spcPct val="100000"/>
            </a:lnSpc>
          </a:pPr>
          <a:r>
            <a:rPr lang="en-US"/>
            <a:t>Förenkla underhåll av devices</a:t>
          </a:r>
        </a:p>
      </dgm:t>
    </dgm:pt>
    <dgm:pt modelId="{0F9D2179-1B43-4226-9486-A288079223F9}" type="parTrans" cxnId="{C096C589-EDB2-4E65-ACF0-2BBFD5885068}">
      <dgm:prSet/>
      <dgm:spPr/>
      <dgm:t>
        <a:bodyPr/>
        <a:lstStyle/>
        <a:p>
          <a:endParaRPr lang="en-US"/>
        </a:p>
      </dgm:t>
    </dgm:pt>
    <dgm:pt modelId="{4E4A631B-3E5F-426E-BECF-CA2A1A29D97D}" type="sibTrans" cxnId="{C096C589-EDB2-4E65-ACF0-2BBFD5885068}">
      <dgm:prSet/>
      <dgm:spPr/>
      <dgm:t>
        <a:bodyPr/>
        <a:lstStyle/>
        <a:p>
          <a:endParaRPr lang="en-US"/>
        </a:p>
      </dgm:t>
    </dgm:pt>
    <dgm:pt modelId="{EFC7501B-F574-4073-BC6E-29BD579BA900}">
      <dgm:prSet/>
      <dgm:spPr/>
      <dgm:t>
        <a:bodyPr/>
        <a:lstStyle/>
        <a:p>
          <a:pPr>
            <a:lnSpc>
              <a:spcPct val="100000"/>
            </a:lnSpc>
          </a:pPr>
          <a:r>
            <a:rPr lang="en-US"/>
            <a:t>Minska komplexitet.</a:t>
          </a:r>
        </a:p>
      </dgm:t>
    </dgm:pt>
    <dgm:pt modelId="{FC8B21F5-2EA8-42B0-8C64-476B6EEFC929}" type="parTrans" cxnId="{33EEFFC8-1CDE-43DF-9E17-350A6CC33E60}">
      <dgm:prSet/>
      <dgm:spPr/>
      <dgm:t>
        <a:bodyPr/>
        <a:lstStyle/>
        <a:p>
          <a:endParaRPr lang="en-US"/>
        </a:p>
      </dgm:t>
    </dgm:pt>
    <dgm:pt modelId="{0452326A-0F24-482B-8C6E-713A86E14932}" type="sibTrans" cxnId="{33EEFFC8-1CDE-43DF-9E17-350A6CC33E60}">
      <dgm:prSet/>
      <dgm:spPr/>
      <dgm:t>
        <a:bodyPr/>
        <a:lstStyle/>
        <a:p>
          <a:endParaRPr lang="en-US"/>
        </a:p>
      </dgm:t>
    </dgm:pt>
    <dgm:pt modelId="{F7AF7995-3CC9-43EC-A66F-432C66E14C00}">
      <dgm:prSet/>
      <dgm:spPr/>
      <dgm:t>
        <a:bodyPr/>
        <a:lstStyle/>
        <a:p>
          <a:pPr>
            <a:lnSpc>
              <a:spcPct val="100000"/>
            </a:lnSpc>
          </a:pPr>
          <a:r>
            <a:rPr lang="en-US"/>
            <a:t>Vid varje givit tillfälle veta vilka sensorer finns</a:t>
          </a:r>
        </a:p>
      </dgm:t>
    </dgm:pt>
    <dgm:pt modelId="{E5A8CADC-1887-47D6-A76B-A08D32F8CAF4}" type="parTrans" cxnId="{1C7C7E0B-F950-440F-B233-37A81607E71F}">
      <dgm:prSet/>
      <dgm:spPr/>
      <dgm:t>
        <a:bodyPr/>
        <a:lstStyle/>
        <a:p>
          <a:endParaRPr lang="en-US"/>
        </a:p>
      </dgm:t>
    </dgm:pt>
    <dgm:pt modelId="{DB043CCD-140A-43B8-A429-33457BDE5177}" type="sibTrans" cxnId="{1C7C7E0B-F950-440F-B233-37A81607E71F}">
      <dgm:prSet/>
      <dgm:spPr/>
      <dgm:t>
        <a:bodyPr/>
        <a:lstStyle/>
        <a:p>
          <a:endParaRPr lang="en-US"/>
        </a:p>
      </dgm:t>
    </dgm:pt>
    <dgm:pt modelId="{60267603-BB64-475D-9B73-63EBA6E0DEB6}">
      <dgm:prSet/>
      <dgm:spPr/>
      <dgm:t>
        <a:bodyPr/>
        <a:lstStyle/>
        <a:p>
          <a:pPr>
            <a:lnSpc>
              <a:spcPct val="100000"/>
            </a:lnSpc>
            <a:defRPr b="1"/>
          </a:pPr>
          <a:r>
            <a:rPr lang="en-US"/>
            <a:t>IMPLIKATIONER</a:t>
          </a:r>
        </a:p>
      </dgm:t>
    </dgm:pt>
    <dgm:pt modelId="{AB9E750A-00D5-4FCD-B4A8-DC9148619469}" type="parTrans" cxnId="{81906FAF-2EE2-4865-9AA6-DF55E914CC9C}">
      <dgm:prSet/>
      <dgm:spPr/>
      <dgm:t>
        <a:bodyPr/>
        <a:lstStyle/>
        <a:p>
          <a:endParaRPr lang="en-US"/>
        </a:p>
      </dgm:t>
    </dgm:pt>
    <dgm:pt modelId="{2ACB9FC4-13E8-4933-A149-B68E1B0C0487}" type="sibTrans" cxnId="{81906FAF-2EE2-4865-9AA6-DF55E914CC9C}">
      <dgm:prSet/>
      <dgm:spPr/>
      <dgm:t>
        <a:bodyPr/>
        <a:lstStyle/>
        <a:p>
          <a:endParaRPr lang="en-US"/>
        </a:p>
      </dgm:t>
    </dgm:pt>
    <dgm:pt modelId="{C1D44690-E307-4F89-AEE3-35FCA2208052}">
      <dgm:prSet/>
      <dgm:spPr/>
      <dgm:t>
        <a:bodyPr/>
        <a:lstStyle/>
        <a:p>
          <a:pPr>
            <a:lnSpc>
              <a:spcPct val="100000"/>
            </a:lnSpc>
          </a:pPr>
          <a:r>
            <a:rPr lang="en-US"/>
            <a:t>Arkitekturen ska stödja remote deaktivering, uppdatering och konfiguration av enheter.</a:t>
          </a:r>
        </a:p>
      </dgm:t>
    </dgm:pt>
    <dgm:pt modelId="{67192CA0-F4F2-4E35-8C79-882047944BAE}" type="parTrans" cxnId="{71576490-A757-4763-A029-6AEA71BDD3EA}">
      <dgm:prSet/>
      <dgm:spPr/>
      <dgm:t>
        <a:bodyPr/>
        <a:lstStyle/>
        <a:p>
          <a:endParaRPr lang="en-US"/>
        </a:p>
      </dgm:t>
    </dgm:pt>
    <dgm:pt modelId="{97E98B87-CBA8-45A5-8FDA-8068769E4B73}" type="sibTrans" cxnId="{71576490-A757-4763-A029-6AEA71BDD3EA}">
      <dgm:prSet/>
      <dgm:spPr/>
      <dgm:t>
        <a:bodyPr/>
        <a:lstStyle/>
        <a:p>
          <a:endParaRPr lang="en-US"/>
        </a:p>
      </dgm:t>
    </dgm:pt>
    <dgm:pt modelId="{DE739456-BBBA-44F9-B15B-9A986C4ABBC3}">
      <dgm:prSet/>
      <dgm:spPr/>
      <dgm:t>
        <a:bodyPr/>
        <a:lstStyle/>
        <a:p>
          <a:pPr>
            <a:lnSpc>
              <a:spcPct val="100000"/>
            </a:lnSpc>
          </a:pPr>
          <a:r>
            <a:rPr lang="en-US"/>
            <a:t>Ha ETT register över samtliga ting // KAN en kommun verkligen ha ett ända repository som täcker alla system etc.</a:t>
          </a:r>
        </a:p>
      </dgm:t>
    </dgm:pt>
    <dgm:pt modelId="{6B0ACCEF-681D-4243-A028-3AE761FD8D8D}" type="parTrans" cxnId="{C7E94C33-121F-4DD4-A6CD-2C770F459FDD}">
      <dgm:prSet/>
      <dgm:spPr/>
      <dgm:t>
        <a:bodyPr/>
        <a:lstStyle/>
        <a:p>
          <a:endParaRPr lang="en-US"/>
        </a:p>
      </dgm:t>
    </dgm:pt>
    <dgm:pt modelId="{FF457727-6D94-4DC8-8F08-DC008A442459}" type="sibTrans" cxnId="{C7E94C33-121F-4DD4-A6CD-2C770F459FDD}">
      <dgm:prSet/>
      <dgm:spPr/>
      <dgm:t>
        <a:bodyPr/>
        <a:lstStyle/>
        <a:p>
          <a:endParaRPr lang="en-US"/>
        </a:p>
      </dgm:t>
    </dgm:pt>
    <dgm:pt modelId="{4F42CE96-7686-4868-B258-DBCCB2717755}">
      <dgm:prSet/>
      <dgm:spPr/>
      <dgm:t>
        <a:bodyPr/>
        <a:lstStyle/>
        <a:p>
          <a:pPr>
            <a:lnSpc>
              <a:spcPct val="100000"/>
            </a:lnSpc>
          </a:pPr>
          <a:r>
            <a:rPr lang="en-US"/>
            <a:t>Det är bra-praxis att register över ting uppdateras automatiskt</a:t>
          </a:r>
        </a:p>
      </dgm:t>
    </dgm:pt>
    <dgm:pt modelId="{579F3711-AA9A-4046-8808-1A5D6D22A559}" type="parTrans" cxnId="{00C8954C-EEE0-4800-A1EA-8B1F126E3F04}">
      <dgm:prSet/>
      <dgm:spPr/>
      <dgm:t>
        <a:bodyPr/>
        <a:lstStyle/>
        <a:p>
          <a:endParaRPr lang="en-US"/>
        </a:p>
      </dgm:t>
    </dgm:pt>
    <dgm:pt modelId="{ADE9E3C2-4812-450B-B698-2B36A3BF90CF}" type="sibTrans" cxnId="{00C8954C-EEE0-4800-A1EA-8B1F126E3F04}">
      <dgm:prSet/>
      <dgm:spPr/>
      <dgm:t>
        <a:bodyPr/>
        <a:lstStyle/>
        <a:p>
          <a:endParaRPr lang="en-US"/>
        </a:p>
      </dgm:t>
    </dgm:pt>
    <dgm:pt modelId="{03AB4516-6445-49A5-A0A7-738719AF278C}">
      <dgm:prSet/>
      <dgm:spPr/>
      <dgm:t>
        <a:bodyPr/>
        <a:lstStyle/>
        <a:p>
          <a:pPr>
            <a:lnSpc>
              <a:spcPct val="100000"/>
            </a:lnSpc>
          </a:pPr>
          <a:r>
            <a:rPr lang="en-US"/>
            <a:t>Ett register bör innehålla minst följande information: </a:t>
          </a:r>
        </a:p>
      </dgm:t>
    </dgm:pt>
    <dgm:pt modelId="{AFC14979-4C04-414E-88D7-DE6BBFEA636D}" type="parTrans" cxnId="{A02598A9-B983-4803-9535-5E0197E6EBFD}">
      <dgm:prSet/>
      <dgm:spPr/>
      <dgm:t>
        <a:bodyPr/>
        <a:lstStyle/>
        <a:p>
          <a:endParaRPr lang="en-US"/>
        </a:p>
      </dgm:t>
    </dgm:pt>
    <dgm:pt modelId="{8698F5A5-3212-43AB-B049-A16AFEE9EC9A}" type="sibTrans" cxnId="{A02598A9-B983-4803-9535-5E0197E6EBFD}">
      <dgm:prSet/>
      <dgm:spPr/>
      <dgm:t>
        <a:bodyPr/>
        <a:lstStyle/>
        <a:p>
          <a:endParaRPr lang="en-US"/>
        </a:p>
      </dgm:t>
    </dgm:pt>
    <dgm:pt modelId="{F932A2F6-882A-42A2-BCB9-0ED7F7B4F91C}">
      <dgm:prSet/>
      <dgm:spPr/>
      <dgm:t>
        <a:bodyPr/>
        <a:lstStyle/>
        <a:p>
          <a:r>
            <a:rPr lang="en-US"/>
            <a:t>Identifierare (namn/nummer)</a:t>
          </a:r>
        </a:p>
      </dgm:t>
    </dgm:pt>
    <dgm:pt modelId="{3736D146-3B99-4209-8ECD-7AE1AAAB8FA8}" type="parTrans" cxnId="{152481E4-C249-438B-AB91-13D817B4E6A1}">
      <dgm:prSet/>
      <dgm:spPr/>
      <dgm:t>
        <a:bodyPr/>
        <a:lstStyle/>
        <a:p>
          <a:endParaRPr lang="en-US"/>
        </a:p>
      </dgm:t>
    </dgm:pt>
    <dgm:pt modelId="{105D9915-5731-401A-98B8-D25C410026EF}" type="sibTrans" cxnId="{152481E4-C249-438B-AB91-13D817B4E6A1}">
      <dgm:prSet/>
      <dgm:spPr/>
      <dgm:t>
        <a:bodyPr/>
        <a:lstStyle/>
        <a:p>
          <a:endParaRPr lang="en-US"/>
        </a:p>
      </dgm:t>
    </dgm:pt>
    <dgm:pt modelId="{417B2CF6-DCA8-4E1C-8E58-33C9E856BAEB}">
      <dgm:prSet/>
      <dgm:spPr/>
      <dgm:t>
        <a:bodyPr/>
        <a:lstStyle/>
        <a:p>
          <a:r>
            <a:rPr lang="en-US"/>
            <a:t>modell / capabilities</a:t>
          </a:r>
        </a:p>
      </dgm:t>
    </dgm:pt>
    <dgm:pt modelId="{18D16CF4-A2AC-4498-BC2C-D5288AAF2F8F}" type="parTrans" cxnId="{507914DD-C806-4D99-8D15-A78A65BC522A}">
      <dgm:prSet/>
      <dgm:spPr/>
      <dgm:t>
        <a:bodyPr/>
        <a:lstStyle/>
        <a:p>
          <a:endParaRPr lang="en-US"/>
        </a:p>
      </dgm:t>
    </dgm:pt>
    <dgm:pt modelId="{5B759351-242C-4B7E-9087-E43C06EE760E}" type="sibTrans" cxnId="{507914DD-C806-4D99-8D15-A78A65BC522A}">
      <dgm:prSet/>
      <dgm:spPr/>
      <dgm:t>
        <a:bodyPr/>
        <a:lstStyle/>
        <a:p>
          <a:endParaRPr lang="en-US"/>
        </a:p>
      </dgm:t>
    </dgm:pt>
    <dgm:pt modelId="{74EBD3EB-7823-4D60-92D4-3222B5AAF635}">
      <dgm:prSet/>
      <dgm:spPr/>
      <dgm:t>
        <a:bodyPr/>
        <a:lstStyle/>
        <a:p>
          <a:r>
            <a:rPr lang="en-US"/>
            <a:t>verksamhet som nyttjar/ansvarar</a:t>
          </a:r>
        </a:p>
      </dgm:t>
    </dgm:pt>
    <dgm:pt modelId="{C2B03F52-EDDF-42C8-B591-63508BA0B484}" type="parTrans" cxnId="{009E1C51-B84B-42AA-B2C6-27DDFAC53580}">
      <dgm:prSet/>
      <dgm:spPr/>
      <dgm:t>
        <a:bodyPr/>
        <a:lstStyle/>
        <a:p>
          <a:endParaRPr lang="en-US"/>
        </a:p>
      </dgm:t>
    </dgm:pt>
    <dgm:pt modelId="{11A76751-287C-4DD4-8A07-B6C0F6692132}" type="sibTrans" cxnId="{009E1C51-B84B-42AA-B2C6-27DDFAC53580}">
      <dgm:prSet/>
      <dgm:spPr/>
      <dgm:t>
        <a:bodyPr/>
        <a:lstStyle/>
        <a:p>
          <a:endParaRPr lang="en-US"/>
        </a:p>
      </dgm:t>
    </dgm:pt>
    <dgm:pt modelId="{8F00E419-6293-4FB3-8B89-070633FFD45F}">
      <dgm:prSet/>
      <dgm:spPr/>
      <dgm:t>
        <a:bodyPr/>
        <a:lstStyle/>
        <a:p>
          <a:r>
            <a:rPr lang="en-US"/>
            <a:t>Placering</a:t>
          </a:r>
        </a:p>
      </dgm:t>
    </dgm:pt>
    <dgm:pt modelId="{8B4FF034-D7E3-4FFF-8087-A94A75A89CDA}" type="parTrans" cxnId="{3382683A-F45C-46A4-9F62-186ED2B2CC4A}">
      <dgm:prSet/>
      <dgm:spPr/>
      <dgm:t>
        <a:bodyPr/>
        <a:lstStyle/>
        <a:p>
          <a:endParaRPr lang="en-US"/>
        </a:p>
      </dgm:t>
    </dgm:pt>
    <dgm:pt modelId="{8D024CF1-6FED-4F3C-8DCB-F95BC00D57B9}" type="sibTrans" cxnId="{3382683A-F45C-46A4-9F62-186ED2B2CC4A}">
      <dgm:prSet/>
      <dgm:spPr/>
      <dgm:t>
        <a:bodyPr/>
        <a:lstStyle/>
        <a:p>
          <a:endParaRPr lang="en-US"/>
        </a:p>
      </dgm:t>
    </dgm:pt>
    <dgm:pt modelId="{A96D6575-8460-4020-9DA8-49D98EDD0541}">
      <dgm:prSet/>
      <dgm:spPr/>
      <dgm:t>
        <a:bodyPr/>
        <a:lstStyle/>
        <a:p>
          <a:r>
            <a:rPr lang="en-US"/>
            <a:t>Funktion</a:t>
          </a:r>
        </a:p>
      </dgm:t>
    </dgm:pt>
    <dgm:pt modelId="{2743D794-0839-425F-BD7B-6F0610C5352D}" type="parTrans" cxnId="{466A1A6D-B7D4-471F-9A2C-CA40BEF7FC3F}">
      <dgm:prSet/>
      <dgm:spPr/>
      <dgm:t>
        <a:bodyPr/>
        <a:lstStyle/>
        <a:p>
          <a:endParaRPr lang="en-US"/>
        </a:p>
      </dgm:t>
    </dgm:pt>
    <dgm:pt modelId="{E4F7A6A3-F174-413A-BFEC-2A80F98B2F83}" type="sibTrans" cxnId="{466A1A6D-B7D4-471F-9A2C-CA40BEF7FC3F}">
      <dgm:prSet/>
      <dgm:spPr/>
      <dgm:t>
        <a:bodyPr/>
        <a:lstStyle/>
        <a:p>
          <a:endParaRPr lang="en-US"/>
        </a:p>
      </dgm:t>
    </dgm:pt>
    <dgm:pt modelId="{4B1F563E-5315-4270-A7BC-544020254C96}">
      <dgm:prSet/>
      <dgm:spPr/>
      <dgm:t>
        <a:bodyPr/>
        <a:lstStyle/>
        <a:p>
          <a:r>
            <a:rPr lang="en-US"/>
            <a:t>Var man kan sköta om de // Vilket GUI</a:t>
          </a:r>
        </a:p>
      </dgm:t>
    </dgm:pt>
    <dgm:pt modelId="{2679A696-9685-4733-B3DF-BD210D039D03}" type="parTrans" cxnId="{8D57E3A8-C1AB-4249-AF59-97BCB0E6EA2C}">
      <dgm:prSet/>
      <dgm:spPr/>
      <dgm:t>
        <a:bodyPr/>
        <a:lstStyle/>
        <a:p>
          <a:endParaRPr lang="en-US"/>
        </a:p>
      </dgm:t>
    </dgm:pt>
    <dgm:pt modelId="{771293C9-38A7-4449-ABFB-E393047743D9}" type="sibTrans" cxnId="{8D57E3A8-C1AB-4249-AF59-97BCB0E6EA2C}">
      <dgm:prSet/>
      <dgm:spPr/>
      <dgm:t>
        <a:bodyPr/>
        <a:lstStyle/>
        <a:p>
          <a:endParaRPr lang="en-US"/>
        </a:p>
      </dgm:t>
    </dgm:pt>
    <dgm:pt modelId="{F119A755-1496-4D45-8BA5-3C5DBE783DAC}">
      <dgm:prSet/>
      <dgm:spPr/>
      <dgm:t>
        <a:bodyPr/>
        <a:lstStyle/>
        <a:p>
          <a:pPr>
            <a:lnSpc>
              <a:spcPct val="100000"/>
            </a:lnSpc>
          </a:pPr>
          <a:r>
            <a:rPr lang="en-US"/>
            <a:t>En dynamisk förteckning med relevant metadata och historik.</a:t>
          </a:r>
        </a:p>
      </dgm:t>
    </dgm:pt>
    <dgm:pt modelId="{FD86C75A-0052-4330-B4D4-3EE53FFAE0ED}" type="parTrans" cxnId="{2DCE9B83-4B29-408D-A7A6-01FC8B4D5330}">
      <dgm:prSet/>
      <dgm:spPr/>
      <dgm:t>
        <a:bodyPr/>
        <a:lstStyle/>
        <a:p>
          <a:endParaRPr lang="en-US"/>
        </a:p>
      </dgm:t>
    </dgm:pt>
    <dgm:pt modelId="{9F8E5523-7016-4DEA-AA49-8BF93456529F}" type="sibTrans" cxnId="{2DCE9B83-4B29-408D-A7A6-01FC8B4D5330}">
      <dgm:prSet/>
      <dgm:spPr/>
      <dgm:t>
        <a:bodyPr/>
        <a:lstStyle/>
        <a:p>
          <a:endParaRPr lang="en-US"/>
        </a:p>
      </dgm:t>
    </dgm:pt>
    <dgm:pt modelId="{405F4658-5292-41AC-8B86-5609FFF064AD}" type="pres">
      <dgm:prSet presAssocID="{1136AEF9-D44C-4672-8B45-0FA4677B56C7}" presName="root" presStyleCnt="0">
        <dgm:presLayoutVars>
          <dgm:dir/>
          <dgm:resizeHandles val="exact"/>
        </dgm:presLayoutVars>
      </dgm:prSet>
      <dgm:spPr/>
    </dgm:pt>
    <dgm:pt modelId="{2F8A6F2A-B952-4B64-B4E2-733F9F6073BF}" type="pres">
      <dgm:prSet presAssocID="{085076F7-18BC-4DAC-8D0B-B54720009E88}" presName="compNode" presStyleCnt="0"/>
      <dgm:spPr/>
    </dgm:pt>
    <dgm:pt modelId="{B77E8C4A-766F-4D88-8C70-CB4F9BEC63A2}" type="pres">
      <dgm:prSet presAssocID="{085076F7-18BC-4DAC-8D0B-B54720009E8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orskare"/>
        </a:ext>
      </dgm:extLst>
    </dgm:pt>
    <dgm:pt modelId="{6D4F160A-E30B-446C-9365-6CD80EB91939}" type="pres">
      <dgm:prSet presAssocID="{085076F7-18BC-4DAC-8D0B-B54720009E88}" presName="iconSpace" presStyleCnt="0"/>
      <dgm:spPr/>
    </dgm:pt>
    <dgm:pt modelId="{92002ECE-B037-454B-9364-216C2CE710F5}" type="pres">
      <dgm:prSet presAssocID="{085076F7-18BC-4DAC-8D0B-B54720009E88}" presName="parTx" presStyleLbl="revTx" presStyleIdx="0" presStyleCnt="6">
        <dgm:presLayoutVars>
          <dgm:chMax val="0"/>
          <dgm:chPref val="0"/>
        </dgm:presLayoutVars>
      </dgm:prSet>
      <dgm:spPr/>
    </dgm:pt>
    <dgm:pt modelId="{381BEEB8-2D44-483D-8759-4686DFD38341}" type="pres">
      <dgm:prSet presAssocID="{085076F7-18BC-4DAC-8D0B-B54720009E88}" presName="txSpace" presStyleCnt="0"/>
      <dgm:spPr/>
    </dgm:pt>
    <dgm:pt modelId="{4B3041FD-8B06-4D55-8F42-51E20E9F8F94}" type="pres">
      <dgm:prSet presAssocID="{085076F7-18BC-4DAC-8D0B-B54720009E88}" presName="desTx" presStyleLbl="revTx" presStyleIdx="1" presStyleCnt="6">
        <dgm:presLayoutVars/>
      </dgm:prSet>
      <dgm:spPr/>
    </dgm:pt>
    <dgm:pt modelId="{331D2437-CB87-4439-9CB2-802F502964BD}" type="pres">
      <dgm:prSet presAssocID="{1022FA25-1CD6-4A6E-90AB-5F0F1FB5CD5E}" presName="sibTrans" presStyleCnt="0"/>
      <dgm:spPr/>
    </dgm:pt>
    <dgm:pt modelId="{C0846857-9756-4262-AD26-95098404198A}" type="pres">
      <dgm:prSet presAssocID="{5C2764E5-1BD3-4368-8918-05FEC3518DBD}" presName="compNode" presStyleCnt="0"/>
      <dgm:spPr/>
    </dgm:pt>
    <dgm:pt modelId="{4B7FC8FC-718F-4F3D-9C27-A84F88D4EC8C}" type="pres">
      <dgm:prSet presAssocID="{5C2764E5-1BD3-4368-8918-05FEC3518DB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or"/>
        </a:ext>
      </dgm:extLst>
    </dgm:pt>
    <dgm:pt modelId="{49AD17EE-9AED-4319-A3F0-428ECF8AACD3}" type="pres">
      <dgm:prSet presAssocID="{5C2764E5-1BD3-4368-8918-05FEC3518DBD}" presName="iconSpace" presStyleCnt="0"/>
      <dgm:spPr/>
    </dgm:pt>
    <dgm:pt modelId="{4053E518-6E44-4C12-BFCE-9040B7C19D5F}" type="pres">
      <dgm:prSet presAssocID="{5C2764E5-1BD3-4368-8918-05FEC3518DBD}" presName="parTx" presStyleLbl="revTx" presStyleIdx="2" presStyleCnt="6">
        <dgm:presLayoutVars>
          <dgm:chMax val="0"/>
          <dgm:chPref val="0"/>
        </dgm:presLayoutVars>
      </dgm:prSet>
      <dgm:spPr/>
    </dgm:pt>
    <dgm:pt modelId="{5C9A6AA8-E1F3-45A1-A578-E1195CD8562C}" type="pres">
      <dgm:prSet presAssocID="{5C2764E5-1BD3-4368-8918-05FEC3518DBD}" presName="txSpace" presStyleCnt="0"/>
      <dgm:spPr/>
    </dgm:pt>
    <dgm:pt modelId="{A1343DE0-8FA1-4439-B733-A1E05E29AEB2}" type="pres">
      <dgm:prSet presAssocID="{5C2764E5-1BD3-4368-8918-05FEC3518DBD}" presName="desTx" presStyleLbl="revTx" presStyleIdx="3" presStyleCnt="6">
        <dgm:presLayoutVars/>
      </dgm:prSet>
      <dgm:spPr/>
    </dgm:pt>
    <dgm:pt modelId="{7D188D50-4770-4ABC-91BA-95E2D6A837BB}" type="pres">
      <dgm:prSet presAssocID="{D63BF933-8D33-4985-B345-155FCFC2FF5D}" presName="sibTrans" presStyleCnt="0"/>
      <dgm:spPr/>
    </dgm:pt>
    <dgm:pt modelId="{333DF5F6-B425-4C68-A89B-60A0C55F55C2}" type="pres">
      <dgm:prSet presAssocID="{60267603-BB64-475D-9B73-63EBA6E0DEB6}" presName="compNode" presStyleCnt="0"/>
      <dgm:spPr/>
    </dgm:pt>
    <dgm:pt modelId="{B34A6D2E-C0F6-4CA1-9A90-5FF74FAEDD0A}" type="pres">
      <dgm:prSet presAssocID="{60267603-BB64-475D-9B73-63EBA6E0DEB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ök"/>
        </a:ext>
      </dgm:extLst>
    </dgm:pt>
    <dgm:pt modelId="{13EBF5F3-E4D0-41EB-91DF-AB507A4CBF14}" type="pres">
      <dgm:prSet presAssocID="{60267603-BB64-475D-9B73-63EBA6E0DEB6}" presName="iconSpace" presStyleCnt="0"/>
      <dgm:spPr/>
    </dgm:pt>
    <dgm:pt modelId="{162AFEF0-BE97-420C-9EF4-7933C74721EB}" type="pres">
      <dgm:prSet presAssocID="{60267603-BB64-475D-9B73-63EBA6E0DEB6}" presName="parTx" presStyleLbl="revTx" presStyleIdx="4" presStyleCnt="6">
        <dgm:presLayoutVars>
          <dgm:chMax val="0"/>
          <dgm:chPref val="0"/>
        </dgm:presLayoutVars>
      </dgm:prSet>
      <dgm:spPr/>
    </dgm:pt>
    <dgm:pt modelId="{5F36CB30-ECCF-4424-97D7-C72CADC75E38}" type="pres">
      <dgm:prSet presAssocID="{60267603-BB64-475D-9B73-63EBA6E0DEB6}" presName="txSpace" presStyleCnt="0"/>
      <dgm:spPr/>
    </dgm:pt>
    <dgm:pt modelId="{EAEFD4B3-A72B-424B-87CE-742030ABF706}" type="pres">
      <dgm:prSet presAssocID="{60267603-BB64-475D-9B73-63EBA6E0DEB6}" presName="desTx" presStyleLbl="revTx" presStyleIdx="5" presStyleCnt="6">
        <dgm:presLayoutVars/>
      </dgm:prSet>
      <dgm:spPr/>
    </dgm:pt>
  </dgm:ptLst>
  <dgm:cxnLst>
    <dgm:cxn modelId="{CA116508-5854-41E7-97D3-44C277702F0B}" type="presOf" srcId="{5C2764E5-1BD3-4368-8918-05FEC3518DBD}" destId="{4053E518-6E44-4C12-BFCE-9040B7C19D5F}" srcOrd="0" destOrd="0" presId="urn:microsoft.com/office/officeart/2018/2/layout/IconLabelDescriptionList"/>
    <dgm:cxn modelId="{075F750B-F051-4FBB-B80A-F1FD5C81CC8F}" srcId="{085076F7-18BC-4DAC-8D0B-B54720009E88}" destId="{855E5883-AC69-4E2F-BCA7-C7B7E12182E9}" srcOrd="3" destOrd="0" parTransId="{B9428323-D3C5-4BA4-81BE-644919041784}" sibTransId="{2AE0C900-FC02-4A82-BFF4-EA9EDDA19619}"/>
    <dgm:cxn modelId="{1C7C7E0B-F950-440F-B233-37A81607E71F}" srcId="{5C2764E5-1BD3-4368-8918-05FEC3518DBD}" destId="{F7AF7995-3CC9-43EC-A66F-432C66E14C00}" srcOrd="3" destOrd="0" parTransId="{E5A8CADC-1887-47D6-A76B-A08D32F8CAF4}" sibTransId="{DB043CCD-140A-43B8-A429-33457BDE5177}"/>
    <dgm:cxn modelId="{C7E94C33-121F-4DD4-A6CD-2C770F459FDD}" srcId="{60267603-BB64-475D-9B73-63EBA6E0DEB6}" destId="{DE739456-BBBA-44F9-B15B-9A986C4ABBC3}" srcOrd="1" destOrd="0" parTransId="{6B0ACCEF-681D-4243-A028-3AE761FD8D8D}" sibTransId="{FF457727-6D94-4DC8-8F08-DC008A442459}"/>
    <dgm:cxn modelId="{5886F635-7C1B-4C1D-8DCF-CE0052FEF7C3}" type="presOf" srcId="{EFC7501B-F574-4073-BC6E-29BD579BA900}" destId="{A1343DE0-8FA1-4439-B733-A1E05E29AEB2}" srcOrd="0" destOrd="2" presId="urn:microsoft.com/office/officeart/2018/2/layout/IconLabelDescriptionList"/>
    <dgm:cxn modelId="{49A53038-221E-40BB-AA95-986C6C0CA055}" type="presOf" srcId="{F932A2F6-882A-42A2-BCB9-0ED7F7B4F91C}" destId="{EAEFD4B3-A72B-424B-87CE-742030ABF706}" srcOrd="0" destOrd="4" presId="urn:microsoft.com/office/officeart/2018/2/layout/IconLabelDescriptionList"/>
    <dgm:cxn modelId="{3382683A-F45C-46A4-9F62-186ED2B2CC4A}" srcId="{03AB4516-6445-49A5-A0A7-738719AF278C}" destId="{8F00E419-6293-4FB3-8B89-070633FFD45F}" srcOrd="3" destOrd="0" parTransId="{8B4FF034-D7E3-4FFF-8087-A94A75A89CDA}" sibTransId="{8D024CF1-6FED-4F3C-8DCB-F95BC00D57B9}"/>
    <dgm:cxn modelId="{5B7AB55C-F905-4700-98A9-2C21E163037C}" srcId="{085076F7-18BC-4DAC-8D0B-B54720009E88}" destId="{AEBDCF9D-2723-4624-8C12-403200A7FF36}" srcOrd="4" destOrd="0" parTransId="{69498C04-CA85-4284-B579-C6B55BD9B6F5}" sibTransId="{62270D7B-0321-47D5-837F-E30C81D81A01}"/>
    <dgm:cxn modelId="{4D180666-3F85-4DBE-8652-B58B27FACE8A}" type="presOf" srcId="{A19C2E69-1718-4C86-B26A-8DEC57B4E8AB}" destId="{4B3041FD-8B06-4D55-8F42-51E20E9F8F94}" srcOrd="0" destOrd="1" presId="urn:microsoft.com/office/officeart/2018/2/layout/IconLabelDescriptionList"/>
    <dgm:cxn modelId="{52275F6B-8B60-44CF-B08C-F84C5205BC8D}" type="presOf" srcId="{F119A755-1496-4D45-8BA5-3C5DBE783DAC}" destId="{EAEFD4B3-A72B-424B-87CE-742030ABF706}" srcOrd="0" destOrd="10" presId="urn:microsoft.com/office/officeart/2018/2/layout/IconLabelDescriptionList"/>
    <dgm:cxn modelId="{00C8954C-EEE0-4800-A1EA-8B1F126E3F04}" srcId="{60267603-BB64-475D-9B73-63EBA6E0DEB6}" destId="{4F42CE96-7686-4868-B258-DBCCB2717755}" srcOrd="2" destOrd="0" parTransId="{579F3711-AA9A-4046-8808-1A5D6D22A559}" sibTransId="{ADE9E3C2-4812-450B-B698-2B36A3BF90CF}"/>
    <dgm:cxn modelId="{0C2BA06C-C1A3-4B7A-A316-0B8B3EB5396E}" type="presOf" srcId="{AEBDCF9D-2723-4624-8C12-403200A7FF36}" destId="{4B3041FD-8B06-4D55-8F42-51E20E9F8F94}" srcOrd="0" destOrd="4" presId="urn:microsoft.com/office/officeart/2018/2/layout/IconLabelDescriptionList"/>
    <dgm:cxn modelId="{466A1A6D-B7D4-471F-9A2C-CA40BEF7FC3F}" srcId="{03AB4516-6445-49A5-A0A7-738719AF278C}" destId="{A96D6575-8460-4020-9DA8-49D98EDD0541}" srcOrd="4" destOrd="0" parTransId="{2743D794-0839-425F-BD7B-6F0610C5352D}" sibTransId="{E4F7A6A3-F174-413A-BFEC-2A80F98B2F83}"/>
    <dgm:cxn modelId="{A49E1970-8800-4307-80F3-F39874C5FFD7}" type="presOf" srcId="{855E5883-AC69-4E2F-BCA7-C7B7E12182E9}" destId="{4B3041FD-8B06-4D55-8F42-51E20E9F8F94}" srcOrd="0" destOrd="3" presId="urn:microsoft.com/office/officeart/2018/2/layout/IconLabelDescriptionList"/>
    <dgm:cxn modelId="{009E1C51-B84B-42AA-B2C6-27DDFAC53580}" srcId="{03AB4516-6445-49A5-A0A7-738719AF278C}" destId="{74EBD3EB-7823-4D60-92D4-3222B5AAF635}" srcOrd="2" destOrd="0" parTransId="{C2B03F52-EDDF-42C8-B591-63508BA0B484}" sibTransId="{11A76751-287C-4DD4-8A07-B6C0F6692132}"/>
    <dgm:cxn modelId="{84720972-3EA3-4BE7-A991-F0D6CD2FEE6A}" srcId="{085076F7-18BC-4DAC-8D0B-B54720009E88}" destId="{296B2533-DB12-491B-A25D-61F3FE100239}" srcOrd="2" destOrd="0" parTransId="{8CDBD30A-BA00-45EA-AB65-063149B70B83}" sibTransId="{61AEAF96-631C-4C14-A6BE-B7E66AACFAD1}"/>
    <dgm:cxn modelId="{5B856F74-BBF1-434B-AC51-9F9620BC1897}" type="presOf" srcId="{F7AF7995-3CC9-43EC-A66F-432C66E14C00}" destId="{A1343DE0-8FA1-4439-B733-A1E05E29AEB2}" srcOrd="0" destOrd="3" presId="urn:microsoft.com/office/officeart/2018/2/layout/IconLabelDescriptionList"/>
    <dgm:cxn modelId="{BE982D56-DD43-4804-829C-312BF4D51F7E}" srcId="{085076F7-18BC-4DAC-8D0B-B54720009E88}" destId="{12B09D6F-7E27-4116-AEE6-BF2573361AE9}" srcOrd="0" destOrd="0" parTransId="{4100ECD1-E03A-458A-80D3-8B24E0E35CA8}" sibTransId="{47AF03EC-479F-4146-8B77-24E89CDDB3EA}"/>
    <dgm:cxn modelId="{91D79279-739D-4040-96A7-7BBB13501551}" type="presOf" srcId="{085076F7-18BC-4DAC-8D0B-B54720009E88}" destId="{92002ECE-B037-454B-9364-216C2CE710F5}" srcOrd="0" destOrd="0" presId="urn:microsoft.com/office/officeart/2018/2/layout/IconLabelDescriptionList"/>
    <dgm:cxn modelId="{2DCE9B83-4B29-408D-A7A6-01FC8B4D5330}" srcId="{60267603-BB64-475D-9B73-63EBA6E0DEB6}" destId="{F119A755-1496-4D45-8BA5-3C5DBE783DAC}" srcOrd="4" destOrd="0" parTransId="{FD86C75A-0052-4330-B4D4-3EE53FFAE0ED}" sibTransId="{9F8E5523-7016-4DEA-AA49-8BF93456529F}"/>
    <dgm:cxn modelId="{C096C589-EDB2-4E65-ACF0-2BBFD5885068}" srcId="{5C2764E5-1BD3-4368-8918-05FEC3518DBD}" destId="{BD788C03-2408-4B6E-8357-F925790CBC94}" srcOrd="1" destOrd="0" parTransId="{0F9D2179-1B43-4226-9486-A288079223F9}" sibTransId="{4E4A631B-3E5F-426E-BECF-CA2A1A29D97D}"/>
    <dgm:cxn modelId="{556FEC8B-7227-4D7D-A1F9-A0CACCF70DC6}" type="presOf" srcId="{03AB4516-6445-49A5-A0A7-738719AF278C}" destId="{EAEFD4B3-A72B-424B-87CE-742030ABF706}" srcOrd="0" destOrd="3" presId="urn:microsoft.com/office/officeart/2018/2/layout/IconLabelDescriptionList"/>
    <dgm:cxn modelId="{90B0E98C-ADB0-46B5-AA73-3717F7AA620D}" type="presOf" srcId="{C1D44690-E307-4F89-AEE3-35FCA2208052}" destId="{EAEFD4B3-A72B-424B-87CE-742030ABF706}" srcOrd="0" destOrd="0" presId="urn:microsoft.com/office/officeart/2018/2/layout/IconLabelDescriptionList"/>
    <dgm:cxn modelId="{71576490-A757-4763-A029-6AEA71BDD3EA}" srcId="{60267603-BB64-475D-9B73-63EBA6E0DEB6}" destId="{C1D44690-E307-4F89-AEE3-35FCA2208052}" srcOrd="0" destOrd="0" parTransId="{67192CA0-F4F2-4E35-8C79-882047944BAE}" sibTransId="{97E98B87-CBA8-45A5-8FDA-8068769E4B73}"/>
    <dgm:cxn modelId="{5A850398-643C-4CBA-B68B-A38A5C28CAC4}" srcId="{1136AEF9-D44C-4672-8B45-0FA4677B56C7}" destId="{5C2764E5-1BD3-4368-8918-05FEC3518DBD}" srcOrd="1" destOrd="0" parTransId="{D9D42436-FB9A-4CF5-9B42-A2F5FF02284E}" sibTransId="{D63BF933-8D33-4985-B345-155FCFC2FF5D}"/>
    <dgm:cxn modelId="{720D56A0-8982-49C8-A06E-4C1951392248}" srcId="{5C2764E5-1BD3-4368-8918-05FEC3518DBD}" destId="{09386BF3-B7BD-4E5B-8A1B-5D23C79268B7}" srcOrd="0" destOrd="0" parTransId="{45F55346-D7CB-450C-8FFE-C8FA5F6581D4}" sibTransId="{8599A3F9-7322-418C-93B7-124F1F189456}"/>
    <dgm:cxn modelId="{07E1C9A1-81AE-4BF6-AA8C-88CD23079ED0}" type="presOf" srcId="{1136AEF9-D44C-4672-8B45-0FA4677B56C7}" destId="{405F4658-5292-41AC-8B86-5609FFF064AD}" srcOrd="0" destOrd="0" presId="urn:microsoft.com/office/officeart/2018/2/layout/IconLabelDescriptionList"/>
    <dgm:cxn modelId="{8D57E3A8-C1AB-4249-AF59-97BCB0E6EA2C}" srcId="{03AB4516-6445-49A5-A0A7-738719AF278C}" destId="{4B1F563E-5315-4270-A7BC-544020254C96}" srcOrd="5" destOrd="0" parTransId="{2679A696-9685-4733-B3DF-BD210D039D03}" sibTransId="{771293C9-38A7-4449-ABFB-E393047743D9}"/>
    <dgm:cxn modelId="{A02598A9-B983-4803-9535-5E0197E6EBFD}" srcId="{60267603-BB64-475D-9B73-63EBA6E0DEB6}" destId="{03AB4516-6445-49A5-A0A7-738719AF278C}" srcOrd="3" destOrd="0" parTransId="{AFC14979-4C04-414E-88D7-DE6BBFEA636D}" sibTransId="{8698F5A5-3212-43AB-B049-A16AFEE9EC9A}"/>
    <dgm:cxn modelId="{81906FAF-2EE2-4865-9AA6-DF55E914CC9C}" srcId="{1136AEF9-D44C-4672-8B45-0FA4677B56C7}" destId="{60267603-BB64-475D-9B73-63EBA6E0DEB6}" srcOrd="2" destOrd="0" parTransId="{AB9E750A-00D5-4FCD-B4A8-DC9148619469}" sibTransId="{2ACB9FC4-13E8-4933-A149-B68E1B0C0487}"/>
    <dgm:cxn modelId="{1D7002B1-0383-4971-B001-F4750F2DA7DA}" srcId="{1136AEF9-D44C-4672-8B45-0FA4677B56C7}" destId="{085076F7-18BC-4DAC-8D0B-B54720009E88}" srcOrd="0" destOrd="0" parTransId="{437D9D72-BCCD-40ED-B615-7223F86CDFDA}" sibTransId="{1022FA25-1CD6-4A6E-90AB-5F0F1FB5CD5E}"/>
    <dgm:cxn modelId="{5F6410B1-B7EA-4803-B53B-FEF2B3B6C84A}" type="presOf" srcId="{60267603-BB64-475D-9B73-63EBA6E0DEB6}" destId="{162AFEF0-BE97-420C-9EF4-7933C74721EB}" srcOrd="0" destOrd="0" presId="urn:microsoft.com/office/officeart/2018/2/layout/IconLabelDescriptionList"/>
    <dgm:cxn modelId="{7AFEA5B4-B335-46F9-933A-F8ECEFBC697C}" type="presOf" srcId="{BD788C03-2408-4B6E-8357-F925790CBC94}" destId="{A1343DE0-8FA1-4439-B733-A1E05E29AEB2}" srcOrd="0" destOrd="1" presId="urn:microsoft.com/office/officeart/2018/2/layout/IconLabelDescriptionList"/>
    <dgm:cxn modelId="{9B3892BD-6601-41CD-A348-0BFDBB3D78F4}" type="presOf" srcId="{09386BF3-B7BD-4E5B-8A1B-5D23C79268B7}" destId="{A1343DE0-8FA1-4439-B733-A1E05E29AEB2}" srcOrd="0" destOrd="0" presId="urn:microsoft.com/office/officeart/2018/2/layout/IconLabelDescriptionList"/>
    <dgm:cxn modelId="{5F711ABE-503B-4A31-9987-A862104A5F9A}" type="presOf" srcId="{8F00E419-6293-4FB3-8B89-070633FFD45F}" destId="{EAEFD4B3-A72B-424B-87CE-742030ABF706}" srcOrd="0" destOrd="7" presId="urn:microsoft.com/office/officeart/2018/2/layout/IconLabelDescriptionList"/>
    <dgm:cxn modelId="{2BCE2EBF-88B6-478D-AE8B-E41B85F4D82C}" srcId="{085076F7-18BC-4DAC-8D0B-B54720009E88}" destId="{A19C2E69-1718-4C86-B26A-8DEC57B4E8AB}" srcOrd="1" destOrd="0" parTransId="{81FFD15E-D71E-4B92-B53F-07B10BD2E185}" sibTransId="{A0114831-2DBF-47D5-886F-A5DDEC94ED39}"/>
    <dgm:cxn modelId="{EF48BEC5-2546-4756-8576-D6A2F6E2EA7A}" type="presOf" srcId="{DE739456-BBBA-44F9-B15B-9A986C4ABBC3}" destId="{EAEFD4B3-A72B-424B-87CE-742030ABF706}" srcOrd="0" destOrd="1" presId="urn:microsoft.com/office/officeart/2018/2/layout/IconLabelDescriptionList"/>
    <dgm:cxn modelId="{33EEFFC8-1CDE-43DF-9E17-350A6CC33E60}" srcId="{5C2764E5-1BD3-4368-8918-05FEC3518DBD}" destId="{EFC7501B-F574-4073-BC6E-29BD579BA900}" srcOrd="2" destOrd="0" parTransId="{FC8B21F5-2EA8-42B0-8C64-476B6EEFC929}" sibTransId="{0452326A-0F24-482B-8C6E-713A86E14932}"/>
    <dgm:cxn modelId="{507914DD-C806-4D99-8D15-A78A65BC522A}" srcId="{03AB4516-6445-49A5-A0A7-738719AF278C}" destId="{417B2CF6-DCA8-4E1C-8E58-33C9E856BAEB}" srcOrd="1" destOrd="0" parTransId="{18D16CF4-A2AC-4498-BC2C-D5288AAF2F8F}" sibTransId="{5B759351-242C-4B7E-9087-E43C06EE760E}"/>
    <dgm:cxn modelId="{63AE32DF-72CC-41BF-81D5-16A945F04C87}" type="presOf" srcId="{417B2CF6-DCA8-4E1C-8E58-33C9E856BAEB}" destId="{EAEFD4B3-A72B-424B-87CE-742030ABF706}" srcOrd="0" destOrd="5" presId="urn:microsoft.com/office/officeart/2018/2/layout/IconLabelDescriptionList"/>
    <dgm:cxn modelId="{152481E4-C249-438B-AB91-13D817B4E6A1}" srcId="{03AB4516-6445-49A5-A0A7-738719AF278C}" destId="{F932A2F6-882A-42A2-BCB9-0ED7F7B4F91C}" srcOrd="0" destOrd="0" parTransId="{3736D146-3B99-4209-8ECD-7AE1AAAB8FA8}" sibTransId="{105D9915-5731-401A-98B8-D25C410026EF}"/>
    <dgm:cxn modelId="{21EA48F1-9A0C-46FC-81A9-8F1BC784C1CC}" type="presOf" srcId="{296B2533-DB12-491B-A25D-61F3FE100239}" destId="{4B3041FD-8B06-4D55-8F42-51E20E9F8F94}" srcOrd="0" destOrd="2" presId="urn:microsoft.com/office/officeart/2018/2/layout/IconLabelDescriptionList"/>
    <dgm:cxn modelId="{1DC89AF4-9722-4882-A3B5-A2DD32D0145D}" type="presOf" srcId="{12B09D6F-7E27-4116-AEE6-BF2573361AE9}" destId="{4B3041FD-8B06-4D55-8F42-51E20E9F8F94}" srcOrd="0" destOrd="0" presId="urn:microsoft.com/office/officeart/2018/2/layout/IconLabelDescriptionList"/>
    <dgm:cxn modelId="{21A506F5-D338-49E7-8E9C-2CF887495A1E}" type="presOf" srcId="{4F42CE96-7686-4868-B258-DBCCB2717755}" destId="{EAEFD4B3-A72B-424B-87CE-742030ABF706}" srcOrd="0" destOrd="2" presId="urn:microsoft.com/office/officeart/2018/2/layout/IconLabelDescriptionList"/>
    <dgm:cxn modelId="{46CACBF5-C87B-4863-B79F-08C5273AC3B4}" type="presOf" srcId="{4B1F563E-5315-4270-A7BC-544020254C96}" destId="{EAEFD4B3-A72B-424B-87CE-742030ABF706}" srcOrd="0" destOrd="9" presId="urn:microsoft.com/office/officeart/2018/2/layout/IconLabelDescriptionList"/>
    <dgm:cxn modelId="{720A03FA-29C2-47B6-B81A-08F91EB2BB74}" type="presOf" srcId="{74EBD3EB-7823-4D60-92D4-3222B5AAF635}" destId="{EAEFD4B3-A72B-424B-87CE-742030ABF706}" srcOrd="0" destOrd="6" presId="urn:microsoft.com/office/officeart/2018/2/layout/IconLabelDescriptionList"/>
    <dgm:cxn modelId="{FC1363FA-84D4-4623-9679-A6A7B4B23BE3}" type="presOf" srcId="{A96D6575-8460-4020-9DA8-49D98EDD0541}" destId="{EAEFD4B3-A72B-424B-87CE-742030ABF706}" srcOrd="0" destOrd="8" presId="urn:microsoft.com/office/officeart/2018/2/layout/IconLabelDescriptionList"/>
    <dgm:cxn modelId="{EFFCA2B1-E4E1-435D-8330-422FEA8BC95F}" type="presParOf" srcId="{405F4658-5292-41AC-8B86-5609FFF064AD}" destId="{2F8A6F2A-B952-4B64-B4E2-733F9F6073BF}" srcOrd="0" destOrd="0" presId="urn:microsoft.com/office/officeart/2018/2/layout/IconLabelDescriptionList"/>
    <dgm:cxn modelId="{18961568-D4E9-42C3-90F7-81E7377BB85B}" type="presParOf" srcId="{2F8A6F2A-B952-4B64-B4E2-733F9F6073BF}" destId="{B77E8C4A-766F-4D88-8C70-CB4F9BEC63A2}" srcOrd="0" destOrd="0" presId="urn:microsoft.com/office/officeart/2018/2/layout/IconLabelDescriptionList"/>
    <dgm:cxn modelId="{E535F0EB-E2C7-461A-B0FB-2883F06E585D}" type="presParOf" srcId="{2F8A6F2A-B952-4B64-B4E2-733F9F6073BF}" destId="{6D4F160A-E30B-446C-9365-6CD80EB91939}" srcOrd="1" destOrd="0" presId="urn:microsoft.com/office/officeart/2018/2/layout/IconLabelDescriptionList"/>
    <dgm:cxn modelId="{D9DF24E7-0853-44E1-94E3-FEDE9CED7AF0}" type="presParOf" srcId="{2F8A6F2A-B952-4B64-B4E2-733F9F6073BF}" destId="{92002ECE-B037-454B-9364-216C2CE710F5}" srcOrd="2" destOrd="0" presId="urn:microsoft.com/office/officeart/2018/2/layout/IconLabelDescriptionList"/>
    <dgm:cxn modelId="{A692A04D-4D6D-41FD-B934-1C94A1ADF829}" type="presParOf" srcId="{2F8A6F2A-B952-4B64-B4E2-733F9F6073BF}" destId="{381BEEB8-2D44-483D-8759-4686DFD38341}" srcOrd="3" destOrd="0" presId="urn:microsoft.com/office/officeart/2018/2/layout/IconLabelDescriptionList"/>
    <dgm:cxn modelId="{56D5DE32-A390-4B02-A8D2-396BAEB422EA}" type="presParOf" srcId="{2F8A6F2A-B952-4B64-B4E2-733F9F6073BF}" destId="{4B3041FD-8B06-4D55-8F42-51E20E9F8F94}" srcOrd="4" destOrd="0" presId="urn:microsoft.com/office/officeart/2018/2/layout/IconLabelDescriptionList"/>
    <dgm:cxn modelId="{0B772253-36A4-435A-8ECF-CC3A5BD39A74}" type="presParOf" srcId="{405F4658-5292-41AC-8B86-5609FFF064AD}" destId="{331D2437-CB87-4439-9CB2-802F502964BD}" srcOrd="1" destOrd="0" presId="urn:microsoft.com/office/officeart/2018/2/layout/IconLabelDescriptionList"/>
    <dgm:cxn modelId="{25069776-B223-4BA6-9243-E3C3114370A2}" type="presParOf" srcId="{405F4658-5292-41AC-8B86-5609FFF064AD}" destId="{C0846857-9756-4262-AD26-95098404198A}" srcOrd="2" destOrd="0" presId="urn:microsoft.com/office/officeart/2018/2/layout/IconLabelDescriptionList"/>
    <dgm:cxn modelId="{AC39BAA3-41C0-4B1E-A6FE-F554425A4465}" type="presParOf" srcId="{C0846857-9756-4262-AD26-95098404198A}" destId="{4B7FC8FC-718F-4F3D-9C27-A84F88D4EC8C}" srcOrd="0" destOrd="0" presId="urn:microsoft.com/office/officeart/2018/2/layout/IconLabelDescriptionList"/>
    <dgm:cxn modelId="{E87A1A99-2E4E-43A0-A1EB-FA69793F3416}" type="presParOf" srcId="{C0846857-9756-4262-AD26-95098404198A}" destId="{49AD17EE-9AED-4319-A3F0-428ECF8AACD3}" srcOrd="1" destOrd="0" presId="urn:microsoft.com/office/officeart/2018/2/layout/IconLabelDescriptionList"/>
    <dgm:cxn modelId="{F967EF87-7FC2-43B8-8C52-C26B040CA10D}" type="presParOf" srcId="{C0846857-9756-4262-AD26-95098404198A}" destId="{4053E518-6E44-4C12-BFCE-9040B7C19D5F}" srcOrd="2" destOrd="0" presId="urn:microsoft.com/office/officeart/2018/2/layout/IconLabelDescriptionList"/>
    <dgm:cxn modelId="{83CE9D28-87D3-4B8D-AC9C-750421DF80DD}" type="presParOf" srcId="{C0846857-9756-4262-AD26-95098404198A}" destId="{5C9A6AA8-E1F3-45A1-A578-E1195CD8562C}" srcOrd="3" destOrd="0" presId="urn:microsoft.com/office/officeart/2018/2/layout/IconLabelDescriptionList"/>
    <dgm:cxn modelId="{A462E2EC-56B0-436C-A6F4-11B96C551145}" type="presParOf" srcId="{C0846857-9756-4262-AD26-95098404198A}" destId="{A1343DE0-8FA1-4439-B733-A1E05E29AEB2}" srcOrd="4" destOrd="0" presId="urn:microsoft.com/office/officeart/2018/2/layout/IconLabelDescriptionList"/>
    <dgm:cxn modelId="{B8A562C9-DAD0-4692-9BCA-CFEB36C20DD3}" type="presParOf" srcId="{405F4658-5292-41AC-8B86-5609FFF064AD}" destId="{7D188D50-4770-4ABC-91BA-95E2D6A837BB}" srcOrd="3" destOrd="0" presId="urn:microsoft.com/office/officeart/2018/2/layout/IconLabelDescriptionList"/>
    <dgm:cxn modelId="{560F31E6-7BE7-478F-B64C-7DC16BDA808C}" type="presParOf" srcId="{405F4658-5292-41AC-8B86-5609FFF064AD}" destId="{333DF5F6-B425-4C68-A89B-60A0C55F55C2}" srcOrd="4" destOrd="0" presId="urn:microsoft.com/office/officeart/2018/2/layout/IconLabelDescriptionList"/>
    <dgm:cxn modelId="{050918F1-EAE7-4D10-B595-5A66D1D78AB4}" type="presParOf" srcId="{333DF5F6-B425-4C68-A89B-60A0C55F55C2}" destId="{B34A6D2E-C0F6-4CA1-9A90-5FF74FAEDD0A}" srcOrd="0" destOrd="0" presId="urn:microsoft.com/office/officeart/2018/2/layout/IconLabelDescriptionList"/>
    <dgm:cxn modelId="{505F6FF7-27CB-4D77-A201-825A587C635F}" type="presParOf" srcId="{333DF5F6-B425-4C68-A89B-60A0C55F55C2}" destId="{13EBF5F3-E4D0-41EB-91DF-AB507A4CBF14}" srcOrd="1" destOrd="0" presId="urn:microsoft.com/office/officeart/2018/2/layout/IconLabelDescriptionList"/>
    <dgm:cxn modelId="{80CB7171-F212-4642-9472-25109E7382EA}" type="presParOf" srcId="{333DF5F6-B425-4C68-A89B-60A0C55F55C2}" destId="{162AFEF0-BE97-420C-9EF4-7933C74721EB}" srcOrd="2" destOrd="0" presId="urn:microsoft.com/office/officeart/2018/2/layout/IconLabelDescriptionList"/>
    <dgm:cxn modelId="{9EBD2216-61DF-4FFC-8600-6979A9ADE4F9}" type="presParOf" srcId="{333DF5F6-B425-4C68-A89B-60A0C55F55C2}" destId="{5F36CB30-ECCF-4424-97D7-C72CADC75E38}" srcOrd="3" destOrd="0" presId="urn:microsoft.com/office/officeart/2018/2/layout/IconLabelDescriptionList"/>
    <dgm:cxn modelId="{03835868-EB95-490D-AB16-C1AD8ACCE61A}" type="presParOf" srcId="{333DF5F6-B425-4C68-A89B-60A0C55F55C2}" destId="{EAEFD4B3-A72B-424B-87CE-742030ABF706}"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24D2E9-7A41-4FC3-8305-9BE3106AA162}"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05AAA5A-BBB1-43AE-B285-D4FF48D926EB}">
      <dgm:prSet/>
      <dgm:spPr/>
      <dgm:t>
        <a:bodyPr/>
        <a:lstStyle/>
        <a:p>
          <a:pPr>
            <a:defRPr b="1"/>
          </a:pPr>
          <a:r>
            <a:rPr lang="en-US"/>
            <a:t>BESKRIVNING</a:t>
          </a:r>
        </a:p>
      </dgm:t>
    </dgm:pt>
    <dgm:pt modelId="{2DA787D7-26F6-434F-88D3-ED6F661ED3D3}" type="parTrans" cxnId="{2A1DC3A7-6465-42EB-A797-3557017491DF}">
      <dgm:prSet/>
      <dgm:spPr/>
      <dgm:t>
        <a:bodyPr/>
        <a:lstStyle/>
        <a:p>
          <a:endParaRPr lang="en-US"/>
        </a:p>
      </dgm:t>
    </dgm:pt>
    <dgm:pt modelId="{1239B301-FDE0-488F-92DF-E2BE16A022DF}" type="sibTrans" cxnId="{2A1DC3A7-6465-42EB-A797-3557017491DF}">
      <dgm:prSet/>
      <dgm:spPr/>
      <dgm:t>
        <a:bodyPr/>
        <a:lstStyle/>
        <a:p>
          <a:endParaRPr lang="en-US"/>
        </a:p>
      </dgm:t>
    </dgm:pt>
    <dgm:pt modelId="{62F5B50B-D473-40FA-BC95-8FCE7B81EADA}">
      <dgm:prSet/>
      <dgm:spPr/>
      <dgm:t>
        <a:bodyPr/>
        <a:lstStyle/>
        <a:p>
          <a:r>
            <a:rPr lang="en-US" dirty="0" err="1"/>
            <a:t>Tillgången</a:t>
          </a:r>
          <a:r>
            <a:rPr lang="en-US" dirty="0"/>
            <a:t> </a:t>
          </a:r>
          <a:r>
            <a:rPr lang="en-US" dirty="0" err="1"/>
            <a:t>för</a:t>
          </a:r>
          <a:r>
            <a:rPr lang="en-US" dirty="0"/>
            <a:t> </a:t>
          </a:r>
          <a:r>
            <a:rPr lang="en-US" dirty="0" err="1"/>
            <a:t>individer</a:t>
          </a:r>
          <a:r>
            <a:rPr lang="en-US" dirty="0"/>
            <a:t> </a:t>
          </a:r>
          <a:r>
            <a:rPr lang="en-US" dirty="0" err="1"/>
            <a:t>och</a:t>
          </a:r>
          <a:r>
            <a:rPr lang="en-US" dirty="0"/>
            <a:t> </a:t>
          </a:r>
          <a:r>
            <a:rPr lang="en-US" dirty="0" err="1"/>
            <a:t>maskiner</a:t>
          </a:r>
          <a:r>
            <a:rPr lang="en-US" dirty="0"/>
            <a:t> till data </a:t>
          </a:r>
          <a:r>
            <a:rPr lang="en-US" dirty="0" err="1"/>
            <a:t>och</a:t>
          </a:r>
          <a:r>
            <a:rPr lang="en-US" dirty="0"/>
            <a:t> </a:t>
          </a:r>
          <a:r>
            <a:rPr lang="en-US" dirty="0" err="1"/>
            <a:t>applikationer</a:t>
          </a:r>
          <a:r>
            <a:rPr lang="en-US" dirty="0"/>
            <a:t> </a:t>
          </a:r>
          <a:r>
            <a:rPr lang="en-US" dirty="0" err="1"/>
            <a:t>kräver</a:t>
          </a:r>
          <a:r>
            <a:rPr lang="en-US" dirty="0"/>
            <a:t> </a:t>
          </a:r>
          <a:r>
            <a:rPr lang="en-US" dirty="0" err="1"/>
            <a:t>en</a:t>
          </a:r>
          <a:r>
            <a:rPr lang="en-US" dirty="0"/>
            <a:t> </a:t>
          </a:r>
          <a:r>
            <a:rPr lang="en-US" dirty="0" err="1"/>
            <a:t>behörighetsstyrning</a:t>
          </a:r>
          <a:r>
            <a:rPr lang="en-US" dirty="0"/>
            <a:t> </a:t>
          </a:r>
          <a:r>
            <a:rPr lang="en-US" dirty="0" err="1"/>
            <a:t>som</a:t>
          </a:r>
          <a:r>
            <a:rPr lang="en-US" dirty="0"/>
            <a:t> </a:t>
          </a:r>
          <a:r>
            <a:rPr lang="en-US" dirty="0" err="1"/>
            <a:t>säkerställer</a:t>
          </a:r>
          <a:r>
            <a:rPr lang="en-US" dirty="0"/>
            <a:t> </a:t>
          </a:r>
          <a:r>
            <a:rPr lang="en-US" dirty="0" err="1"/>
            <a:t>att</a:t>
          </a:r>
          <a:r>
            <a:rPr lang="en-US" dirty="0"/>
            <a:t> de </a:t>
          </a:r>
          <a:r>
            <a:rPr lang="en-US" dirty="0" err="1"/>
            <a:t>hanteringsregler</a:t>
          </a:r>
          <a:r>
            <a:rPr lang="en-US" dirty="0"/>
            <a:t> </a:t>
          </a:r>
          <a:r>
            <a:rPr lang="en-US" dirty="0" err="1"/>
            <a:t>som</a:t>
          </a:r>
          <a:r>
            <a:rPr lang="en-US" dirty="0"/>
            <a:t> </a:t>
          </a:r>
          <a:r>
            <a:rPr lang="en-US" dirty="0" err="1"/>
            <a:t>informationssäkerhets-klassningen</a:t>
          </a:r>
          <a:r>
            <a:rPr lang="en-US" dirty="0"/>
            <a:t> </a:t>
          </a:r>
          <a:r>
            <a:rPr lang="en-US" dirty="0" err="1"/>
            <a:t>stipulerar</a:t>
          </a:r>
          <a:r>
            <a:rPr lang="en-US" dirty="0"/>
            <a:t> </a:t>
          </a:r>
          <a:r>
            <a:rPr lang="en-US" dirty="0" err="1"/>
            <a:t>går</a:t>
          </a:r>
          <a:r>
            <a:rPr lang="en-US" dirty="0"/>
            <a:t> </a:t>
          </a:r>
          <a:r>
            <a:rPr lang="en-US" dirty="0" err="1"/>
            <a:t>att</a:t>
          </a:r>
          <a:r>
            <a:rPr lang="en-US" dirty="0"/>
            <a:t> </a:t>
          </a:r>
          <a:r>
            <a:rPr lang="en-US" dirty="0" err="1"/>
            <a:t>hantera</a:t>
          </a:r>
          <a:r>
            <a:rPr lang="en-US" dirty="0"/>
            <a:t> </a:t>
          </a:r>
          <a:r>
            <a:rPr lang="en-US" dirty="0" err="1"/>
            <a:t>och</a:t>
          </a:r>
          <a:r>
            <a:rPr lang="en-US" dirty="0"/>
            <a:t> </a:t>
          </a:r>
          <a:r>
            <a:rPr lang="en-US" dirty="0" err="1"/>
            <a:t>förvalta</a:t>
          </a:r>
          <a:r>
            <a:rPr lang="en-US" dirty="0"/>
            <a:t> </a:t>
          </a:r>
          <a:r>
            <a:rPr lang="en-US" dirty="0" err="1"/>
            <a:t>över</a:t>
          </a:r>
          <a:r>
            <a:rPr lang="en-US" dirty="0"/>
            <a:t> </a:t>
          </a:r>
          <a:r>
            <a:rPr lang="en-US" dirty="0" err="1"/>
            <a:t>tid</a:t>
          </a:r>
          <a:r>
            <a:rPr lang="en-US" dirty="0"/>
            <a:t>.</a:t>
          </a:r>
        </a:p>
      </dgm:t>
    </dgm:pt>
    <dgm:pt modelId="{B45C58CE-FC29-454D-8BB7-9D9E4B4B8FDC}" type="parTrans" cxnId="{75F85920-5B5E-49A9-B0CD-9FA29EB28DBF}">
      <dgm:prSet/>
      <dgm:spPr/>
      <dgm:t>
        <a:bodyPr/>
        <a:lstStyle/>
        <a:p>
          <a:endParaRPr lang="en-US"/>
        </a:p>
      </dgm:t>
    </dgm:pt>
    <dgm:pt modelId="{8D786489-954D-40E5-B4FD-9FC3CB515C63}" type="sibTrans" cxnId="{75F85920-5B5E-49A9-B0CD-9FA29EB28DBF}">
      <dgm:prSet/>
      <dgm:spPr/>
      <dgm:t>
        <a:bodyPr/>
        <a:lstStyle/>
        <a:p>
          <a:endParaRPr lang="en-US"/>
        </a:p>
      </dgm:t>
    </dgm:pt>
    <dgm:pt modelId="{2BCFA265-068E-4524-A066-C6A42252C29F}">
      <dgm:prSet/>
      <dgm:spPr/>
      <dgm:t>
        <a:bodyPr/>
        <a:lstStyle/>
        <a:p>
          <a:r>
            <a:rPr lang="en-US" i="1"/>
            <a:t>[BEHÖVER PRECISERAS OCH FÖRTYDLIGAS]</a:t>
          </a:r>
          <a:endParaRPr lang="en-US"/>
        </a:p>
      </dgm:t>
    </dgm:pt>
    <dgm:pt modelId="{86A9FA47-C987-4C18-A946-2BAFA58BF9FD}" type="parTrans" cxnId="{33841188-CA39-4DD4-BAE7-296A2243643B}">
      <dgm:prSet/>
      <dgm:spPr/>
      <dgm:t>
        <a:bodyPr/>
        <a:lstStyle/>
        <a:p>
          <a:endParaRPr lang="en-US"/>
        </a:p>
      </dgm:t>
    </dgm:pt>
    <dgm:pt modelId="{AC36BD31-B6C1-454B-8A30-16DE1AC47F46}" type="sibTrans" cxnId="{33841188-CA39-4DD4-BAE7-296A2243643B}">
      <dgm:prSet/>
      <dgm:spPr/>
      <dgm:t>
        <a:bodyPr/>
        <a:lstStyle/>
        <a:p>
          <a:endParaRPr lang="en-US"/>
        </a:p>
      </dgm:t>
    </dgm:pt>
    <dgm:pt modelId="{07992831-607F-49C7-B375-5A19DE1AF0E1}">
      <dgm:prSet/>
      <dgm:spPr/>
      <dgm:t>
        <a:bodyPr/>
        <a:lstStyle/>
        <a:p>
          <a:pPr>
            <a:defRPr b="1"/>
          </a:pPr>
          <a:r>
            <a:rPr lang="en-US" i="1"/>
            <a:t>MOTIVATION</a:t>
          </a:r>
          <a:endParaRPr lang="en-US"/>
        </a:p>
      </dgm:t>
    </dgm:pt>
    <dgm:pt modelId="{656F3346-F32B-446A-B99B-7C4058C9F5B2}" type="parTrans" cxnId="{D1B19965-3431-4352-9B2F-1B34CEA04DAF}">
      <dgm:prSet/>
      <dgm:spPr/>
      <dgm:t>
        <a:bodyPr/>
        <a:lstStyle/>
        <a:p>
          <a:endParaRPr lang="en-US"/>
        </a:p>
      </dgm:t>
    </dgm:pt>
    <dgm:pt modelId="{6A43049A-689E-4DA5-9A07-AF835F9EEBC9}" type="sibTrans" cxnId="{D1B19965-3431-4352-9B2F-1B34CEA04DAF}">
      <dgm:prSet/>
      <dgm:spPr/>
      <dgm:t>
        <a:bodyPr/>
        <a:lstStyle/>
        <a:p>
          <a:endParaRPr lang="en-US"/>
        </a:p>
      </dgm:t>
    </dgm:pt>
    <dgm:pt modelId="{951AEABD-BF4D-4072-9C42-6FA404846529}">
      <dgm:prSet/>
      <dgm:spPr/>
      <dgm:t>
        <a:bodyPr/>
        <a:lstStyle/>
        <a:p>
          <a:r>
            <a:rPr lang="en-US"/>
            <a:t>Åtkomst och behörighet</a:t>
          </a:r>
        </a:p>
      </dgm:t>
    </dgm:pt>
    <dgm:pt modelId="{37D8A21D-1B54-46BD-B82B-7BACB8351F24}" type="parTrans" cxnId="{13F88A9A-840A-44F4-865D-F7B0FB2C91BD}">
      <dgm:prSet/>
      <dgm:spPr/>
      <dgm:t>
        <a:bodyPr/>
        <a:lstStyle/>
        <a:p>
          <a:endParaRPr lang="en-US"/>
        </a:p>
      </dgm:t>
    </dgm:pt>
    <dgm:pt modelId="{66B83E00-A305-40C9-B126-F49CD1409724}" type="sibTrans" cxnId="{13F88A9A-840A-44F4-865D-F7B0FB2C91BD}">
      <dgm:prSet/>
      <dgm:spPr/>
      <dgm:t>
        <a:bodyPr/>
        <a:lstStyle/>
        <a:p>
          <a:endParaRPr lang="en-US"/>
        </a:p>
      </dgm:t>
    </dgm:pt>
    <dgm:pt modelId="{EC835FB1-B977-488A-9975-EB065E5EECAD}">
      <dgm:prSet/>
      <dgm:spPr/>
      <dgm:t>
        <a:bodyPr/>
        <a:lstStyle/>
        <a:p>
          <a:r>
            <a:rPr lang="en-US"/>
            <a:t>Bättre stödja informationsägare </a:t>
          </a:r>
        </a:p>
      </dgm:t>
    </dgm:pt>
    <dgm:pt modelId="{6AE5A09D-80AD-4C53-BB3E-EF078F941FBD}" type="parTrans" cxnId="{70B2B702-14BE-431C-A0E0-8A441C6BD995}">
      <dgm:prSet/>
      <dgm:spPr/>
      <dgm:t>
        <a:bodyPr/>
        <a:lstStyle/>
        <a:p>
          <a:endParaRPr lang="en-US"/>
        </a:p>
      </dgm:t>
    </dgm:pt>
    <dgm:pt modelId="{9CF81C9B-4330-4147-969F-044DE3DF38A3}" type="sibTrans" cxnId="{70B2B702-14BE-431C-A0E0-8A441C6BD995}">
      <dgm:prSet/>
      <dgm:spPr/>
      <dgm:t>
        <a:bodyPr/>
        <a:lstStyle/>
        <a:p>
          <a:endParaRPr lang="en-US"/>
        </a:p>
      </dgm:t>
    </dgm:pt>
    <dgm:pt modelId="{21BC17E1-88A4-4FAC-8DBD-DFFCE4E8C34C}">
      <dgm:prSet/>
      <dgm:spPr/>
      <dgm:t>
        <a:bodyPr/>
        <a:lstStyle/>
        <a:p>
          <a:r>
            <a:rPr lang="en-US"/>
            <a:t>Applikations utvecklare ska kunna förstå innehållet</a:t>
          </a:r>
        </a:p>
      </dgm:t>
    </dgm:pt>
    <dgm:pt modelId="{FCC1D8FF-3F0F-4833-A09B-3CAAE5D85878}" type="parTrans" cxnId="{CECF1EFB-865E-40A2-9296-A2CABBD219E4}">
      <dgm:prSet/>
      <dgm:spPr/>
      <dgm:t>
        <a:bodyPr/>
        <a:lstStyle/>
        <a:p>
          <a:endParaRPr lang="en-US"/>
        </a:p>
      </dgm:t>
    </dgm:pt>
    <dgm:pt modelId="{A1E7FB05-EA53-483B-9DA4-EFBDF5909BCD}" type="sibTrans" cxnId="{CECF1EFB-865E-40A2-9296-A2CABBD219E4}">
      <dgm:prSet/>
      <dgm:spPr/>
      <dgm:t>
        <a:bodyPr/>
        <a:lstStyle/>
        <a:p>
          <a:endParaRPr lang="en-US"/>
        </a:p>
      </dgm:t>
    </dgm:pt>
    <dgm:pt modelId="{0815B266-2543-4A07-AEF8-F3803BBB63E8}">
      <dgm:prSet/>
      <dgm:spPr/>
      <dgm:t>
        <a:bodyPr/>
        <a:lstStyle/>
        <a:p>
          <a:pPr>
            <a:defRPr b="1"/>
          </a:pPr>
          <a:r>
            <a:rPr lang="en-US"/>
            <a:t>IMPLIKATIONER</a:t>
          </a:r>
        </a:p>
      </dgm:t>
    </dgm:pt>
    <dgm:pt modelId="{59C99701-FA5B-4B43-9309-4C816701A11A}" type="parTrans" cxnId="{6C8A6886-6686-4F4D-A326-7210E5D94750}">
      <dgm:prSet/>
      <dgm:spPr/>
      <dgm:t>
        <a:bodyPr/>
        <a:lstStyle/>
        <a:p>
          <a:endParaRPr lang="en-US"/>
        </a:p>
      </dgm:t>
    </dgm:pt>
    <dgm:pt modelId="{7EBC4FB1-8EE5-4955-B807-D0BF9C0AA427}" type="sibTrans" cxnId="{6C8A6886-6686-4F4D-A326-7210E5D94750}">
      <dgm:prSet/>
      <dgm:spPr/>
      <dgm:t>
        <a:bodyPr/>
        <a:lstStyle/>
        <a:p>
          <a:endParaRPr lang="en-US"/>
        </a:p>
      </dgm:t>
    </dgm:pt>
    <dgm:pt modelId="{E01E5D8E-981D-4D2C-BECC-03813B9BCB00}">
      <dgm:prSet/>
      <dgm:spPr/>
      <dgm:t>
        <a:bodyPr/>
        <a:lstStyle/>
        <a:p>
          <a:r>
            <a:rPr lang="en-US"/>
            <a:t>Kräver möjlighet att hantera identiteter och roller</a:t>
          </a:r>
        </a:p>
      </dgm:t>
    </dgm:pt>
    <dgm:pt modelId="{77234CF8-F6D1-4988-9382-5E0E374BC7DB}" type="parTrans" cxnId="{F055B1BE-669A-404E-8141-E04663267B8C}">
      <dgm:prSet/>
      <dgm:spPr/>
      <dgm:t>
        <a:bodyPr/>
        <a:lstStyle/>
        <a:p>
          <a:endParaRPr lang="en-US"/>
        </a:p>
      </dgm:t>
    </dgm:pt>
    <dgm:pt modelId="{FBDFC60A-8ED6-4DC6-BB15-12011725BFCA}" type="sibTrans" cxnId="{F055B1BE-669A-404E-8141-E04663267B8C}">
      <dgm:prSet/>
      <dgm:spPr/>
      <dgm:t>
        <a:bodyPr/>
        <a:lstStyle/>
        <a:p>
          <a:endParaRPr lang="en-US"/>
        </a:p>
      </dgm:t>
    </dgm:pt>
    <dgm:pt modelId="{D82E0932-B8A6-4475-B7EB-C674C5EFF176}">
      <dgm:prSet/>
      <dgm:spPr/>
      <dgm:t>
        <a:bodyPr/>
        <a:lstStyle/>
        <a:p>
          <a:r>
            <a:rPr lang="en-US" dirty="0"/>
            <a:t>Om det </a:t>
          </a:r>
          <a:r>
            <a:rPr lang="en-US" dirty="0" err="1"/>
            <a:t>inte</a:t>
          </a:r>
          <a:r>
            <a:rPr lang="en-US" dirty="0"/>
            <a:t> </a:t>
          </a:r>
          <a:r>
            <a:rPr lang="en-US" dirty="0" err="1"/>
            <a:t>är</a:t>
          </a:r>
          <a:r>
            <a:rPr lang="en-US" dirty="0"/>
            <a:t> </a:t>
          </a:r>
          <a:r>
            <a:rPr lang="en-US" dirty="0" err="1"/>
            <a:t>anpassningsbart</a:t>
          </a:r>
          <a:r>
            <a:rPr lang="en-US" dirty="0"/>
            <a:t> </a:t>
          </a:r>
          <a:r>
            <a:rPr lang="en-US" dirty="0" err="1"/>
            <a:t>kan</a:t>
          </a:r>
          <a:r>
            <a:rPr lang="en-US" dirty="0"/>
            <a:t> </a:t>
          </a:r>
          <a:r>
            <a:rPr lang="en-US" dirty="0" err="1"/>
            <a:t>inte</a:t>
          </a:r>
          <a:r>
            <a:rPr lang="en-US" dirty="0"/>
            <a:t> </a:t>
          </a:r>
          <a:r>
            <a:rPr lang="en-US" dirty="0" err="1"/>
            <a:t>flera</a:t>
          </a:r>
          <a:r>
            <a:rPr lang="en-US" dirty="0"/>
            <a:t> </a:t>
          </a:r>
          <a:r>
            <a:rPr lang="en-US" dirty="0" err="1"/>
            <a:t>olika</a:t>
          </a:r>
          <a:r>
            <a:rPr lang="en-US" dirty="0"/>
            <a:t> </a:t>
          </a:r>
          <a:r>
            <a:rPr lang="en-US" dirty="0" err="1"/>
            <a:t>verksamheters</a:t>
          </a:r>
          <a:r>
            <a:rPr lang="en-US" dirty="0"/>
            <a:t>/ </a:t>
          </a:r>
          <a:r>
            <a:rPr lang="en-US" dirty="0" err="1"/>
            <a:t>organisationers</a:t>
          </a:r>
          <a:r>
            <a:rPr lang="en-US" dirty="0"/>
            <a:t> data </a:t>
          </a:r>
          <a:r>
            <a:rPr lang="en-US" dirty="0" err="1"/>
            <a:t>inte</a:t>
          </a:r>
          <a:r>
            <a:rPr lang="en-US" dirty="0"/>
            <a:t> </a:t>
          </a:r>
          <a:r>
            <a:rPr lang="en-US" dirty="0" err="1"/>
            <a:t>hanteras</a:t>
          </a:r>
          <a:r>
            <a:rPr lang="en-US" dirty="0"/>
            <a:t> i </a:t>
          </a:r>
          <a:r>
            <a:rPr lang="en-US" dirty="0" err="1"/>
            <a:t>samma</a:t>
          </a:r>
          <a:r>
            <a:rPr lang="en-US" dirty="0"/>
            <a:t> </a:t>
          </a:r>
          <a:r>
            <a:rPr lang="en-US" dirty="0" err="1"/>
            <a:t>lösning</a:t>
          </a:r>
          <a:r>
            <a:rPr lang="en-US" dirty="0"/>
            <a:t>. </a:t>
          </a:r>
        </a:p>
      </dgm:t>
    </dgm:pt>
    <dgm:pt modelId="{9A1F2737-62DF-4B0F-B23D-6199DC6623E1}" type="parTrans" cxnId="{58D1E691-5890-464B-90BD-5F5A96562E6A}">
      <dgm:prSet/>
      <dgm:spPr/>
      <dgm:t>
        <a:bodyPr/>
        <a:lstStyle/>
        <a:p>
          <a:endParaRPr lang="en-US"/>
        </a:p>
      </dgm:t>
    </dgm:pt>
    <dgm:pt modelId="{25DAB4C7-2944-4F09-B14C-CBF82F23480F}" type="sibTrans" cxnId="{58D1E691-5890-464B-90BD-5F5A96562E6A}">
      <dgm:prSet/>
      <dgm:spPr/>
      <dgm:t>
        <a:bodyPr/>
        <a:lstStyle/>
        <a:p>
          <a:endParaRPr lang="en-US"/>
        </a:p>
      </dgm:t>
    </dgm:pt>
    <dgm:pt modelId="{1CA8DD7C-7688-456E-BFD7-E450E7E0E12B}">
      <dgm:prSet/>
      <dgm:spPr/>
      <dgm:t>
        <a:bodyPr/>
        <a:lstStyle/>
        <a:p>
          <a:r>
            <a:rPr lang="en-US"/>
            <a:t>IoT arkitekturen möjliggör fördelning av information baserat informationens egenskaper och egenskaperna hos den som tillåts använda den. </a:t>
          </a:r>
        </a:p>
      </dgm:t>
    </dgm:pt>
    <dgm:pt modelId="{C5E88717-2D7B-4181-9705-A019B0248AAF}" type="parTrans" cxnId="{D39A3A0A-EFDB-4F81-9DC6-BAF350753FD4}">
      <dgm:prSet/>
      <dgm:spPr/>
      <dgm:t>
        <a:bodyPr/>
        <a:lstStyle/>
        <a:p>
          <a:endParaRPr lang="en-US"/>
        </a:p>
      </dgm:t>
    </dgm:pt>
    <dgm:pt modelId="{725D762B-EC3A-4938-9342-F11D5D9A864D}" type="sibTrans" cxnId="{D39A3A0A-EFDB-4F81-9DC6-BAF350753FD4}">
      <dgm:prSet/>
      <dgm:spPr/>
      <dgm:t>
        <a:bodyPr/>
        <a:lstStyle/>
        <a:p>
          <a:endParaRPr lang="en-US"/>
        </a:p>
      </dgm:t>
    </dgm:pt>
    <dgm:pt modelId="{15AA22AB-191B-4281-9B46-52422A2F79C8}" type="pres">
      <dgm:prSet presAssocID="{2724D2E9-7A41-4FC3-8305-9BE3106AA162}" presName="root" presStyleCnt="0">
        <dgm:presLayoutVars>
          <dgm:dir/>
          <dgm:resizeHandles val="exact"/>
        </dgm:presLayoutVars>
      </dgm:prSet>
      <dgm:spPr/>
    </dgm:pt>
    <dgm:pt modelId="{67E39530-50C3-44FD-87F8-3EF6536BBBB0}" type="pres">
      <dgm:prSet presAssocID="{C05AAA5A-BBB1-43AE-B285-D4FF48D926EB}" presName="compNode" presStyleCnt="0"/>
      <dgm:spPr/>
    </dgm:pt>
    <dgm:pt modelId="{61BB6585-1697-4C8F-A65B-79123E9AD9C4}" type="pres">
      <dgm:prSet presAssocID="{C05AAA5A-BBB1-43AE-B285-D4FF48D926E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
        </a:ext>
      </dgm:extLst>
    </dgm:pt>
    <dgm:pt modelId="{BD56F995-5836-430F-9EFC-19161F459356}" type="pres">
      <dgm:prSet presAssocID="{C05AAA5A-BBB1-43AE-B285-D4FF48D926EB}" presName="iconSpace" presStyleCnt="0"/>
      <dgm:spPr/>
    </dgm:pt>
    <dgm:pt modelId="{A06B458D-BE49-4B53-ACDA-AC2EEA60F09A}" type="pres">
      <dgm:prSet presAssocID="{C05AAA5A-BBB1-43AE-B285-D4FF48D926EB}" presName="parTx" presStyleLbl="revTx" presStyleIdx="0" presStyleCnt="6">
        <dgm:presLayoutVars>
          <dgm:chMax val="0"/>
          <dgm:chPref val="0"/>
        </dgm:presLayoutVars>
      </dgm:prSet>
      <dgm:spPr/>
    </dgm:pt>
    <dgm:pt modelId="{8913C138-5C7F-459E-8B75-B58921DE0832}" type="pres">
      <dgm:prSet presAssocID="{C05AAA5A-BBB1-43AE-B285-D4FF48D926EB}" presName="txSpace" presStyleCnt="0"/>
      <dgm:spPr/>
    </dgm:pt>
    <dgm:pt modelId="{26352A3D-ED22-48FB-B438-11432C236DF8}" type="pres">
      <dgm:prSet presAssocID="{C05AAA5A-BBB1-43AE-B285-D4FF48D926EB}" presName="desTx" presStyleLbl="revTx" presStyleIdx="1" presStyleCnt="6">
        <dgm:presLayoutVars/>
      </dgm:prSet>
      <dgm:spPr/>
    </dgm:pt>
    <dgm:pt modelId="{E6ACF103-9964-4364-B096-EDEEBF848B59}" type="pres">
      <dgm:prSet presAssocID="{1239B301-FDE0-488F-92DF-E2BE16A022DF}" presName="sibTrans" presStyleCnt="0"/>
      <dgm:spPr/>
    </dgm:pt>
    <dgm:pt modelId="{4428D997-93DE-456B-8463-B001F60F890C}" type="pres">
      <dgm:prSet presAssocID="{07992831-607F-49C7-B375-5A19DE1AF0E1}" presName="compNode" presStyleCnt="0"/>
      <dgm:spPr/>
    </dgm:pt>
    <dgm:pt modelId="{6504B82A-7FAF-4997-9E87-94E35A9B53E5}" type="pres">
      <dgm:prSet presAssocID="{07992831-607F-49C7-B375-5A19DE1AF0E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nvändare"/>
        </a:ext>
      </dgm:extLst>
    </dgm:pt>
    <dgm:pt modelId="{B45839FF-1684-455C-BE86-A3EC0CCBB766}" type="pres">
      <dgm:prSet presAssocID="{07992831-607F-49C7-B375-5A19DE1AF0E1}" presName="iconSpace" presStyleCnt="0"/>
      <dgm:spPr/>
    </dgm:pt>
    <dgm:pt modelId="{07506309-261E-40B1-BB1C-78E4D5A08CBA}" type="pres">
      <dgm:prSet presAssocID="{07992831-607F-49C7-B375-5A19DE1AF0E1}" presName="parTx" presStyleLbl="revTx" presStyleIdx="2" presStyleCnt="6">
        <dgm:presLayoutVars>
          <dgm:chMax val="0"/>
          <dgm:chPref val="0"/>
        </dgm:presLayoutVars>
      </dgm:prSet>
      <dgm:spPr/>
    </dgm:pt>
    <dgm:pt modelId="{6AB8E0E6-AEA6-4A4F-8891-DDC4F0F77465}" type="pres">
      <dgm:prSet presAssocID="{07992831-607F-49C7-B375-5A19DE1AF0E1}" presName="txSpace" presStyleCnt="0"/>
      <dgm:spPr/>
    </dgm:pt>
    <dgm:pt modelId="{C43BE794-D984-4DA1-9771-019FBC1A30C2}" type="pres">
      <dgm:prSet presAssocID="{07992831-607F-49C7-B375-5A19DE1AF0E1}" presName="desTx" presStyleLbl="revTx" presStyleIdx="3" presStyleCnt="6">
        <dgm:presLayoutVars/>
      </dgm:prSet>
      <dgm:spPr/>
    </dgm:pt>
    <dgm:pt modelId="{082D0CB3-5828-4C78-9D30-0213D3F97F5F}" type="pres">
      <dgm:prSet presAssocID="{6A43049A-689E-4DA5-9A07-AF835F9EEBC9}" presName="sibTrans" presStyleCnt="0"/>
      <dgm:spPr/>
    </dgm:pt>
    <dgm:pt modelId="{B098DDB5-671B-4941-86E8-D5BA3EBF4405}" type="pres">
      <dgm:prSet presAssocID="{0815B266-2543-4A07-AEF8-F3803BBB63E8}" presName="compNode" presStyleCnt="0"/>
      <dgm:spPr/>
    </dgm:pt>
    <dgm:pt modelId="{94CC4DCD-9677-4F06-9300-005FBC62F024}" type="pres">
      <dgm:prSet presAssocID="{0815B266-2543-4A07-AEF8-F3803BBB63E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erarki"/>
        </a:ext>
      </dgm:extLst>
    </dgm:pt>
    <dgm:pt modelId="{448F4A55-9398-4E8B-81F7-D2BFA79FD330}" type="pres">
      <dgm:prSet presAssocID="{0815B266-2543-4A07-AEF8-F3803BBB63E8}" presName="iconSpace" presStyleCnt="0"/>
      <dgm:spPr/>
    </dgm:pt>
    <dgm:pt modelId="{00185747-F4A8-432D-A72D-8446346E1A40}" type="pres">
      <dgm:prSet presAssocID="{0815B266-2543-4A07-AEF8-F3803BBB63E8}" presName="parTx" presStyleLbl="revTx" presStyleIdx="4" presStyleCnt="6">
        <dgm:presLayoutVars>
          <dgm:chMax val="0"/>
          <dgm:chPref val="0"/>
        </dgm:presLayoutVars>
      </dgm:prSet>
      <dgm:spPr/>
    </dgm:pt>
    <dgm:pt modelId="{D5DE6437-6792-4E72-B025-A3EF8884B665}" type="pres">
      <dgm:prSet presAssocID="{0815B266-2543-4A07-AEF8-F3803BBB63E8}" presName="txSpace" presStyleCnt="0"/>
      <dgm:spPr/>
    </dgm:pt>
    <dgm:pt modelId="{50E37B56-3BE8-49B1-A33A-CC6D7D18356B}" type="pres">
      <dgm:prSet presAssocID="{0815B266-2543-4A07-AEF8-F3803BBB63E8}" presName="desTx" presStyleLbl="revTx" presStyleIdx="5" presStyleCnt="6">
        <dgm:presLayoutVars/>
      </dgm:prSet>
      <dgm:spPr/>
    </dgm:pt>
  </dgm:ptLst>
  <dgm:cxnLst>
    <dgm:cxn modelId="{70B2B702-14BE-431C-A0E0-8A441C6BD995}" srcId="{07992831-607F-49C7-B375-5A19DE1AF0E1}" destId="{EC835FB1-B977-488A-9975-EB065E5EECAD}" srcOrd="1" destOrd="0" parTransId="{6AE5A09D-80AD-4C53-BB3E-EF078F941FBD}" sibTransId="{9CF81C9B-4330-4147-969F-044DE3DF38A3}"/>
    <dgm:cxn modelId="{D39A3A0A-EFDB-4F81-9DC6-BAF350753FD4}" srcId="{0815B266-2543-4A07-AEF8-F3803BBB63E8}" destId="{1CA8DD7C-7688-456E-BFD7-E450E7E0E12B}" srcOrd="2" destOrd="0" parTransId="{C5E88717-2D7B-4181-9705-A019B0248AAF}" sibTransId="{725D762B-EC3A-4938-9342-F11D5D9A864D}"/>
    <dgm:cxn modelId="{A2BDA213-F3D1-410E-A65A-37A59287E15C}" type="presOf" srcId="{21BC17E1-88A4-4FAC-8DBD-DFFCE4E8C34C}" destId="{C43BE794-D984-4DA1-9771-019FBC1A30C2}" srcOrd="0" destOrd="2" presId="urn:microsoft.com/office/officeart/2018/2/layout/IconLabelDescriptionList"/>
    <dgm:cxn modelId="{D9EFAA15-F92E-4D44-8AC0-D48872419018}" type="presOf" srcId="{E01E5D8E-981D-4D2C-BECC-03813B9BCB00}" destId="{50E37B56-3BE8-49B1-A33A-CC6D7D18356B}" srcOrd="0" destOrd="0" presId="urn:microsoft.com/office/officeart/2018/2/layout/IconLabelDescriptionList"/>
    <dgm:cxn modelId="{75F85920-5B5E-49A9-B0CD-9FA29EB28DBF}" srcId="{C05AAA5A-BBB1-43AE-B285-D4FF48D926EB}" destId="{62F5B50B-D473-40FA-BC95-8FCE7B81EADA}" srcOrd="0" destOrd="0" parTransId="{B45C58CE-FC29-454D-8BB7-9D9E4B4B8FDC}" sibTransId="{8D786489-954D-40E5-B4FD-9FC3CB515C63}"/>
    <dgm:cxn modelId="{51E6CD23-34F3-4508-A3E7-DA45E03E3238}" type="presOf" srcId="{2724D2E9-7A41-4FC3-8305-9BE3106AA162}" destId="{15AA22AB-191B-4281-9B46-52422A2F79C8}" srcOrd="0" destOrd="0" presId="urn:microsoft.com/office/officeart/2018/2/layout/IconLabelDescriptionList"/>
    <dgm:cxn modelId="{AF9EDE23-84DD-4F42-BD4C-83C037E0EE33}" type="presOf" srcId="{62F5B50B-D473-40FA-BC95-8FCE7B81EADA}" destId="{26352A3D-ED22-48FB-B438-11432C236DF8}" srcOrd="0" destOrd="0" presId="urn:microsoft.com/office/officeart/2018/2/layout/IconLabelDescriptionList"/>
    <dgm:cxn modelId="{D1B19965-3431-4352-9B2F-1B34CEA04DAF}" srcId="{2724D2E9-7A41-4FC3-8305-9BE3106AA162}" destId="{07992831-607F-49C7-B375-5A19DE1AF0E1}" srcOrd="1" destOrd="0" parTransId="{656F3346-F32B-446A-B99B-7C4058C9F5B2}" sibTransId="{6A43049A-689E-4DA5-9A07-AF835F9EEBC9}"/>
    <dgm:cxn modelId="{7F92D04E-69F8-4BD9-9E5C-CEE61B476084}" type="presOf" srcId="{07992831-607F-49C7-B375-5A19DE1AF0E1}" destId="{07506309-261E-40B1-BB1C-78E4D5A08CBA}" srcOrd="0" destOrd="0" presId="urn:microsoft.com/office/officeart/2018/2/layout/IconLabelDescriptionList"/>
    <dgm:cxn modelId="{0E181273-4C4B-4DA4-A472-6D2CD52107B6}" type="presOf" srcId="{0815B266-2543-4A07-AEF8-F3803BBB63E8}" destId="{00185747-F4A8-432D-A72D-8446346E1A40}" srcOrd="0" destOrd="0" presId="urn:microsoft.com/office/officeart/2018/2/layout/IconLabelDescriptionList"/>
    <dgm:cxn modelId="{5EB8C181-A063-40A2-BE6F-3D972F11ABB4}" type="presOf" srcId="{951AEABD-BF4D-4072-9C42-6FA404846529}" destId="{C43BE794-D984-4DA1-9771-019FBC1A30C2}" srcOrd="0" destOrd="0" presId="urn:microsoft.com/office/officeart/2018/2/layout/IconLabelDescriptionList"/>
    <dgm:cxn modelId="{90B80B86-C31F-4C52-9D22-92517C62BC83}" type="presOf" srcId="{1CA8DD7C-7688-456E-BFD7-E450E7E0E12B}" destId="{50E37B56-3BE8-49B1-A33A-CC6D7D18356B}" srcOrd="0" destOrd="2" presId="urn:microsoft.com/office/officeart/2018/2/layout/IconLabelDescriptionList"/>
    <dgm:cxn modelId="{6C8A6886-6686-4F4D-A326-7210E5D94750}" srcId="{2724D2E9-7A41-4FC3-8305-9BE3106AA162}" destId="{0815B266-2543-4A07-AEF8-F3803BBB63E8}" srcOrd="2" destOrd="0" parTransId="{59C99701-FA5B-4B43-9309-4C816701A11A}" sibTransId="{7EBC4FB1-8EE5-4955-B807-D0BF9C0AA427}"/>
    <dgm:cxn modelId="{33841188-CA39-4DD4-BAE7-296A2243643B}" srcId="{C05AAA5A-BBB1-43AE-B285-D4FF48D926EB}" destId="{2BCFA265-068E-4524-A066-C6A42252C29F}" srcOrd="1" destOrd="0" parTransId="{86A9FA47-C987-4C18-A946-2BAFA58BF9FD}" sibTransId="{AC36BD31-B6C1-454B-8A30-16DE1AC47F46}"/>
    <dgm:cxn modelId="{3A0C998E-751B-4E43-8DD2-8B8A47D5ABFB}" type="presOf" srcId="{EC835FB1-B977-488A-9975-EB065E5EECAD}" destId="{C43BE794-D984-4DA1-9771-019FBC1A30C2}" srcOrd="0" destOrd="1" presId="urn:microsoft.com/office/officeart/2018/2/layout/IconLabelDescriptionList"/>
    <dgm:cxn modelId="{58D1E691-5890-464B-90BD-5F5A96562E6A}" srcId="{0815B266-2543-4A07-AEF8-F3803BBB63E8}" destId="{D82E0932-B8A6-4475-B7EB-C674C5EFF176}" srcOrd="1" destOrd="0" parTransId="{9A1F2737-62DF-4B0F-B23D-6199DC6623E1}" sibTransId="{25DAB4C7-2944-4F09-B14C-CBF82F23480F}"/>
    <dgm:cxn modelId="{13F88A9A-840A-44F4-865D-F7B0FB2C91BD}" srcId="{07992831-607F-49C7-B375-5A19DE1AF0E1}" destId="{951AEABD-BF4D-4072-9C42-6FA404846529}" srcOrd="0" destOrd="0" parTransId="{37D8A21D-1B54-46BD-B82B-7BACB8351F24}" sibTransId="{66B83E00-A305-40C9-B126-F49CD1409724}"/>
    <dgm:cxn modelId="{2A1DC3A7-6465-42EB-A797-3557017491DF}" srcId="{2724D2E9-7A41-4FC3-8305-9BE3106AA162}" destId="{C05AAA5A-BBB1-43AE-B285-D4FF48D926EB}" srcOrd="0" destOrd="0" parTransId="{2DA787D7-26F6-434F-88D3-ED6F661ED3D3}" sibTransId="{1239B301-FDE0-488F-92DF-E2BE16A022DF}"/>
    <dgm:cxn modelId="{BF7C06AA-5860-4753-ADA8-7DF1EE001EE5}" type="presOf" srcId="{C05AAA5A-BBB1-43AE-B285-D4FF48D926EB}" destId="{A06B458D-BE49-4B53-ACDA-AC2EEA60F09A}" srcOrd="0" destOrd="0" presId="urn:microsoft.com/office/officeart/2018/2/layout/IconLabelDescriptionList"/>
    <dgm:cxn modelId="{F055B1BE-669A-404E-8141-E04663267B8C}" srcId="{0815B266-2543-4A07-AEF8-F3803BBB63E8}" destId="{E01E5D8E-981D-4D2C-BECC-03813B9BCB00}" srcOrd="0" destOrd="0" parTransId="{77234CF8-F6D1-4988-9382-5E0E374BC7DB}" sibTransId="{FBDFC60A-8ED6-4DC6-BB15-12011725BFCA}"/>
    <dgm:cxn modelId="{DDD8E7D0-D40B-452B-BA36-5ADC5733E2FD}" type="presOf" srcId="{D82E0932-B8A6-4475-B7EB-C674C5EFF176}" destId="{50E37B56-3BE8-49B1-A33A-CC6D7D18356B}" srcOrd="0" destOrd="1" presId="urn:microsoft.com/office/officeart/2018/2/layout/IconLabelDescriptionList"/>
    <dgm:cxn modelId="{A9C3E4FA-BB36-4460-A6E9-211D6FF5B2C6}" type="presOf" srcId="{2BCFA265-068E-4524-A066-C6A42252C29F}" destId="{26352A3D-ED22-48FB-B438-11432C236DF8}" srcOrd="0" destOrd="1" presId="urn:microsoft.com/office/officeart/2018/2/layout/IconLabelDescriptionList"/>
    <dgm:cxn modelId="{CECF1EFB-865E-40A2-9296-A2CABBD219E4}" srcId="{07992831-607F-49C7-B375-5A19DE1AF0E1}" destId="{21BC17E1-88A4-4FAC-8DBD-DFFCE4E8C34C}" srcOrd="2" destOrd="0" parTransId="{FCC1D8FF-3F0F-4833-A09B-3CAAE5D85878}" sibTransId="{A1E7FB05-EA53-483B-9DA4-EFBDF5909BCD}"/>
    <dgm:cxn modelId="{3508FCC4-1764-48A2-9406-8A591B40A4C9}" type="presParOf" srcId="{15AA22AB-191B-4281-9B46-52422A2F79C8}" destId="{67E39530-50C3-44FD-87F8-3EF6536BBBB0}" srcOrd="0" destOrd="0" presId="urn:microsoft.com/office/officeart/2018/2/layout/IconLabelDescriptionList"/>
    <dgm:cxn modelId="{09B440BA-6EC2-4E41-A637-8FEC075B9B9D}" type="presParOf" srcId="{67E39530-50C3-44FD-87F8-3EF6536BBBB0}" destId="{61BB6585-1697-4C8F-A65B-79123E9AD9C4}" srcOrd="0" destOrd="0" presId="urn:microsoft.com/office/officeart/2018/2/layout/IconLabelDescriptionList"/>
    <dgm:cxn modelId="{F2228B2E-72E6-43B0-86CC-5B86970A1FD0}" type="presParOf" srcId="{67E39530-50C3-44FD-87F8-3EF6536BBBB0}" destId="{BD56F995-5836-430F-9EFC-19161F459356}" srcOrd="1" destOrd="0" presId="urn:microsoft.com/office/officeart/2018/2/layout/IconLabelDescriptionList"/>
    <dgm:cxn modelId="{540E1D20-1490-4885-BBB6-E7BB554A5E7C}" type="presParOf" srcId="{67E39530-50C3-44FD-87F8-3EF6536BBBB0}" destId="{A06B458D-BE49-4B53-ACDA-AC2EEA60F09A}" srcOrd="2" destOrd="0" presId="urn:microsoft.com/office/officeart/2018/2/layout/IconLabelDescriptionList"/>
    <dgm:cxn modelId="{E29C0D07-8EFD-4F62-B99F-0455CAB05FA5}" type="presParOf" srcId="{67E39530-50C3-44FD-87F8-3EF6536BBBB0}" destId="{8913C138-5C7F-459E-8B75-B58921DE0832}" srcOrd="3" destOrd="0" presId="urn:microsoft.com/office/officeart/2018/2/layout/IconLabelDescriptionList"/>
    <dgm:cxn modelId="{2EE6406B-4906-4318-AE43-9CF332E802B6}" type="presParOf" srcId="{67E39530-50C3-44FD-87F8-3EF6536BBBB0}" destId="{26352A3D-ED22-48FB-B438-11432C236DF8}" srcOrd="4" destOrd="0" presId="urn:microsoft.com/office/officeart/2018/2/layout/IconLabelDescriptionList"/>
    <dgm:cxn modelId="{C882999C-7DA1-4ACC-BEE8-34FB88440C21}" type="presParOf" srcId="{15AA22AB-191B-4281-9B46-52422A2F79C8}" destId="{E6ACF103-9964-4364-B096-EDEEBF848B59}" srcOrd="1" destOrd="0" presId="urn:microsoft.com/office/officeart/2018/2/layout/IconLabelDescriptionList"/>
    <dgm:cxn modelId="{87E5C0C3-1CFE-4DC4-B7C1-07920302CD96}" type="presParOf" srcId="{15AA22AB-191B-4281-9B46-52422A2F79C8}" destId="{4428D997-93DE-456B-8463-B001F60F890C}" srcOrd="2" destOrd="0" presId="urn:microsoft.com/office/officeart/2018/2/layout/IconLabelDescriptionList"/>
    <dgm:cxn modelId="{B833F174-9986-42D9-B0B7-E61B097C824F}" type="presParOf" srcId="{4428D997-93DE-456B-8463-B001F60F890C}" destId="{6504B82A-7FAF-4997-9E87-94E35A9B53E5}" srcOrd="0" destOrd="0" presId="urn:microsoft.com/office/officeart/2018/2/layout/IconLabelDescriptionList"/>
    <dgm:cxn modelId="{0CFB550C-C60D-4BE6-93DA-58BD39115C07}" type="presParOf" srcId="{4428D997-93DE-456B-8463-B001F60F890C}" destId="{B45839FF-1684-455C-BE86-A3EC0CCBB766}" srcOrd="1" destOrd="0" presId="urn:microsoft.com/office/officeart/2018/2/layout/IconLabelDescriptionList"/>
    <dgm:cxn modelId="{6AE1545B-4C60-4E1E-B52E-50D786BC250B}" type="presParOf" srcId="{4428D997-93DE-456B-8463-B001F60F890C}" destId="{07506309-261E-40B1-BB1C-78E4D5A08CBA}" srcOrd="2" destOrd="0" presId="urn:microsoft.com/office/officeart/2018/2/layout/IconLabelDescriptionList"/>
    <dgm:cxn modelId="{1CCB7DD2-E6DD-40FA-87A1-EA29F15C8650}" type="presParOf" srcId="{4428D997-93DE-456B-8463-B001F60F890C}" destId="{6AB8E0E6-AEA6-4A4F-8891-DDC4F0F77465}" srcOrd="3" destOrd="0" presId="urn:microsoft.com/office/officeart/2018/2/layout/IconLabelDescriptionList"/>
    <dgm:cxn modelId="{FA3A5BE6-5E27-41C0-90FE-5C152000E566}" type="presParOf" srcId="{4428D997-93DE-456B-8463-B001F60F890C}" destId="{C43BE794-D984-4DA1-9771-019FBC1A30C2}" srcOrd="4" destOrd="0" presId="urn:microsoft.com/office/officeart/2018/2/layout/IconLabelDescriptionList"/>
    <dgm:cxn modelId="{CCDA0EC2-7A31-453F-BB16-4B644A233473}" type="presParOf" srcId="{15AA22AB-191B-4281-9B46-52422A2F79C8}" destId="{082D0CB3-5828-4C78-9D30-0213D3F97F5F}" srcOrd="3" destOrd="0" presId="urn:microsoft.com/office/officeart/2018/2/layout/IconLabelDescriptionList"/>
    <dgm:cxn modelId="{E96CF4FF-BC21-4048-A3EB-C040FA1E297F}" type="presParOf" srcId="{15AA22AB-191B-4281-9B46-52422A2F79C8}" destId="{B098DDB5-671B-4941-86E8-D5BA3EBF4405}" srcOrd="4" destOrd="0" presId="urn:microsoft.com/office/officeart/2018/2/layout/IconLabelDescriptionList"/>
    <dgm:cxn modelId="{E6B08B14-0622-478A-956D-8179E8A6AB4C}" type="presParOf" srcId="{B098DDB5-671B-4941-86E8-D5BA3EBF4405}" destId="{94CC4DCD-9677-4F06-9300-005FBC62F024}" srcOrd="0" destOrd="0" presId="urn:microsoft.com/office/officeart/2018/2/layout/IconLabelDescriptionList"/>
    <dgm:cxn modelId="{44016FA6-95CA-49B2-852A-48D15A2BB076}" type="presParOf" srcId="{B098DDB5-671B-4941-86E8-D5BA3EBF4405}" destId="{448F4A55-9398-4E8B-81F7-D2BFA79FD330}" srcOrd="1" destOrd="0" presId="urn:microsoft.com/office/officeart/2018/2/layout/IconLabelDescriptionList"/>
    <dgm:cxn modelId="{D5FAE665-CF21-4C15-B566-01ACFAB32AA9}" type="presParOf" srcId="{B098DDB5-671B-4941-86E8-D5BA3EBF4405}" destId="{00185747-F4A8-432D-A72D-8446346E1A40}" srcOrd="2" destOrd="0" presId="urn:microsoft.com/office/officeart/2018/2/layout/IconLabelDescriptionList"/>
    <dgm:cxn modelId="{FA0F8ED7-4519-4380-8461-325A9560E5E7}" type="presParOf" srcId="{B098DDB5-671B-4941-86E8-D5BA3EBF4405}" destId="{D5DE6437-6792-4E72-B025-A3EF8884B665}" srcOrd="3" destOrd="0" presId="urn:microsoft.com/office/officeart/2018/2/layout/IconLabelDescriptionList"/>
    <dgm:cxn modelId="{7B2C597B-9B55-41A2-A52C-666E0C20567B}" type="presParOf" srcId="{B098DDB5-671B-4941-86E8-D5BA3EBF4405}" destId="{50E37B56-3BE8-49B1-A33A-CC6D7D18356B}"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B6F13F5-DC76-4594-AB40-687DF169E1C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94D59E1-FC26-4029-AB30-B4DA185B6FBE}">
      <dgm:prSet/>
      <dgm:spPr/>
      <dgm:t>
        <a:bodyPr/>
        <a:lstStyle/>
        <a:p>
          <a:r>
            <a:rPr lang="en-US"/>
            <a:t>PRINCIP 4:  </a:t>
          </a:r>
          <a:br>
            <a:rPr lang="en-US"/>
          </a:br>
          <a:r>
            <a:rPr lang="en-US"/>
            <a:t>IoT-systemet möjliggör styrning/</a:t>
          </a:r>
          <a:br>
            <a:rPr lang="en-US"/>
          </a:br>
          <a:r>
            <a:rPr lang="en-US"/>
            <a:t>orkestrering av informations-flödet mellan och igenom moduler</a:t>
          </a:r>
        </a:p>
      </dgm:t>
    </dgm:pt>
    <dgm:pt modelId="{4DEDE6A1-765C-4031-A5DF-B40217BA57E1}" type="parTrans" cxnId="{68DEE70F-B373-40AC-8BF6-66D05F97592D}">
      <dgm:prSet/>
      <dgm:spPr/>
      <dgm:t>
        <a:bodyPr/>
        <a:lstStyle/>
        <a:p>
          <a:endParaRPr lang="en-US"/>
        </a:p>
      </dgm:t>
    </dgm:pt>
    <dgm:pt modelId="{8AF80057-919E-4FCE-A2F5-1727A5FF5D6E}" type="sibTrans" cxnId="{68DEE70F-B373-40AC-8BF6-66D05F97592D}">
      <dgm:prSet/>
      <dgm:spPr/>
      <dgm:t>
        <a:bodyPr/>
        <a:lstStyle/>
        <a:p>
          <a:endParaRPr lang="en-US"/>
        </a:p>
      </dgm:t>
    </dgm:pt>
    <dgm:pt modelId="{B888AE23-2758-4654-9A2A-A78BE4BC5EAD}">
      <dgm:prSet/>
      <dgm:spPr/>
      <dgm:t>
        <a:bodyPr/>
        <a:lstStyle/>
        <a:p>
          <a:r>
            <a:rPr lang="en-US"/>
            <a:t>PRINCIP 5: 	</a:t>
          </a:r>
          <a:br>
            <a:rPr lang="en-US"/>
          </a:br>
          <a:r>
            <a:rPr lang="en-US"/>
            <a:t>IoT-Systemet möjliggör bearbetning och berikning av information [på olika sätt]</a:t>
          </a:r>
        </a:p>
      </dgm:t>
    </dgm:pt>
    <dgm:pt modelId="{1357702E-759E-435C-8E42-366FAC0CDEC0}" type="parTrans" cxnId="{4FA0EE78-A851-4930-B70F-4C8B34D0A9CD}">
      <dgm:prSet/>
      <dgm:spPr/>
      <dgm:t>
        <a:bodyPr/>
        <a:lstStyle/>
        <a:p>
          <a:endParaRPr lang="en-US"/>
        </a:p>
      </dgm:t>
    </dgm:pt>
    <dgm:pt modelId="{2D420F49-80A5-4C18-867E-0D3CDA459092}" type="sibTrans" cxnId="{4FA0EE78-A851-4930-B70F-4C8B34D0A9CD}">
      <dgm:prSet/>
      <dgm:spPr/>
      <dgm:t>
        <a:bodyPr/>
        <a:lstStyle/>
        <a:p>
          <a:endParaRPr lang="en-US"/>
        </a:p>
      </dgm:t>
    </dgm:pt>
    <dgm:pt modelId="{6A566EB0-8E79-4D66-9F35-E4957E80730B}">
      <dgm:prSet/>
      <dgm:spPr/>
      <dgm:t>
        <a:bodyPr/>
        <a:lstStyle/>
        <a:p>
          <a:r>
            <a:rPr lang="en-US"/>
            <a:t>Håll koll på ting [devices]</a:t>
          </a:r>
        </a:p>
      </dgm:t>
    </dgm:pt>
    <dgm:pt modelId="{6CF97DC7-FBAF-44AF-900A-8F3FBDFDE7E9}" type="parTrans" cxnId="{9E61C9D8-B58B-480B-A978-1905A17E61F0}">
      <dgm:prSet/>
      <dgm:spPr/>
      <dgm:t>
        <a:bodyPr/>
        <a:lstStyle/>
        <a:p>
          <a:endParaRPr lang="en-US"/>
        </a:p>
      </dgm:t>
    </dgm:pt>
    <dgm:pt modelId="{D2BD4862-E099-4785-8E98-A31FD5D02118}" type="sibTrans" cxnId="{9E61C9D8-B58B-480B-A978-1905A17E61F0}">
      <dgm:prSet/>
      <dgm:spPr/>
      <dgm:t>
        <a:bodyPr/>
        <a:lstStyle/>
        <a:p>
          <a:endParaRPr lang="en-US"/>
        </a:p>
      </dgm:t>
    </dgm:pt>
    <dgm:pt modelId="{165BABA2-ED2A-4FD1-AA51-57D22B0F5E09}">
      <dgm:prSet/>
      <dgm:spPr/>
      <dgm:t>
        <a:bodyPr/>
        <a:lstStyle/>
        <a:p>
          <a:r>
            <a:rPr lang="en-US"/>
            <a:t>IoT-arkitekturen möjliggör anpassningsbar behörighetsstyrning av tillgång till händelser, information och ting</a:t>
          </a:r>
        </a:p>
      </dgm:t>
    </dgm:pt>
    <dgm:pt modelId="{BDE61AD6-0CE2-4B48-A6EA-C4286A4222FE}" type="parTrans" cxnId="{78F9673F-A7DA-49E4-A229-538441698C55}">
      <dgm:prSet/>
      <dgm:spPr/>
      <dgm:t>
        <a:bodyPr/>
        <a:lstStyle/>
        <a:p>
          <a:endParaRPr lang="en-US"/>
        </a:p>
      </dgm:t>
    </dgm:pt>
    <dgm:pt modelId="{8A5945DD-4F49-42FF-B9FB-F75294134CCA}" type="sibTrans" cxnId="{78F9673F-A7DA-49E4-A229-538441698C55}">
      <dgm:prSet/>
      <dgm:spPr/>
      <dgm:t>
        <a:bodyPr/>
        <a:lstStyle/>
        <a:p>
          <a:endParaRPr lang="en-US"/>
        </a:p>
      </dgm:t>
    </dgm:pt>
    <dgm:pt modelId="{0042DC29-9CC9-42E3-8D15-BBBFDAB9B4BA}">
      <dgm:prSet/>
      <dgm:spPr/>
      <dgm:t>
        <a:bodyPr/>
        <a:lstStyle/>
        <a:p>
          <a:r>
            <a:rPr lang="en-US"/>
            <a:t>Lägg inte alla äggen i en korg - </a:t>
          </a:r>
          <a:br>
            <a:rPr lang="en-US"/>
          </a:br>
          <a:r>
            <a:rPr lang="en-US"/>
            <a:t>Det krävs olika IoT system för specifika ändamål</a:t>
          </a:r>
        </a:p>
      </dgm:t>
    </dgm:pt>
    <dgm:pt modelId="{73DC08A3-15F1-4E1E-8C37-DDFCDE3465C5}" type="parTrans" cxnId="{3042902C-7387-4046-B3DB-59B62755914A}">
      <dgm:prSet/>
      <dgm:spPr/>
      <dgm:t>
        <a:bodyPr/>
        <a:lstStyle/>
        <a:p>
          <a:endParaRPr lang="en-US"/>
        </a:p>
      </dgm:t>
    </dgm:pt>
    <dgm:pt modelId="{9C162250-EE27-4170-983D-0DEC2BE6FB1B}" type="sibTrans" cxnId="{3042902C-7387-4046-B3DB-59B62755914A}">
      <dgm:prSet/>
      <dgm:spPr/>
      <dgm:t>
        <a:bodyPr/>
        <a:lstStyle/>
        <a:p>
          <a:endParaRPr lang="en-US"/>
        </a:p>
      </dgm:t>
    </dgm:pt>
    <dgm:pt modelId="{7DAF7A46-4647-4B4A-B667-52125752EF0D}" type="pres">
      <dgm:prSet presAssocID="{1B6F13F5-DC76-4594-AB40-687DF169E1CE}" presName="root" presStyleCnt="0">
        <dgm:presLayoutVars>
          <dgm:dir/>
          <dgm:resizeHandles val="exact"/>
        </dgm:presLayoutVars>
      </dgm:prSet>
      <dgm:spPr/>
    </dgm:pt>
    <dgm:pt modelId="{952BC137-B3F4-485D-9D35-870A9B5F2A07}" type="pres">
      <dgm:prSet presAssocID="{594D59E1-FC26-4029-AB30-B4DA185B6FBE}" presName="compNode" presStyleCnt="0"/>
      <dgm:spPr/>
    </dgm:pt>
    <dgm:pt modelId="{AFBD5898-5B63-46FD-A996-FA9F00EB7B38}" type="pres">
      <dgm:prSet presAssocID="{594D59E1-FC26-4029-AB30-B4DA185B6FBE}" presName="bgRect" presStyleLbl="bgShp" presStyleIdx="0" presStyleCnt="5"/>
      <dgm:spPr/>
    </dgm:pt>
    <dgm:pt modelId="{16B2154C-E998-4978-B826-4BECB74A78A8}" type="pres">
      <dgm:prSet presAssocID="{594D59E1-FC26-4029-AB30-B4DA185B6FBE}" presName="iconRect" presStyleLbl="node1" presStyleIdx="0" presStyleCnt="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pelbok"/>
        </a:ext>
      </dgm:extLst>
    </dgm:pt>
    <dgm:pt modelId="{16773E2F-DC79-48E9-921D-DC3B0A688827}" type="pres">
      <dgm:prSet presAssocID="{594D59E1-FC26-4029-AB30-B4DA185B6FBE}" presName="spaceRect" presStyleCnt="0"/>
      <dgm:spPr/>
    </dgm:pt>
    <dgm:pt modelId="{09A03D10-E629-4CE3-A54C-2784332ADC17}" type="pres">
      <dgm:prSet presAssocID="{594D59E1-FC26-4029-AB30-B4DA185B6FBE}" presName="parTx" presStyleLbl="revTx" presStyleIdx="0" presStyleCnt="5">
        <dgm:presLayoutVars>
          <dgm:chMax val="0"/>
          <dgm:chPref val="0"/>
        </dgm:presLayoutVars>
      </dgm:prSet>
      <dgm:spPr/>
    </dgm:pt>
    <dgm:pt modelId="{61A8AE71-40C1-4473-A7EC-B9438F92E3F8}" type="pres">
      <dgm:prSet presAssocID="{8AF80057-919E-4FCE-A2F5-1727A5FF5D6E}" presName="sibTrans" presStyleCnt="0"/>
      <dgm:spPr/>
    </dgm:pt>
    <dgm:pt modelId="{96978ECC-B523-4EEB-B2ED-E5690CE59DC4}" type="pres">
      <dgm:prSet presAssocID="{B888AE23-2758-4654-9A2A-A78BE4BC5EAD}" presName="compNode" presStyleCnt="0"/>
      <dgm:spPr/>
    </dgm:pt>
    <dgm:pt modelId="{FA4A0081-4B6E-4E87-BB04-E11F1ADC2EBA}" type="pres">
      <dgm:prSet presAssocID="{B888AE23-2758-4654-9A2A-A78BE4BC5EAD}" presName="bgRect" presStyleLbl="bgShp" presStyleIdx="1" presStyleCnt="5"/>
      <dgm:spPr/>
    </dgm:pt>
    <dgm:pt modelId="{FD51660E-DACF-4394-967F-D503D7FA2A47}" type="pres">
      <dgm:prSet presAssocID="{B888AE23-2758-4654-9A2A-A78BE4BC5EA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lektriker"/>
        </a:ext>
      </dgm:extLst>
    </dgm:pt>
    <dgm:pt modelId="{CB0D2FFF-5F9B-4885-8E42-6ADC59172BF1}" type="pres">
      <dgm:prSet presAssocID="{B888AE23-2758-4654-9A2A-A78BE4BC5EAD}" presName="spaceRect" presStyleCnt="0"/>
      <dgm:spPr/>
    </dgm:pt>
    <dgm:pt modelId="{3AF9C634-9AB6-4427-AB74-8C9EC6BA2088}" type="pres">
      <dgm:prSet presAssocID="{B888AE23-2758-4654-9A2A-A78BE4BC5EAD}" presName="parTx" presStyleLbl="revTx" presStyleIdx="1" presStyleCnt="5">
        <dgm:presLayoutVars>
          <dgm:chMax val="0"/>
          <dgm:chPref val="0"/>
        </dgm:presLayoutVars>
      </dgm:prSet>
      <dgm:spPr/>
    </dgm:pt>
    <dgm:pt modelId="{66ED90DC-5FA3-4F5F-B587-4BE3840189A7}" type="pres">
      <dgm:prSet presAssocID="{2D420F49-80A5-4C18-867E-0D3CDA459092}" presName="sibTrans" presStyleCnt="0"/>
      <dgm:spPr/>
    </dgm:pt>
    <dgm:pt modelId="{EA270164-F5A2-4643-8A88-2C0B6C5C900E}" type="pres">
      <dgm:prSet presAssocID="{6A566EB0-8E79-4D66-9F35-E4957E80730B}" presName="compNode" presStyleCnt="0"/>
      <dgm:spPr/>
    </dgm:pt>
    <dgm:pt modelId="{68F83EF5-104B-4689-971C-A8CCA69605C7}" type="pres">
      <dgm:prSet presAssocID="{6A566EB0-8E79-4D66-9F35-E4957E80730B}" presName="bgRect" presStyleLbl="bgShp" presStyleIdx="2" presStyleCnt="5"/>
      <dgm:spPr/>
    </dgm:pt>
    <dgm:pt modelId="{4C197B17-A4D0-4851-A7E6-CE4E6813F35C}" type="pres">
      <dgm:prSet presAssocID="{6A566EB0-8E79-4D66-9F35-E4957E80730B}"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hecklista"/>
        </a:ext>
      </dgm:extLst>
    </dgm:pt>
    <dgm:pt modelId="{3AFAC287-2E2B-45C0-9010-61626E91902C}" type="pres">
      <dgm:prSet presAssocID="{6A566EB0-8E79-4D66-9F35-E4957E80730B}" presName="spaceRect" presStyleCnt="0"/>
      <dgm:spPr/>
    </dgm:pt>
    <dgm:pt modelId="{0D5C0597-B934-494C-B2E1-DABE1A3EB19A}" type="pres">
      <dgm:prSet presAssocID="{6A566EB0-8E79-4D66-9F35-E4957E80730B}" presName="parTx" presStyleLbl="revTx" presStyleIdx="2" presStyleCnt="5">
        <dgm:presLayoutVars>
          <dgm:chMax val="0"/>
          <dgm:chPref val="0"/>
        </dgm:presLayoutVars>
      </dgm:prSet>
      <dgm:spPr/>
    </dgm:pt>
    <dgm:pt modelId="{307B3038-AAA9-4FCC-861F-86652AC092A3}" type="pres">
      <dgm:prSet presAssocID="{D2BD4862-E099-4785-8E98-A31FD5D02118}" presName="sibTrans" presStyleCnt="0"/>
      <dgm:spPr/>
    </dgm:pt>
    <dgm:pt modelId="{1CF27F2E-727C-413E-A2CC-25124BD58C33}" type="pres">
      <dgm:prSet presAssocID="{165BABA2-ED2A-4FD1-AA51-57D22B0F5E09}" presName="compNode" presStyleCnt="0"/>
      <dgm:spPr/>
    </dgm:pt>
    <dgm:pt modelId="{3E4D4D70-1C01-42EB-8984-42B2D649833D}" type="pres">
      <dgm:prSet presAssocID="{165BABA2-ED2A-4FD1-AA51-57D22B0F5E09}" presName="bgRect" presStyleLbl="bgShp" presStyleIdx="3" presStyleCnt="5"/>
      <dgm:spPr/>
    </dgm:pt>
    <dgm:pt modelId="{F1D5A62A-3A03-40A4-8AE3-8AC728E5A8CE}" type="pres">
      <dgm:prSet presAssocID="{165BABA2-ED2A-4FD1-AA51-57D22B0F5E09}"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Förbjudet inträde"/>
        </a:ext>
      </dgm:extLst>
    </dgm:pt>
    <dgm:pt modelId="{40B003D4-A5B4-412E-8AD6-23EAB7A86351}" type="pres">
      <dgm:prSet presAssocID="{165BABA2-ED2A-4FD1-AA51-57D22B0F5E09}" presName="spaceRect" presStyleCnt="0"/>
      <dgm:spPr/>
    </dgm:pt>
    <dgm:pt modelId="{312420F7-A65E-4D97-AA62-7D8C7503F0C0}" type="pres">
      <dgm:prSet presAssocID="{165BABA2-ED2A-4FD1-AA51-57D22B0F5E09}" presName="parTx" presStyleLbl="revTx" presStyleIdx="3" presStyleCnt="5">
        <dgm:presLayoutVars>
          <dgm:chMax val="0"/>
          <dgm:chPref val="0"/>
        </dgm:presLayoutVars>
      </dgm:prSet>
      <dgm:spPr/>
    </dgm:pt>
    <dgm:pt modelId="{2C2E6F34-B241-45AA-B9D8-422F9E674892}" type="pres">
      <dgm:prSet presAssocID="{8A5945DD-4F49-42FF-B9FB-F75294134CCA}" presName="sibTrans" presStyleCnt="0"/>
      <dgm:spPr/>
    </dgm:pt>
    <dgm:pt modelId="{BC835134-E551-4D86-B6B1-4513C7210320}" type="pres">
      <dgm:prSet presAssocID="{0042DC29-9CC9-42E3-8D15-BBBFDAB9B4BA}" presName="compNode" presStyleCnt="0"/>
      <dgm:spPr/>
    </dgm:pt>
    <dgm:pt modelId="{D7C8C9CC-BAE9-4CD3-AFE9-CAC850853CF9}" type="pres">
      <dgm:prSet presAssocID="{0042DC29-9CC9-42E3-8D15-BBBFDAB9B4BA}" presName="bgRect" presStyleLbl="bgShp" presStyleIdx="4" presStyleCnt="5"/>
      <dgm:spPr/>
    </dgm:pt>
    <dgm:pt modelId="{48B75CCA-C058-49A9-BD1D-4599141799FA}" type="pres">
      <dgm:prSet presAssocID="{0042DC29-9CC9-42E3-8D15-BBBFDAB9B4BA}" presName="iconRect" presStyleLbl="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Ägg i korg"/>
        </a:ext>
      </dgm:extLst>
    </dgm:pt>
    <dgm:pt modelId="{C775EC07-E6AD-42FB-831D-7A8A16454782}" type="pres">
      <dgm:prSet presAssocID="{0042DC29-9CC9-42E3-8D15-BBBFDAB9B4BA}" presName="spaceRect" presStyleCnt="0"/>
      <dgm:spPr/>
    </dgm:pt>
    <dgm:pt modelId="{BB6727CF-1388-4FA4-AE6A-4D437FE83091}" type="pres">
      <dgm:prSet presAssocID="{0042DC29-9CC9-42E3-8D15-BBBFDAB9B4BA}" presName="parTx" presStyleLbl="revTx" presStyleIdx="4" presStyleCnt="5">
        <dgm:presLayoutVars>
          <dgm:chMax val="0"/>
          <dgm:chPref val="0"/>
        </dgm:presLayoutVars>
      </dgm:prSet>
      <dgm:spPr/>
    </dgm:pt>
  </dgm:ptLst>
  <dgm:cxnLst>
    <dgm:cxn modelId="{5ABFF10D-CAB1-4A98-BF2D-AD774615A404}" type="presOf" srcId="{1B6F13F5-DC76-4594-AB40-687DF169E1CE}" destId="{7DAF7A46-4647-4B4A-B667-52125752EF0D}" srcOrd="0" destOrd="0" presId="urn:microsoft.com/office/officeart/2018/2/layout/IconVerticalSolidList"/>
    <dgm:cxn modelId="{68DEE70F-B373-40AC-8BF6-66D05F97592D}" srcId="{1B6F13F5-DC76-4594-AB40-687DF169E1CE}" destId="{594D59E1-FC26-4029-AB30-B4DA185B6FBE}" srcOrd="0" destOrd="0" parTransId="{4DEDE6A1-765C-4031-A5DF-B40217BA57E1}" sibTransId="{8AF80057-919E-4FCE-A2F5-1727A5FF5D6E}"/>
    <dgm:cxn modelId="{3042902C-7387-4046-B3DB-59B62755914A}" srcId="{1B6F13F5-DC76-4594-AB40-687DF169E1CE}" destId="{0042DC29-9CC9-42E3-8D15-BBBFDAB9B4BA}" srcOrd="4" destOrd="0" parTransId="{73DC08A3-15F1-4E1E-8C37-DDFCDE3465C5}" sibTransId="{9C162250-EE27-4170-983D-0DEC2BE6FB1B}"/>
    <dgm:cxn modelId="{A03E5D36-54FA-4B3B-8FC5-BABDFF2B904B}" type="presOf" srcId="{6A566EB0-8E79-4D66-9F35-E4957E80730B}" destId="{0D5C0597-B934-494C-B2E1-DABE1A3EB19A}" srcOrd="0" destOrd="0" presId="urn:microsoft.com/office/officeart/2018/2/layout/IconVerticalSolidList"/>
    <dgm:cxn modelId="{78F9673F-A7DA-49E4-A229-538441698C55}" srcId="{1B6F13F5-DC76-4594-AB40-687DF169E1CE}" destId="{165BABA2-ED2A-4FD1-AA51-57D22B0F5E09}" srcOrd="3" destOrd="0" parTransId="{BDE61AD6-0CE2-4B48-A6EA-C4286A4222FE}" sibTransId="{8A5945DD-4F49-42FF-B9FB-F75294134CCA}"/>
    <dgm:cxn modelId="{A0929F46-F157-4DE5-BE5E-83979086353D}" type="presOf" srcId="{0042DC29-9CC9-42E3-8D15-BBBFDAB9B4BA}" destId="{BB6727CF-1388-4FA4-AE6A-4D437FE83091}" srcOrd="0" destOrd="0" presId="urn:microsoft.com/office/officeart/2018/2/layout/IconVerticalSolidList"/>
    <dgm:cxn modelId="{40854755-4268-4DDE-9E62-2D9C3645C4BF}" type="presOf" srcId="{B888AE23-2758-4654-9A2A-A78BE4BC5EAD}" destId="{3AF9C634-9AB6-4427-AB74-8C9EC6BA2088}" srcOrd="0" destOrd="0" presId="urn:microsoft.com/office/officeart/2018/2/layout/IconVerticalSolidList"/>
    <dgm:cxn modelId="{4FA0EE78-A851-4930-B70F-4C8B34D0A9CD}" srcId="{1B6F13F5-DC76-4594-AB40-687DF169E1CE}" destId="{B888AE23-2758-4654-9A2A-A78BE4BC5EAD}" srcOrd="1" destOrd="0" parTransId="{1357702E-759E-435C-8E42-366FAC0CDEC0}" sibTransId="{2D420F49-80A5-4C18-867E-0D3CDA459092}"/>
    <dgm:cxn modelId="{E3D109A5-063A-4DA8-A667-3771746D8273}" type="presOf" srcId="{594D59E1-FC26-4029-AB30-B4DA185B6FBE}" destId="{09A03D10-E629-4CE3-A54C-2784332ADC17}" srcOrd="0" destOrd="0" presId="urn:microsoft.com/office/officeart/2018/2/layout/IconVerticalSolidList"/>
    <dgm:cxn modelId="{B42FB5A6-9836-4019-A420-87279DAA6E09}" type="presOf" srcId="{165BABA2-ED2A-4FD1-AA51-57D22B0F5E09}" destId="{312420F7-A65E-4D97-AA62-7D8C7503F0C0}" srcOrd="0" destOrd="0" presId="urn:microsoft.com/office/officeart/2018/2/layout/IconVerticalSolidList"/>
    <dgm:cxn modelId="{9E61C9D8-B58B-480B-A978-1905A17E61F0}" srcId="{1B6F13F5-DC76-4594-AB40-687DF169E1CE}" destId="{6A566EB0-8E79-4D66-9F35-E4957E80730B}" srcOrd="2" destOrd="0" parTransId="{6CF97DC7-FBAF-44AF-900A-8F3FBDFDE7E9}" sibTransId="{D2BD4862-E099-4785-8E98-A31FD5D02118}"/>
    <dgm:cxn modelId="{2E1E25C9-E876-4C50-A546-81BB3B0C7CD5}" type="presParOf" srcId="{7DAF7A46-4647-4B4A-B667-52125752EF0D}" destId="{952BC137-B3F4-485D-9D35-870A9B5F2A07}" srcOrd="0" destOrd="0" presId="urn:microsoft.com/office/officeart/2018/2/layout/IconVerticalSolidList"/>
    <dgm:cxn modelId="{E8A7DAFE-8EE4-412D-9FA3-BD35ACFC064E}" type="presParOf" srcId="{952BC137-B3F4-485D-9D35-870A9B5F2A07}" destId="{AFBD5898-5B63-46FD-A996-FA9F00EB7B38}" srcOrd="0" destOrd="0" presId="urn:microsoft.com/office/officeart/2018/2/layout/IconVerticalSolidList"/>
    <dgm:cxn modelId="{AC7C3C6D-D81A-461E-ADF6-FE3F1537D73B}" type="presParOf" srcId="{952BC137-B3F4-485D-9D35-870A9B5F2A07}" destId="{16B2154C-E998-4978-B826-4BECB74A78A8}" srcOrd="1" destOrd="0" presId="urn:microsoft.com/office/officeart/2018/2/layout/IconVerticalSolidList"/>
    <dgm:cxn modelId="{CF0EA517-7D7E-4980-B761-50FEFCA34592}" type="presParOf" srcId="{952BC137-B3F4-485D-9D35-870A9B5F2A07}" destId="{16773E2F-DC79-48E9-921D-DC3B0A688827}" srcOrd="2" destOrd="0" presId="urn:microsoft.com/office/officeart/2018/2/layout/IconVerticalSolidList"/>
    <dgm:cxn modelId="{E8863B20-8B80-41FD-9693-818F23D95AF2}" type="presParOf" srcId="{952BC137-B3F4-485D-9D35-870A9B5F2A07}" destId="{09A03D10-E629-4CE3-A54C-2784332ADC17}" srcOrd="3" destOrd="0" presId="urn:microsoft.com/office/officeart/2018/2/layout/IconVerticalSolidList"/>
    <dgm:cxn modelId="{8DF361E3-85A2-4423-B2A9-C53E9ACB6247}" type="presParOf" srcId="{7DAF7A46-4647-4B4A-B667-52125752EF0D}" destId="{61A8AE71-40C1-4473-A7EC-B9438F92E3F8}" srcOrd="1" destOrd="0" presId="urn:microsoft.com/office/officeart/2018/2/layout/IconVerticalSolidList"/>
    <dgm:cxn modelId="{69DEE600-32F1-474A-B5D0-7EA5F723FE4C}" type="presParOf" srcId="{7DAF7A46-4647-4B4A-B667-52125752EF0D}" destId="{96978ECC-B523-4EEB-B2ED-E5690CE59DC4}" srcOrd="2" destOrd="0" presId="urn:microsoft.com/office/officeart/2018/2/layout/IconVerticalSolidList"/>
    <dgm:cxn modelId="{10134E8A-F79F-4F3E-B1E0-59D6CF1E014F}" type="presParOf" srcId="{96978ECC-B523-4EEB-B2ED-E5690CE59DC4}" destId="{FA4A0081-4B6E-4E87-BB04-E11F1ADC2EBA}" srcOrd="0" destOrd="0" presId="urn:microsoft.com/office/officeart/2018/2/layout/IconVerticalSolidList"/>
    <dgm:cxn modelId="{7289418E-91E9-4512-8682-A88265FA931A}" type="presParOf" srcId="{96978ECC-B523-4EEB-B2ED-E5690CE59DC4}" destId="{FD51660E-DACF-4394-967F-D503D7FA2A47}" srcOrd="1" destOrd="0" presId="urn:microsoft.com/office/officeart/2018/2/layout/IconVerticalSolidList"/>
    <dgm:cxn modelId="{9786368F-5407-4FD8-89ED-83B3F9D597AF}" type="presParOf" srcId="{96978ECC-B523-4EEB-B2ED-E5690CE59DC4}" destId="{CB0D2FFF-5F9B-4885-8E42-6ADC59172BF1}" srcOrd="2" destOrd="0" presId="urn:microsoft.com/office/officeart/2018/2/layout/IconVerticalSolidList"/>
    <dgm:cxn modelId="{9CBF3175-1B7F-4FF1-9DA4-2A40E9E9A92E}" type="presParOf" srcId="{96978ECC-B523-4EEB-B2ED-E5690CE59DC4}" destId="{3AF9C634-9AB6-4427-AB74-8C9EC6BA2088}" srcOrd="3" destOrd="0" presId="urn:microsoft.com/office/officeart/2018/2/layout/IconVerticalSolidList"/>
    <dgm:cxn modelId="{4E4ABB17-A63E-4791-98FC-AFD6281F4151}" type="presParOf" srcId="{7DAF7A46-4647-4B4A-B667-52125752EF0D}" destId="{66ED90DC-5FA3-4F5F-B587-4BE3840189A7}" srcOrd="3" destOrd="0" presId="urn:microsoft.com/office/officeart/2018/2/layout/IconVerticalSolidList"/>
    <dgm:cxn modelId="{76691CF6-18A4-46CB-92E2-2986E3B89950}" type="presParOf" srcId="{7DAF7A46-4647-4B4A-B667-52125752EF0D}" destId="{EA270164-F5A2-4643-8A88-2C0B6C5C900E}" srcOrd="4" destOrd="0" presId="urn:microsoft.com/office/officeart/2018/2/layout/IconVerticalSolidList"/>
    <dgm:cxn modelId="{8A214FB0-7135-4A67-AC45-F726F32CC3BB}" type="presParOf" srcId="{EA270164-F5A2-4643-8A88-2C0B6C5C900E}" destId="{68F83EF5-104B-4689-971C-A8CCA69605C7}" srcOrd="0" destOrd="0" presId="urn:microsoft.com/office/officeart/2018/2/layout/IconVerticalSolidList"/>
    <dgm:cxn modelId="{8788132E-94B5-4D2A-A20F-755D40622AD7}" type="presParOf" srcId="{EA270164-F5A2-4643-8A88-2C0B6C5C900E}" destId="{4C197B17-A4D0-4851-A7E6-CE4E6813F35C}" srcOrd="1" destOrd="0" presId="urn:microsoft.com/office/officeart/2018/2/layout/IconVerticalSolidList"/>
    <dgm:cxn modelId="{0A2F2C3B-607B-4E21-9274-7806A3CE7C05}" type="presParOf" srcId="{EA270164-F5A2-4643-8A88-2C0B6C5C900E}" destId="{3AFAC287-2E2B-45C0-9010-61626E91902C}" srcOrd="2" destOrd="0" presId="urn:microsoft.com/office/officeart/2018/2/layout/IconVerticalSolidList"/>
    <dgm:cxn modelId="{F2DA36B8-5C54-41B4-9A52-33A1FD72D1AB}" type="presParOf" srcId="{EA270164-F5A2-4643-8A88-2C0B6C5C900E}" destId="{0D5C0597-B934-494C-B2E1-DABE1A3EB19A}" srcOrd="3" destOrd="0" presId="urn:microsoft.com/office/officeart/2018/2/layout/IconVerticalSolidList"/>
    <dgm:cxn modelId="{52740B7E-4B23-4736-AA42-BAF5D9FFB22C}" type="presParOf" srcId="{7DAF7A46-4647-4B4A-B667-52125752EF0D}" destId="{307B3038-AAA9-4FCC-861F-86652AC092A3}" srcOrd="5" destOrd="0" presId="urn:microsoft.com/office/officeart/2018/2/layout/IconVerticalSolidList"/>
    <dgm:cxn modelId="{55173CBB-E1F0-4D27-8396-EE4038EB95C7}" type="presParOf" srcId="{7DAF7A46-4647-4B4A-B667-52125752EF0D}" destId="{1CF27F2E-727C-413E-A2CC-25124BD58C33}" srcOrd="6" destOrd="0" presId="urn:microsoft.com/office/officeart/2018/2/layout/IconVerticalSolidList"/>
    <dgm:cxn modelId="{0706D8C9-3A9C-41FC-9AE7-73AB0EE9684F}" type="presParOf" srcId="{1CF27F2E-727C-413E-A2CC-25124BD58C33}" destId="{3E4D4D70-1C01-42EB-8984-42B2D649833D}" srcOrd="0" destOrd="0" presId="urn:microsoft.com/office/officeart/2018/2/layout/IconVerticalSolidList"/>
    <dgm:cxn modelId="{FCD94563-9F7A-4DE5-9A2A-9CBC3832184D}" type="presParOf" srcId="{1CF27F2E-727C-413E-A2CC-25124BD58C33}" destId="{F1D5A62A-3A03-40A4-8AE3-8AC728E5A8CE}" srcOrd="1" destOrd="0" presId="urn:microsoft.com/office/officeart/2018/2/layout/IconVerticalSolidList"/>
    <dgm:cxn modelId="{6C72E98A-9D20-4637-8F4F-A47CF82B8235}" type="presParOf" srcId="{1CF27F2E-727C-413E-A2CC-25124BD58C33}" destId="{40B003D4-A5B4-412E-8AD6-23EAB7A86351}" srcOrd="2" destOrd="0" presId="urn:microsoft.com/office/officeart/2018/2/layout/IconVerticalSolidList"/>
    <dgm:cxn modelId="{FBF15B57-FF73-435E-A996-AB09BCEBA65A}" type="presParOf" srcId="{1CF27F2E-727C-413E-A2CC-25124BD58C33}" destId="{312420F7-A65E-4D97-AA62-7D8C7503F0C0}" srcOrd="3" destOrd="0" presId="urn:microsoft.com/office/officeart/2018/2/layout/IconVerticalSolidList"/>
    <dgm:cxn modelId="{FD0F94B3-71DF-483D-825E-16BC23715511}" type="presParOf" srcId="{7DAF7A46-4647-4B4A-B667-52125752EF0D}" destId="{2C2E6F34-B241-45AA-B9D8-422F9E674892}" srcOrd="7" destOrd="0" presId="urn:microsoft.com/office/officeart/2018/2/layout/IconVerticalSolidList"/>
    <dgm:cxn modelId="{0BD07EFC-58B6-469B-BCC7-E8448E72F5E9}" type="presParOf" srcId="{7DAF7A46-4647-4B4A-B667-52125752EF0D}" destId="{BC835134-E551-4D86-B6B1-4513C7210320}" srcOrd="8" destOrd="0" presId="urn:microsoft.com/office/officeart/2018/2/layout/IconVerticalSolidList"/>
    <dgm:cxn modelId="{6AE04B08-1B1D-4EAE-9556-37CFB2063857}" type="presParOf" srcId="{BC835134-E551-4D86-B6B1-4513C7210320}" destId="{D7C8C9CC-BAE9-4CD3-AFE9-CAC850853CF9}" srcOrd="0" destOrd="0" presId="urn:microsoft.com/office/officeart/2018/2/layout/IconVerticalSolidList"/>
    <dgm:cxn modelId="{7411A02E-4256-48F8-AB3F-3797B7B88092}" type="presParOf" srcId="{BC835134-E551-4D86-B6B1-4513C7210320}" destId="{48B75CCA-C058-49A9-BD1D-4599141799FA}" srcOrd="1" destOrd="0" presId="urn:microsoft.com/office/officeart/2018/2/layout/IconVerticalSolidList"/>
    <dgm:cxn modelId="{17A2EAAD-9D66-46D9-8C39-05CDCBD14E6E}" type="presParOf" srcId="{BC835134-E551-4D86-B6B1-4513C7210320}" destId="{C775EC07-E6AD-42FB-831D-7A8A16454782}" srcOrd="2" destOrd="0" presId="urn:microsoft.com/office/officeart/2018/2/layout/IconVerticalSolidList"/>
    <dgm:cxn modelId="{9493A991-9C78-4DB5-A0E8-3727543E1E25}" type="presParOf" srcId="{BC835134-E551-4D86-B6B1-4513C7210320}" destId="{BB6727CF-1388-4FA4-AE6A-4D437FE8309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3C5E0-F49F-4D33-BCFD-633ACBF9A426}">
      <dsp:nvSpPr>
        <dsp:cNvPr id="0" name=""/>
        <dsp:cNvSpPr/>
      </dsp:nvSpPr>
      <dsp:spPr>
        <a:xfrm>
          <a:off x="0" y="446881"/>
          <a:ext cx="6263640" cy="1573424"/>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128" tIns="562356" rIns="486128" bIns="192024" numCol="1" spcCol="1270" anchor="t" anchorCtr="0">
          <a:noAutofit/>
        </a:bodyPr>
        <a:lstStyle/>
        <a:p>
          <a:pPr marL="228600" lvl="1" indent="-228600" algn="l" defTabSz="1200150">
            <a:lnSpc>
              <a:spcPct val="90000"/>
            </a:lnSpc>
            <a:spcBef>
              <a:spcPct val="0"/>
            </a:spcBef>
            <a:spcAft>
              <a:spcPct val="15000"/>
            </a:spcAft>
            <a:buChar char="•"/>
          </a:pPr>
          <a:r>
            <a:rPr lang="en-US" sz="2700" kern="1200"/>
            <a:t>Förfining av domänprinciper för IoT </a:t>
          </a:r>
        </a:p>
        <a:p>
          <a:pPr marL="228600" lvl="1" indent="-228600" algn="l" defTabSz="1200150">
            <a:lnSpc>
              <a:spcPct val="90000"/>
            </a:lnSpc>
            <a:spcBef>
              <a:spcPct val="0"/>
            </a:spcBef>
            <a:spcAft>
              <a:spcPct val="15000"/>
            </a:spcAft>
            <a:buChar char="•"/>
          </a:pPr>
          <a:r>
            <a:rPr lang="en-US" sz="2700" kern="1200"/>
            <a:t>Förfining av några krav</a:t>
          </a:r>
        </a:p>
      </dsp:txBody>
      <dsp:txXfrm>
        <a:off x="0" y="446881"/>
        <a:ext cx="6263640" cy="1573424"/>
      </dsp:txXfrm>
    </dsp:sp>
    <dsp:sp modelId="{FEBD5007-667F-4C3F-BB18-B53AC273836D}">
      <dsp:nvSpPr>
        <dsp:cNvPr id="0" name=""/>
        <dsp:cNvSpPr/>
      </dsp:nvSpPr>
      <dsp:spPr>
        <a:xfrm>
          <a:off x="313182" y="48361"/>
          <a:ext cx="4384548" cy="7970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200150">
            <a:lnSpc>
              <a:spcPct val="90000"/>
            </a:lnSpc>
            <a:spcBef>
              <a:spcPct val="0"/>
            </a:spcBef>
            <a:spcAft>
              <a:spcPct val="35000"/>
            </a:spcAft>
            <a:buNone/>
          </a:pPr>
          <a:r>
            <a:rPr lang="en-US" sz="2700" kern="1200"/>
            <a:t>Målsättningar</a:t>
          </a:r>
        </a:p>
      </dsp:txBody>
      <dsp:txXfrm>
        <a:off x="352090" y="87269"/>
        <a:ext cx="4306732" cy="719224"/>
      </dsp:txXfrm>
    </dsp:sp>
    <dsp:sp modelId="{F1CB6ED5-E64C-4162-85A5-11765CBAE058}">
      <dsp:nvSpPr>
        <dsp:cNvPr id="0" name=""/>
        <dsp:cNvSpPr/>
      </dsp:nvSpPr>
      <dsp:spPr>
        <a:xfrm>
          <a:off x="0" y="2564626"/>
          <a:ext cx="6263640" cy="28917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128" tIns="562356" rIns="486128" bIns="192024"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Magnus Agnarsson</a:t>
          </a:r>
        </a:p>
        <a:p>
          <a:pPr marL="228600" lvl="1" indent="-228600" algn="l" defTabSz="1200150">
            <a:lnSpc>
              <a:spcPct val="90000"/>
            </a:lnSpc>
            <a:spcBef>
              <a:spcPct val="0"/>
            </a:spcBef>
            <a:spcAft>
              <a:spcPct val="15000"/>
            </a:spcAft>
            <a:buChar char="•"/>
          </a:pPr>
          <a:r>
            <a:rPr lang="en-US" sz="2700" kern="1200" dirty="0"/>
            <a:t>Jonas Olsson</a:t>
          </a:r>
        </a:p>
        <a:p>
          <a:pPr marL="228600" lvl="1" indent="-228600" algn="l" defTabSz="1200150">
            <a:lnSpc>
              <a:spcPct val="90000"/>
            </a:lnSpc>
            <a:spcBef>
              <a:spcPct val="0"/>
            </a:spcBef>
            <a:spcAft>
              <a:spcPct val="15000"/>
            </a:spcAft>
            <a:buChar char="•"/>
          </a:pPr>
          <a:r>
            <a:rPr lang="en-US" sz="2700" kern="1200" dirty="0"/>
            <a:t>Thomas Häggström</a:t>
          </a:r>
        </a:p>
        <a:p>
          <a:pPr marL="228600" lvl="1" indent="-228600" algn="l" defTabSz="1200150">
            <a:lnSpc>
              <a:spcPct val="90000"/>
            </a:lnSpc>
            <a:spcBef>
              <a:spcPct val="0"/>
            </a:spcBef>
            <a:spcAft>
              <a:spcPct val="15000"/>
            </a:spcAft>
            <a:buChar char="•"/>
          </a:pPr>
          <a:r>
            <a:rPr lang="en-US" sz="2700" kern="1200"/>
            <a:t>Torbjörn Lahrin</a:t>
          </a:r>
        </a:p>
        <a:p>
          <a:pPr marL="228600" lvl="1" indent="-228600" algn="l" defTabSz="1200150">
            <a:lnSpc>
              <a:spcPct val="90000"/>
            </a:lnSpc>
            <a:spcBef>
              <a:spcPct val="0"/>
            </a:spcBef>
            <a:spcAft>
              <a:spcPct val="15000"/>
            </a:spcAft>
            <a:buChar char="•"/>
          </a:pPr>
          <a:r>
            <a:rPr lang="en-US" sz="2700" kern="1200"/>
            <a:t>Elin Uppström</a:t>
          </a:r>
        </a:p>
      </dsp:txBody>
      <dsp:txXfrm>
        <a:off x="0" y="2564626"/>
        <a:ext cx="6263640" cy="2891700"/>
      </dsp:txXfrm>
    </dsp:sp>
    <dsp:sp modelId="{7FE472FB-C3EB-4FF1-A38A-70E22075F10F}">
      <dsp:nvSpPr>
        <dsp:cNvPr id="0" name=""/>
        <dsp:cNvSpPr/>
      </dsp:nvSpPr>
      <dsp:spPr>
        <a:xfrm>
          <a:off x="313182" y="2166106"/>
          <a:ext cx="4384548" cy="7970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1200150">
            <a:lnSpc>
              <a:spcPct val="90000"/>
            </a:lnSpc>
            <a:spcBef>
              <a:spcPct val="0"/>
            </a:spcBef>
            <a:spcAft>
              <a:spcPct val="35000"/>
            </a:spcAft>
            <a:buNone/>
          </a:pPr>
          <a:r>
            <a:rPr lang="en-US" sz="2700" kern="1200"/>
            <a:t>Aktiva i framtagning</a:t>
          </a:r>
        </a:p>
      </dsp:txBody>
      <dsp:txXfrm>
        <a:off x="352090" y="2205014"/>
        <a:ext cx="4306732" cy="719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E973E-39B7-421A-80E1-EC2D08E137FB}">
      <dsp:nvSpPr>
        <dsp:cNvPr id="0" name=""/>
        <dsp:cNvSpPr/>
      </dsp:nvSpPr>
      <dsp:spPr>
        <a:xfrm>
          <a:off x="1501185" y="1208198"/>
          <a:ext cx="2534829" cy="2534829"/>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v-SE" sz="2000" kern="1200" dirty="0"/>
            <a:t>PRINCIP: </a:t>
          </a:r>
          <a:r>
            <a:rPr lang="sv-SE" sz="2000" b="0" i="0" kern="1200" dirty="0"/>
            <a:t>Data och information i </a:t>
          </a:r>
          <a:r>
            <a:rPr lang="sv-SE" sz="2000" b="0" i="0" kern="1200" dirty="0" err="1"/>
            <a:t>IoT</a:t>
          </a:r>
          <a:r>
            <a:rPr lang="sv-SE" sz="2000" b="0" i="0" kern="1200" dirty="0"/>
            <a:t>-Systemet bevaras vid modul och system byten</a:t>
          </a:r>
          <a:endParaRPr lang="sv-SE" sz="2000" kern="1200" dirty="0"/>
        </a:p>
      </dsp:txBody>
      <dsp:txXfrm>
        <a:off x="1872402" y="1579415"/>
        <a:ext cx="1792395" cy="1792395"/>
      </dsp:txXfrm>
    </dsp:sp>
    <dsp:sp modelId="{98C52FF8-6457-4806-9D0F-0D7DD9C93D7F}">
      <dsp:nvSpPr>
        <dsp:cNvPr id="0" name=""/>
        <dsp:cNvSpPr/>
      </dsp:nvSpPr>
      <dsp:spPr>
        <a:xfrm>
          <a:off x="2134892" y="192762"/>
          <a:ext cx="1267414" cy="1267414"/>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sv-SE" sz="1000" kern="1200" dirty="0"/>
            <a:t>KRAV: Ting ska vara utbytbara utan att system förlorar information</a:t>
          </a:r>
        </a:p>
      </dsp:txBody>
      <dsp:txXfrm>
        <a:off x="2320500" y="378370"/>
        <a:ext cx="896198" cy="896198"/>
      </dsp:txXfrm>
    </dsp:sp>
    <dsp:sp modelId="{E705D2FC-CFB0-44AD-92F4-57D9E63A2B12}">
      <dsp:nvSpPr>
        <dsp:cNvPr id="0" name=""/>
        <dsp:cNvSpPr/>
      </dsp:nvSpPr>
      <dsp:spPr>
        <a:xfrm>
          <a:off x="3563092" y="2666477"/>
          <a:ext cx="1267414" cy="1267414"/>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sv-SE" sz="1000" kern="1200" dirty="0"/>
            <a:t>KRAV: Datamodell är enhetlig i hela ekosystemet</a:t>
          </a:r>
        </a:p>
      </dsp:txBody>
      <dsp:txXfrm>
        <a:off x="3748700" y="2852085"/>
        <a:ext cx="896198" cy="896198"/>
      </dsp:txXfrm>
    </dsp:sp>
    <dsp:sp modelId="{D06F1935-0DC8-4241-B06A-E14A999D84C8}">
      <dsp:nvSpPr>
        <dsp:cNvPr id="0" name=""/>
        <dsp:cNvSpPr/>
      </dsp:nvSpPr>
      <dsp:spPr>
        <a:xfrm>
          <a:off x="706692" y="2666477"/>
          <a:ext cx="1267414" cy="1267414"/>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sv-SE" sz="1000" kern="1200"/>
            <a:t>KRAV: Varje ting levererar data enligt överenskommen datamodell </a:t>
          </a:r>
          <a:endParaRPr lang="sv-SE" sz="1000" kern="1200" dirty="0"/>
        </a:p>
      </dsp:txBody>
      <dsp:txXfrm>
        <a:off x="892300" y="2852085"/>
        <a:ext cx="896198" cy="8961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E973E-39B7-421A-80E1-EC2D08E137FB}">
      <dsp:nvSpPr>
        <dsp:cNvPr id="0" name=""/>
        <dsp:cNvSpPr/>
      </dsp:nvSpPr>
      <dsp:spPr>
        <a:xfrm>
          <a:off x="1581783" y="1023963"/>
          <a:ext cx="2373632" cy="237363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sv-SE" sz="1900" kern="1200" dirty="0"/>
            <a:t>PRINCIP: </a:t>
          </a:r>
          <a:r>
            <a:rPr lang="sv-SE" sz="1900" kern="1200" dirty="0" err="1"/>
            <a:t>IoT</a:t>
          </a:r>
          <a:r>
            <a:rPr lang="sv-SE" sz="1900" kern="1200" dirty="0"/>
            <a:t>-systemet möjliggör byte av moduler oberoende av varandra</a:t>
          </a:r>
        </a:p>
      </dsp:txBody>
      <dsp:txXfrm>
        <a:off x="1929393" y="1371573"/>
        <a:ext cx="1678412" cy="1678412"/>
      </dsp:txXfrm>
    </dsp:sp>
    <dsp:sp modelId="{98C52FF8-6457-4806-9D0F-0D7DD9C93D7F}">
      <dsp:nvSpPr>
        <dsp:cNvPr id="0" name=""/>
        <dsp:cNvSpPr/>
      </dsp:nvSpPr>
      <dsp:spPr>
        <a:xfrm>
          <a:off x="2175191" y="73232"/>
          <a:ext cx="1186816" cy="118681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sv-SE" sz="900" kern="1200" dirty="0"/>
            <a:t>KRAV: Ting ska vara utbytbara utan att system förlorar information</a:t>
          </a:r>
        </a:p>
      </dsp:txBody>
      <dsp:txXfrm>
        <a:off x="2348996" y="247037"/>
        <a:ext cx="839206" cy="839206"/>
      </dsp:txXfrm>
    </dsp:sp>
    <dsp:sp modelId="{3033DFEA-10F9-4148-BEAA-3153A7EBF520}">
      <dsp:nvSpPr>
        <dsp:cNvPr id="0" name=""/>
        <dsp:cNvSpPr/>
      </dsp:nvSpPr>
      <dsp:spPr>
        <a:xfrm>
          <a:off x="3643755" y="1140205"/>
          <a:ext cx="1186816" cy="118681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sv-SE" sz="900" kern="1200" dirty="0"/>
            <a:t>KRAV: Varje ting levererar data enligt överenskommen datamodell </a:t>
          </a:r>
        </a:p>
      </dsp:txBody>
      <dsp:txXfrm>
        <a:off x="3817560" y="1314010"/>
        <a:ext cx="839206" cy="839206"/>
      </dsp:txXfrm>
    </dsp:sp>
    <dsp:sp modelId="{E705D2FC-CFB0-44AD-92F4-57D9E63A2B12}">
      <dsp:nvSpPr>
        <dsp:cNvPr id="0" name=""/>
        <dsp:cNvSpPr/>
      </dsp:nvSpPr>
      <dsp:spPr>
        <a:xfrm>
          <a:off x="3082814" y="2866605"/>
          <a:ext cx="1186816" cy="118681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sv-SE" sz="900" kern="1200" dirty="0"/>
            <a:t>KRAV: Leverantör ska beskriva kvalitet på sensor</a:t>
          </a:r>
        </a:p>
      </dsp:txBody>
      <dsp:txXfrm>
        <a:off x="3256619" y="3040410"/>
        <a:ext cx="839206" cy="839206"/>
      </dsp:txXfrm>
    </dsp:sp>
    <dsp:sp modelId="{65B0AB4B-4BD1-4D4D-A723-2DB92E26FE4B}">
      <dsp:nvSpPr>
        <dsp:cNvPr id="0" name=""/>
        <dsp:cNvSpPr/>
      </dsp:nvSpPr>
      <dsp:spPr>
        <a:xfrm>
          <a:off x="1267569" y="2866605"/>
          <a:ext cx="1186816" cy="118681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sv-SE" sz="900" kern="1200" dirty="0"/>
            <a:t>KRAV: Leverantör ska redovisa hur Ting kan integreras med andra system</a:t>
          </a:r>
        </a:p>
      </dsp:txBody>
      <dsp:txXfrm>
        <a:off x="1441374" y="3040410"/>
        <a:ext cx="839206" cy="839206"/>
      </dsp:txXfrm>
    </dsp:sp>
    <dsp:sp modelId="{91DECD86-6779-4757-92C1-7A89C21C08BA}">
      <dsp:nvSpPr>
        <dsp:cNvPr id="0" name=""/>
        <dsp:cNvSpPr/>
      </dsp:nvSpPr>
      <dsp:spPr>
        <a:xfrm>
          <a:off x="706628" y="1140205"/>
          <a:ext cx="1186816" cy="118681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sv-SE" sz="900" kern="1200" dirty="0" err="1"/>
            <a:t>KRAV:Ting</a:t>
          </a:r>
          <a:r>
            <a:rPr lang="sv-SE" sz="900" kern="1200" dirty="0"/>
            <a:t> ska uppfylla kapslingskrav enligt ISO-XXX</a:t>
          </a:r>
        </a:p>
      </dsp:txBody>
      <dsp:txXfrm>
        <a:off x="880433" y="1314010"/>
        <a:ext cx="839206" cy="839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13B83-8582-497C-8899-7032C4AD352F}">
      <dsp:nvSpPr>
        <dsp:cNvPr id="0" name=""/>
        <dsp:cNvSpPr/>
      </dsp:nvSpPr>
      <dsp:spPr>
        <a:xfrm>
          <a:off x="0" y="4617"/>
          <a:ext cx="6263640" cy="15818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66EA3D-692C-485A-BDC3-C8F729BF4162}">
      <dsp:nvSpPr>
        <dsp:cNvPr id="0" name=""/>
        <dsp:cNvSpPr/>
      </dsp:nvSpPr>
      <dsp:spPr>
        <a:xfrm>
          <a:off x="478521" y="360542"/>
          <a:ext cx="870889" cy="8700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D29258-0C82-4F05-9940-31E4722F455A}">
      <dsp:nvSpPr>
        <dsp:cNvPr id="0" name=""/>
        <dsp:cNvSpPr/>
      </dsp:nvSpPr>
      <dsp:spPr>
        <a:xfrm>
          <a:off x="1827932" y="4617"/>
          <a:ext cx="4339684" cy="1583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580" tIns="167580" rIns="167580" bIns="167580" numCol="1" spcCol="1270" anchor="ctr" anchorCtr="0">
          <a:noAutofit/>
        </a:bodyPr>
        <a:lstStyle/>
        <a:p>
          <a:pPr marL="0" lvl="0" indent="0" algn="l" defTabSz="622300">
            <a:lnSpc>
              <a:spcPct val="90000"/>
            </a:lnSpc>
            <a:spcBef>
              <a:spcPct val="0"/>
            </a:spcBef>
            <a:spcAft>
              <a:spcPct val="35000"/>
            </a:spcAft>
            <a:buNone/>
          </a:pPr>
          <a:r>
            <a:rPr lang="en-US" sz="1400" kern="1200"/>
            <a:t>PRINCIP 1: </a:t>
          </a:r>
          <a:br>
            <a:rPr lang="en-US" sz="1400" kern="1200"/>
          </a:br>
          <a:r>
            <a:rPr lang="en-US" sz="1400" kern="1200"/>
            <a:t>IoT-Systemet möjliggör för byte av moduler oberoende av varandra</a:t>
          </a:r>
        </a:p>
      </dsp:txBody>
      <dsp:txXfrm>
        <a:off x="1827932" y="4617"/>
        <a:ext cx="4339684" cy="1583435"/>
      </dsp:txXfrm>
    </dsp:sp>
    <dsp:sp modelId="{2D08FCB7-A0C6-4641-A5C7-11934B79D10F}">
      <dsp:nvSpPr>
        <dsp:cNvPr id="0" name=""/>
        <dsp:cNvSpPr/>
      </dsp:nvSpPr>
      <dsp:spPr>
        <a:xfrm>
          <a:off x="0" y="1960626"/>
          <a:ext cx="6263640" cy="15818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E2779D-C876-4382-9498-5FA0F77711FC}">
      <dsp:nvSpPr>
        <dsp:cNvPr id="0" name=""/>
        <dsp:cNvSpPr/>
      </dsp:nvSpPr>
      <dsp:spPr>
        <a:xfrm>
          <a:off x="478521" y="2316551"/>
          <a:ext cx="870889" cy="8700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0A43E0-7BB7-4A46-A14C-82DAEBA6D1A1}">
      <dsp:nvSpPr>
        <dsp:cNvPr id="0" name=""/>
        <dsp:cNvSpPr/>
      </dsp:nvSpPr>
      <dsp:spPr>
        <a:xfrm>
          <a:off x="1827932" y="1960626"/>
          <a:ext cx="4339684" cy="1583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580" tIns="167580" rIns="167580" bIns="167580" numCol="1" spcCol="1270" anchor="ctr" anchorCtr="0">
          <a:noAutofit/>
        </a:bodyPr>
        <a:lstStyle/>
        <a:p>
          <a:pPr marL="0" lvl="0" indent="0" algn="l" defTabSz="622300">
            <a:lnSpc>
              <a:spcPct val="90000"/>
            </a:lnSpc>
            <a:spcBef>
              <a:spcPct val="0"/>
            </a:spcBef>
            <a:spcAft>
              <a:spcPct val="35000"/>
            </a:spcAft>
            <a:buNone/>
          </a:pPr>
          <a:r>
            <a:rPr lang="en-US" sz="1400" kern="1200"/>
            <a:t>PRINCIP 2:</a:t>
          </a:r>
          <a:br>
            <a:rPr lang="en-US" sz="1400" kern="1200"/>
          </a:br>
          <a:r>
            <a:rPr lang="en-US" sz="1400" kern="1200"/>
            <a:t>Data och information i IoT-Systemet bevaras vid modul och system byten</a:t>
          </a:r>
        </a:p>
      </dsp:txBody>
      <dsp:txXfrm>
        <a:off x="1827932" y="1960626"/>
        <a:ext cx="4339684" cy="1583435"/>
      </dsp:txXfrm>
    </dsp:sp>
    <dsp:sp modelId="{2905891F-4995-4071-BB90-E28ECD3906D0}">
      <dsp:nvSpPr>
        <dsp:cNvPr id="0" name=""/>
        <dsp:cNvSpPr/>
      </dsp:nvSpPr>
      <dsp:spPr>
        <a:xfrm>
          <a:off x="0" y="3916634"/>
          <a:ext cx="6263640" cy="15818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9060B6-B577-4FCD-BE6F-1F3D069E10E5}">
      <dsp:nvSpPr>
        <dsp:cNvPr id="0" name=""/>
        <dsp:cNvSpPr/>
      </dsp:nvSpPr>
      <dsp:spPr>
        <a:xfrm>
          <a:off x="478989" y="4272559"/>
          <a:ext cx="870889" cy="8700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3A2437-A9DB-4699-8D7C-CBBEFF02AF6D}">
      <dsp:nvSpPr>
        <dsp:cNvPr id="0" name=""/>
        <dsp:cNvSpPr/>
      </dsp:nvSpPr>
      <dsp:spPr>
        <a:xfrm>
          <a:off x="1828867" y="3916634"/>
          <a:ext cx="4339684" cy="1583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580" tIns="167580" rIns="167580" bIns="167580" numCol="1" spcCol="1270" anchor="ctr" anchorCtr="0">
          <a:noAutofit/>
        </a:bodyPr>
        <a:lstStyle/>
        <a:p>
          <a:pPr marL="0" lvl="0" indent="0" algn="l" defTabSz="622300">
            <a:lnSpc>
              <a:spcPct val="90000"/>
            </a:lnSpc>
            <a:spcBef>
              <a:spcPct val="0"/>
            </a:spcBef>
            <a:spcAft>
              <a:spcPct val="35000"/>
            </a:spcAft>
            <a:buNone/>
          </a:pPr>
          <a:r>
            <a:rPr lang="en-US" sz="1400" kern="1200"/>
            <a:t>PRINCIP 3: </a:t>
          </a:r>
          <a:br>
            <a:rPr lang="en-US" sz="1400" kern="1200"/>
          </a:br>
          <a:r>
            <a:rPr lang="en-US" sz="1400" kern="1200"/>
            <a:t>Informationsmodellernas ingående delar är löst kopplade och beskriver relationer och metadata om informationen samt domänen och/eller applikationen. Informationsmodeller bygger på standarder i horisontell övergripande nivå och specifika vertikala nivåer</a:t>
          </a:r>
        </a:p>
      </dsp:txBody>
      <dsp:txXfrm>
        <a:off x="1828867" y="3916634"/>
        <a:ext cx="4339684" cy="15834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98E0C-64BE-42D1-85A0-5B527E5D3B2F}">
      <dsp:nvSpPr>
        <dsp:cNvPr id="0" name=""/>
        <dsp:cNvSpPr/>
      </dsp:nvSpPr>
      <dsp:spPr>
        <a:xfrm>
          <a:off x="0" y="531"/>
          <a:ext cx="105156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4E98F4-B3B8-42E3-9B26-6BB94660D5E8}">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767828-532C-4E11-B7FF-9D75E2C703E1}">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755650">
            <a:lnSpc>
              <a:spcPct val="90000"/>
            </a:lnSpc>
            <a:spcBef>
              <a:spcPct val="0"/>
            </a:spcBef>
            <a:spcAft>
              <a:spcPct val="35000"/>
            </a:spcAft>
            <a:buNone/>
          </a:pPr>
          <a:r>
            <a:rPr lang="en-US" sz="1700" kern="1200"/>
            <a:t>PRINCIP 1: </a:t>
          </a:r>
          <a:br>
            <a:rPr lang="en-US" sz="1700" kern="1200"/>
          </a:br>
          <a:r>
            <a:rPr lang="en-US" sz="1700" kern="1200"/>
            <a:t>IoT-Systemet möjliggör för byte av moduler oberoende av varandra</a:t>
          </a:r>
        </a:p>
      </dsp:txBody>
      <dsp:txXfrm>
        <a:off x="1435590" y="531"/>
        <a:ext cx="9080009" cy="1242935"/>
      </dsp:txXfrm>
    </dsp:sp>
    <dsp:sp modelId="{44FB41A2-617A-489F-B774-DABE7D763C7D}">
      <dsp:nvSpPr>
        <dsp:cNvPr id="0" name=""/>
        <dsp:cNvSpPr/>
      </dsp:nvSpPr>
      <dsp:spPr>
        <a:xfrm>
          <a:off x="0" y="1554201"/>
          <a:ext cx="10515600" cy="124293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346C47-6E67-4302-9FDB-75BC3ED8A05F}">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0D25A2-5784-4681-B953-6F9C88639A14}">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755650">
            <a:lnSpc>
              <a:spcPct val="90000"/>
            </a:lnSpc>
            <a:spcBef>
              <a:spcPct val="0"/>
            </a:spcBef>
            <a:spcAft>
              <a:spcPct val="35000"/>
            </a:spcAft>
            <a:buNone/>
          </a:pPr>
          <a:r>
            <a:rPr lang="en-US" sz="1700" kern="1200"/>
            <a:t>PRINCIP 2:</a:t>
          </a:r>
          <a:br>
            <a:rPr lang="en-US" sz="1700" kern="1200"/>
          </a:br>
          <a:r>
            <a:rPr lang="en-US" sz="1700" kern="1200"/>
            <a:t>Data och information i IoT-Systemet bevaras vid modul och system byten</a:t>
          </a:r>
        </a:p>
      </dsp:txBody>
      <dsp:txXfrm>
        <a:off x="1435590" y="1554201"/>
        <a:ext cx="9080009" cy="1242935"/>
      </dsp:txXfrm>
    </dsp:sp>
    <dsp:sp modelId="{771F8C45-7CCE-4B92-8A8F-FD2241B887DE}">
      <dsp:nvSpPr>
        <dsp:cNvPr id="0" name=""/>
        <dsp:cNvSpPr/>
      </dsp:nvSpPr>
      <dsp:spPr>
        <a:xfrm>
          <a:off x="0" y="3107870"/>
          <a:ext cx="10515600" cy="124293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5EBD47-F9E3-4FB4-81F0-A1FA37E03EB4}">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08410D-3830-4EAA-9363-1FB4F7A2DF22}">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755650">
            <a:lnSpc>
              <a:spcPct val="90000"/>
            </a:lnSpc>
            <a:spcBef>
              <a:spcPct val="0"/>
            </a:spcBef>
            <a:spcAft>
              <a:spcPct val="35000"/>
            </a:spcAft>
            <a:buNone/>
          </a:pPr>
          <a:r>
            <a:rPr lang="en-US" sz="1700" kern="1200"/>
            <a:t>PRINCIP 3: </a:t>
          </a:r>
          <a:br>
            <a:rPr lang="en-US" sz="1700" kern="1200"/>
          </a:br>
          <a:r>
            <a:rPr lang="en-US" sz="1700" kern="1200"/>
            <a:t>Informationsmodellernas ingående delar är löst kopplade och beskriver relationer och metadata om informationen samt domänen och/eller applikationen. Informationsmodeller bygger på standarder i horisontell övergripande nivå och specifika vertikala nivåer</a:t>
          </a:r>
        </a:p>
      </dsp:txBody>
      <dsp:txXfrm>
        <a:off x="1435590" y="3107870"/>
        <a:ext cx="9080009" cy="12429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E8C4A-766F-4D88-8C70-CB4F9BEC63A2}">
      <dsp:nvSpPr>
        <dsp:cNvPr id="0" name=""/>
        <dsp:cNvSpPr/>
      </dsp:nvSpPr>
      <dsp:spPr>
        <a:xfrm>
          <a:off x="5527" y="0"/>
          <a:ext cx="1097489" cy="6514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002ECE-B037-454B-9364-216C2CE710F5}">
      <dsp:nvSpPr>
        <dsp:cNvPr id="0" name=""/>
        <dsp:cNvSpPr/>
      </dsp:nvSpPr>
      <dsp:spPr>
        <a:xfrm>
          <a:off x="5527" y="762455"/>
          <a:ext cx="3135684" cy="279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n-US" sz="1800" kern="1200"/>
            <a:t>BESKRIVNING</a:t>
          </a:r>
        </a:p>
      </dsp:txBody>
      <dsp:txXfrm>
        <a:off x="5527" y="762455"/>
        <a:ext cx="3135684" cy="279171"/>
      </dsp:txXfrm>
    </dsp:sp>
    <dsp:sp modelId="{4B3041FD-8B06-4D55-8F42-51E20E9F8F94}">
      <dsp:nvSpPr>
        <dsp:cNvPr id="0" name=""/>
        <dsp:cNvSpPr/>
      </dsp:nvSpPr>
      <dsp:spPr>
        <a:xfrm>
          <a:off x="5527" y="1093280"/>
          <a:ext cx="3135684" cy="3258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100000"/>
            </a:lnSpc>
            <a:spcBef>
              <a:spcPct val="0"/>
            </a:spcBef>
            <a:spcAft>
              <a:spcPct val="35000"/>
            </a:spcAft>
            <a:buNone/>
          </a:pPr>
          <a:r>
            <a:rPr lang="en-US" sz="1300" kern="1200" dirty="0"/>
            <a:t>Ting </a:t>
          </a:r>
          <a:r>
            <a:rPr lang="en-US" sz="1300" kern="1200" dirty="0" err="1"/>
            <a:t>kommer</a:t>
          </a:r>
          <a:r>
            <a:rPr lang="en-US" sz="1300" kern="1200" dirty="0"/>
            <a:t> </a:t>
          </a:r>
          <a:r>
            <a:rPr lang="en-US" sz="1300" kern="1200" dirty="0" err="1"/>
            <a:t>från</a:t>
          </a:r>
          <a:r>
            <a:rPr lang="en-US" sz="1300" kern="1200" dirty="0"/>
            <a:t> </a:t>
          </a:r>
          <a:r>
            <a:rPr lang="en-US" sz="1300" kern="1200" dirty="0" err="1"/>
            <a:t>olika</a:t>
          </a:r>
          <a:r>
            <a:rPr lang="en-US" sz="1300" kern="1200" dirty="0"/>
            <a:t> </a:t>
          </a:r>
          <a:r>
            <a:rPr lang="en-US" sz="1300" kern="1200" dirty="0" err="1"/>
            <a:t>leverantörer</a:t>
          </a:r>
          <a:r>
            <a:rPr lang="en-US" sz="1300" kern="1200" dirty="0"/>
            <a:t>, med </a:t>
          </a:r>
          <a:r>
            <a:rPr lang="en-US" sz="1300" kern="1200" dirty="0" err="1"/>
            <a:t>olika</a:t>
          </a:r>
          <a:r>
            <a:rPr lang="en-US" sz="1300" kern="1200" dirty="0"/>
            <a:t> </a:t>
          </a:r>
          <a:r>
            <a:rPr lang="en-US" sz="1300" kern="1200" dirty="0" err="1"/>
            <a:t>konnektivitet</a:t>
          </a:r>
          <a:r>
            <a:rPr lang="en-US" sz="1300" kern="1200" dirty="0"/>
            <a:t> </a:t>
          </a:r>
          <a:r>
            <a:rPr lang="en-US" sz="1300" kern="1200" dirty="0" err="1"/>
            <a:t>och</a:t>
          </a:r>
          <a:r>
            <a:rPr lang="en-US" sz="1300" kern="1200" dirty="0"/>
            <a:t> </a:t>
          </a:r>
          <a:r>
            <a:rPr lang="en-US" sz="1300" kern="1200" dirty="0" err="1"/>
            <a:t>kopplas</a:t>
          </a:r>
          <a:r>
            <a:rPr lang="en-US" sz="1300" kern="1200" dirty="0"/>
            <a:t> till IoT </a:t>
          </a:r>
          <a:r>
            <a:rPr lang="en-US" sz="1300" kern="1200" dirty="0" err="1"/>
            <a:t>systemet</a:t>
          </a:r>
          <a:r>
            <a:rPr lang="en-US" sz="1300" kern="1200" dirty="0"/>
            <a:t> </a:t>
          </a:r>
          <a:r>
            <a:rPr lang="en-US" sz="1300" kern="1200" dirty="0" err="1"/>
            <a:t>på</a:t>
          </a:r>
          <a:r>
            <a:rPr lang="en-US" sz="1300" kern="1200" dirty="0"/>
            <a:t> </a:t>
          </a:r>
          <a:r>
            <a:rPr lang="en-US" sz="1300" kern="1200" dirty="0" err="1"/>
            <a:t>olika</a:t>
          </a:r>
          <a:r>
            <a:rPr lang="en-US" sz="1300" kern="1200" dirty="0"/>
            <a:t> </a:t>
          </a:r>
          <a:r>
            <a:rPr lang="en-US" sz="1300" kern="1200" dirty="0" err="1"/>
            <a:t>sätt</a:t>
          </a:r>
          <a:r>
            <a:rPr lang="en-US" sz="1300" kern="1200" dirty="0"/>
            <a:t>. Det </a:t>
          </a:r>
          <a:r>
            <a:rPr lang="en-US" sz="1300" kern="1200" dirty="0" err="1"/>
            <a:t>är</a:t>
          </a:r>
          <a:r>
            <a:rPr lang="en-US" sz="1300" kern="1200" dirty="0"/>
            <a:t> </a:t>
          </a:r>
          <a:r>
            <a:rPr lang="en-US" sz="1300" kern="1200" dirty="0" err="1"/>
            <a:t>därför</a:t>
          </a:r>
          <a:r>
            <a:rPr lang="en-US" sz="1300" kern="1200" dirty="0"/>
            <a:t> </a:t>
          </a:r>
          <a:r>
            <a:rPr lang="en-US" sz="1300" kern="1200" dirty="0" err="1"/>
            <a:t>viktigt</a:t>
          </a:r>
          <a:r>
            <a:rPr lang="en-US" sz="1300" kern="1200" dirty="0"/>
            <a:t> </a:t>
          </a:r>
          <a:r>
            <a:rPr lang="en-US" sz="1300" kern="1200" dirty="0" err="1"/>
            <a:t>att</a:t>
          </a:r>
          <a:r>
            <a:rPr lang="en-US" sz="1300" kern="1200" dirty="0"/>
            <a:t> </a:t>
          </a:r>
          <a:r>
            <a:rPr lang="en-US" sz="1300" kern="1200" dirty="0" err="1"/>
            <a:t>hålla</a:t>
          </a:r>
          <a:r>
            <a:rPr lang="en-US" sz="1300" kern="1200" dirty="0"/>
            <a:t> </a:t>
          </a:r>
          <a:r>
            <a:rPr lang="en-US" sz="1300" kern="1200" dirty="0" err="1"/>
            <a:t>reda</a:t>
          </a:r>
          <a:r>
            <a:rPr lang="en-US" sz="1300" kern="1200" dirty="0"/>
            <a:t> </a:t>
          </a:r>
          <a:r>
            <a:rPr lang="en-US" sz="1300" kern="1200" dirty="0" err="1"/>
            <a:t>på</a:t>
          </a:r>
          <a:r>
            <a:rPr lang="en-US" sz="1300" kern="1200" dirty="0"/>
            <a:t> </a:t>
          </a:r>
          <a:r>
            <a:rPr lang="en-US" sz="1300" kern="1200" dirty="0" err="1"/>
            <a:t>alla</a:t>
          </a:r>
          <a:r>
            <a:rPr lang="en-US" sz="1300" kern="1200" dirty="0"/>
            <a:t> ting.</a:t>
          </a:r>
        </a:p>
        <a:p>
          <a:pPr marL="0" lvl="0" indent="0" algn="l" defTabSz="577850">
            <a:lnSpc>
              <a:spcPct val="100000"/>
            </a:lnSpc>
            <a:spcBef>
              <a:spcPct val="0"/>
            </a:spcBef>
            <a:spcAft>
              <a:spcPct val="35000"/>
            </a:spcAft>
            <a:buNone/>
          </a:pPr>
          <a:r>
            <a:rPr lang="en-US" sz="1300" kern="1200"/>
            <a:t>Arkitekturen ska stödja att data och funktioner i Device &amp; API management funktioner  ska vara åtkomliga och exekverbara via ett (dokumenterat) API. Arkitekturen ska därmed stödja deviceadministration oavsett part.</a:t>
          </a:r>
        </a:p>
        <a:p>
          <a:pPr marL="0" lvl="0" indent="0" algn="l" defTabSz="577850">
            <a:lnSpc>
              <a:spcPct val="100000"/>
            </a:lnSpc>
            <a:spcBef>
              <a:spcPct val="0"/>
            </a:spcBef>
            <a:spcAft>
              <a:spcPct val="35000"/>
            </a:spcAft>
            <a:buNone/>
          </a:pPr>
          <a:r>
            <a:rPr lang="en-US" sz="1300" kern="1200"/>
            <a:t>Alla device som ska provisioneras i IoT-systemet behöver hållas reda på. </a:t>
          </a:r>
        </a:p>
        <a:p>
          <a:pPr marL="0" lvl="0" indent="0" algn="l" defTabSz="577850">
            <a:lnSpc>
              <a:spcPct val="100000"/>
            </a:lnSpc>
            <a:spcBef>
              <a:spcPct val="0"/>
            </a:spcBef>
            <a:spcAft>
              <a:spcPct val="35000"/>
            </a:spcAft>
            <a:buNone/>
          </a:pPr>
          <a:r>
            <a:rPr lang="en-US" sz="1300" i="1" kern="1200" dirty="0"/>
            <a:t>[Vi </a:t>
          </a:r>
          <a:r>
            <a:rPr lang="en-US" sz="1300" i="1" kern="1200" dirty="0" err="1"/>
            <a:t>behöver</a:t>
          </a:r>
          <a:r>
            <a:rPr lang="en-US" sz="1300" i="1" kern="1200" dirty="0"/>
            <a:t> </a:t>
          </a:r>
          <a:r>
            <a:rPr lang="en-US" sz="1300" i="1" kern="1200" dirty="0" err="1"/>
            <a:t>titta</a:t>
          </a:r>
          <a:r>
            <a:rPr lang="en-US" sz="1300" i="1" kern="1200" dirty="0"/>
            <a:t> </a:t>
          </a:r>
          <a:r>
            <a:rPr lang="en-US" sz="1300" i="1" kern="1200" dirty="0" err="1"/>
            <a:t>över</a:t>
          </a:r>
          <a:r>
            <a:rPr lang="en-US" sz="1300" i="1" kern="1200" dirty="0"/>
            <a:t> </a:t>
          </a:r>
          <a:r>
            <a:rPr lang="en-US" sz="1300" i="1" kern="1200" dirty="0" err="1"/>
            <a:t>hur</a:t>
          </a:r>
          <a:r>
            <a:rPr lang="en-US" sz="1300" i="1" kern="1200" dirty="0"/>
            <a:t> vi </a:t>
          </a:r>
          <a:r>
            <a:rPr lang="en-US" sz="1300" i="1" kern="1200" dirty="0" err="1"/>
            <a:t>använder</a:t>
          </a:r>
          <a:r>
            <a:rPr lang="en-US" sz="1300" i="1" kern="1200" dirty="0"/>
            <a:t> ting/device]</a:t>
          </a:r>
          <a:endParaRPr lang="en-US" sz="1300" kern="1200" dirty="0"/>
        </a:p>
        <a:p>
          <a:pPr marL="0" lvl="0" indent="0" algn="l" defTabSz="577850">
            <a:lnSpc>
              <a:spcPct val="100000"/>
            </a:lnSpc>
            <a:spcBef>
              <a:spcPct val="0"/>
            </a:spcBef>
            <a:spcAft>
              <a:spcPct val="35000"/>
            </a:spcAft>
            <a:buNone/>
          </a:pPr>
          <a:r>
            <a:rPr lang="en-US" sz="1300" i="1" kern="1200"/>
            <a:t>[Vi behöver jobba med beskrivningen]</a:t>
          </a:r>
          <a:endParaRPr lang="en-US" sz="1300" kern="1200"/>
        </a:p>
      </dsp:txBody>
      <dsp:txXfrm>
        <a:off x="5527" y="1093280"/>
        <a:ext cx="3135684" cy="3258057"/>
      </dsp:txXfrm>
    </dsp:sp>
    <dsp:sp modelId="{4B7FC8FC-718F-4F3D-9C27-A84F88D4EC8C}">
      <dsp:nvSpPr>
        <dsp:cNvPr id="0" name=""/>
        <dsp:cNvSpPr/>
      </dsp:nvSpPr>
      <dsp:spPr>
        <a:xfrm>
          <a:off x="3689957" y="0"/>
          <a:ext cx="1097489" cy="6514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53E518-6E44-4C12-BFCE-9040B7C19D5F}">
      <dsp:nvSpPr>
        <dsp:cNvPr id="0" name=""/>
        <dsp:cNvSpPr/>
      </dsp:nvSpPr>
      <dsp:spPr>
        <a:xfrm>
          <a:off x="3689957" y="762455"/>
          <a:ext cx="3135684" cy="279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n-US" sz="1800" kern="1200"/>
            <a:t>MOTIVATION</a:t>
          </a:r>
        </a:p>
      </dsp:txBody>
      <dsp:txXfrm>
        <a:off x="3689957" y="762455"/>
        <a:ext cx="3135684" cy="279171"/>
      </dsp:txXfrm>
    </dsp:sp>
    <dsp:sp modelId="{A1343DE0-8FA1-4439-B733-A1E05E29AEB2}">
      <dsp:nvSpPr>
        <dsp:cNvPr id="0" name=""/>
        <dsp:cNvSpPr/>
      </dsp:nvSpPr>
      <dsp:spPr>
        <a:xfrm>
          <a:off x="3689957" y="1093280"/>
          <a:ext cx="3135684" cy="3258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100000"/>
            </a:lnSpc>
            <a:spcBef>
              <a:spcPct val="0"/>
            </a:spcBef>
            <a:spcAft>
              <a:spcPct val="35000"/>
            </a:spcAft>
            <a:buNone/>
          </a:pPr>
          <a:r>
            <a:rPr lang="en-US" sz="1300" kern="1200"/>
            <a:t>Möjliggöra underhåll av devices</a:t>
          </a:r>
        </a:p>
        <a:p>
          <a:pPr marL="0" lvl="0" indent="0" algn="l" defTabSz="577850">
            <a:lnSpc>
              <a:spcPct val="100000"/>
            </a:lnSpc>
            <a:spcBef>
              <a:spcPct val="0"/>
            </a:spcBef>
            <a:spcAft>
              <a:spcPct val="35000"/>
            </a:spcAft>
            <a:buNone/>
          </a:pPr>
          <a:r>
            <a:rPr lang="en-US" sz="1300" kern="1200"/>
            <a:t>Förenkla underhåll av devices</a:t>
          </a:r>
        </a:p>
        <a:p>
          <a:pPr marL="0" lvl="0" indent="0" algn="l" defTabSz="577850">
            <a:lnSpc>
              <a:spcPct val="100000"/>
            </a:lnSpc>
            <a:spcBef>
              <a:spcPct val="0"/>
            </a:spcBef>
            <a:spcAft>
              <a:spcPct val="35000"/>
            </a:spcAft>
            <a:buNone/>
          </a:pPr>
          <a:r>
            <a:rPr lang="en-US" sz="1300" kern="1200"/>
            <a:t>Minska komplexitet.</a:t>
          </a:r>
        </a:p>
        <a:p>
          <a:pPr marL="0" lvl="0" indent="0" algn="l" defTabSz="577850">
            <a:lnSpc>
              <a:spcPct val="100000"/>
            </a:lnSpc>
            <a:spcBef>
              <a:spcPct val="0"/>
            </a:spcBef>
            <a:spcAft>
              <a:spcPct val="35000"/>
            </a:spcAft>
            <a:buNone/>
          </a:pPr>
          <a:r>
            <a:rPr lang="en-US" sz="1300" kern="1200"/>
            <a:t>Vid varje givit tillfälle veta vilka sensorer finns</a:t>
          </a:r>
        </a:p>
      </dsp:txBody>
      <dsp:txXfrm>
        <a:off x="3689957" y="1093280"/>
        <a:ext cx="3135684" cy="3258057"/>
      </dsp:txXfrm>
    </dsp:sp>
    <dsp:sp modelId="{B34A6D2E-C0F6-4CA1-9A90-5FF74FAEDD0A}">
      <dsp:nvSpPr>
        <dsp:cNvPr id="0" name=""/>
        <dsp:cNvSpPr/>
      </dsp:nvSpPr>
      <dsp:spPr>
        <a:xfrm>
          <a:off x="7374387" y="0"/>
          <a:ext cx="1097489" cy="6514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2AFEF0-BE97-420C-9EF4-7933C74721EB}">
      <dsp:nvSpPr>
        <dsp:cNvPr id="0" name=""/>
        <dsp:cNvSpPr/>
      </dsp:nvSpPr>
      <dsp:spPr>
        <a:xfrm>
          <a:off x="7374387" y="762455"/>
          <a:ext cx="3135684" cy="279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n-US" sz="1800" kern="1200"/>
            <a:t>IMPLIKATIONER</a:t>
          </a:r>
        </a:p>
      </dsp:txBody>
      <dsp:txXfrm>
        <a:off x="7374387" y="762455"/>
        <a:ext cx="3135684" cy="279171"/>
      </dsp:txXfrm>
    </dsp:sp>
    <dsp:sp modelId="{EAEFD4B3-A72B-424B-87CE-742030ABF706}">
      <dsp:nvSpPr>
        <dsp:cNvPr id="0" name=""/>
        <dsp:cNvSpPr/>
      </dsp:nvSpPr>
      <dsp:spPr>
        <a:xfrm>
          <a:off x="7374387" y="1093280"/>
          <a:ext cx="3135684" cy="3258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100000"/>
            </a:lnSpc>
            <a:spcBef>
              <a:spcPct val="0"/>
            </a:spcBef>
            <a:spcAft>
              <a:spcPct val="35000"/>
            </a:spcAft>
            <a:buNone/>
          </a:pPr>
          <a:r>
            <a:rPr lang="en-US" sz="1300" kern="1200"/>
            <a:t>Arkitekturen ska stödja remote deaktivering, uppdatering och konfiguration av enheter.</a:t>
          </a:r>
        </a:p>
        <a:p>
          <a:pPr marL="0" lvl="0" indent="0" algn="l" defTabSz="577850">
            <a:lnSpc>
              <a:spcPct val="100000"/>
            </a:lnSpc>
            <a:spcBef>
              <a:spcPct val="0"/>
            </a:spcBef>
            <a:spcAft>
              <a:spcPct val="35000"/>
            </a:spcAft>
            <a:buNone/>
          </a:pPr>
          <a:r>
            <a:rPr lang="en-US" sz="1300" kern="1200"/>
            <a:t>Ha ETT register över samtliga ting // KAN en kommun verkligen ha ett ända repository som täcker alla system etc.</a:t>
          </a:r>
        </a:p>
        <a:p>
          <a:pPr marL="0" lvl="0" indent="0" algn="l" defTabSz="577850">
            <a:lnSpc>
              <a:spcPct val="100000"/>
            </a:lnSpc>
            <a:spcBef>
              <a:spcPct val="0"/>
            </a:spcBef>
            <a:spcAft>
              <a:spcPct val="35000"/>
            </a:spcAft>
            <a:buNone/>
          </a:pPr>
          <a:r>
            <a:rPr lang="en-US" sz="1300" kern="1200"/>
            <a:t>Det är bra-praxis att register över ting uppdateras automatiskt</a:t>
          </a:r>
        </a:p>
        <a:p>
          <a:pPr marL="0" lvl="0" indent="0" algn="l" defTabSz="577850">
            <a:lnSpc>
              <a:spcPct val="100000"/>
            </a:lnSpc>
            <a:spcBef>
              <a:spcPct val="0"/>
            </a:spcBef>
            <a:spcAft>
              <a:spcPct val="35000"/>
            </a:spcAft>
            <a:buNone/>
          </a:pPr>
          <a:r>
            <a:rPr lang="en-US" sz="1300" kern="1200"/>
            <a:t>Ett register bör innehålla minst följande information: </a:t>
          </a:r>
        </a:p>
        <a:p>
          <a:pPr marL="114300" lvl="1" indent="-114300" algn="l" defTabSz="577850">
            <a:lnSpc>
              <a:spcPct val="90000"/>
            </a:lnSpc>
            <a:spcBef>
              <a:spcPct val="0"/>
            </a:spcBef>
            <a:spcAft>
              <a:spcPct val="15000"/>
            </a:spcAft>
            <a:buChar char="•"/>
          </a:pPr>
          <a:r>
            <a:rPr lang="en-US" sz="1300" kern="1200"/>
            <a:t>Identifierare (namn/nummer)</a:t>
          </a:r>
        </a:p>
        <a:p>
          <a:pPr marL="114300" lvl="1" indent="-114300" algn="l" defTabSz="577850">
            <a:lnSpc>
              <a:spcPct val="90000"/>
            </a:lnSpc>
            <a:spcBef>
              <a:spcPct val="0"/>
            </a:spcBef>
            <a:spcAft>
              <a:spcPct val="15000"/>
            </a:spcAft>
            <a:buChar char="•"/>
          </a:pPr>
          <a:r>
            <a:rPr lang="en-US" sz="1300" kern="1200"/>
            <a:t>modell / capabilities</a:t>
          </a:r>
        </a:p>
        <a:p>
          <a:pPr marL="114300" lvl="1" indent="-114300" algn="l" defTabSz="577850">
            <a:lnSpc>
              <a:spcPct val="90000"/>
            </a:lnSpc>
            <a:spcBef>
              <a:spcPct val="0"/>
            </a:spcBef>
            <a:spcAft>
              <a:spcPct val="15000"/>
            </a:spcAft>
            <a:buChar char="•"/>
          </a:pPr>
          <a:r>
            <a:rPr lang="en-US" sz="1300" kern="1200"/>
            <a:t>verksamhet som nyttjar/ansvarar</a:t>
          </a:r>
        </a:p>
        <a:p>
          <a:pPr marL="114300" lvl="1" indent="-114300" algn="l" defTabSz="577850">
            <a:lnSpc>
              <a:spcPct val="90000"/>
            </a:lnSpc>
            <a:spcBef>
              <a:spcPct val="0"/>
            </a:spcBef>
            <a:spcAft>
              <a:spcPct val="15000"/>
            </a:spcAft>
            <a:buChar char="•"/>
          </a:pPr>
          <a:r>
            <a:rPr lang="en-US" sz="1300" kern="1200"/>
            <a:t>Placering</a:t>
          </a:r>
        </a:p>
        <a:p>
          <a:pPr marL="114300" lvl="1" indent="-114300" algn="l" defTabSz="577850">
            <a:lnSpc>
              <a:spcPct val="90000"/>
            </a:lnSpc>
            <a:spcBef>
              <a:spcPct val="0"/>
            </a:spcBef>
            <a:spcAft>
              <a:spcPct val="15000"/>
            </a:spcAft>
            <a:buChar char="•"/>
          </a:pPr>
          <a:r>
            <a:rPr lang="en-US" sz="1300" kern="1200"/>
            <a:t>Funktion</a:t>
          </a:r>
        </a:p>
        <a:p>
          <a:pPr marL="114300" lvl="1" indent="-114300" algn="l" defTabSz="577850">
            <a:lnSpc>
              <a:spcPct val="90000"/>
            </a:lnSpc>
            <a:spcBef>
              <a:spcPct val="0"/>
            </a:spcBef>
            <a:spcAft>
              <a:spcPct val="15000"/>
            </a:spcAft>
            <a:buChar char="•"/>
          </a:pPr>
          <a:r>
            <a:rPr lang="en-US" sz="1300" kern="1200"/>
            <a:t>Var man kan sköta om de // Vilket GUI</a:t>
          </a:r>
        </a:p>
        <a:p>
          <a:pPr marL="0" lvl="0" indent="0" algn="l" defTabSz="577850">
            <a:lnSpc>
              <a:spcPct val="100000"/>
            </a:lnSpc>
            <a:spcBef>
              <a:spcPct val="0"/>
            </a:spcBef>
            <a:spcAft>
              <a:spcPct val="35000"/>
            </a:spcAft>
            <a:buNone/>
          </a:pPr>
          <a:r>
            <a:rPr lang="en-US" sz="1300" kern="1200"/>
            <a:t>En dynamisk förteckning med relevant metadata och historik.</a:t>
          </a:r>
        </a:p>
      </dsp:txBody>
      <dsp:txXfrm>
        <a:off x="7374387" y="1093280"/>
        <a:ext cx="3135684" cy="32580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B6585-1697-4C8F-A65B-79123E9AD9C4}">
      <dsp:nvSpPr>
        <dsp:cNvPr id="0" name=""/>
        <dsp:cNvSpPr/>
      </dsp:nvSpPr>
      <dsp:spPr>
        <a:xfrm>
          <a:off x="5527" y="146353"/>
          <a:ext cx="1097489" cy="10236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6B458D-BE49-4B53-ACDA-AC2EEA60F09A}">
      <dsp:nvSpPr>
        <dsp:cNvPr id="0" name=""/>
        <dsp:cNvSpPr/>
      </dsp:nvSpPr>
      <dsp:spPr>
        <a:xfrm>
          <a:off x="5527" y="1344610"/>
          <a:ext cx="3135684" cy="438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377950">
            <a:lnSpc>
              <a:spcPct val="90000"/>
            </a:lnSpc>
            <a:spcBef>
              <a:spcPct val="0"/>
            </a:spcBef>
            <a:spcAft>
              <a:spcPct val="35000"/>
            </a:spcAft>
            <a:buNone/>
            <a:defRPr b="1"/>
          </a:pPr>
          <a:r>
            <a:rPr lang="en-US" sz="3100" kern="1200"/>
            <a:t>BESKRIVNING</a:t>
          </a:r>
        </a:p>
      </dsp:txBody>
      <dsp:txXfrm>
        <a:off x="5527" y="1344610"/>
        <a:ext cx="3135684" cy="438721"/>
      </dsp:txXfrm>
    </dsp:sp>
    <dsp:sp modelId="{26352A3D-ED22-48FB-B438-11432C236DF8}">
      <dsp:nvSpPr>
        <dsp:cNvPr id="0" name=""/>
        <dsp:cNvSpPr/>
      </dsp:nvSpPr>
      <dsp:spPr>
        <a:xfrm>
          <a:off x="5527" y="1864528"/>
          <a:ext cx="3135684" cy="2341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dirty="0" err="1"/>
            <a:t>Tillgången</a:t>
          </a:r>
          <a:r>
            <a:rPr lang="en-US" sz="1700" kern="1200" dirty="0"/>
            <a:t> </a:t>
          </a:r>
          <a:r>
            <a:rPr lang="en-US" sz="1700" kern="1200" dirty="0" err="1"/>
            <a:t>för</a:t>
          </a:r>
          <a:r>
            <a:rPr lang="en-US" sz="1700" kern="1200" dirty="0"/>
            <a:t> </a:t>
          </a:r>
          <a:r>
            <a:rPr lang="en-US" sz="1700" kern="1200" dirty="0" err="1"/>
            <a:t>individer</a:t>
          </a:r>
          <a:r>
            <a:rPr lang="en-US" sz="1700" kern="1200" dirty="0"/>
            <a:t> </a:t>
          </a:r>
          <a:r>
            <a:rPr lang="en-US" sz="1700" kern="1200" dirty="0" err="1"/>
            <a:t>och</a:t>
          </a:r>
          <a:r>
            <a:rPr lang="en-US" sz="1700" kern="1200" dirty="0"/>
            <a:t> </a:t>
          </a:r>
          <a:r>
            <a:rPr lang="en-US" sz="1700" kern="1200" dirty="0" err="1"/>
            <a:t>maskiner</a:t>
          </a:r>
          <a:r>
            <a:rPr lang="en-US" sz="1700" kern="1200" dirty="0"/>
            <a:t> till data </a:t>
          </a:r>
          <a:r>
            <a:rPr lang="en-US" sz="1700" kern="1200" dirty="0" err="1"/>
            <a:t>och</a:t>
          </a:r>
          <a:r>
            <a:rPr lang="en-US" sz="1700" kern="1200" dirty="0"/>
            <a:t> </a:t>
          </a:r>
          <a:r>
            <a:rPr lang="en-US" sz="1700" kern="1200" dirty="0" err="1"/>
            <a:t>applikationer</a:t>
          </a:r>
          <a:r>
            <a:rPr lang="en-US" sz="1700" kern="1200" dirty="0"/>
            <a:t> </a:t>
          </a:r>
          <a:r>
            <a:rPr lang="en-US" sz="1700" kern="1200" dirty="0" err="1"/>
            <a:t>kräver</a:t>
          </a:r>
          <a:r>
            <a:rPr lang="en-US" sz="1700" kern="1200" dirty="0"/>
            <a:t> </a:t>
          </a:r>
          <a:r>
            <a:rPr lang="en-US" sz="1700" kern="1200" dirty="0" err="1"/>
            <a:t>en</a:t>
          </a:r>
          <a:r>
            <a:rPr lang="en-US" sz="1700" kern="1200" dirty="0"/>
            <a:t> </a:t>
          </a:r>
          <a:r>
            <a:rPr lang="en-US" sz="1700" kern="1200" dirty="0" err="1"/>
            <a:t>behörighetsstyrning</a:t>
          </a:r>
          <a:r>
            <a:rPr lang="en-US" sz="1700" kern="1200" dirty="0"/>
            <a:t> </a:t>
          </a:r>
          <a:r>
            <a:rPr lang="en-US" sz="1700" kern="1200" dirty="0" err="1"/>
            <a:t>som</a:t>
          </a:r>
          <a:r>
            <a:rPr lang="en-US" sz="1700" kern="1200" dirty="0"/>
            <a:t> </a:t>
          </a:r>
          <a:r>
            <a:rPr lang="en-US" sz="1700" kern="1200" dirty="0" err="1"/>
            <a:t>säkerställer</a:t>
          </a:r>
          <a:r>
            <a:rPr lang="en-US" sz="1700" kern="1200" dirty="0"/>
            <a:t> </a:t>
          </a:r>
          <a:r>
            <a:rPr lang="en-US" sz="1700" kern="1200" dirty="0" err="1"/>
            <a:t>att</a:t>
          </a:r>
          <a:r>
            <a:rPr lang="en-US" sz="1700" kern="1200" dirty="0"/>
            <a:t> de </a:t>
          </a:r>
          <a:r>
            <a:rPr lang="en-US" sz="1700" kern="1200" dirty="0" err="1"/>
            <a:t>hanteringsregler</a:t>
          </a:r>
          <a:r>
            <a:rPr lang="en-US" sz="1700" kern="1200" dirty="0"/>
            <a:t> </a:t>
          </a:r>
          <a:r>
            <a:rPr lang="en-US" sz="1700" kern="1200" dirty="0" err="1"/>
            <a:t>som</a:t>
          </a:r>
          <a:r>
            <a:rPr lang="en-US" sz="1700" kern="1200" dirty="0"/>
            <a:t> </a:t>
          </a:r>
          <a:r>
            <a:rPr lang="en-US" sz="1700" kern="1200" dirty="0" err="1"/>
            <a:t>informationssäkerhets-klassningen</a:t>
          </a:r>
          <a:r>
            <a:rPr lang="en-US" sz="1700" kern="1200" dirty="0"/>
            <a:t> </a:t>
          </a:r>
          <a:r>
            <a:rPr lang="en-US" sz="1700" kern="1200" dirty="0" err="1"/>
            <a:t>stipulerar</a:t>
          </a:r>
          <a:r>
            <a:rPr lang="en-US" sz="1700" kern="1200" dirty="0"/>
            <a:t> </a:t>
          </a:r>
          <a:r>
            <a:rPr lang="en-US" sz="1700" kern="1200" dirty="0" err="1"/>
            <a:t>går</a:t>
          </a:r>
          <a:r>
            <a:rPr lang="en-US" sz="1700" kern="1200" dirty="0"/>
            <a:t> </a:t>
          </a:r>
          <a:r>
            <a:rPr lang="en-US" sz="1700" kern="1200" dirty="0" err="1"/>
            <a:t>att</a:t>
          </a:r>
          <a:r>
            <a:rPr lang="en-US" sz="1700" kern="1200" dirty="0"/>
            <a:t> </a:t>
          </a:r>
          <a:r>
            <a:rPr lang="en-US" sz="1700" kern="1200" dirty="0" err="1"/>
            <a:t>hantera</a:t>
          </a:r>
          <a:r>
            <a:rPr lang="en-US" sz="1700" kern="1200" dirty="0"/>
            <a:t> </a:t>
          </a:r>
          <a:r>
            <a:rPr lang="en-US" sz="1700" kern="1200" dirty="0" err="1"/>
            <a:t>och</a:t>
          </a:r>
          <a:r>
            <a:rPr lang="en-US" sz="1700" kern="1200" dirty="0"/>
            <a:t> </a:t>
          </a:r>
          <a:r>
            <a:rPr lang="en-US" sz="1700" kern="1200" dirty="0" err="1"/>
            <a:t>förvalta</a:t>
          </a:r>
          <a:r>
            <a:rPr lang="en-US" sz="1700" kern="1200" dirty="0"/>
            <a:t> </a:t>
          </a:r>
          <a:r>
            <a:rPr lang="en-US" sz="1700" kern="1200" dirty="0" err="1"/>
            <a:t>över</a:t>
          </a:r>
          <a:r>
            <a:rPr lang="en-US" sz="1700" kern="1200" dirty="0"/>
            <a:t> </a:t>
          </a:r>
          <a:r>
            <a:rPr lang="en-US" sz="1700" kern="1200" dirty="0" err="1"/>
            <a:t>tid</a:t>
          </a:r>
          <a:r>
            <a:rPr lang="en-US" sz="1700" kern="1200" dirty="0"/>
            <a:t>.</a:t>
          </a:r>
        </a:p>
        <a:p>
          <a:pPr marL="0" lvl="0" indent="0" algn="l" defTabSz="755650">
            <a:lnSpc>
              <a:spcPct val="90000"/>
            </a:lnSpc>
            <a:spcBef>
              <a:spcPct val="0"/>
            </a:spcBef>
            <a:spcAft>
              <a:spcPct val="35000"/>
            </a:spcAft>
            <a:buNone/>
          </a:pPr>
          <a:r>
            <a:rPr lang="en-US" sz="1700" i="1" kern="1200"/>
            <a:t>[BEHÖVER PRECISERAS OCH FÖRTYDLIGAS]</a:t>
          </a:r>
          <a:endParaRPr lang="en-US" sz="1700" kern="1200"/>
        </a:p>
      </dsp:txBody>
      <dsp:txXfrm>
        <a:off x="5527" y="1864528"/>
        <a:ext cx="3135684" cy="2341661"/>
      </dsp:txXfrm>
    </dsp:sp>
    <dsp:sp modelId="{6504B82A-7FAF-4997-9E87-94E35A9B53E5}">
      <dsp:nvSpPr>
        <dsp:cNvPr id="0" name=""/>
        <dsp:cNvSpPr/>
      </dsp:nvSpPr>
      <dsp:spPr>
        <a:xfrm>
          <a:off x="3689957" y="146353"/>
          <a:ext cx="1097489" cy="10236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506309-261E-40B1-BB1C-78E4D5A08CBA}">
      <dsp:nvSpPr>
        <dsp:cNvPr id="0" name=""/>
        <dsp:cNvSpPr/>
      </dsp:nvSpPr>
      <dsp:spPr>
        <a:xfrm>
          <a:off x="3689957" y="1344610"/>
          <a:ext cx="3135684" cy="438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377950">
            <a:lnSpc>
              <a:spcPct val="90000"/>
            </a:lnSpc>
            <a:spcBef>
              <a:spcPct val="0"/>
            </a:spcBef>
            <a:spcAft>
              <a:spcPct val="35000"/>
            </a:spcAft>
            <a:buNone/>
            <a:defRPr b="1"/>
          </a:pPr>
          <a:r>
            <a:rPr lang="en-US" sz="3100" i="1" kern="1200"/>
            <a:t>MOTIVATION</a:t>
          </a:r>
          <a:endParaRPr lang="en-US" sz="3100" kern="1200"/>
        </a:p>
      </dsp:txBody>
      <dsp:txXfrm>
        <a:off x="3689957" y="1344610"/>
        <a:ext cx="3135684" cy="438721"/>
      </dsp:txXfrm>
    </dsp:sp>
    <dsp:sp modelId="{C43BE794-D984-4DA1-9771-019FBC1A30C2}">
      <dsp:nvSpPr>
        <dsp:cNvPr id="0" name=""/>
        <dsp:cNvSpPr/>
      </dsp:nvSpPr>
      <dsp:spPr>
        <a:xfrm>
          <a:off x="3689957" y="1864528"/>
          <a:ext cx="3135684" cy="2341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a:t>Åtkomst och behörighet</a:t>
          </a:r>
        </a:p>
        <a:p>
          <a:pPr marL="0" lvl="0" indent="0" algn="l" defTabSz="755650">
            <a:lnSpc>
              <a:spcPct val="90000"/>
            </a:lnSpc>
            <a:spcBef>
              <a:spcPct val="0"/>
            </a:spcBef>
            <a:spcAft>
              <a:spcPct val="35000"/>
            </a:spcAft>
            <a:buNone/>
          </a:pPr>
          <a:r>
            <a:rPr lang="en-US" sz="1700" kern="1200"/>
            <a:t>Bättre stödja informationsägare </a:t>
          </a:r>
        </a:p>
        <a:p>
          <a:pPr marL="0" lvl="0" indent="0" algn="l" defTabSz="755650">
            <a:lnSpc>
              <a:spcPct val="90000"/>
            </a:lnSpc>
            <a:spcBef>
              <a:spcPct val="0"/>
            </a:spcBef>
            <a:spcAft>
              <a:spcPct val="35000"/>
            </a:spcAft>
            <a:buNone/>
          </a:pPr>
          <a:r>
            <a:rPr lang="en-US" sz="1700" kern="1200"/>
            <a:t>Applikations utvecklare ska kunna förstå innehållet</a:t>
          </a:r>
        </a:p>
      </dsp:txBody>
      <dsp:txXfrm>
        <a:off x="3689957" y="1864528"/>
        <a:ext cx="3135684" cy="2341661"/>
      </dsp:txXfrm>
    </dsp:sp>
    <dsp:sp modelId="{94CC4DCD-9677-4F06-9300-005FBC62F024}">
      <dsp:nvSpPr>
        <dsp:cNvPr id="0" name=""/>
        <dsp:cNvSpPr/>
      </dsp:nvSpPr>
      <dsp:spPr>
        <a:xfrm>
          <a:off x="7374387" y="146353"/>
          <a:ext cx="1097489" cy="10236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185747-F4A8-432D-A72D-8446346E1A40}">
      <dsp:nvSpPr>
        <dsp:cNvPr id="0" name=""/>
        <dsp:cNvSpPr/>
      </dsp:nvSpPr>
      <dsp:spPr>
        <a:xfrm>
          <a:off x="7374387" y="1344610"/>
          <a:ext cx="3135684" cy="438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377950">
            <a:lnSpc>
              <a:spcPct val="90000"/>
            </a:lnSpc>
            <a:spcBef>
              <a:spcPct val="0"/>
            </a:spcBef>
            <a:spcAft>
              <a:spcPct val="35000"/>
            </a:spcAft>
            <a:buNone/>
            <a:defRPr b="1"/>
          </a:pPr>
          <a:r>
            <a:rPr lang="en-US" sz="3100" kern="1200"/>
            <a:t>IMPLIKATIONER</a:t>
          </a:r>
        </a:p>
      </dsp:txBody>
      <dsp:txXfrm>
        <a:off x="7374387" y="1344610"/>
        <a:ext cx="3135684" cy="438721"/>
      </dsp:txXfrm>
    </dsp:sp>
    <dsp:sp modelId="{50E37B56-3BE8-49B1-A33A-CC6D7D18356B}">
      <dsp:nvSpPr>
        <dsp:cNvPr id="0" name=""/>
        <dsp:cNvSpPr/>
      </dsp:nvSpPr>
      <dsp:spPr>
        <a:xfrm>
          <a:off x="7374387" y="1864528"/>
          <a:ext cx="3135684" cy="23416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a:t>Kräver möjlighet att hantera identiteter och roller</a:t>
          </a:r>
        </a:p>
        <a:p>
          <a:pPr marL="0" lvl="0" indent="0" algn="l" defTabSz="755650">
            <a:lnSpc>
              <a:spcPct val="90000"/>
            </a:lnSpc>
            <a:spcBef>
              <a:spcPct val="0"/>
            </a:spcBef>
            <a:spcAft>
              <a:spcPct val="35000"/>
            </a:spcAft>
            <a:buNone/>
          </a:pPr>
          <a:r>
            <a:rPr lang="en-US" sz="1700" kern="1200" dirty="0"/>
            <a:t>Om det </a:t>
          </a:r>
          <a:r>
            <a:rPr lang="en-US" sz="1700" kern="1200" dirty="0" err="1"/>
            <a:t>inte</a:t>
          </a:r>
          <a:r>
            <a:rPr lang="en-US" sz="1700" kern="1200" dirty="0"/>
            <a:t> </a:t>
          </a:r>
          <a:r>
            <a:rPr lang="en-US" sz="1700" kern="1200" dirty="0" err="1"/>
            <a:t>är</a:t>
          </a:r>
          <a:r>
            <a:rPr lang="en-US" sz="1700" kern="1200" dirty="0"/>
            <a:t> </a:t>
          </a:r>
          <a:r>
            <a:rPr lang="en-US" sz="1700" kern="1200" dirty="0" err="1"/>
            <a:t>anpassningsbart</a:t>
          </a:r>
          <a:r>
            <a:rPr lang="en-US" sz="1700" kern="1200" dirty="0"/>
            <a:t> </a:t>
          </a:r>
          <a:r>
            <a:rPr lang="en-US" sz="1700" kern="1200" dirty="0" err="1"/>
            <a:t>kan</a:t>
          </a:r>
          <a:r>
            <a:rPr lang="en-US" sz="1700" kern="1200" dirty="0"/>
            <a:t> </a:t>
          </a:r>
          <a:r>
            <a:rPr lang="en-US" sz="1700" kern="1200" dirty="0" err="1"/>
            <a:t>inte</a:t>
          </a:r>
          <a:r>
            <a:rPr lang="en-US" sz="1700" kern="1200" dirty="0"/>
            <a:t> </a:t>
          </a:r>
          <a:r>
            <a:rPr lang="en-US" sz="1700" kern="1200" dirty="0" err="1"/>
            <a:t>flera</a:t>
          </a:r>
          <a:r>
            <a:rPr lang="en-US" sz="1700" kern="1200" dirty="0"/>
            <a:t> </a:t>
          </a:r>
          <a:r>
            <a:rPr lang="en-US" sz="1700" kern="1200" dirty="0" err="1"/>
            <a:t>olika</a:t>
          </a:r>
          <a:r>
            <a:rPr lang="en-US" sz="1700" kern="1200" dirty="0"/>
            <a:t> </a:t>
          </a:r>
          <a:r>
            <a:rPr lang="en-US" sz="1700" kern="1200" dirty="0" err="1"/>
            <a:t>verksamheters</a:t>
          </a:r>
          <a:r>
            <a:rPr lang="en-US" sz="1700" kern="1200" dirty="0"/>
            <a:t>/ </a:t>
          </a:r>
          <a:r>
            <a:rPr lang="en-US" sz="1700" kern="1200" dirty="0" err="1"/>
            <a:t>organisationers</a:t>
          </a:r>
          <a:r>
            <a:rPr lang="en-US" sz="1700" kern="1200" dirty="0"/>
            <a:t> data </a:t>
          </a:r>
          <a:r>
            <a:rPr lang="en-US" sz="1700" kern="1200" dirty="0" err="1"/>
            <a:t>inte</a:t>
          </a:r>
          <a:r>
            <a:rPr lang="en-US" sz="1700" kern="1200" dirty="0"/>
            <a:t> </a:t>
          </a:r>
          <a:r>
            <a:rPr lang="en-US" sz="1700" kern="1200" dirty="0" err="1"/>
            <a:t>hanteras</a:t>
          </a:r>
          <a:r>
            <a:rPr lang="en-US" sz="1700" kern="1200" dirty="0"/>
            <a:t> i </a:t>
          </a:r>
          <a:r>
            <a:rPr lang="en-US" sz="1700" kern="1200" dirty="0" err="1"/>
            <a:t>samma</a:t>
          </a:r>
          <a:r>
            <a:rPr lang="en-US" sz="1700" kern="1200" dirty="0"/>
            <a:t> </a:t>
          </a:r>
          <a:r>
            <a:rPr lang="en-US" sz="1700" kern="1200" dirty="0" err="1"/>
            <a:t>lösning</a:t>
          </a:r>
          <a:r>
            <a:rPr lang="en-US" sz="1700" kern="1200" dirty="0"/>
            <a:t>. </a:t>
          </a:r>
        </a:p>
        <a:p>
          <a:pPr marL="0" lvl="0" indent="0" algn="l" defTabSz="755650">
            <a:lnSpc>
              <a:spcPct val="90000"/>
            </a:lnSpc>
            <a:spcBef>
              <a:spcPct val="0"/>
            </a:spcBef>
            <a:spcAft>
              <a:spcPct val="35000"/>
            </a:spcAft>
            <a:buNone/>
          </a:pPr>
          <a:r>
            <a:rPr lang="en-US" sz="1700" kern="1200"/>
            <a:t>IoT arkitekturen möjliggör fördelning av information baserat informationens egenskaper och egenskaperna hos den som tillåts använda den. </a:t>
          </a:r>
        </a:p>
      </dsp:txBody>
      <dsp:txXfrm>
        <a:off x="7374387" y="1864528"/>
        <a:ext cx="3135684" cy="23416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D5898-5B63-46FD-A996-FA9F00EB7B38}">
      <dsp:nvSpPr>
        <dsp:cNvPr id="0" name=""/>
        <dsp:cNvSpPr/>
      </dsp:nvSpPr>
      <dsp:spPr>
        <a:xfrm>
          <a:off x="0" y="4418"/>
          <a:ext cx="6248400" cy="94123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B2154C-E998-4978-B826-4BECB74A78A8}">
      <dsp:nvSpPr>
        <dsp:cNvPr id="0" name=""/>
        <dsp:cNvSpPr/>
      </dsp:nvSpPr>
      <dsp:spPr>
        <a:xfrm>
          <a:off x="284724" y="216197"/>
          <a:ext cx="517680" cy="51768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A03D10-E629-4CE3-A54C-2784332ADC17}">
      <dsp:nvSpPr>
        <dsp:cNvPr id="0" name=""/>
        <dsp:cNvSpPr/>
      </dsp:nvSpPr>
      <dsp:spPr>
        <a:xfrm>
          <a:off x="1087129" y="4418"/>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666750">
            <a:lnSpc>
              <a:spcPct val="90000"/>
            </a:lnSpc>
            <a:spcBef>
              <a:spcPct val="0"/>
            </a:spcBef>
            <a:spcAft>
              <a:spcPct val="35000"/>
            </a:spcAft>
            <a:buNone/>
          </a:pPr>
          <a:r>
            <a:rPr lang="en-US" sz="1500" kern="1200"/>
            <a:t>PRINCIP 4:  </a:t>
          </a:r>
          <a:br>
            <a:rPr lang="en-US" sz="1500" kern="1200"/>
          </a:br>
          <a:r>
            <a:rPr lang="en-US" sz="1500" kern="1200"/>
            <a:t>IoT-systemet möjliggör styrning/</a:t>
          </a:r>
          <a:br>
            <a:rPr lang="en-US" sz="1500" kern="1200"/>
          </a:br>
          <a:r>
            <a:rPr lang="en-US" sz="1500" kern="1200"/>
            <a:t>orkestrering av informations-flödet mellan och igenom moduler</a:t>
          </a:r>
        </a:p>
      </dsp:txBody>
      <dsp:txXfrm>
        <a:off x="1087129" y="4418"/>
        <a:ext cx="5161270" cy="941237"/>
      </dsp:txXfrm>
    </dsp:sp>
    <dsp:sp modelId="{FA4A0081-4B6E-4E87-BB04-E11F1ADC2EBA}">
      <dsp:nvSpPr>
        <dsp:cNvPr id="0" name=""/>
        <dsp:cNvSpPr/>
      </dsp:nvSpPr>
      <dsp:spPr>
        <a:xfrm>
          <a:off x="0" y="1180965"/>
          <a:ext cx="6248400" cy="94123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51660E-DACF-4394-967F-D503D7FA2A47}">
      <dsp:nvSpPr>
        <dsp:cNvPr id="0" name=""/>
        <dsp:cNvSpPr/>
      </dsp:nvSpPr>
      <dsp:spPr>
        <a:xfrm>
          <a:off x="284724" y="1392744"/>
          <a:ext cx="517680" cy="5176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F9C634-9AB6-4427-AB74-8C9EC6BA2088}">
      <dsp:nvSpPr>
        <dsp:cNvPr id="0" name=""/>
        <dsp:cNvSpPr/>
      </dsp:nvSpPr>
      <dsp:spPr>
        <a:xfrm>
          <a:off x="1087129" y="1180965"/>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666750">
            <a:lnSpc>
              <a:spcPct val="90000"/>
            </a:lnSpc>
            <a:spcBef>
              <a:spcPct val="0"/>
            </a:spcBef>
            <a:spcAft>
              <a:spcPct val="35000"/>
            </a:spcAft>
            <a:buNone/>
          </a:pPr>
          <a:r>
            <a:rPr lang="en-US" sz="1500" kern="1200"/>
            <a:t>PRINCIP 5: 	</a:t>
          </a:r>
          <a:br>
            <a:rPr lang="en-US" sz="1500" kern="1200"/>
          </a:br>
          <a:r>
            <a:rPr lang="en-US" sz="1500" kern="1200"/>
            <a:t>IoT-Systemet möjliggör bearbetning och berikning av information [på olika sätt]</a:t>
          </a:r>
        </a:p>
      </dsp:txBody>
      <dsp:txXfrm>
        <a:off x="1087129" y="1180965"/>
        <a:ext cx="5161270" cy="941237"/>
      </dsp:txXfrm>
    </dsp:sp>
    <dsp:sp modelId="{68F83EF5-104B-4689-971C-A8CCA69605C7}">
      <dsp:nvSpPr>
        <dsp:cNvPr id="0" name=""/>
        <dsp:cNvSpPr/>
      </dsp:nvSpPr>
      <dsp:spPr>
        <a:xfrm>
          <a:off x="0" y="2357512"/>
          <a:ext cx="6248400" cy="94123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197B17-A4D0-4851-A7E6-CE4E6813F35C}">
      <dsp:nvSpPr>
        <dsp:cNvPr id="0" name=""/>
        <dsp:cNvSpPr/>
      </dsp:nvSpPr>
      <dsp:spPr>
        <a:xfrm>
          <a:off x="284724" y="2569291"/>
          <a:ext cx="517680" cy="51768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5C0597-B934-494C-B2E1-DABE1A3EB19A}">
      <dsp:nvSpPr>
        <dsp:cNvPr id="0" name=""/>
        <dsp:cNvSpPr/>
      </dsp:nvSpPr>
      <dsp:spPr>
        <a:xfrm>
          <a:off x="1087129" y="2357512"/>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666750">
            <a:lnSpc>
              <a:spcPct val="90000"/>
            </a:lnSpc>
            <a:spcBef>
              <a:spcPct val="0"/>
            </a:spcBef>
            <a:spcAft>
              <a:spcPct val="35000"/>
            </a:spcAft>
            <a:buNone/>
          </a:pPr>
          <a:r>
            <a:rPr lang="en-US" sz="1500" kern="1200"/>
            <a:t>Håll koll på ting [devices]</a:t>
          </a:r>
        </a:p>
      </dsp:txBody>
      <dsp:txXfrm>
        <a:off x="1087129" y="2357512"/>
        <a:ext cx="5161270" cy="941237"/>
      </dsp:txXfrm>
    </dsp:sp>
    <dsp:sp modelId="{3E4D4D70-1C01-42EB-8984-42B2D649833D}">
      <dsp:nvSpPr>
        <dsp:cNvPr id="0" name=""/>
        <dsp:cNvSpPr/>
      </dsp:nvSpPr>
      <dsp:spPr>
        <a:xfrm>
          <a:off x="0" y="3534059"/>
          <a:ext cx="6248400" cy="94123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D5A62A-3A03-40A4-8AE3-8AC728E5A8CE}">
      <dsp:nvSpPr>
        <dsp:cNvPr id="0" name=""/>
        <dsp:cNvSpPr/>
      </dsp:nvSpPr>
      <dsp:spPr>
        <a:xfrm>
          <a:off x="284724" y="3745838"/>
          <a:ext cx="517680" cy="51768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2420F7-A65E-4D97-AA62-7D8C7503F0C0}">
      <dsp:nvSpPr>
        <dsp:cNvPr id="0" name=""/>
        <dsp:cNvSpPr/>
      </dsp:nvSpPr>
      <dsp:spPr>
        <a:xfrm>
          <a:off x="1087129" y="3534059"/>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666750">
            <a:lnSpc>
              <a:spcPct val="90000"/>
            </a:lnSpc>
            <a:spcBef>
              <a:spcPct val="0"/>
            </a:spcBef>
            <a:spcAft>
              <a:spcPct val="35000"/>
            </a:spcAft>
            <a:buNone/>
          </a:pPr>
          <a:r>
            <a:rPr lang="en-US" sz="1500" kern="1200"/>
            <a:t>IoT-arkitekturen möjliggör anpassningsbar behörighetsstyrning av tillgång till händelser, information och ting</a:t>
          </a:r>
        </a:p>
      </dsp:txBody>
      <dsp:txXfrm>
        <a:off x="1087129" y="3534059"/>
        <a:ext cx="5161270" cy="941237"/>
      </dsp:txXfrm>
    </dsp:sp>
    <dsp:sp modelId="{D7C8C9CC-BAE9-4CD3-AFE9-CAC850853CF9}">
      <dsp:nvSpPr>
        <dsp:cNvPr id="0" name=""/>
        <dsp:cNvSpPr/>
      </dsp:nvSpPr>
      <dsp:spPr>
        <a:xfrm>
          <a:off x="0" y="4710606"/>
          <a:ext cx="6248400" cy="94123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B75CCA-C058-49A9-BD1D-4599141799FA}">
      <dsp:nvSpPr>
        <dsp:cNvPr id="0" name=""/>
        <dsp:cNvSpPr/>
      </dsp:nvSpPr>
      <dsp:spPr>
        <a:xfrm>
          <a:off x="284724" y="4922384"/>
          <a:ext cx="517680" cy="517680"/>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6727CF-1388-4FA4-AE6A-4D437FE83091}">
      <dsp:nvSpPr>
        <dsp:cNvPr id="0" name=""/>
        <dsp:cNvSpPr/>
      </dsp:nvSpPr>
      <dsp:spPr>
        <a:xfrm>
          <a:off x="1087129" y="4710606"/>
          <a:ext cx="5161270" cy="941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614" tIns="99614" rIns="99614" bIns="99614" numCol="1" spcCol="1270" anchor="ctr" anchorCtr="0">
          <a:noAutofit/>
        </a:bodyPr>
        <a:lstStyle/>
        <a:p>
          <a:pPr marL="0" lvl="0" indent="0" algn="l" defTabSz="666750">
            <a:lnSpc>
              <a:spcPct val="90000"/>
            </a:lnSpc>
            <a:spcBef>
              <a:spcPct val="0"/>
            </a:spcBef>
            <a:spcAft>
              <a:spcPct val="35000"/>
            </a:spcAft>
            <a:buNone/>
          </a:pPr>
          <a:r>
            <a:rPr lang="en-US" sz="1500" kern="1200"/>
            <a:t>Lägg inte alla äggen i en korg - </a:t>
          </a:r>
          <a:br>
            <a:rPr lang="en-US" sz="1500" kern="1200"/>
          </a:br>
          <a:r>
            <a:rPr lang="en-US" sz="1500" kern="1200"/>
            <a:t>Det krävs olika IoT system för specifika ändamål</a:t>
          </a:r>
        </a:p>
      </dsp:txBody>
      <dsp:txXfrm>
        <a:off x="1087129" y="4710606"/>
        <a:ext cx="5161270" cy="94123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6285F-FEA1-4044-B79D-387E30BA769D}" type="datetimeFigureOut">
              <a:rPr lang="sv-SE" smtClean="0"/>
              <a:t>2020-08-21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9D2ED5-FE94-4DEA-9838-BF089356742F}" type="slidenum">
              <a:rPr lang="sv-SE" smtClean="0"/>
              <a:t>‹#›</a:t>
            </a:fld>
            <a:endParaRPr lang="sv-SE"/>
          </a:p>
        </p:txBody>
      </p:sp>
    </p:spTree>
    <p:extLst>
      <p:ext uri="{BB962C8B-B14F-4D97-AF65-F5344CB8AC3E}">
        <p14:creationId xmlns:p14="http://schemas.microsoft.com/office/powerpoint/2010/main" val="520224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Förmåga :</a:t>
            </a:r>
            <a:r>
              <a:rPr lang="sv-SE" sz="1200" b="0" i="0" kern="1200" dirty="0">
                <a:solidFill>
                  <a:schemeClr val="tx1"/>
                </a:solidFill>
                <a:effectLst/>
                <a:latin typeface="+mn-lt"/>
                <a:ea typeface="+mn-ea"/>
                <a:cs typeface="+mn-cs"/>
              </a:rPr>
              <a:t>något en verksamhet behöver kunna för att nå ö</a:t>
            </a:r>
          </a:p>
          <a:p>
            <a:r>
              <a:rPr lang="sv-SE" sz="1200" b="0" i="0" kern="1200" dirty="0">
                <a:solidFill>
                  <a:schemeClr val="tx1"/>
                </a:solidFill>
                <a:effectLst/>
                <a:latin typeface="+mn-lt"/>
                <a:ea typeface="+mn-ea"/>
                <a:cs typeface="+mn-cs"/>
              </a:rPr>
              <a:t>Förmågor används ofta för att beskriva ett önskat läge, vilket innebär att en verksamhet behöver förändras för att få den nya förmågan.</a:t>
            </a:r>
          </a:p>
          <a:p>
            <a:r>
              <a:rPr lang="sv-SE" sz="1200" b="0" i="0" kern="1200" dirty="0">
                <a:solidFill>
                  <a:schemeClr val="tx1"/>
                </a:solidFill>
                <a:effectLst/>
                <a:latin typeface="+mn-lt"/>
                <a:ea typeface="+mn-ea"/>
                <a:cs typeface="+mn-cs"/>
              </a:rPr>
              <a:t>Detta innebär att förmågorna behöver kopplas till mål och indikatorer.</a:t>
            </a:r>
          </a:p>
          <a:p>
            <a:r>
              <a:rPr lang="sv-SE" sz="1200" b="0" i="0" kern="1200" dirty="0" err="1">
                <a:solidFill>
                  <a:schemeClr val="tx1"/>
                </a:solidFill>
                <a:effectLst/>
                <a:latin typeface="+mn-lt"/>
                <a:ea typeface="+mn-ea"/>
                <a:cs typeface="+mn-cs"/>
              </a:rPr>
              <a:t>nskat</a:t>
            </a:r>
            <a:r>
              <a:rPr lang="sv-SE" sz="1200" b="0" i="0" kern="1200" dirty="0">
                <a:solidFill>
                  <a:schemeClr val="tx1"/>
                </a:solidFill>
                <a:effectLst/>
                <a:latin typeface="+mn-lt"/>
                <a:ea typeface="+mn-ea"/>
                <a:cs typeface="+mn-cs"/>
              </a:rPr>
              <a:t> resultat</a:t>
            </a:r>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CE3446-792A-4D0E-AB1D-802AF14609A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3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Jonas Beskriver</a:t>
            </a:r>
          </a:p>
        </p:txBody>
      </p:sp>
      <p:sp>
        <p:nvSpPr>
          <p:cNvPr id="4" name="Platshållare för bildnummer 3"/>
          <p:cNvSpPr>
            <a:spLocks noGrp="1"/>
          </p:cNvSpPr>
          <p:nvPr>
            <p:ph type="sldNum" sz="quarter" idx="5"/>
          </p:nvPr>
        </p:nvSpPr>
        <p:spPr/>
        <p:txBody>
          <a:bodyPr/>
          <a:lstStyle/>
          <a:p>
            <a:fld id="{749D2ED5-FE94-4DEA-9838-BF089356742F}" type="slidenum">
              <a:rPr lang="sv-SE" smtClean="0"/>
              <a:t>23</a:t>
            </a:fld>
            <a:endParaRPr lang="sv-SE"/>
          </a:p>
        </p:txBody>
      </p:sp>
    </p:spTree>
    <p:extLst>
      <p:ext uri="{BB962C8B-B14F-4D97-AF65-F5344CB8AC3E}">
        <p14:creationId xmlns:p14="http://schemas.microsoft.com/office/powerpoint/2010/main" val="17613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Jonas beskriver</a:t>
            </a:r>
          </a:p>
        </p:txBody>
      </p:sp>
      <p:sp>
        <p:nvSpPr>
          <p:cNvPr id="4" name="Platshållare för bildnummer 3"/>
          <p:cNvSpPr>
            <a:spLocks noGrp="1"/>
          </p:cNvSpPr>
          <p:nvPr>
            <p:ph type="sldNum" sz="quarter" idx="5"/>
          </p:nvPr>
        </p:nvSpPr>
        <p:spPr/>
        <p:txBody>
          <a:bodyPr/>
          <a:lstStyle/>
          <a:p>
            <a:fld id="{749D2ED5-FE94-4DEA-9838-BF089356742F}" type="slidenum">
              <a:rPr lang="sv-SE" smtClean="0"/>
              <a:t>24</a:t>
            </a:fld>
            <a:endParaRPr lang="sv-SE"/>
          </a:p>
        </p:txBody>
      </p:sp>
    </p:spTree>
    <p:extLst>
      <p:ext uri="{BB962C8B-B14F-4D97-AF65-F5344CB8AC3E}">
        <p14:creationId xmlns:p14="http://schemas.microsoft.com/office/powerpoint/2010/main" val="1582758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Elin beskriver</a:t>
            </a:r>
          </a:p>
        </p:txBody>
      </p:sp>
      <p:sp>
        <p:nvSpPr>
          <p:cNvPr id="4" name="Platshållare för bildnummer 3"/>
          <p:cNvSpPr>
            <a:spLocks noGrp="1"/>
          </p:cNvSpPr>
          <p:nvPr>
            <p:ph type="sldNum" sz="quarter" idx="5"/>
          </p:nvPr>
        </p:nvSpPr>
        <p:spPr/>
        <p:txBody>
          <a:bodyPr/>
          <a:lstStyle/>
          <a:p>
            <a:fld id="{749D2ED5-FE94-4DEA-9838-BF089356742F}" type="slidenum">
              <a:rPr lang="sv-SE" smtClean="0"/>
              <a:t>25</a:t>
            </a:fld>
            <a:endParaRPr lang="sv-SE"/>
          </a:p>
        </p:txBody>
      </p:sp>
    </p:spTree>
    <p:extLst>
      <p:ext uri="{BB962C8B-B14F-4D97-AF65-F5344CB8AC3E}">
        <p14:creationId xmlns:p14="http://schemas.microsoft.com/office/powerpoint/2010/main" val="1568795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 </a:t>
            </a:r>
          </a:p>
          <a:p>
            <a:r>
              <a:rPr lang="sv-SE" dirty="0"/>
              <a:t>- Vilka principer borde finnas ? </a:t>
            </a:r>
          </a:p>
        </p:txBody>
      </p:sp>
      <p:sp>
        <p:nvSpPr>
          <p:cNvPr id="4" name="Platshållare för bildnummer 3"/>
          <p:cNvSpPr>
            <a:spLocks noGrp="1"/>
          </p:cNvSpPr>
          <p:nvPr>
            <p:ph type="sldNum" sz="quarter" idx="5"/>
          </p:nvPr>
        </p:nvSpPr>
        <p:spPr/>
        <p:txBody>
          <a:bodyPr/>
          <a:lstStyle/>
          <a:p>
            <a:fld id="{749D2ED5-FE94-4DEA-9838-BF089356742F}" type="slidenum">
              <a:rPr lang="sv-SE" smtClean="0"/>
              <a:t>26</a:t>
            </a:fld>
            <a:endParaRPr lang="sv-SE"/>
          </a:p>
        </p:txBody>
      </p:sp>
    </p:spTree>
    <p:extLst>
      <p:ext uri="{BB962C8B-B14F-4D97-AF65-F5344CB8AC3E}">
        <p14:creationId xmlns:p14="http://schemas.microsoft.com/office/powerpoint/2010/main" val="333479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Jonas beskriver</a:t>
            </a:r>
          </a:p>
        </p:txBody>
      </p:sp>
      <p:sp>
        <p:nvSpPr>
          <p:cNvPr id="4" name="Platshållare för bildnummer 3"/>
          <p:cNvSpPr>
            <a:spLocks noGrp="1"/>
          </p:cNvSpPr>
          <p:nvPr>
            <p:ph type="sldNum" sz="quarter" idx="5"/>
          </p:nvPr>
        </p:nvSpPr>
        <p:spPr/>
        <p:txBody>
          <a:bodyPr/>
          <a:lstStyle/>
          <a:p>
            <a:fld id="{749D2ED5-FE94-4DEA-9838-BF089356742F}" type="slidenum">
              <a:rPr lang="sv-SE" smtClean="0"/>
              <a:t>10</a:t>
            </a:fld>
            <a:endParaRPr lang="sv-SE"/>
          </a:p>
        </p:txBody>
      </p:sp>
    </p:spTree>
    <p:extLst>
      <p:ext uri="{BB962C8B-B14F-4D97-AF65-F5344CB8AC3E}">
        <p14:creationId xmlns:p14="http://schemas.microsoft.com/office/powerpoint/2010/main" val="184920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Jonas beskriver</a:t>
            </a:r>
          </a:p>
          <a:p>
            <a:endParaRPr lang="sv-SE" dirty="0"/>
          </a:p>
        </p:txBody>
      </p:sp>
      <p:sp>
        <p:nvSpPr>
          <p:cNvPr id="4" name="Platshållare för bildnummer 3"/>
          <p:cNvSpPr>
            <a:spLocks noGrp="1"/>
          </p:cNvSpPr>
          <p:nvPr>
            <p:ph type="sldNum" sz="quarter" idx="5"/>
          </p:nvPr>
        </p:nvSpPr>
        <p:spPr/>
        <p:txBody>
          <a:bodyPr/>
          <a:lstStyle/>
          <a:p>
            <a:fld id="{749D2ED5-FE94-4DEA-9838-BF089356742F}" type="slidenum">
              <a:rPr lang="sv-SE" smtClean="0"/>
              <a:t>11</a:t>
            </a:fld>
            <a:endParaRPr lang="sv-SE"/>
          </a:p>
        </p:txBody>
      </p:sp>
    </p:spTree>
    <p:extLst>
      <p:ext uri="{BB962C8B-B14F-4D97-AF65-F5344CB8AC3E}">
        <p14:creationId xmlns:p14="http://schemas.microsoft.com/office/powerpoint/2010/main" val="1377284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Jonas beskriver</a:t>
            </a:r>
          </a:p>
          <a:p>
            <a:endParaRPr lang="sv-SE" dirty="0"/>
          </a:p>
        </p:txBody>
      </p:sp>
      <p:sp>
        <p:nvSpPr>
          <p:cNvPr id="4" name="Platshållare för bildnummer 3"/>
          <p:cNvSpPr>
            <a:spLocks noGrp="1"/>
          </p:cNvSpPr>
          <p:nvPr>
            <p:ph type="sldNum" sz="quarter" idx="5"/>
          </p:nvPr>
        </p:nvSpPr>
        <p:spPr/>
        <p:txBody>
          <a:bodyPr/>
          <a:lstStyle/>
          <a:p>
            <a:fld id="{749D2ED5-FE94-4DEA-9838-BF089356742F}" type="slidenum">
              <a:rPr lang="sv-SE" smtClean="0"/>
              <a:t>13</a:t>
            </a:fld>
            <a:endParaRPr lang="sv-SE"/>
          </a:p>
        </p:txBody>
      </p:sp>
    </p:spTree>
    <p:extLst>
      <p:ext uri="{BB962C8B-B14F-4D97-AF65-F5344CB8AC3E}">
        <p14:creationId xmlns:p14="http://schemas.microsoft.com/office/powerpoint/2010/main" val="1488431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Jonas beskriver</a:t>
            </a:r>
          </a:p>
          <a:p>
            <a:endParaRPr lang="sv-SE" dirty="0"/>
          </a:p>
        </p:txBody>
      </p:sp>
      <p:sp>
        <p:nvSpPr>
          <p:cNvPr id="4" name="Platshållare för bildnummer 3"/>
          <p:cNvSpPr>
            <a:spLocks noGrp="1"/>
          </p:cNvSpPr>
          <p:nvPr>
            <p:ph type="sldNum" sz="quarter" idx="5"/>
          </p:nvPr>
        </p:nvSpPr>
        <p:spPr/>
        <p:txBody>
          <a:bodyPr/>
          <a:lstStyle/>
          <a:p>
            <a:fld id="{749D2ED5-FE94-4DEA-9838-BF089356742F}" type="slidenum">
              <a:rPr lang="sv-SE" smtClean="0"/>
              <a:t>14</a:t>
            </a:fld>
            <a:endParaRPr lang="sv-SE"/>
          </a:p>
        </p:txBody>
      </p:sp>
    </p:spTree>
    <p:extLst>
      <p:ext uri="{BB962C8B-B14F-4D97-AF65-F5344CB8AC3E}">
        <p14:creationId xmlns:p14="http://schemas.microsoft.com/office/powerpoint/2010/main" val="1746320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Elin beskriver</a:t>
            </a:r>
          </a:p>
        </p:txBody>
      </p:sp>
      <p:sp>
        <p:nvSpPr>
          <p:cNvPr id="4" name="Platshållare för bildnummer 3"/>
          <p:cNvSpPr>
            <a:spLocks noGrp="1"/>
          </p:cNvSpPr>
          <p:nvPr>
            <p:ph type="sldNum" sz="quarter" idx="5"/>
          </p:nvPr>
        </p:nvSpPr>
        <p:spPr/>
        <p:txBody>
          <a:bodyPr/>
          <a:lstStyle/>
          <a:p>
            <a:fld id="{749D2ED5-FE94-4DEA-9838-BF089356742F}" type="slidenum">
              <a:rPr lang="sv-SE" smtClean="0"/>
              <a:t>16</a:t>
            </a:fld>
            <a:endParaRPr lang="sv-SE"/>
          </a:p>
        </p:txBody>
      </p:sp>
    </p:spTree>
    <p:extLst>
      <p:ext uri="{BB962C8B-B14F-4D97-AF65-F5344CB8AC3E}">
        <p14:creationId xmlns:p14="http://schemas.microsoft.com/office/powerpoint/2010/main" val="406541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Elin beskriver</a:t>
            </a:r>
          </a:p>
        </p:txBody>
      </p:sp>
      <p:sp>
        <p:nvSpPr>
          <p:cNvPr id="4" name="Platshållare för bildnummer 3"/>
          <p:cNvSpPr>
            <a:spLocks noGrp="1"/>
          </p:cNvSpPr>
          <p:nvPr>
            <p:ph type="sldNum" sz="quarter" idx="5"/>
          </p:nvPr>
        </p:nvSpPr>
        <p:spPr/>
        <p:txBody>
          <a:bodyPr/>
          <a:lstStyle/>
          <a:p>
            <a:fld id="{749D2ED5-FE94-4DEA-9838-BF089356742F}" type="slidenum">
              <a:rPr lang="sv-SE" smtClean="0"/>
              <a:t>17</a:t>
            </a:fld>
            <a:endParaRPr lang="sv-SE"/>
          </a:p>
        </p:txBody>
      </p:sp>
    </p:spTree>
    <p:extLst>
      <p:ext uri="{BB962C8B-B14F-4D97-AF65-F5344CB8AC3E}">
        <p14:creationId xmlns:p14="http://schemas.microsoft.com/office/powerpoint/2010/main" val="621922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Jonas beskriver</a:t>
            </a:r>
          </a:p>
        </p:txBody>
      </p:sp>
      <p:sp>
        <p:nvSpPr>
          <p:cNvPr id="4" name="Platshållare för bildnummer 3"/>
          <p:cNvSpPr>
            <a:spLocks noGrp="1"/>
          </p:cNvSpPr>
          <p:nvPr>
            <p:ph type="sldNum" sz="quarter" idx="5"/>
          </p:nvPr>
        </p:nvSpPr>
        <p:spPr/>
        <p:txBody>
          <a:bodyPr/>
          <a:lstStyle/>
          <a:p>
            <a:fld id="{749D2ED5-FE94-4DEA-9838-BF089356742F}" type="slidenum">
              <a:rPr lang="sv-SE" smtClean="0"/>
              <a:t>21</a:t>
            </a:fld>
            <a:endParaRPr lang="sv-SE"/>
          </a:p>
        </p:txBody>
      </p:sp>
    </p:spTree>
    <p:extLst>
      <p:ext uri="{BB962C8B-B14F-4D97-AF65-F5344CB8AC3E}">
        <p14:creationId xmlns:p14="http://schemas.microsoft.com/office/powerpoint/2010/main" val="4240080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Elin beskriver</a:t>
            </a:r>
          </a:p>
        </p:txBody>
      </p:sp>
      <p:sp>
        <p:nvSpPr>
          <p:cNvPr id="4" name="Platshållare för bildnummer 3"/>
          <p:cNvSpPr>
            <a:spLocks noGrp="1"/>
          </p:cNvSpPr>
          <p:nvPr>
            <p:ph type="sldNum" sz="quarter" idx="5"/>
          </p:nvPr>
        </p:nvSpPr>
        <p:spPr/>
        <p:txBody>
          <a:bodyPr/>
          <a:lstStyle/>
          <a:p>
            <a:fld id="{749D2ED5-FE94-4DEA-9838-BF089356742F}" type="slidenum">
              <a:rPr lang="sv-SE" smtClean="0"/>
              <a:t>22</a:t>
            </a:fld>
            <a:endParaRPr lang="sv-SE"/>
          </a:p>
        </p:txBody>
      </p:sp>
    </p:spTree>
    <p:extLst>
      <p:ext uri="{BB962C8B-B14F-4D97-AF65-F5344CB8AC3E}">
        <p14:creationId xmlns:p14="http://schemas.microsoft.com/office/powerpoint/2010/main" val="4921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AD7152-CC80-4EB7-B6F3-FBA0DD63CD1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8597DB4-60F1-4AB5-81E0-2D63714B1E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6A10A6C-D355-4D4C-8C26-32838A74D628}"/>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5" name="Platshållare för sidfot 4">
            <a:extLst>
              <a:ext uri="{FF2B5EF4-FFF2-40B4-BE49-F238E27FC236}">
                <a16:creationId xmlns:a16="http://schemas.microsoft.com/office/drawing/2014/main" id="{D17A3DE1-236D-4A90-9FC1-2378411F60B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EF91D7B-8EFC-4443-A19D-576E2E2A4CB3}"/>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50429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D02B9F-C6CC-4772-BAFD-1AB2F6B8F2D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CC813E5-D51A-4D84-9FD7-9DFBEED421B1}"/>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6C57FEC-D9FF-47FA-BE34-1B5720DAB5FB}"/>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5" name="Platshållare för sidfot 4">
            <a:extLst>
              <a:ext uri="{FF2B5EF4-FFF2-40B4-BE49-F238E27FC236}">
                <a16:creationId xmlns:a16="http://schemas.microsoft.com/office/drawing/2014/main" id="{C51186DA-8A05-421F-A86B-C37D88B668C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E2CF1DF-5438-47CF-B7A3-6EBE29AEECA9}"/>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68534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964D7FF4-1BFC-45ED-BE83-8B04E2D1F76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BA9585F-F8FE-4964-9B73-F654F9C7986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882CD2E-1941-47BD-BED5-8791FDFCCFCF}"/>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5" name="Platshållare för sidfot 4">
            <a:extLst>
              <a:ext uri="{FF2B5EF4-FFF2-40B4-BE49-F238E27FC236}">
                <a16:creationId xmlns:a16="http://schemas.microsoft.com/office/drawing/2014/main" id="{2E176774-DB9A-40F1-BBAB-C43FEF728CC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654EC7-6888-4690-91D8-277771DDDD8D}"/>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397154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17931B-7BEB-4DDE-B06B-85E57E007CD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C3DE4F7-F9D8-469D-83D4-A254166A33B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AEB5E76-8B02-457D-940A-7A08FCDFA041}"/>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5" name="Platshållare för sidfot 4">
            <a:extLst>
              <a:ext uri="{FF2B5EF4-FFF2-40B4-BE49-F238E27FC236}">
                <a16:creationId xmlns:a16="http://schemas.microsoft.com/office/drawing/2014/main" id="{128CAC13-CBDD-42E0-8512-7FA7E52B1E7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07F2C4-4431-4DCE-8099-F74CAB2CEF78}"/>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183347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15E9B5-737B-4E15-89D0-69938EFEEE6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EA016C5-6013-457B-8A89-D49826AED9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B7483CA-BFA7-4ED8-B76E-D96182B080CF}"/>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5" name="Platshållare för sidfot 4">
            <a:extLst>
              <a:ext uri="{FF2B5EF4-FFF2-40B4-BE49-F238E27FC236}">
                <a16:creationId xmlns:a16="http://schemas.microsoft.com/office/drawing/2014/main" id="{2D5B6DCC-AEEA-4C3D-BDE8-84567427873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F21D7BE-23E9-476A-B51C-7B83B8A224F4}"/>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174802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196970-4AE2-4460-8726-E8AA981333C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219FDFB-5B83-4689-BDD8-A52A9C9DC31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7A50A78-D038-47F9-BC64-671A2E9A0E5F}"/>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0AF0C8D-3B96-4461-B7C6-59D0E1B4D95B}"/>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6" name="Platshållare för sidfot 5">
            <a:extLst>
              <a:ext uri="{FF2B5EF4-FFF2-40B4-BE49-F238E27FC236}">
                <a16:creationId xmlns:a16="http://schemas.microsoft.com/office/drawing/2014/main" id="{63082BD6-6203-462E-B88D-E855518CF91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4FBAB10-AF3A-403C-8537-32E4899C0BE2}"/>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252900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CBEFBB-54AD-4683-A0D3-CC3FCE61E88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6EB16B9-0DA8-48F7-82D9-5171A23C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3C641C7-7335-4BC3-9716-28DD2E6BBF1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FA8A887-773E-4440-9FE5-53EF7C30CC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9F9588B-D4B2-459A-A869-46767F37D23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9DCD21A-ABC7-4B01-9784-F8DE292B45E5}"/>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8" name="Platshållare för sidfot 7">
            <a:extLst>
              <a:ext uri="{FF2B5EF4-FFF2-40B4-BE49-F238E27FC236}">
                <a16:creationId xmlns:a16="http://schemas.microsoft.com/office/drawing/2014/main" id="{031A1D43-CCFD-4F14-B0F2-61509D1172B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02C9AA4-4F61-457F-BF14-1A79B59F892B}"/>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4209682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BF74C8-580A-44EC-AAD9-8AA635B188B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737FA7B-7278-4177-9FA9-B35708F58C41}"/>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4" name="Platshållare för sidfot 3">
            <a:extLst>
              <a:ext uri="{FF2B5EF4-FFF2-40B4-BE49-F238E27FC236}">
                <a16:creationId xmlns:a16="http://schemas.microsoft.com/office/drawing/2014/main" id="{A4F67F35-D992-4D61-801A-2FB2680495D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F3B87C2-9DB6-4656-86D5-E1175F977691}"/>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148367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6331FA1-D955-4F15-966D-36081AA0EEA1}"/>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3" name="Platshållare för sidfot 2">
            <a:extLst>
              <a:ext uri="{FF2B5EF4-FFF2-40B4-BE49-F238E27FC236}">
                <a16:creationId xmlns:a16="http://schemas.microsoft.com/office/drawing/2014/main" id="{B1734876-0C00-4014-814C-C8183568075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A1DE653-975E-40A9-B07F-96C7DF47221A}"/>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1946994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AD941A-64BB-4529-A30B-F574D4D54D4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4CB8EDD-C717-446B-AD23-F1CB8AB15B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66FE77F-181B-4D71-AA58-9FF3A481F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C356D78-3335-49CE-840E-8403A7015C54}"/>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6" name="Platshållare för sidfot 5">
            <a:extLst>
              <a:ext uri="{FF2B5EF4-FFF2-40B4-BE49-F238E27FC236}">
                <a16:creationId xmlns:a16="http://schemas.microsoft.com/office/drawing/2014/main" id="{425D4E53-03F9-4C25-81E1-689225439D4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A94BF78-ECF9-4F56-919F-12CF6664C00B}"/>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121645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A9109C-79EF-4781-B548-B131C5211F6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DD879A9-0460-4118-80E2-9889564360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DEB094B6-5CFA-40B3-BF99-3222042981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EAA4911-B839-4EE3-8BB2-0ACCF50EF529}"/>
              </a:ext>
            </a:extLst>
          </p:cNvPr>
          <p:cNvSpPr>
            <a:spLocks noGrp="1"/>
          </p:cNvSpPr>
          <p:nvPr>
            <p:ph type="dt" sz="half" idx="10"/>
          </p:nvPr>
        </p:nvSpPr>
        <p:spPr/>
        <p:txBody>
          <a:bodyPr/>
          <a:lstStyle/>
          <a:p>
            <a:fld id="{70F826EC-BC0F-465C-8369-EE4A3BE19CB4}" type="datetimeFigureOut">
              <a:rPr lang="sv-SE" smtClean="0"/>
              <a:t>2020-08-21</a:t>
            </a:fld>
            <a:endParaRPr lang="sv-SE"/>
          </a:p>
        </p:txBody>
      </p:sp>
      <p:sp>
        <p:nvSpPr>
          <p:cNvPr id="6" name="Platshållare för sidfot 5">
            <a:extLst>
              <a:ext uri="{FF2B5EF4-FFF2-40B4-BE49-F238E27FC236}">
                <a16:creationId xmlns:a16="http://schemas.microsoft.com/office/drawing/2014/main" id="{C90B72C9-682F-4DEC-8828-B56EE50F752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22BAF5C-9F5D-4FF0-8903-58F53BBABF12}"/>
              </a:ext>
            </a:extLst>
          </p:cNvPr>
          <p:cNvSpPr>
            <a:spLocks noGrp="1"/>
          </p:cNvSpPr>
          <p:nvPr>
            <p:ph type="sldNum" sz="quarter" idx="12"/>
          </p:nvPr>
        </p:nvSpPr>
        <p:spPr/>
        <p:txBody>
          <a:bodyPr/>
          <a:lstStyle/>
          <a:p>
            <a:fld id="{543E8189-BB34-4C17-89A5-114FEBA41056}" type="slidenum">
              <a:rPr lang="sv-SE" smtClean="0"/>
              <a:t>‹#›</a:t>
            </a:fld>
            <a:endParaRPr lang="sv-SE"/>
          </a:p>
        </p:txBody>
      </p:sp>
    </p:spTree>
    <p:extLst>
      <p:ext uri="{BB962C8B-B14F-4D97-AF65-F5344CB8AC3E}">
        <p14:creationId xmlns:p14="http://schemas.microsoft.com/office/powerpoint/2010/main" val="130985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3588184-FE87-477D-9FB3-E5C0E550F7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524C077-61B2-4698-A8E5-349D5A11FC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39608CA-BF5F-4E99-A451-2FFF2477B8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826EC-BC0F-465C-8369-EE4A3BE19CB4}" type="datetimeFigureOut">
              <a:rPr lang="sv-SE" smtClean="0"/>
              <a:t>2020-08-21</a:t>
            </a:fld>
            <a:endParaRPr lang="sv-SE"/>
          </a:p>
        </p:txBody>
      </p:sp>
      <p:sp>
        <p:nvSpPr>
          <p:cNvPr id="5" name="Platshållare för sidfot 4">
            <a:extLst>
              <a:ext uri="{FF2B5EF4-FFF2-40B4-BE49-F238E27FC236}">
                <a16:creationId xmlns:a16="http://schemas.microsoft.com/office/drawing/2014/main" id="{55E37D7E-AA25-46FC-A167-AF27895F26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EA8D8780-5036-4E7C-AE31-52098DF973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E8189-BB34-4C17-89A5-114FEBA41056}" type="slidenum">
              <a:rPr lang="sv-SE" smtClean="0"/>
              <a:t>‹#›</a:t>
            </a:fld>
            <a:endParaRPr lang="sv-SE"/>
          </a:p>
        </p:txBody>
      </p:sp>
    </p:spTree>
    <p:extLst>
      <p:ext uri="{BB962C8B-B14F-4D97-AF65-F5344CB8AC3E}">
        <p14:creationId xmlns:p14="http://schemas.microsoft.com/office/powerpoint/2010/main" val="358297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orce11.org/group/fairgroup/fairprinciples"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svg"/><Relationship Id="rId20" Type="http://schemas.openxmlformats.org/officeDocument/2006/relationships/image" Target="../media/image18.sv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19" Type="http://schemas.openxmlformats.org/officeDocument/2006/relationships/image" Target="../media/image17.pn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A0B93877-1D20-4B35-ACB8-14D2259C2A53}"/>
              </a:ext>
            </a:extLst>
          </p:cNvPr>
          <p:cNvSpPr>
            <a:spLocks noGrp="1"/>
          </p:cNvSpPr>
          <p:nvPr>
            <p:ph type="title"/>
          </p:nvPr>
        </p:nvSpPr>
        <p:spPr>
          <a:xfrm>
            <a:off x="524741" y="620392"/>
            <a:ext cx="3808268" cy="5504688"/>
          </a:xfrm>
        </p:spPr>
        <p:txBody>
          <a:bodyPr>
            <a:normAutofit/>
          </a:bodyPr>
          <a:lstStyle/>
          <a:p>
            <a:r>
              <a:rPr lang="sv-SE" sz="3800">
                <a:solidFill>
                  <a:schemeClr val="bg1"/>
                </a:solidFill>
              </a:rPr>
              <a:t>Resultat av iteration 1 för referensarkitektur</a:t>
            </a:r>
          </a:p>
        </p:txBody>
      </p:sp>
      <p:graphicFrame>
        <p:nvGraphicFramePr>
          <p:cNvPr id="15" name="Platshållare för innehåll 2">
            <a:extLst>
              <a:ext uri="{FF2B5EF4-FFF2-40B4-BE49-F238E27FC236}">
                <a16:creationId xmlns:a16="http://schemas.microsoft.com/office/drawing/2014/main" id="{DDABDB1A-3B9F-410E-9BE3-01E4E065B2FD}"/>
              </a:ext>
            </a:extLst>
          </p:cNvPr>
          <p:cNvGraphicFramePr>
            <a:graphicFrameLocks noGrp="1"/>
          </p:cNvGraphicFramePr>
          <p:nvPr>
            <p:ph idx="1"/>
            <p:extLst>
              <p:ext uri="{D42A27DB-BD31-4B8C-83A1-F6EECF244321}">
                <p14:modId xmlns:p14="http://schemas.microsoft.com/office/powerpoint/2010/main" val="285949132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9622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22E2AF3B-2691-4C47-AF43-83F5FCF511C9}"/>
              </a:ext>
            </a:extLst>
          </p:cNvPr>
          <p:cNvSpPr>
            <a:spLocks noGrp="1"/>
          </p:cNvSpPr>
          <p:nvPr>
            <p:ph type="title"/>
          </p:nvPr>
        </p:nvSpPr>
        <p:spPr>
          <a:xfrm>
            <a:off x="686834" y="591344"/>
            <a:ext cx="3200400" cy="5585619"/>
          </a:xfrm>
        </p:spPr>
        <p:txBody>
          <a:bodyPr>
            <a:normAutofit/>
          </a:bodyPr>
          <a:lstStyle/>
          <a:p>
            <a:r>
              <a:rPr lang="sv-SE" dirty="0">
                <a:solidFill>
                  <a:srgbClr val="FFFFFF"/>
                </a:solidFill>
              </a:rPr>
              <a:t>PRINCIP 1: </a:t>
            </a:r>
            <a:br>
              <a:rPr lang="sv-SE" dirty="0">
                <a:solidFill>
                  <a:srgbClr val="FFFFFF"/>
                </a:solidFill>
              </a:rPr>
            </a:br>
            <a:r>
              <a:rPr lang="sv-SE" i="1" dirty="0" err="1">
                <a:solidFill>
                  <a:srgbClr val="FFFFFF"/>
                </a:solidFill>
              </a:rPr>
              <a:t>IoT</a:t>
            </a:r>
            <a:r>
              <a:rPr lang="sv-SE" i="1" dirty="0">
                <a:solidFill>
                  <a:srgbClr val="FFFFFF"/>
                </a:solidFill>
              </a:rPr>
              <a:t>-Systemet möjliggör för byte av moduler oberoende av varandra</a:t>
            </a:r>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66D952D9-F9DE-42FA-9A2F-79EA3002DCDE}"/>
              </a:ext>
            </a:extLst>
          </p:cNvPr>
          <p:cNvSpPr>
            <a:spLocks noGrp="1"/>
          </p:cNvSpPr>
          <p:nvPr>
            <p:ph idx="1"/>
          </p:nvPr>
        </p:nvSpPr>
        <p:spPr>
          <a:xfrm>
            <a:off x="4447308" y="591344"/>
            <a:ext cx="6906491" cy="5585619"/>
          </a:xfrm>
        </p:spPr>
        <p:txBody>
          <a:bodyPr anchor="ctr">
            <a:normAutofit/>
          </a:bodyPr>
          <a:lstStyle/>
          <a:p>
            <a:pPr marL="0" indent="0">
              <a:buNone/>
            </a:pPr>
            <a:r>
              <a:rPr lang="sv-SE" sz="2200"/>
              <a:t>BESKRIVNING</a:t>
            </a:r>
          </a:p>
          <a:p>
            <a:r>
              <a:rPr lang="sv-SE" sz="2200" err="1"/>
              <a:t>IoT</a:t>
            </a:r>
            <a:r>
              <a:rPr lang="sv-SE" sz="2200"/>
              <a:t>-systemets ingående moduler kan bytas ut eller versionsuppgraderas vartefter att arkitekturen utvecklas utan att datatransporten eller funktionen i kringliggande moduler påverkas negativt.</a:t>
            </a:r>
          </a:p>
          <a:p>
            <a:r>
              <a:rPr lang="sv-SE" sz="2200"/>
              <a:t>Det går att byta ut en modul eller versionsuppgradera den utan att det uppstår behov av att förändra kringliggande moduler eller systemets informationshantering, inkluderat informationsmodeller och metadata.</a:t>
            </a:r>
          </a:p>
          <a:p>
            <a:r>
              <a:rPr lang="sv-SE" sz="2200"/>
              <a:t>Det </a:t>
            </a:r>
            <a:r>
              <a:rPr lang="sv-SE" sz="2200" err="1"/>
              <a:t>modulära</a:t>
            </a:r>
            <a:r>
              <a:rPr lang="sv-SE" sz="2200"/>
              <a:t> perspektivet gäller alltså både </a:t>
            </a:r>
            <a:r>
              <a:rPr lang="sv-SE" sz="2200" err="1"/>
              <a:t>IoT</a:t>
            </a:r>
            <a:r>
              <a:rPr lang="sv-SE" sz="2200"/>
              <a:t>-systemets ingående funktioner som data-/informationshantering. </a:t>
            </a:r>
          </a:p>
          <a:p>
            <a:r>
              <a:rPr lang="sv-SE" sz="2200"/>
              <a:t>Det är av vikt att design av, och implementationen av, moduler bygger på en tydlighet av gränssnitten så att modulerna görs kompatibla med varandra.</a:t>
            </a:r>
          </a:p>
          <a:p>
            <a:endParaRPr lang="sv-SE" sz="2200"/>
          </a:p>
        </p:txBody>
      </p:sp>
    </p:spTree>
    <p:extLst>
      <p:ext uri="{BB962C8B-B14F-4D97-AF65-F5344CB8AC3E}">
        <p14:creationId xmlns:p14="http://schemas.microsoft.com/office/powerpoint/2010/main" val="1264108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ubrik 8">
            <a:extLst>
              <a:ext uri="{FF2B5EF4-FFF2-40B4-BE49-F238E27FC236}">
                <a16:creationId xmlns:a16="http://schemas.microsoft.com/office/drawing/2014/main" id="{21C89745-7E49-41C7-881E-994CE9D721F4}"/>
              </a:ext>
            </a:extLst>
          </p:cNvPr>
          <p:cNvSpPr>
            <a:spLocks noGrp="1"/>
          </p:cNvSpPr>
          <p:nvPr>
            <p:ph type="title"/>
          </p:nvPr>
        </p:nvSpPr>
        <p:spPr>
          <a:xfrm>
            <a:off x="838200" y="1412488"/>
            <a:ext cx="2899189" cy="4363844"/>
          </a:xfrm>
        </p:spPr>
        <p:txBody>
          <a:bodyPr anchor="t">
            <a:normAutofit/>
          </a:bodyPr>
          <a:lstStyle/>
          <a:p>
            <a:r>
              <a:rPr lang="sv-SE" sz="4000" dirty="0" err="1">
                <a:solidFill>
                  <a:srgbClr val="FFFFFF"/>
                </a:solidFill>
              </a:rPr>
              <a:t>IoT</a:t>
            </a:r>
            <a:r>
              <a:rPr lang="sv-SE" sz="4000" dirty="0">
                <a:solidFill>
                  <a:srgbClr val="FFFFFF"/>
                </a:solidFill>
              </a:rPr>
              <a:t>-Systemet möjliggör för byte av moduler oberoende av varandra</a:t>
            </a:r>
          </a:p>
        </p:txBody>
      </p:sp>
      <p:sp>
        <p:nvSpPr>
          <p:cNvPr id="10" name="Platshållare för innehåll 9">
            <a:extLst>
              <a:ext uri="{FF2B5EF4-FFF2-40B4-BE49-F238E27FC236}">
                <a16:creationId xmlns:a16="http://schemas.microsoft.com/office/drawing/2014/main" id="{0CFE33A2-0CA9-44AC-9357-816997BE4BE7}"/>
              </a:ext>
            </a:extLst>
          </p:cNvPr>
          <p:cNvSpPr>
            <a:spLocks noGrp="1"/>
          </p:cNvSpPr>
          <p:nvPr>
            <p:ph sz="half" idx="1"/>
          </p:nvPr>
        </p:nvSpPr>
        <p:spPr>
          <a:xfrm>
            <a:off x="4380855" y="1412489"/>
            <a:ext cx="3427283" cy="4363844"/>
          </a:xfrm>
        </p:spPr>
        <p:txBody>
          <a:bodyPr>
            <a:normAutofit/>
          </a:bodyPr>
          <a:lstStyle/>
          <a:p>
            <a:pPr marL="0" indent="0">
              <a:buNone/>
            </a:pPr>
            <a:r>
              <a:rPr lang="sv-SE" sz="1300" dirty="0"/>
              <a:t>Motivation</a:t>
            </a:r>
          </a:p>
          <a:p>
            <a:pPr lvl="1"/>
            <a:r>
              <a:rPr lang="sv-SE" sz="1300" dirty="0" err="1"/>
              <a:t>IoT</a:t>
            </a:r>
            <a:r>
              <a:rPr lang="sv-SE" sz="1300" dirty="0"/>
              <a:t>-systemet är modulärt uppbyggt så att moduler kan bytas.</a:t>
            </a:r>
          </a:p>
          <a:p>
            <a:pPr lvl="1"/>
            <a:r>
              <a:rPr lang="sv-SE" sz="1300" dirty="0"/>
              <a:t>För att över tid skaffa sig förvaltningsbarhet</a:t>
            </a:r>
          </a:p>
          <a:p>
            <a:pPr lvl="1"/>
            <a:r>
              <a:rPr lang="sv-SE" sz="1300" dirty="0"/>
              <a:t>För att över tid sänka kostnader, förbättra funktionalitet och få bättre kvalitet.</a:t>
            </a:r>
          </a:p>
          <a:p>
            <a:pPr lvl="1"/>
            <a:r>
              <a:rPr lang="sv-SE" sz="1300" dirty="0"/>
              <a:t>Möjliggöra </a:t>
            </a:r>
            <a:r>
              <a:rPr lang="sv-SE" sz="1300" dirty="0" err="1"/>
              <a:t>arkitekturell</a:t>
            </a:r>
            <a:r>
              <a:rPr lang="sv-SE" sz="1300" dirty="0"/>
              <a:t> och teknisk flexibilitet över tid.</a:t>
            </a:r>
          </a:p>
          <a:p>
            <a:pPr lvl="1"/>
            <a:r>
              <a:rPr lang="sv-SE" sz="1300" dirty="0"/>
              <a:t>En kommun eller region måste följa LOU och LUFS det är därför viktigt att kunna konkurrensutsätta varje modul</a:t>
            </a:r>
          </a:p>
          <a:p>
            <a:pPr lvl="1"/>
            <a:r>
              <a:rPr lang="sv-SE" sz="1300" dirty="0"/>
              <a:t>Möjliggör att Sensorer och </a:t>
            </a:r>
            <a:r>
              <a:rPr lang="sv-SE" sz="1300" dirty="0" err="1"/>
              <a:t>Styrdon</a:t>
            </a:r>
            <a:r>
              <a:rPr lang="sv-SE" sz="1300" dirty="0"/>
              <a:t> kommer från flertal leverantörer och kan bytas.</a:t>
            </a:r>
          </a:p>
          <a:p>
            <a:pPr lvl="1"/>
            <a:r>
              <a:rPr lang="sv-SE" sz="1300" dirty="0"/>
              <a:t>Gör det möjligt att byta ut moduler och migrera exportera information när en modul byts eller avvecklas</a:t>
            </a:r>
          </a:p>
          <a:p>
            <a:endParaRPr lang="sv-SE" sz="1300" dirty="0"/>
          </a:p>
        </p:txBody>
      </p:sp>
      <p:cxnSp>
        <p:nvCxnSpPr>
          <p:cNvPr id="34" name="Straight Connector 33">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Platshållare för innehåll 10">
            <a:extLst>
              <a:ext uri="{FF2B5EF4-FFF2-40B4-BE49-F238E27FC236}">
                <a16:creationId xmlns:a16="http://schemas.microsoft.com/office/drawing/2014/main" id="{F6EBDABA-EB42-4F71-960A-7BDB39628747}"/>
              </a:ext>
            </a:extLst>
          </p:cNvPr>
          <p:cNvSpPr>
            <a:spLocks noGrp="1"/>
          </p:cNvSpPr>
          <p:nvPr>
            <p:ph sz="half" idx="2"/>
          </p:nvPr>
        </p:nvSpPr>
        <p:spPr>
          <a:xfrm>
            <a:off x="8451604" y="1412489"/>
            <a:ext cx="3197701" cy="4363844"/>
          </a:xfrm>
        </p:spPr>
        <p:txBody>
          <a:bodyPr>
            <a:normAutofit/>
          </a:bodyPr>
          <a:lstStyle/>
          <a:p>
            <a:pPr marL="0" indent="0">
              <a:buNone/>
            </a:pPr>
            <a:r>
              <a:rPr lang="sv-SE" sz="1400"/>
              <a:t>Implikationer</a:t>
            </a:r>
          </a:p>
          <a:p>
            <a:pPr lvl="1"/>
            <a:r>
              <a:rPr lang="sv-SE" sz="1400"/>
              <a:t>Alla gränssnitt mellan moduler och datamodeller i IoT-systemet ska bygga på etablerade standarder.</a:t>
            </a:r>
          </a:p>
          <a:p>
            <a:pPr lvl="1"/>
            <a:r>
              <a:rPr lang="sv-SE" sz="1400"/>
              <a:t>Det är beställarens ansvar att säkerställa att sensordata översätts till användbara data.</a:t>
            </a:r>
          </a:p>
          <a:p>
            <a:pPr lvl="1"/>
            <a:r>
              <a:rPr lang="sv-SE" sz="1400"/>
              <a:t>Varje modul i IoT-systemet ska kunna beskrivas utifrån dess funktion.</a:t>
            </a:r>
          </a:p>
          <a:p>
            <a:pPr lvl="1"/>
            <a:r>
              <a:rPr lang="sv-SE" sz="1400"/>
              <a:t>Det ska finnas en decoder för varje sensor så att den kan leverera data i ett överenskommit format.</a:t>
            </a:r>
          </a:p>
          <a:p>
            <a:pPr lvl="1"/>
            <a:r>
              <a:rPr lang="sv-SE" sz="1400"/>
              <a:t>Arkitekturen ska tillåta sensorer och connectivity av olika typ att samexistera på lika villkor.</a:t>
            </a:r>
          </a:p>
          <a:p>
            <a:pPr lvl="1"/>
            <a:r>
              <a:rPr lang="sv-SE" sz="1400"/>
              <a:t>Det bör finnas en arkitekturell beskrivning över IoT-systemet</a:t>
            </a:r>
          </a:p>
        </p:txBody>
      </p:sp>
    </p:spTree>
    <p:extLst>
      <p:ext uri="{BB962C8B-B14F-4D97-AF65-F5344CB8AC3E}">
        <p14:creationId xmlns:p14="http://schemas.microsoft.com/office/powerpoint/2010/main" val="1758129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5CCF9FB-CDC4-424A-A710-FE35D818FE8D}"/>
              </a:ext>
            </a:extLst>
          </p:cNvPr>
          <p:cNvSpPr>
            <a:spLocks noGrp="1"/>
          </p:cNvSpPr>
          <p:nvPr>
            <p:ph type="title"/>
          </p:nvPr>
        </p:nvSpPr>
        <p:spPr>
          <a:xfrm>
            <a:off x="1901162" y="3050434"/>
            <a:ext cx="3722933" cy="757130"/>
          </a:xfrm>
          <a:ln w="25400" cap="sq">
            <a:solidFill>
              <a:srgbClr val="FFFFFF"/>
            </a:solidFill>
            <a:miter lim="800000"/>
          </a:ln>
        </p:spPr>
        <p:txBody>
          <a:bodyPr wrap="square">
            <a:normAutofit/>
          </a:bodyPr>
          <a:lstStyle/>
          <a:p>
            <a:pPr algn="ctr"/>
            <a:r>
              <a:rPr lang="sv-SE" sz="2400">
                <a:solidFill>
                  <a:srgbClr val="FFFFFF"/>
                </a:solidFill>
              </a:rPr>
              <a:t>Exempel på krav som bidrar till principens uppfyllelse</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816ABD65-74FD-4FC2-9D4F-010EE12073C9}"/>
              </a:ext>
            </a:extLst>
          </p:cNvPr>
          <p:cNvSpPr>
            <a:spLocks noGrp="1"/>
          </p:cNvSpPr>
          <p:nvPr>
            <p:ph sz="half" idx="1"/>
          </p:nvPr>
        </p:nvSpPr>
        <p:spPr>
          <a:xfrm>
            <a:off x="6574536" y="640080"/>
            <a:ext cx="5053066" cy="2546604"/>
          </a:xfrm>
        </p:spPr>
        <p:txBody>
          <a:bodyPr>
            <a:normAutofit/>
          </a:bodyPr>
          <a:lstStyle/>
          <a:p>
            <a:r>
              <a:rPr lang="sv-SE" sz="2000"/>
              <a:t>Det bör gå att ansluta sensorer via standardiserade överföringsformat.</a:t>
            </a:r>
          </a:p>
          <a:p>
            <a:pPr lvl="1"/>
            <a:r>
              <a:rPr lang="sv-SE" sz="2000"/>
              <a:t>Begär en redovisning från leverantör på hur detta går till.</a:t>
            </a:r>
          </a:p>
          <a:p>
            <a:pPr lvl="1"/>
            <a:endParaRPr lang="sv-SE" sz="2000"/>
          </a:p>
          <a:p>
            <a:pPr marL="0" indent="0">
              <a:buNone/>
            </a:pPr>
            <a:endParaRPr lang="sv-SE" sz="2000"/>
          </a:p>
        </p:txBody>
      </p:sp>
      <p:sp>
        <p:nvSpPr>
          <p:cNvPr id="4" name="Platshållare för innehåll 3">
            <a:extLst>
              <a:ext uri="{FF2B5EF4-FFF2-40B4-BE49-F238E27FC236}">
                <a16:creationId xmlns:a16="http://schemas.microsoft.com/office/drawing/2014/main" id="{5F05AD2F-CE49-4767-8063-29F9C0E6490E}"/>
              </a:ext>
            </a:extLst>
          </p:cNvPr>
          <p:cNvSpPr>
            <a:spLocks noGrp="1"/>
          </p:cNvSpPr>
          <p:nvPr>
            <p:ph sz="half" idx="2"/>
          </p:nvPr>
        </p:nvSpPr>
        <p:spPr>
          <a:xfrm>
            <a:off x="6570204" y="3671315"/>
            <a:ext cx="5057398" cy="2546605"/>
          </a:xfrm>
        </p:spPr>
        <p:txBody>
          <a:bodyPr>
            <a:normAutofit/>
          </a:bodyPr>
          <a:lstStyle/>
          <a:p>
            <a:r>
              <a:rPr lang="sv-SE" sz="2000" dirty="0"/>
              <a:t>Varje </a:t>
            </a:r>
            <a:r>
              <a:rPr lang="sv-SE" sz="2000" dirty="0" err="1"/>
              <a:t>device</a:t>
            </a:r>
            <a:r>
              <a:rPr lang="sv-SE" sz="2000" dirty="0"/>
              <a:t> (eller dess </a:t>
            </a:r>
            <a:r>
              <a:rPr lang="sv-SE" sz="2000" dirty="0" err="1"/>
              <a:t>gateway</a:t>
            </a:r>
            <a:r>
              <a:rPr lang="sv-SE" sz="2000" dirty="0"/>
              <a:t>) SKA leverera data i dokumenterade och beskrivna format, så att data kan avkodas.</a:t>
            </a:r>
          </a:p>
          <a:p>
            <a:pPr marL="0" indent="0">
              <a:buNone/>
            </a:pPr>
            <a:endParaRPr lang="sv-SE" sz="2000" dirty="0"/>
          </a:p>
        </p:txBody>
      </p:sp>
    </p:spTree>
    <p:extLst>
      <p:ext uri="{BB962C8B-B14F-4D97-AF65-F5344CB8AC3E}">
        <p14:creationId xmlns:p14="http://schemas.microsoft.com/office/powerpoint/2010/main" val="1069994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3">
            <a:extLst>
              <a:ext uri="{FF2B5EF4-FFF2-40B4-BE49-F238E27FC236}">
                <a16:creationId xmlns:a16="http://schemas.microsoft.com/office/drawing/2014/main" id="{E9485B05-EB47-493F-8ADB-30FCD2FE2C5E}"/>
              </a:ext>
            </a:extLst>
          </p:cNvPr>
          <p:cNvSpPr>
            <a:spLocks noGrp="1"/>
          </p:cNvSpPr>
          <p:nvPr>
            <p:ph type="title"/>
          </p:nvPr>
        </p:nvSpPr>
        <p:spPr>
          <a:xfrm>
            <a:off x="686834" y="591344"/>
            <a:ext cx="3200400" cy="5585619"/>
          </a:xfrm>
        </p:spPr>
        <p:txBody>
          <a:bodyPr>
            <a:normAutofit/>
          </a:bodyPr>
          <a:lstStyle/>
          <a:p>
            <a:r>
              <a:rPr lang="sv-SE" dirty="0">
                <a:solidFill>
                  <a:srgbClr val="FFFFFF"/>
                </a:solidFill>
              </a:rPr>
              <a:t>PRINCIP 2:</a:t>
            </a:r>
            <a:br>
              <a:rPr lang="sv-SE" dirty="0">
                <a:solidFill>
                  <a:srgbClr val="FFFFFF"/>
                </a:solidFill>
              </a:rPr>
            </a:br>
            <a:r>
              <a:rPr lang="sv-SE" i="1" dirty="0">
                <a:solidFill>
                  <a:srgbClr val="FFFFFF"/>
                </a:solidFill>
              </a:rPr>
              <a:t>Data och information i </a:t>
            </a:r>
            <a:r>
              <a:rPr lang="sv-SE" i="1" dirty="0" err="1">
                <a:solidFill>
                  <a:srgbClr val="FFFFFF"/>
                </a:solidFill>
              </a:rPr>
              <a:t>IoT</a:t>
            </a:r>
            <a:r>
              <a:rPr lang="sv-SE" i="1" dirty="0">
                <a:solidFill>
                  <a:srgbClr val="FFFFFF"/>
                </a:solidFill>
              </a:rPr>
              <a:t>-Systemet bevaras vid modul och system byten</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Platshållare för innehåll 4">
            <a:extLst>
              <a:ext uri="{FF2B5EF4-FFF2-40B4-BE49-F238E27FC236}">
                <a16:creationId xmlns:a16="http://schemas.microsoft.com/office/drawing/2014/main" id="{BBA314C2-D4CD-44A3-BB1B-30BE1DB309BD}"/>
              </a:ext>
            </a:extLst>
          </p:cNvPr>
          <p:cNvSpPr>
            <a:spLocks noGrp="1"/>
          </p:cNvSpPr>
          <p:nvPr>
            <p:ph idx="1"/>
          </p:nvPr>
        </p:nvSpPr>
        <p:spPr>
          <a:xfrm>
            <a:off x="4447308" y="591344"/>
            <a:ext cx="6906491" cy="5585619"/>
          </a:xfrm>
        </p:spPr>
        <p:txBody>
          <a:bodyPr anchor="ctr">
            <a:normAutofit/>
          </a:bodyPr>
          <a:lstStyle/>
          <a:p>
            <a:pPr marL="0" indent="0">
              <a:buNone/>
            </a:pPr>
            <a:r>
              <a:rPr lang="sv-SE" dirty="0"/>
              <a:t>BESKRIVNING</a:t>
            </a:r>
          </a:p>
          <a:p>
            <a:r>
              <a:rPr lang="sv-SE" dirty="0"/>
              <a:t>Data och information överlever systembyten och offentliga upphandlingar. Kommunen/Regionen behöver därför ta full kontroll över hur data lagras och används inom organisationen. </a:t>
            </a:r>
          </a:p>
          <a:p>
            <a:r>
              <a:rPr lang="sv-SE" dirty="0"/>
              <a:t>Kommunen / Regionen ska hålla full kontroll (äganderätt) till de data som har skapats.</a:t>
            </a:r>
          </a:p>
          <a:p>
            <a:endParaRPr lang="sv-SE" dirty="0"/>
          </a:p>
        </p:txBody>
      </p:sp>
    </p:spTree>
    <p:extLst>
      <p:ext uri="{BB962C8B-B14F-4D97-AF65-F5344CB8AC3E}">
        <p14:creationId xmlns:p14="http://schemas.microsoft.com/office/powerpoint/2010/main" val="337309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ubrik 3">
            <a:extLst>
              <a:ext uri="{FF2B5EF4-FFF2-40B4-BE49-F238E27FC236}">
                <a16:creationId xmlns:a16="http://schemas.microsoft.com/office/drawing/2014/main" id="{337D36B2-5F65-4564-81EF-95635BF9458E}"/>
              </a:ext>
            </a:extLst>
          </p:cNvPr>
          <p:cNvSpPr>
            <a:spLocks noGrp="1"/>
          </p:cNvSpPr>
          <p:nvPr>
            <p:ph type="title"/>
          </p:nvPr>
        </p:nvSpPr>
        <p:spPr>
          <a:xfrm>
            <a:off x="838200" y="1412488"/>
            <a:ext cx="2899189" cy="4363844"/>
          </a:xfrm>
        </p:spPr>
        <p:txBody>
          <a:bodyPr anchor="t">
            <a:normAutofit/>
          </a:bodyPr>
          <a:lstStyle/>
          <a:p>
            <a:r>
              <a:rPr lang="sv-SE" sz="4000">
                <a:solidFill>
                  <a:srgbClr val="FFFFFF"/>
                </a:solidFill>
              </a:rPr>
              <a:t>Data och information i IoT-Systemet bevaras vid modul och system byten</a:t>
            </a:r>
            <a:endParaRPr lang="sv-SE" sz="4000" dirty="0">
              <a:solidFill>
                <a:srgbClr val="FFFFFF"/>
              </a:solidFill>
            </a:endParaRPr>
          </a:p>
        </p:txBody>
      </p:sp>
      <p:sp>
        <p:nvSpPr>
          <p:cNvPr id="5" name="Platshållare för innehåll 4">
            <a:extLst>
              <a:ext uri="{FF2B5EF4-FFF2-40B4-BE49-F238E27FC236}">
                <a16:creationId xmlns:a16="http://schemas.microsoft.com/office/drawing/2014/main" id="{0A6302D1-C601-481E-947D-20F31A088683}"/>
              </a:ext>
            </a:extLst>
          </p:cNvPr>
          <p:cNvSpPr>
            <a:spLocks noGrp="1"/>
          </p:cNvSpPr>
          <p:nvPr>
            <p:ph sz="half" idx="1"/>
          </p:nvPr>
        </p:nvSpPr>
        <p:spPr>
          <a:xfrm>
            <a:off x="4380855" y="1412489"/>
            <a:ext cx="3427283" cy="4363844"/>
          </a:xfrm>
        </p:spPr>
        <p:txBody>
          <a:bodyPr>
            <a:normAutofit fontScale="55000" lnSpcReduction="20000"/>
          </a:bodyPr>
          <a:lstStyle/>
          <a:p>
            <a:pPr marL="0" indent="0">
              <a:buNone/>
            </a:pPr>
            <a:r>
              <a:rPr lang="sv-SE" dirty="0"/>
              <a:t>Motivation</a:t>
            </a:r>
          </a:p>
          <a:p>
            <a:r>
              <a:rPr lang="sv-SE" dirty="0"/>
              <a:t>Data är det som är bestående och är en tillgång</a:t>
            </a:r>
          </a:p>
          <a:p>
            <a:r>
              <a:rPr lang="sv-SE" dirty="0"/>
              <a:t>Denna princip bidrar till att uppfylla EIRA principer 4,5,10,11</a:t>
            </a:r>
          </a:p>
          <a:p>
            <a:r>
              <a:rPr lang="sv-SE" dirty="0"/>
              <a:t>Kommunen/Regionen vill ha rimliga kostnader för att flytta data.</a:t>
            </a:r>
          </a:p>
          <a:p>
            <a:r>
              <a:rPr lang="sv-SE" dirty="0"/>
              <a:t>Möjliggör att byta ut moduler och migrera exportera information när en modul byts eller avvecklas.</a:t>
            </a:r>
          </a:p>
          <a:p>
            <a:r>
              <a:rPr lang="sv-SE" dirty="0"/>
              <a:t>Kommun/Region kan alltid få ut de datamängder som skapats i varje modul i ett standardiserat format…</a:t>
            </a:r>
          </a:p>
          <a:p>
            <a:pPr lvl="1"/>
            <a:r>
              <a:rPr lang="sv-SE" dirty="0"/>
              <a:t>Detta bör ingå som </a:t>
            </a:r>
            <a:r>
              <a:rPr lang="sv-SE" dirty="0" err="1"/>
              <a:t>utvärderingskriterie</a:t>
            </a:r>
            <a:endParaRPr lang="sv-SE" dirty="0"/>
          </a:p>
          <a:p>
            <a:endParaRPr lang="sv-SE" sz="2000" dirty="0"/>
          </a:p>
        </p:txBody>
      </p:sp>
      <p:cxnSp>
        <p:nvCxnSpPr>
          <p:cNvPr id="20" name="Straight Connector 19">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Platshållare för innehåll 5">
            <a:extLst>
              <a:ext uri="{FF2B5EF4-FFF2-40B4-BE49-F238E27FC236}">
                <a16:creationId xmlns:a16="http://schemas.microsoft.com/office/drawing/2014/main" id="{6A917E7B-42B8-46A1-A9DB-DB737A3D7446}"/>
              </a:ext>
            </a:extLst>
          </p:cNvPr>
          <p:cNvSpPr>
            <a:spLocks noGrp="1"/>
          </p:cNvSpPr>
          <p:nvPr>
            <p:ph sz="half" idx="2"/>
          </p:nvPr>
        </p:nvSpPr>
        <p:spPr>
          <a:xfrm>
            <a:off x="8451604" y="1412489"/>
            <a:ext cx="3197701" cy="4363844"/>
          </a:xfrm>
        </p:spPr>
        <p:txBody>
          <a:bodyPr>
            <a:normAutofit fontScale="55000" lnSpcReduction="20000"/>
          </a:bodyPr>
          <a:lstStyle/>
          <a:p>
            <a:pPr marL="0" indent="0">
              <a:buNone/>
            </a:pPr>
            <a:r>
              <a:rPr lang="sv-SE" dirty="0"/>
              <a:t>Implikationer</a:t>
            </a:r>
          </a:p>
          <a:p>
            <a:r>
              <a:rPr lang="sv-SE" dirty="0"/>
              <a:t>Alla gränssnitt mellan moduler och datamodeller i </a:t>
            </a:r>
            <a:r>
              <a:rPr lang="sv-SE" dirty="0" err="1"/>
              <a:t>IoT</a:t>
            </a:r>
            <a:r>
              <a:rPr lang="sv-SE" dirty="0"/>
              <a:t>-systemet ska bygga på etablerade standarder.</a:t>
            </a:r>
          </a:p>
          <a:p>
            <a:r>
              <a:rPr lang="sv-SE" dirty="0"/>
              <a:t>Informationsmodeller måste bygga på standarder</a:t>
            </a:r>
          </a:p>
          <a:p>
            <a:r>
              <a:rPr lang="sv-SE" dirty="0"/>
              <a:t>Informationssamband (</a:t>
            </a:r>
            <a:r>
              <a:rPr lang="sv-SE" dirty="0" err="1"/>
              <a:t>context</a:t>
            </a:r>
            <a:r>
              <a:rPr lang="sv-SE" dirty="0"/>
              <a:t>), behöver överleva transformationer</a:t>
            </a:r>
          </a:p>
          <a:p>
            <a:endParaRPr lang="sv-SE" sz="2000" dirty="0"/>
          </a:p>
        </p:txBody>
      </p:sp>
    </p:spTree>
    <p:extLst>
      <p:ext uri="{BB962C8B-B14F-4D97-AF65-F5344CB8AC3E}">
        <p14:creationId xmlns:p14="http://schemas.microsoft.com/office/powerpoint/2010/main" val="514651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5CCF9FB-CDC4-424A-A710-FE35D818FE8D}"/>
              </a:ext>
            </a:extLst>
          </p:cNvPr>
          <p:cNvSpPr>
            <a:spLocks noGrp="1"/>
          </p:cNvSpPr>
          <p:nvPr>
            <p:ph type="title"/>
          </p:nvPr>
        </p:nvSpPr>
        <p:spPr>
          <a:xfrm>
            <a:off x="1901162" y="3050434"/>
            <a:ext cx="3722933" cy="757130"/>
          </a:xfrm>
          <a:ln w="25400" cap="sq">
            <a:solidFill>
              <a:srgbClr val="FFFFFF"/>
            </a:solidFill>
            <a:miter lim="800000"/>
          </a:ln>
        </p:spPr>
        <p:txBody>
          <a:bodyPr wrap="square">
            <a:normAutofit/>
          </a:bodyPr>
          <a:lstStyle/>
          <a:p>
            <a:pPr algn="ctr"/>
            <a:r>
              <a:rPr lang="sv-SE" sz="2400">
                <a:solidFill>
                  <a:srgbClr val="FFFFFF"/>
                </a:solidFill>
              </a:rPr>
              <a:t>Exempel på krav som bidrar till principens uppfyllelse</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816ABD65-74FD-4FC2-9D4F-010EE12073C9}"/>
              </a:ext>
            </a:extLst>
          </p:cNvPr>
          <p:cNvSpPr>
            <a:spLocks noGrp="1"/>
          </p:cNvSpPr>
          <p:nvPr>
            <p:ph sz="half" idx="1"/>
          </p:nvPr>
        </p:nvSpPr>
        <p:spPr>
          <a:xfrm>
            <a:off x="6574536" y="640080"/>
            <a:ext cx="5053066" cy="2546604"/>
          </a:xfrm>
        </p:spPr>
        <p:txBody>
          <a:bodyPr>
            <a:normAutofit/>
          </a:bodyPr>
          <a:lstStyle/>
          <a:p>
            <a:r>
              <a:rPr lang="sv-SE" sz="1600"/>
              <a:t>Information insamlad bör kontinuerligt lagras på en avsedd lagringsyta </a:t>
            </a:r>
          </a:p>
          <a:p>
            <a:pPr lvl="1"/>
            <a:r>
              <a:rPr lang="sv-SE" sz="1600"/>
              <a:t>utvärdera utifrån hur data kan kontinuerligt lagras</a:t>
            </a:r>
          </a:p>
          <a:p>
            <a:pPr lvl="1"/>
            <a:r>
              <a:rPr lang="sv-SE" sz="1600"/>
              <a:t>utvärdera utifrån hur komplett information som kontinuerligt lagras är, tex mätta värden, contextinformation, metadata etc.</a:t>
            </a:r>
          </a:p>
          <a:p>
            <a:pPr lvl="1"/>
            <a:r>
              <a:rPr lang="sv-SE" sz="1600"/>
              <a:t>utvärdera utifrån hur snabbt data lagras på avsedd lagringsyta i förhållande till verksamhetens/applikationens behov</a:t>
            </a:r>
          </a:p>
        </p:txBody>
      </p:sp>
      <p:sp>
        <p:nvSpPr>
          <p:cNvPr id="4" name="Platshållare för innehåll 3">
            <a:extLst>
              <a:ext uri="{FF2B5EF4-FFF2-40B4-BE49-F238E27FC236}">
                <a16:creationId xmlns:a16="http://schemas.microsoft.com/office/drawing/2014/main" id="{5F05AD2F-CE49-4767-8063-29F9C0E6490E}"/>
              </a:ext>
            </a:extLst>
          </p:cNvPr>
          <p:cNvSpPr>
            <a:spLocks noGrp="1"/>
          </p:cNvSpPr>
          <p:nvPr>
            <p:ph sz="half" idx="2"/>
          </p:nvPr>
        </p:nvSpPr>
        <p:spPr>
          <a:xfrm>
            <a:off x="6570204" y="3671315"/>
            <a:ext cx="5057398" cy="2546605"/>
          </a:xfrm>
        </p:spPr>
        <p:txBody>
          <a:bodyPr>
            <a:normAutofit/>
          </a:bodyPr>
          <a:lstStyle/>
          <a:p>
            <a:endParaRPr lang="sv-SE" sz="2000"/>
          </a:p>
        </p:txBody>
      </p:sp>
    </p:spTree>
    <p:extLst>
      <p:ext uri="{BB962C8B-B14F-4D97-AF65-F5344CB8AC3E}">
        <p14:creationId xmlns:p14="http://schemas.microsoft.com/office/powerpoint/2010/main" val="596259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ubrik 4">
            <a:extLst>
              <a:ext uri="{FF2B5EF4-FFF2-40B4-BE49-F238E27FC236}">
                <a16:creationId xmlns:a16="http://schemas.microsoft.com/office/drawing/2014/main" id="{44027D7C-4FA7-4BB9-A49C-BC7550245A2E}"/>
              </a:ext>
            </a:extLst>
          </p:cNvPr>
          <p:cNvSpPr>
            <a:spLocks noGrp="1"/>
          </p:cNvSpPr>
          <p:nvPr>
            <p:ph type="title"/>
          </p:nvPr>
        </p:nvSpPr>
        <p:spPr>
          <a:xfrm>
            <a:off x="337931" y="591344"/>
            <a:ext cx="3829338" cy="5585619"/>
          </a:xfrm>
        </p:spPr>
        <p:txBody>
          <a:bodyPr>
            <a:normAutofit/>
          </a:bodyPr>
          <a:lstStyle/>
          <a:p>
            <a:r>
              <a:rPr lang="sv-SE" sz="3100" dirty="0">
                <a:solidFill>
                  <a:srgbClr val="FFFFFF"/>
                </a:solidFill>
              </a:rPr>
              <a:t>PRINCIP 3: </a:t>
            </a:r>
            <a:br>
              <a:rPr lang="sv-SE" sz="3100" dirty="0">
                <a:solidFill>
                  <a:srgbClr val="FFFFFF"/>
                </a:solidFill>
              </a:rPr>
            </a:br>
            <a:r>
              <a:rPr lang="sv-SE" sz="2800" i="1" dirty="0">
                <a:solidFill>
                  <a:srgbClr val="FFFFFF"/>
                </a:solidFill>
              </a:rPr>
              <a:t>Informationsmodellernas ingående delar är löst kopplade och beskriver relationer och metadata om informationen samt domänen och/eller applikationen.</a:t>
            </a:r>
            <a:br>
              <a:rPr lang="sv-SE" sz="2800" i="1" dirty="0">
                <a:solidFill>
                  <a:srgbClr val="FFFFFF"/>
                </a:solidFill>
              </a:rPr>
            </a:br>
            <a:br>
              <a:rPr lang="sv-SE" sz="2800" i="1" dirty="0">
                <a:solidFill>
                  <a:srgbClr val="FFFFFF"/>
                </a:solidFill>
              </a:rPr>
            </a:br>
            <a:r>
              <a:rPr lang="sv-SE" sz="2800" i="1" dirty="0">
                <a:solidFill>
                  <a:srgbClr val="FFFFFF"/>
                </a:solidFill>
              </a:rPr>
              <a:t>Informationsmodeller bygger på standarder i horisontell övergripande nivå och specifika vertikala nivåer</a:t>
            </a: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Platshållare för innehåll 5">
            <a:extLst>
              <a:ext uri="{FF2B5EF4-FFF2-40B4-BE49-F238E27FC236}">
                <a16:creationId xmlns:a16="http://schemas.microsoft.com/office/drawing/2014/main" id="{54EA93E0-F4A1-4EF4-B69B-43613AB20893}"/>
              </a:ext>
            </a:extLst>
          </p:cNvPr>
          <p:cNvSpPr>
            <a:spLocks noGrp="1"/>
          </p:cNvSpPr>
          <p:nvPr>
            <p:ph idx="1"/>
          </p:nvPr>
        </p:nvSpPr>
        <p:spPr>
          <a:xfrm>
            <a:off x="4447308" y="591344"/>
            <a:ext cx="6906491" cy="5585619"/>
          </a:xfrm>
        </p:spPr>
        <p:txBody>
          <a:bodyPr anchor="ctr">
            <a:normAutofit fontScale="85000" lnSpcReduction="20000"/>
          </a:bodyPr>
          <a:lstStyle/>
          <a:p>
            <a:pPr marL="0" indent="0">
              <a:buNone/>
            </a:pPr>
            <a:r>
              <a:rPr lang="sv-SE" dirty="0"/>
              <a:t>BESKRIVNING</a:t>
            </a:r>
          </a:p>
          <a:p>
            <a:r>
              <a:rPr lang="sv-SE" dirty="0"/>
              <a:t>För att uppnå informations </a:t>
            </a:r>
            <a:r>
              <a:rPr lang="sv-SE" dirty="0" err="1"/>
              <a:t>interoperabilitet</a:t>
            </a:r>
            <a:r>
              <a:rPr lang="sv-SE" dirty="0"/>
              <a:t> mellan system och applikationer behöver informationsmodellerna vara löst kopplade till varandra. Ofta kan det delas upp i tre nivåer, den horisontella toppnivån, ex oneM2M, som binder ihop vertikala nivåer, tex informationsmodellen för SAREF för smarta hem. Den tredje nivån är applikationsnivån där informationsmodellen är anpassad för en specifik applikations behov.</a:t>
            </a:r>
          </a:p>
          <a:p>
            <a:r>
              <a:rPr lang="sv-SE" dirty="0"/>
              <a:t>En best-</a:t>
            </a:r>
            <a:r>
              <a:rPr lang="sv-SE" dirty="0" err="1"/>
              <a:t>practice</a:t>
            </a:r>
            <a:r>
              <a:rPr lang="sv-SE" dirty="0"/>
              <a:t> är att bygga informationsmodellerna på standardiserade och brett vedertagna ontologier.</a:t>
            </a:r>
          </a:p>
          <a:p>
            <a:r>
              <a:rPr lang="sv-SE" dirty="0"/>
              <a:t>Horisontella ontologier - </a:t>
            </a:r>
            <a:r>
              <a:rPr lang="sv-SE" dirty="0" err="1"/>
              <a:t>Interoperabilitet</a:t>
            </a:r>
            <a:r>
              <a:rPr lang="sv-SE" dirty="0"/>
              <a:t> mellan vertikala ontologier</a:t>
            </a:r>
            <a:br>
              <a:rPr lang="sv-SE" dirty="0"/>
            </a:br>
            <a:r>
              <a:rPr lang="sv-SE" dirty="0"/>
              <a:t>Vertikala ontologier - </a:t>
            </a:r>
            <a:r>
              <a:rPr lang="sv-SE" dirty="0" err="1"/>
              <a:t>Interoperabilit</a:t>
            </a:r>
            <a:r>
              <a:rPr lang="sv-SE" dirty="0"/>
              <a:t> inom specifik verksamhetsdomän.</a:t>
            </a:r>
            <a:br>
              <a:rPr lang="sv-SE" dirty="0"/>
            </a:br>
            <a:r>
              <a:rPr lang="sv-SE" dirty="0"/>
              <a:t>Applikationsontologi - Inom en specifik applikation</a:t>
            </a:r>
          </a:p>
          <a:p>
            <a:endParaRPr lang="sv-SE" dirty="0"/>
          </a:p>
        </p:txBody>
      </p:sp>
    </p:spTree>
    <p:extLst>
      <p:ext uri="{BB962C8B-B14F-4D97-AF65-F5344CB8AC3E}">
        <p14:creationId xmlns:p14="http://schemas.microsoft.com/office/powerpoint/2010/main" val="3879411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29016159-3F49-4FB6-A10C-D69612640E73}"/>
              </a:ext>
            </a:extLst>
          </p:cNvPr>
          <p:cNvSpPr>
            <a:spLocks noGrp="1"/>
          </p:cNvSpPr>
          <p:nvPr>
            <p:ph type="title"/>
          </p:nvPr>
        </p:nvSpPr>
        <p:spPr>
          <a:xfrm>
            <a:off x="838200" y="1412488"/>
            <a:ext cx="2899189" cy="4363844"/>
          </a:xfrm>
        </p:spPr>
        <p:txBody>
          <a:bodyPr anchor="t">
            <a:normAutofit/>
          </a:bodyPr>
          <a:lstStyle/>
          <a:p>
            <a:r>
              <a:rPr lang="sv-SE" sz="1900" dirty="0">
                <a:solidFill>
                  <a:srgbClr val="FFFFFF"/>
                </a:solidFill>
              </a:rPr>
              <a:t>Informations-modellernas ingående delar är löst kopplade och beskriver relationer och metadata om informationen samt domänen och/eller applikationen.</a:t>
            </a:r>
            <a:br>
              <a:rPr lang="sv-SE" sz="1900" dirty="0">
                <a:solidFill>
                  <a:srgbClr val="FFFFFF"/>
                </a:solidFill>
              </a:rPr>
            </a:br>
            <a:br>
              <a:rPr lang="sv-SE" sz="1900" dirty="0">
                <a:solidFill>
                  <a:srgbClr val="FFFFFF"/>
                </a:solidFill>
              </a:rPr>
            </a:br>
            <a:r>
              <a:rPr lang="sv-SE" sz="1900" dirty="0">
                <a:solidFill>
                  <a:srgbClr val="FFFFFF"/>
                </a:solidFill>
              </a:rPr>
              <a:t>Informationsmodeller bygger på standarder i horisontell övergripande nivå och specifika vertikala nivåer</a:t>
            </a:r>
          </a:p>
        </p:txBody>
      </p:sp>
      <p:sp>
        <p:nvSpPr>
          <p:cNvPr id="3" name="Platshållare för innehåll 2">
            <a:extLst>
              <a:ext uri="{FF2B5EF4-FFF2-40B4-BE49-F238E27FC236}">
                <a16:creationId xmlns:a16="http://schemas.microsoft.com/office/drawing/2014/main" id="{BE8C61C8-C097-4510-BEA0-E1F00234ADC4}"/>
              </a:ext>
            </a:extLst>
          </p:cNvPr>
          <p:cNvSpPr>
            <a:spLocks noGrp="1"/>
          </p:cNvSpPr>
          <p:nvPr>
            <p:ph sz="half" idx="1"/>
          </p:nvPr>
        </p:nvSpPr>
        <p:spPr>
          <a:xfrm>
            <a:off x="4380855" y="1412489"/>
            <a:ext cx="3427283" cy="4363844"/>
          </a:xfrm>
        </p:spPr>
        <p:txBody>
          <a:bodyPr>
            <a:normAutofit/>
          </a:bodyPr>
          <a:lstStyle/>
          <a:p>
            <a:pPr marL="0" indent="0">
              <a:buNone/>
            </a:pPr>
            <a:r>
              <a:rPr lang="sv-SE" sz="1400" dirty="0"/>
              <a:t>MOTIVATION</a:t>
            </a:r>
          </a:p>
          <a:p>
            <a:r>
              <a:rPr lang="sv-SE" sz="1400" dirty="0"/>
              <a:t>Detta säkerställer </a:t>
            </a:r>
            <a:r>
              <a:rPr lang="sv-SE" sz="1400" dirty="0" err="1"/>
              <a:t>interoperabilitet</a:t>
            </a:r>
            <a:r>
              <a:rPr lang="sv-SE" sz="1400" dirty="0"/>
              <a:t> både internt och externt.</a:t>
            </a:r>
          </a:p>
          <a:p>
            <a:r>
              <a:rPr lang="sv-SE" sz="1400" dirty="0"/>
              <a:t>Det säkerställer att Informationen förstås oberoende av data och system. Alltså minskar risken för inlåsningseffekter, för höga transformationskostnader.</a:t>
            </a:r>
          </a:p>
          <a:p>
            <a:r>
              <a:rPr lang="sv-SE" sz="1400" dirty="0"/>
              <a:t>Informationsmodellerna blir förvaltningsbara och återanvändbara.</a:t>
            </a:r>
          </a:p>
          <a:p>
            <a:r>
              <a:rPr lang="sv-SE" sz="1400" dirty="0"/>
              <a:t>Följer FAIR principer för data, se </a:t>
            </a:r>
            <a:r>
              <a:rPr lang="sv-SE" sz="1400" dirty="0">
                <a:hlinkClick r:id="rId3" tooltip="https://www.force11.org/group/fairgroup/fairprinciples"/>
              </a:rPr>
              <a:t>FORCE11</a:t>
            </a:r>
            <a:endParaRPr lang="sv-SE" sz="1400" dirty="0"/>
          </a:p>
          <a:p>
            <a:r>
              <a:rPr lang="sv-SE" sz="1400" dirty="0"/>
              <a:t>Följer DIN 91357:2017-12 avsnitt 7.2.6 </a:t>
            </a:r>
            <a:r>
              <a:rPr lang="sv-SE" sz="1400" dirty="0" err="1"/>
              <a:t>Extended</a:t>
            </a:r>
            <a:r>
              <a:rPr lang="sv-SE" sz="1400" dirty="0"/>
              <a:t> </a:t>
            </a:r>
            <a:r>
              <a:rPr lang="sv-SE" sz="1400" dirty="0" err="1"/>
              <a:t>Interoperability</a:t>
            </a:r>
            <a:r>
              <a:rPr lang="sv-SE" sz="1400" dirty="0"/>
              <a:t>, standard för referensarkitektur för </a:t>
            </a:r>
            <a:r>
              <a:rPr lang="sv-SE" sz="1400" dirty="0" err="1"/>
              <a:t>Open</a:t>
            </a:r>
            <a:r>
              <a:rPr lang="sv-SE" sz="1400" dirty="0"/>
              <a:t> Urban </a:t>
            </a:r>
            <a:r>
              <a:rPr lang="sv-SE" sz="1400" dirty="0" err="1"/>
              <a:t>Platform</a:t>
            </a:r>
            <a:r>
              <a:rPr lang="sv-SE" sz="1400" dirty="0"/>
              <a:t>.</a:t>
            </a:r>
          </a:p>
          <a:p>
            <a:endParaRPr lang="sv-SE" sz="1400" dirty="0"/>
          </a:p>
        </p:txBody>
      </p:sp>
      <p:cxnSp>
        <p:nvCxnSpPr>
          <p:cNvPr id="18" name="Straight Connector 17">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Platshållare för innehåll 3">
            <a:extLst>
              <a:ext uri="{FF2B5EF4-FFF2-40B4-BE49-F238E27FC236}">
                <a16:creationId xmlns:a16="http://schemas.microsoft.com/office/drawing/2014/main" id="{053295CB-F035-42D1-AA43-C52F0E4C52E7}"/>
              </a:ext>
            </a:extLst>
          </p:cNvPr>
          <p:cNvSpPr>
            <a:spLocks noGrp="1"/>
          </p:cNvSpPr>
          <p:nvPr>
            <p:ph sz="half" idx="2"/>
          </p:nvPr>
        </p:nvSpPr>
        <p:spPr>
          <a:xfrm>
            <a:off x="8451604" y="1412489"/>
            <a:ext cx="3197701" cy="4363844"/>
          </a:xfrm>
        </p:spPr>
        <p:txBody>
          <a:bodyPr>
            <a:normAutofit/>
          </a:bodyPr>
          <a:lstStyle/>
          <a:p>
            <a:pPr marL="0" indent="0">
              <a:buNone/>
            </a:pPr>
            <a:r>
              <a:rPr lang="sv-SE" sz="1700"/>
              <a:t>IMPLIKATIONER</a:t>
            </a:r>
          </a:p>
          <a:p>
            <a:r>
              <a:rPr lang="sv-SE" sz="1700"/>
              <a:t>Det krävs expertis inom området</a:t>
            </a:r>
          </a:p>
          <a:p>
            <a:r>
              <a:rPr lang="sv-SE" sz="1700"/>
              <a:t>Ställer krav på leverantörerna att de tar höjd detta. Troligen finns ett relativt lågt incitament hos leverantörer lösa detta.</a:t>
            </a:r>
          </a:p>
          <a:p>
            <a:r>
              <a:rPr lang="sv-SE" sz="1700"/>
              <a:t>Informationsutbytet mellan IoT-arkitekturens delar och lagring sker med standardiserade överföringsprotokoll, format och data modeller (strukturer)</a:t>
            </a:r>
          </a:p>
          <a:p>
            <a:endParaRPr lang="sv-SE" sz="1700"/>
          </a:p>
        </p:txBody>
      </p:sp>
    </p:spTree>
    <p:extLst>
      <p:ext uri="{BB962C8B-B14F-4D97-AF65-F5344CB8AC3E}">
        <p14:creationId xmlns:p14="http://schemas.microsoft.com/office/powerpoint/2010/main" val="1188717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5CCF9FB-CDC4-424A-A710-FE35D818FE8D}"/>
              </a:ext>
            </a:extLst>
          </p:cNvPr>
          <p:cNvSpPr>
            <a:spLocks noGrp="1"/>
          </p:cNvSpPr>
          <p:nvPr>
            <p:ph type="title"/>
          </p:nvPr>
        </p:nvSpPr>
        <p:spPr>
          <a:xfrm>
            <a:off x="1901162" y="3050434"/>
            <a:ext cx="3722933" cy="757130"/>
          </a:xfrm>
          <a:ln w="25400" cap="sq">
            <a:solidFill>
              <a:srgbClr val="FFFFFF"/>
            </a:solidFill>
            <a:miter lim="800000"/>
          </a:ln>
        </p:spPr>
        <p:txBody>
          <a:bodyPr wrap="square">
            <a:normAutofit/>
          </a:bodyPr>
          <a:lstStyle/>
          <a:p>
            <a:pPr algn="ctr"/>
            <a:r>
              <a:rPr lang="sv-SE" sz="2400">
                <a:solidFill>
                  <a:srgbClr val="FFFFFF"/>
                </a:solidFill>
              </a:rPr>
              <a:t>Exempel på krav som bidrar till principens uppfyllelse</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816ABD65-74FD-4FC2-9D4F-010EE12073C9}"/>
              </a:ext>
            </a:extLst>
          </p:cNvPr>
          <p:cNvSpPr>
            <a:spLocks noGrp="1"/>
          </p:cNvSpPr>
          <p:nvPr>
            <p:ph sz="half" idx="1"/>
          </p:nvPr>
        </p:nvSpPr>
        <p:spPr>
          <a:xfrm>
            <a:off x="6574536" y="640080"/>
            <a:ext cx="5053066" cy="2546604"/>
          </a:xfrm>
        </p:spPr>
        <p:txBody>
          <a:bodyPr>
            <a:normAutofit/>
          </a:bodyPr>
          <a:lstStyle/>
          <a:p>
            <a:r>
              <a:rPr lang="sv-SE" sz="2000"/>
              <a:t>Data från device ska transformeras till IoT-systemets valda standardiserade datamodell(er).</a:t>
            </a:r>
          </a:p>
        </p:txBody>
      </p:sp>
      <p:sp>
        <p:nvSpPr>
          <p:cNvPr id="4" name="Platshållare för innehåll 3">
            <a:extLst>
              <a:ext uri="{FF2B5EF4-FFF2-40B4-BE49-F238E27FC236}">
                <a16:creationId xmlns:a16="http://schemas.microsoft.com/office/drawing/2014/main" id="{5F05AD2F-CE49-4767-8063-29F9C0E6490E}"/>
              </a:ext>
            </a:extLst>
          </p:cNvPr>
          <p:cNvSpPr>
            <a:spLocks noGrp="1"/>
          </p:cNvSpPr>
          <p:nvPr>
            <p:ph sz="half" idx="2"/>
          </p:nvPr>
        </p:nvSpPr>
        <p:spPr>
          <a:xfrm>
            <a:off x="6570204" y="3671315"/>
            <a:ext cx="5057398" cy="2546605"/>
          </a:xfrm>
        </p:spPr>
        <p:txBody>
          <a:bodyPr>
            <a:normAutofit/>
          </a:bodyPr>
          <a:lstStyle/>
          <a:p>
            <a:r>
              <a:rPr lang="sv-SE" sz="2000"/>
              <a:t>Varje device (eller dess gateway) SKA leverera data enligt dokumenterade och beskrivna format.</a:t>
            </a:r>
          </a:p>
        </p:txBody>
      </p:sp>
    </p:spTree>
    <p:extLst>
      <p:ext uri="{BB962C8B-B14F-4D97-AF65-F5344CB8AC3E}">
        <p14:creationId xmlns:p14="http://schemas.microsoft.com/office/powerpoint/2010/main" val="617832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C48BE7-656D-44BE-A225-2DEA4C8B70B8}"/>
              </a:ext>
            </a:extLst>
          </p:cNvPr>
          <p:cNvSpPr>
            <a:spLocks noGrp="1"/>
          </p:cNvSpPr>
          <p:nvPr>
            <p:ph type="title"/>
          </p:nvPr>
        </p:nvSpPr>
        <p:spPr>
          <a:xfrm>
            <a:off x="838200" y="365125"/>
            <a:ext cx="10515600" cy="1325563"/>
          </a:xfrm>
        </p:spPr>
        <p:txBody>
          <a:bodyPr>
            <a:normAutofit/>
          </a:bodyPr>
          <a:lstStyle/>
          <a:p>
            <a:r>
              <a:rPr lang="sv-SE"/>
              <a:t>FÖRESLAGNA PRINCIPER</a:t>
            </a:r>
          </a:p>
        </p:txBody>
      </p:sp>
      <p:graphicFrame>
        <p:nvGraphicFramePr>
          <p:cNvPr id="6" name="Platshållare för innehåll 3">
            <a:extLst>
              <a:ext uri="{FF2B5EF4-FFF2-40B4-BE49-F238E27FC236}">
                <a16:creationId xmlns:a16="http://schemas.microsoft.com/office/drawing/2014/main" id="{38827CBC-9211-4997-B3F3-C57BFC1FFFEE}"/>
              </a:ext>
            </a:extLst>
          </p:cNvPr>
          <p:cNvGraphicFramePr>
            <a:graphicFrameLocks noGrp="1"/>
          </p:cNvGraphicFramePr>
          <p:nvPr>
            <p:ph idx="1"/>
            <p:extLst>
              <p:ext uri="{D42A27DB-BD31-4B8C-83A1-F6EECF244321}">
                <p14:modId xmlns:p14="http://schemas.microsoft.com/office/powerpoint/2010/main" val="26138287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482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Moln 92">
            <a:extLst>
              <a:ext uri="{FF2B5EF4-FFF2-40B4-BE49-F238E27FC236}">
                <a16:creationId xmlns:a16="http://schemas.microsoft.com/office/drawing/2014/main" id="{EA9B9CC9-E160-4493-AE2B-578C0DE718F9}"/>
              </a:ext>
            </a:extLst>
          </p:cNvPr>
          <p:cNvSpPr/>
          <p:nvPr/>
        </p:nvSpPr>
        <p:spPr>
          <a:xfrm>
            <a:off x="10252464" y="631525"/>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trafikstyrning</a:t>
            </a:r>
          </a:p>
        </p:txBody>
      </p:sp>
      <p:sp>
        <p:nvSpPr>
          <p:cNvPr id="103" name="Rektangel: vikt hörn 102">
            <a:extLst>
              <a:ext uri="{FF2B5EF4-FFF2-40B4-BE49-F238E27FC236}">
                <a16:creationId xmlns:a16="http://schemas.microsoft.com/office/drawing/2014/main" id="{1196BB5B-A4E6-4A7F-810C-DB3BCA1942A1}"/>
              </a:ext>
            </a:extLst>
          </p:cNvPr>
          <p:cNvSpPr/>
          <p:nvPr/>
        </p:nvSpPr>
        <p:spPr>
          <a:xfrm>
            <a:off x="2883900" y="2189824"/>
            <a:ext cx="9308100" cy="4568416"/>
          </a:xfrm>
          <a:prstGeom prst="foldedCorner">
            <a:avLst/>
          </a:prstGeom>
          <a:solidFill>
            <a:schemeClr val="accent1">
              <a:alpha val="21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sp>
        <p:nvSpPr>
          <p:cNvPr id="102" name="Rektangel: vikt hörn 101">
            <a:extLst>
              <a:ext uri="{FF2B5EF4-FFF2-40B4-BE49-F238E27FC236}">
                <a16:creationId xmlns:a16="http://schemas.microsoft.com/office/drawing/2014/main" id="{4F9393DC-0C41-4611-8628-6FDDBB4C052C}"/>
              </a:ext>
            </a:extLst>
          </p:cNvPr>
          <p:cNvSpPr/>
          <p:nvPr/>
        </p:nvSpPr>
        <p:spPr>
          <a:xfrm>
            <a:off x="0" y="1604127"/>
            <a:ext cx="2765531" cy="5253873"/>
          </a:xfrm>
          <a:prstGeom prst="foldedCorner">
            <a:avLst/>
          </a:prstGeom>
          <a:solidFill>
            <a:schemeClr val="accent1">
              <a:alpha val="21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Ellips 3">
            <a:extLst>
              <a:ext uri="{FF2B5EF4-FFF2-40B4-BE49-F238E27FC236}">
                <a16:creationId xmlns:a16="http://schemas.microsoft.com/office/drawing/2014/main" id="{99A881AD-E47E-4A7D-8283-42018C2DA510}"/>
              </a:ext>
            </a:extLst>
          </p:cNvPr>
          <p:cNvSpPr/>
          <p:nvPr/>
        </p:nvSpPr>
        <p:spPr>
          <a:xfrm>
            <a:off x="3153818" y="5429982"/>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Arkivera Data</a:t>
            </a:r>
          </a:p>
        </p:txBody>
      </p:sp>
      <p:sp>
        <p:nvSpPr>
          <p:cNvPr id="5" name="Ellips 4">
            <a:extLst>
              <a:ext uri="{FF2B5EF4-FFF2-40B4-BE49-F238E27FC236}">
                <a16:creationId xmlns:a16="http://schemas.microsoft.com/office/drawing/2014/main" id="{5900361A-6259-43C2-AD53-CB19631A5F67}"/>
              </a:ext>
            </a:extLst>
          </p:cNvPr>
          <p:cNvSpPr/>
          <p:nvPr/>
        </p:nvSpPr>
        <p:spPr>
          <a:xfrm>
            <a:off x="3209903" y="4067294"/>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Lagra Data</a:t>
            </a:r>
          </a:p>
        </p:txBody>
      </p:sp>
      <p:sp>
        <p:nvSpPr>
          <p:cNvPr id="6" name="Ellips 5">
            <a:extLst>
              <a:ext uri="{FF2B5EF4-FFF2-40B4-BE49-F238E27FC236}">
                <a16:creationId xmlns:a16="http://schemas.microsoft.com/office/drawing/2014/main" id="{69ADBFA9-DD03-4DBE-85FD-3034ED5169C4}"/>
              </a:ext>
            </a:extLst>
          </p:cNvPr>
          <p:cNvSpPr/>
          <p:nvPr/>
        </p:nvSpPr>
        <p:spPr>
          <a:xfrm>
            <a:off x="6440756" y="2773495"/>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Samla Data</a:t>
            </a:r>
          </a:p>
        </p:txBody>
      </p:sp>
      <p:sp>
        <p:nvSpPr>
          <p:cNvPr id="7" name="Ellips 6">
            <a:extLst>
              <a:ext uri="{FF2B5EF4-FFF2-40B4-BE49-F238E27FC236}">
                <a16:creationId xmlns:a16="http://schemas.microsoft.com/office/drawing/2014/main" id="{7732A987-B819-4BB0-AC9F-65007A9880F5}"/>
              </a:ext>
            </a:extLst>
          </p:cNvPr>
          <p:cNvSpPr/>
          <p:nvPr/>
        </p:nvSpPr>
        <p:spPr>
          <a:xfrm>
            <a:off x="9538731" y="3306892"/>
            <a:ext cx="2117148" cy="1109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Använda Data och Ting</a:t>
            </a:r>
          </a:p>
        </p:txBody>
      </p:sp>
      <p:sp>
        <p:nvSpPr>
          <p:cNvPr id="8" name="Ellips 7">
            <a:extLst>
              <a:ext uri="{FF2B5EF4-FFF2-40B4-BE49-F238E27FC236}">
                <a16:creationId xmlns:a16="http://schemas.microsoft.com/office/drawing/2014/main" id="{E4167DB9-73EB-4CA7-BB25-9CED83C7D793}"/>
              </a:ext>
            </a:extLst>
          </p:cNvPr>
          <p:cNvSpPr/>
          <p:nvPr/>
        </p:nvSpPr>
        <p:spPr>
          <a:xfrm>
            <a:off x="6555985" y="4959245"/>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Ting</a:t>
            </a:r>
          </a:p>
        </p:txBody>
      </p:sp>
      <p:sp>
        <p:nvSpPr>
          <p:cNvPr id="22" name="textruta 21">
            <a:extLst>
              <a:ext uri="{FF2B5EF4-FFF2-40B4-BE49-F238E27FC236}">
                <a16:creationId xmlns:a16="http://schemas.microsoft.com/office/drawing/2014/main" id="{D1A9B6E6-45C7-455C-8B5D-A99B5C2FA16B}"/>
              </a:ext>
            </a:extLst>
          </p:cNvPr>
          <p:cNvSpPr txBox="1"/>
          <p:nvPr/>
        </p:nvSpPr>
        <p:spPr>
          <a:xfrm>
            <a:off x="6188073" y="4687998"/>
            <a:ext cx="868764" cy="1200329"/>
          </a:xfrm>
          <a:prstGeom prst="rect">
            <a:avLst/>
          </a:prstGeom>
          <a:noFill/>
        </p:spPr>
        <p:txBody>
          <a:bodyPr wrap="none" rtlCol="0">
            <a:spAutoFit/>
          </a:bodyPr>
          <a:lstStyle/>
          <a:p>
            <a:r>
              <a:rPr lang="sv-SE" sz="1200" dirty="0"/>
              <a:t>MQTT</a:t>
            </a:r>
          </a:p>
          <a:p>
            <a:r>
              <a:rPr lang="sv-SE" sz="1200" dirty="0" err="1"/>
              <a:t>Proprietärt</a:t>
            </a:r>
            <a:endParaRPr lang="sv-SE" sz="1200" dirty="0"/>
          </a:p>
          <a:p>
            <a:r>
              <a:rPr lang="sv-SE" sz="1200" dirty="0" err="1"/>
              <a:t>Zigbee</a:t>
            </a:r>
            <a:endParaRPr lang="sv-SE" sz="1200" dirty="0"/>
          </a:p>
          <a:p>
            <a:r>
              <a:rPr lang="sv-SE" sz="1200" dirty="0" err="1"/>
              <a:t>Zwave</a:t>
            </a:r>
            <a:endParaRPr lang="sv-SE" sz="1200" dirty="0"/>
          </a:p>
          <a:p>
            <a:r>
              <a:rPr lang="sv-SE" sz="1200" dirty="0" err="1"/>
              <a:t>LoRA</a:t>
            </a:r>
            <a:endParaRPr lang="sv-SE" sz="1200" dirty="0"/>
          </a:p>
          <a:p>
            <a:r>
              <a:rPr lang="sv-SE" sz="1200" dirty="0"/>
              <a:t>…</a:t>
            </a:r>
          </a:p>
        </p:txBody>
      </p:sp>
      <p:sp>
        <p:nvSpPr>
          <p:cNvPr id="49" name="Ellips 48">
            <a:extLst>
              <a:ext uri="{FF2B5EF4-FFF2-40B4-BE49-F238E27FC236}">
                <a16:creationId xmlns:a16="http://schemas.microsoft.com/office/drawing/2014/main" id="{AA95E610-347F-49B4-81FF-68E11A3ECD10}"/>
              </a:ext>
            </a:extLst>
          </p:cNvPr>
          <p:cNvSpPr/>
          <p:nvPr/>
        </p:nvSpPr>
        <p:spPr>
          <a:xfrm>
            <a:off x="3370916" y="2444112"/>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Dela Data</a:t>
            </a:r>
          </a:p>
        </p:txBody>
      </p:sp>
      <p:sp>
        <p:nvSpPr>
          <p:cNvPr id="55" name="textruta 54">
            <a:extLst>
              <a:ext uri="{FF2B5EF4-FFF2-40B4-BE49-F238E27FC236}">
                <a16:creationId xmlns:a16="http://schemas.microsoft.com/office/drawing/2014/main" id="{3097684A-EAFA-477E-A16D-0266E64B2F54}"/>
              </a:ext>
            </a:extLst>
          </p:cNvPr>
          <p:cNvSpPr txBox="1"/>
          <p:nvPr/>
        </p:nvSpPr>
        <p:spPr>
          <a:xfrm>
            <a:off x="3064009" y="6013184"/>
            <a:ext cx="1154547" cy="646331"/>
          </a:xfrm>
          <a:prstGeom prst="rect">
            <a:avLst/>
          </a:prstGeom>
          <a:noFill/>
        </p:spPr>
        <p:txBody>
          <a:bodyPr wrap="none" rtlCol="0">
            <a:spAutoFit/>
          </a:bodyPr>
          <a:lstStyle/>
          <a:p>
            <a:r>
              <a:rPr lang="sv-SE" sz="1200" dirty="0"/>
              <a:t>Arkiveringsdata</a:t>
            </a:r>
          </a:p>
          <a:p>
            <a:r>
              <a:rPr lang="sv-SE" sz="1200" dirty="0"/>
              <a:t>Forskningsdata</a:t>
            </a:r>
          </a:p>
          <a:p>
            <a:r>
              <a:rPr lang="sv-SE" sz="1200" dirty="0"/>
              <a:t>…</a:t>
            </a:r>
          </a:p>
        </p:txBody>
      </p:sp>
      <p:sp>
        <p:nvSpPr>
          <p:cNvPr id="3" name="Pil: höger 2">
            <a:extLst>
              <a:ext uri="{FF2B5EF4-FFF2-40B4-BE49-F238E27FC236}">
                <a16:creationId xmlns:a16="http://schemas.microsoft.com/office/drawing/2014/main" id="{2A78B645-A6BD-40F6-BB8C-C3C6A6E4EF15}"/>
              </a:ext>
            </a:extLst>
          </p:cNvPr>
          <p:cNvSpPr/>
          <p:nvPr/>
        </p:nvSpPr>
        <p:spPr>
          <a:xfrm>
            <a:off x="61242" y="3045723"/>
            <a:ext cx="2623270"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t>Data- o informationsmodell / Informationsstyrning</a:t>
            </a:r>
          </a:p>
        </p:txBody>
      </p:sp>
      <p:sp>
        <p:nvSpPr>
          <p:cNvPr id="31" name="Pil: höger 30">
            <a:extLst>
              <a:ext uri="{FF2B5EF4-FFF2-40B4-BE49-F238E27FC236}">
                <a16:creationId xmlns:a16="http://schemas.microsoft.com/office/drawing/2014/main" id="{C8A2257E-CDB3-405B-A35F-D716D5935F88}"/>
              </a:ext>
            </a:extLst>
          </p:cNvPr>
          <p:cNvSpPr/>
          <p:nvPr/>
        </p:nvSpPr>
        <p:spPr>
          <a:xfrm>
            <a:off x="76297" y="4149642"/>
            <a:ext cx="2608213"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Förvaltningsbarhet</a:t>
            </a:r>
          </a:p>
        </p:txBody>
      </p:sp>
      <p:sp>
        <p:nvSpPr>
          <p:cNvPr id="32" name="Pil: höger 31">
            <a:extLst>
              <a:ext uri="{FF2B5EF4-FFF2-40B4-BE49-F238E27FC236}">
                <a16:creationId xmlns:a16="http://schemas.microsoft.com/office/drawing/2014/main" id="{386C520F-3331-4C8E-B509-DC95A3DE754C}"/>
              </a:ext>
            </a:extLst>
          </p:cNvPr>
          <p:cNvSpPr/>
          <p:nvPr/>
        </p:nvSpPr>
        <p:spPr>
          <a:xfrm>
            <a:off x="91164" y="5238501"/>
            <a:ext cx="2593346"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Informationssäkerhet</a:t>
            </a:r>
            <a:endParaRPr lang="sv-SE" dirty="0"/>
          </a:p>
        </p:txBody>
      </p:sp>
      <p:sp>
        <p:nvSpPr>
          <p:cNvPr id="34" name="Ellips 33">
            <a:extLst>
              <a:ext uri="{FF2B5EF4-FFF2-40B4-BE49-F238E27FC236}">
                <a16:creationId xmlns:a16="http://schemas.microsoft.com/office/drawing/2014/main" id="{5A266DFC-9F91-4C32-9F9B-60778D3E2C13}"/>
              </a:ext>
            </a:extLst>
          </p:cNvPr>
          <p:cNvSpPr/>
          <p:nvPr/>
        </p:nvSpPr>
        <p:spPr>
          <a:xfrm>
            <a:off x="7695659" y="5330071"/>
            <a:ext cx="2003133" cy="46166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Kommunikation/</a:t>
            </a:r>
            <a:br>
              <a:rPr lang="sv-SE" sz="1200" dirty="0"/>
            </a:br>
            <a:r>
              <a:rPr lang="sv-SE" sz="1200" dirty="0" err="1"/>
              <a:t>Konnektivitet</a:t>
            </a:r>
            <a:endParaRPr lang="sv-SE" sz="1200" dirty="0"/>
          </a:p>
        </p:txBody>
      </p:sp>
      <p:sp>
        <p:nvSpPr>
          <p:cNvPr id="35" name="Pil: höger 34">
            <a:extLst>
              <a:ext uri="{FF2B5EF4-FFF2-40B4-BE49-F238E27FC236}">
                <a16:creationId xmlns:a16="http://schemas.microsoft.com/office/drawing/2014/main" id="{ECC14E6F-BC04-4D18-9C19-71F024632402}"/>
              </a:ext>
            </a:extLst>
          </p:cNvPr>
          <p:cNvSpPr/>
          <p:nvPr/>
        </p:nvSpPr>
        <p:spPr>
          <a:xfrm>
            <a:off x="72414" y="1971073"/>
            <a:ext cx="2612097"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Efterlevnad lagar och regler, standards </a:t>
            </a:r>
            <a:r>
              <a:rPr lang="sv-SE" sz="1600" dirty="0" err="1"/>
              <a:t>etc</a:t>
            </a:r>
            <a:endParaRPr lang="sv-SE" sz="1600" dirty="0"/>
          </a:p>
        </p:txBody>
      </p:sp>
      <p:sp>
        <p:nvSpPr>
          <p:cNvPr id="9" name="textruta 8">
            <a:extLst>
              <a:ext uri="{FF2B5EF4-FFF2-40B4-BE49-F238E27FC236}">
                <a16:creationId xmlns:a16="http://schemas.microsoft.com/office/drawing/2014/main" id="{D587A37E-D3D9-445C-89D3-1A6D6C5D5FC2}"/>
              </a:ext>
            </a:extLst>
          </p:cNvPr>
          <p:cNvSpPr txBox="1"/>
          <p:nvPr/>
        </p:nvSpPr>
        <p:spPr>
          <a:xfrm>
            <a:off x="227122" y="6342098"/>
            <a:ext cx="1908343" cy="369332"/>
          </a:xfrm>
          <a:prstGeom prst="rect">
            <a:avLst/>
          </a:prstGeom>
          <a:noFill/>
        </p:spPr>
        <p:txBody>
          <a:bodyPr wrap="none" rtlCol="0">
            <a:spAutoFit/>
          </a:bodyPr>
          <a:lstStyle/>
          <a:p>
            <a:r>
              <a:rPr lang="sv-SE" dirty="0"/>
              <a:t>Övergripande krav</a:t>
            </a:r>
          </a:p>
        </p:txBody>
      </p:sp>
      <p:sp>
        <p:nvSpPr>
          <p:cNvPr id="37" name="Ellips 36">
            <a:extLst>
              <a:ext uri="{FF2B5EF4-FFF2-40B4-BE49-F238E27FC236}">
                <a16:creationId xmlns:a16="http://schemas.microsoft.com/office/drawing/2014/main" id="{CF63E891-D56F-4A51-B403-C08C49C9106E}"/>
              </a:ext>
            </a:extLst>
          </p:cNvPr>
          <p:cNvSpPr/>
          <p:nvPr/>
        </p:nvSpPr>
        <p:spPr>
          <a:xfrm>
            <a:off x="6329066" y="2580415"/>
            <a:ext cx="1361482" cy="34554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Berika Data</a:t>
            </a:r>
          </a:p>
        </p:txBody>
      </p:sp>
      <p:sp>
        <p:nvSpPr>
          <p:cNvPr id="38" name="textruta 37">
            <a:extLst>
              <a:ext uri="{FF2B5EF4-FFF2-40B4-BE49-F238E27FC236}">
                <a16:creationId xmlns:a16="http://schemas.microsoft.com/office/drawing/2014/main" id="{5F1D78D7-8512-4FD4-9A33-6770206759D2}"/>
              </a:ext>
            </a:extLst>
          </p:cNvPr>
          <p:cNvSpPr txBox="1"/>
          <p:nvPr/>
        </p:nvSpPr>
        <p:spPr>
          <a:xfrm>
            <a:off x="3265271" y="3457600"/>
            <a:ext cx="996427" cy="830997"/>
          </a:xfrm>
          <a:prstGeom prst="rect">
            <a:avLst/>
          </a:prstGeom>
          <a:noFill/>
        </p:spPr>
        <p:txBody>
          <a:bodyPr wrap="none" rtlCol="0">
            <a:spAutoFit/>
          </a:bodyPr>
          <a:lstStyle/>
          <a:p>
            <a:r>
              <a:rPr lang="sv-SE" sz="1200" dirty="0"/>
              <a:t>Databaser</a:t>
            </a:r>
          </a:p>
          <a:p>
            <a:r>
              <a:rPr lang="sv-SE" sz="1200" dirty="0"/>
              <a:t>Lång-/korttid</a:t>
            </a:r>
          </a:p>
          <a:p>
            <a:r>
              <a:rPr lang="sv-SE" sz="1200" dirty="0"/>
              <a:t>Realtid</a:t>
            </a:r>
          </a:p>
          <a:p>
            <a:r>
              <a:rPr lang="sv-SE" sz="1200" dirty="0"/>
              <a:t>…</a:t>
            </a:r>
          </a:p>
        </p:txBody>
      </p:sp>
      <p:sp>
        <p:nvSpPr>
          <p:cNvPr id="46" name="textruta 45">
            <a:extLst>
              <a:ext uri="{FF2B5EF4-FFF2-40B4-BE49-F238E27FC236}">
                <a16:creationId xmlns:a16="http://schemas.microsoft.com/office/drawing/2014/main" id="{180C5381-C521-4E79-8572-5345EF5FFE43}"/>
              </a:ext>
            </a:extLst>
          </p:cNvPr>
          <p:cNvSpPr txBox="1"/>
          <p:nvPr/>
        </p:nvSpPr>
        <p:spPr>
          <a:xfrm>
            <a:off x="7657908" y="4176442"/>
            <a:ext cx="797078" cy="461665"/>
          </a:xfrm>
          <a:prstGeom prst="rect">
            <a:avLst/>
          </a:prstGeom>
          <a:noFill/>
        </p:spPr>
        <p:txBody>
          <a:bodyPr wrap="none" rtlCol="0">
            <a:spAutoFit/>
          </a:bodyPr>
          <a:lstStyle/>
          <a:p>
            <a:r>
              <a:rPr lang="sv-SE" sz="1200" dirty="0"/>
              <a:t>Läsa Data</a:t>
            </a:r>
          </a:p>
          <a:p>
            <a:r>
              <a:rPr lang="sv-SE" sz="1200" dirty="0"/>
              <a:t>Styra Ting</a:t>
            </a:r>
          </a:p>
        </p:txBody>
      </p:sp>
      <p:sp>
        <p:nvSpPr>
          <p:cNvPr id="47" name="textruta 46">
            <a:extLst>
              <a:ext uri="{FF2B5EF4-FFF2-40B4-BE49-F238E27FC236}">
                <a16:creationId xmlns:a16="http://schemas.microsoft.com/office/drawing/2014/main" id="{7FBC70DD-E90A-4CDF-9BE2-B0141BD06F74}"/>
              </a:ext>
            </a:extLst>
          </p:cNvPr>
          <p:cNvSpPr txBox="1"/>
          <p:nvPr/>
        </p:nvSpPr>
        <p:spPr>
          <a:xfrm>
            <a:off x="8756432" y="4554558"/>
            <a:ext cx="797078" cy="461665"/>
          </a:xfrm>
          <a:prstGeom prst="rect">
            <a:avLst/>
          </a:prstGeom>
          <a:noFill/>
        </p:spPr>
        <p:txBody>
          <a:bodyPr wrap="none" rtlCol="0">
            <a:spAutoFit/>
          </a:bodyPr>
          <a:lstStyle/>
          <a:p>
            <a:r>
              <a:rPr lang="sv-SE" sz="1200" dirty="0"/>
              <a:t>Läsa Data</a:t>
            </a:r>
          </a:p>
          <a:p>
            <a:r>
              <a:rPr lang="sv-SE" sz="1200" dirty="0"/>
              <a:t>Styra Ting</a:t>
            </a:r>
          </a:p>
        </p:txBody>
      </p:sp>
      <p:sp>
        <p:nvSpPr>
          <p:cNvPr id="48" name="Ellips 47">
            <a:extLst>
              <a:ext uri="{FF2B5EF4-FFF2-40B4-BE49-F238E27FC236}">
                <a16:creationId xmlns:a16="http://schemas.microsoft.com/office/drawing/2014/main" id="{F6FD343E-D1C0-4E53-BB70-7F51AB779C24}"/>
              </a:ext>
            </a:extLst>
          </p:cNvPr>
          <p:cNvSpPr/>
          <p:nvPr/>
        </p:nvSpPr>
        <p:spPr>
          <a:xfrm>
            <a:off x="9631566" y="4324588"/>
            <a:ext cx="1117877" cy="3199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EDGE</a:t>
            </a:r>
          </a:p>
        </p:txBody>
      </p:sp>
      <p:sp>
        <p:nvSpPr>
          <p:cNvPr id="65" name="Ellips 64">
            <a:extLst>
              <a:ext uri="{FF2B5EF4-FFF2-40B4-BE49-F238E27FC236}">
                <a16:creationId xmlns:a16="http://schemas.microsoft.com/office/drawing/2014/main" id="{3CBE64CA-E229-458A-9E3D-563049C0BC87}"/>
              </a:ext>
            </a:extLst>
          </p:cNvPr>
          <p:cNvSpPr/>
          <p:nvPr/>
        </p:nvSpPr>
        <p:spPr>
          <a:xfrm>
            <a:off x="10341963" y="4427756"/>
            <a:ext cx="1117877" cy="34758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Regler-system</a:t>
            </a:r>
          </a:p>
        </p:txBody>
      </p:sp>
      <p:sp>
        <p:nvSpPr>
          <p:cNvPr id="73" name="Rektangel: rundade hörn 72">
            <a:extLst>
              <a:ext uri="{FF2B5EF4-FFF2-40B4-BE49-F238E27FC236}">
                <a16:creationId xmlns:a16="http://schemas.microsoft.com/office/drawing/2014/main" id="{6C1048F9-603B-44BF-AD12-A424D13CE57E}"/>
              </a:ext>
            </a:extLst>
          </p:cNvPr>
          <p:cNvSpPr/>
          <p:nvPr/>
        </p:nvSpPr>
        <p:spPr>
          <a:xfrm>
            <a:off x="3939072" y="1230728"/>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Allmänhet</a:t>
            </a:r>
          </a:p>
        </p:txBody>
      </p:sp>
      <p:sp>
        <p:nvSpPr>
          <p:cNvPr id="76" name="Rektangel: rundade hörn 75">
            <a:extLst>
              <a:ext uri="{FF2B5EF4-FFF2-40B4-BE49-F238E27FC236}">
                <a16:creationId xmlns:a16="http://schemas.microsoft.com/office/drawing/2014/main" id="{10947A66-D0BC-44D5-A317-7F1352D71FCC}"/>
              </a:ext>
            </a:extLst>
          </p:cNvPr>
          <p:cNvSpPr/>
          <p:nvPr/>
        </p:nvSpPr>
        <p:spPr>
          <a:xfrm>
            <a:off x="4692518" y="1523576"/>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Myndigheter</a:t>
            </a:r>
          </a:p>
        </p:txBody>
      </p:sp>
      <p:sp>
        <p:nvSpPr>
          <p:cNvPr id="77" name="Rektangel: rundade hörn 76">
            <a:extLst>
              <a:ext uri="{FF2B5EF4-FFF2-40B4-BE49-F238E27FC236}">
                <a16:creationId xmlns:a16="http://schemas.microsoft.com/office/drawing/2014/main" id="{9D520F99-2FD1-49DA-80D6-14AFAD113E84}"/>
              </a:ext>
            </a:extLst>
          </p:cNvPr>
          <p:cNvSpPr/>
          <p:nvPr/>
        </p:nvSpPr>
        <p:spPr>
          <a:xfrm>
            <a:off x="5527122" y="1796809"/>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Företag</a:t>
            </a:r>
          </a:p>
        </p:txBody>
      </p:sp>
      <p:sp>
        <p:nvSpPr>
          <p:cNvPr id="78" name="Ellips 77">
            <a:extLst>
              <a:ext uri="{FF2B5EF4-FFF2-40B4-BE49-F238E27FC236}">
                <a16:creationId xmlns:a16="http://schemas.microsoft.com/office/drawing/2014/main" id="{5D54C054-2664-4BF5-B131-1CED4C4E0A4C}"/>
              </a:ext>
            </a:extLst>
          </p:cNvPr>
          <p:cNvSpPr/>
          <p:nvPr/>
        </p:nvSpPr>
        <p:spPr>
          <a:xfrm>
            <a:off x="10807237" y="4057423"/>
            <a:ext cx="1221725" cy="34758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AI / ML /BI</a:t>
            </a:r>
          </a:p>
        </p:txBody>
      </p:sp>
      <p:sp>
        <p:nvSpPr>
          <p:cNvPr id="79" name="Ellips 78">
            <a:extLst>
              <a:ext uri="{FF2B5EF4-FFF2-40B4-BE49-F238E27FC236}">
                <a16:creationId xmlns:a16="http://schemas.microsoft.com/office/drawing/2014/main" id="{76320ED9-3865-48EA-84E0-5B1B8D8EFC80}"/>
              </a:ext>
            </a:extLst>
          </p:cNvPr>
          <p:cNvSpPr/>
          <p:nvPr/>
        </p:nvSpPr>
        <p:spPr>
          <a:xfrm>
            <a:off x="9154971" y="3061507"/>
            <a:ext cx="1433975" cy="46166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err="1"/>
              <a:t>Appar</a:t>
            </a:r>
            <a:r>
              <a:rPr lang="sv-SE" sz="1200" dirty="0"/>
              <a:t>/webb</a:t>
            </a:r>
          </a:p>
        </p:txBody>
      </p:sp>
      <p:sp>
        <p:nvSpPr>
          <p:cNvPr id="80" name="Ellips 79">
            <a:extLst>
              <a:ext uri="{FF2B5EF4-FFF2-40B4-BE49-F238E27FC236}">
                <a16:creationId xmlns:a16="http://schemas.microsoft.com/office/drawing/2014/main" id="{9E4865DA-8E8F-4D2D-8451-08A7396C4814}"/>
              </a:ext>
            </a:extLst>
          </p:cNvPr>
          <p:cNvSpPr/>
          <p:nvPr/>
        </p:nvSpPr>
        <p:spPr>
          <a:xfrm>
            <a:off x="3148653" y="2332760"/>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Öppet</a:t>
            </a:r>
          </a:p>
        </p:txBody>
      </p:sp>
      <p:sp>
        <p:nvSpPr>
          <p:cNvPr id="82" name="Ellips 81">
            <a:extLst>
              <a:ext uri="{FF2B5EF4-FFF2-40B4-BE49-F238E27FC236}">
                <a16:creationId xmlns:a16="http://schemas.microsoft.com/office/drawing/2014/main" id="{59F9E6CC-38EF-4596-8208-CD4DEBC46A7D}"/>
              </a:ext>
            </a:extLst>
          </p:cNvPr>
          <p:cNvSpPr/>
          <p:nvPr/>
        </p:nvSpPr>
        <p:spPr>
          <a:xfrm>
            <a:off x="4806752" y="2477217"/>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Begränsat</a:t>
            </a:r>
          </a:p>
        </p:txBody>
      </p:sp>
      <p:sp>
        <p:nvSpPr>
          <p:cNvPr id="83" name="Ellips 82">
            <a:extLst>
              <a:ext uri="{FF2B5EF4-FFF2-40B4-BE49-F238E27FC236}">
                <a16:creationId xmlns:a16="http://schemas.microsoft.com/office/drawing/2014/main" id="{6E66F3C3-09FF-44B8-B9F5-65FADF9DCD6F}"/>
              </a:ext>
            </a:extLst>
          </p:cNvPr>
          <p:cNvSpPr/>
          <p:nvPr/>
        </p:nvSpPr>
        <p:spPr>
          <a:xfrm>
            <a:off x="2935528" y="2816038"/>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API</a:t>
            </a:r>
          </a:p>
        </p:txBody>
      </p:sp>
      <p:sp>
        <p:nvSpPr>
          <p:cNvPr id="85" name="Ellips 84">
            <a:extLst>
              <a:ext uri="{FF2B5EF4-FFF2-40B4-BE49-F238E27FC236}">
                <a16:creationId xmlns:a16="http://schemas.microsoft.com/office/drawing/2014/main" id="{83E46FBC-8D11-434F-8F4E-B003F10BE08C}"/>
              </a:ext>
            </a:extLst>
          </p:cNvPr>
          <p:cNvSpPr/>
          <p:nvPr/>
        </p:nvSpPr>
        <p:spPr>
          <a:xfrm>
            <a:off x="4561551" y="2894449"/>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Metadata</a:t>
            </a:r>
            <a:endParaRPr lang="sv-SE" sz="1200" dirty="0">
              <a:solidFill>
                <a:schemeClr val="dk1"/>
              </a:solidFill>
            </a:endParaRPr>
          </a:p>
        </p:txBody>
      </p:sp>
      <p:sp>
        <p:nvSpPr>
          <p:cNvPr id="88" name="Rektangel: rundade hörn 87">
            <a:extLst>
              <a:ext uri="{FF2B5EF4-FFF2-40B4-BE49-F238E27FC236}">
                <a16:creationId xmlns:a16="http://schemas.microsoft.com/office/drawing/2014/main" id="{3DFC3118-549C-46E0-9440-CAF3CAE441CB}"/>
              </a:ext>
            </a:extLst>
          </p:cNvPr>
          <p:cNvSpPr/>
          <p:nvPr/>
        </p:nvSpPr>
        <p:spPr>
          <a:xfrm>
            <a:off x="8919347" y="1582514"/>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Verksamheter</a:t>
            </a:r>
          </a:p>
        </p:txBody>
      </p:sp>
      <p:sp>
        <p:nvSpPr>
          <p:cNvPr id="89" name="Rektangel: rundade hörn 88">
            <a:extLst>
              <a:ext uri="{FF2B5EF4-FFF2-40B4-BE49-F238E27FC236}">
                <a16:creationId xmlns:a16="http://schemas.microsoft.com/office/drawing/2014/main" id="{A5F212F2-1A52-4225-BCE9-44CEBB5A84C9}"/>
              </a:ext>
            </a:extLst>
          </p:cNvPr>
          <p:cNvSpPr/>
          <p:nvPr/>
        </p:nvSpPr>
        <p:spPr>
          <a:xfrm>
            <a:off x="10209089" y="1705040"/>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Företag</a:t>
            </a:r>
          </a:p>
        </p:txBody>
      </p:sp>
      <p:sp>
        <p:nvSpPr>
          <p:cNvPr id="90" name="Ellips 89">
            <a:extLst>
              <a:ext uri="{FF2B5EF4-FFF2-40B4-BE49-F238E27FC236}">
                <a16:creationId xmlns:a16="http://schemas.microsoft.com/office/drawing/2014/main" id="{75132879-8495-420C-9219-75FBF25127F5}"/>
              </a:ext>
            </a:extLst>
          </p:cNvPr>
          <p:cNvSpPr/>
          <p:nvPr/>
        </p:nvSpPr>
        <p:spPr>
          <a:xfrm>
            <a:off x="10857634" y="3267546"/>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API</a:t>
            </a:r>
          </a:p>
        </p:txBody>
      </p:sp>
      <p:sp>
        <p:nvSpPr>
          <p:cNvPr id="81" name="Moln 80">
            <a:extLst>
              <a:ext uri="{FF2B5EF4-FFF2-40B4-BE49-F238E27FC236}">
                <a16:creationId xmlns:a16="http://schemas.microsoft.com/office/drawing/2014/main" id="{A5D4FB6A-3735-44F7-846E-9BA8E950EB5D}"/>
              </a:ext>
            </a:extLst>
          </p:cNvPr>
          <p:cNvSpPr/>
          <p:nvPr/>
        </p:nvSpPr>
        <p:spPr>
          <a:xfrm>
            <a:off x="8349492" y="646050"/>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gatubelysning</a:t>
            </a:r>
          </a:p>
        </p:txBody>
      </p:sp>
      <p:sp>
        <p:nvSpPr>
          <p:cNvPr id="92" name="Moln 91">
            <a:extLst>
              <a:ext uri="{FF2B5EF4-FFF2-40B4-BE49-F238E27FC236}">
                <a16:creationId xmlns:a16="http://schemas.microsoft.com/office/drawing/2014/main" id="{3E58BA5E-9C25-4736-825A-9C1744132AA1}"/>
              </a:ext>
            </a:extLst>
          </p:cNvPr>
          <p:cNvSpPr/>
          <p:nvPr/>
        </p:nvSpPr>
        <p:spPr>
          <a:xfrm>
            <a:off x="9323236" y="371311"/>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värmestyrning</a:t>
            </a:r>
          </a:p>
        </p:txBody>
      </p:sp>
      <p:sp>
        <p:nvSpPr>
          <p:cNvPr id="94" name="Moln 93">
            <a:extLst>
              <a:ext uri="{FF2B5EF4-FFF2-40B4-BE49-F238E27FC236}">
                <a16:creationId xmlns:a16="http://schemas.microsoft.com/office/drawing/2014/main" id="{2AFFA55D-6A42-42AD-8749-994589C39AFF}"/>
              </a:ext>
            </a:extLst>
          </p:cNvPr>
          <p:cNvSpPr/>
          <p:nvPr/>
        </p:nvSpPr>
        <p:spPr>
          <a:xfrm>
            <a:off x="10275415" y="101465"/>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Välfärdsteknik</a:t>
            </a:r>
          </a:p>
        </p:txBody>
      </p:sp>
      <p:sp>
        <p:nvSpPr>
          <p:cNvPr id="97" name="Moln 96">
            <a:extLst>
              <a:ext uri="{FF2B5EF4-FFF2-40B4-BE49-F238E27FC236}">
                <a16:creationId xmlns:a16="http://schemas.microsoft.com/office/drawing/2014/main" id="{1FA3D37D-E905-4FB9-B6B4-337805203A7F}"/>
              </a:ext>
            </a:extLst>
          </p:cNvPr>
          <p:cNvSpPr/>
          <p:nvPr/>
        </p:nvSpPr>
        <p:spPr>
          <a:xfrm>
            <a:off x="4304841" y="477510"/>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Miljö-rapportering</a:t>
            </a:r>
          </a:p>
        </p:txBody>
      </p:sp>
      <p:sp>
        <p:nvSpPr>
          <p:cNvPr id="98" name="Moln 97">
            <a:extLst>
              <a:ext uri="{FF2B5EF4-FFF2-40B4-BE49-F238E27FC236}">
                <a16:creationId xmlns:a16="http://schemas.microsoft.com/office/drawing/2014/main" id="{540EF075-41A7-469C-B9F8-32370451F17F}"/>
              </a:ext>
            </a:extLst>
          </p:cNvPr>
          <p:cNvSpPr/>
          <p:nvPr/>
        </p:nvSpPr>
        <p:spPr>
          <a:xfrm>
            <a:off x="5355163" y="282511"/>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Öppet tillgänglig data</a:t>
            </a:r>
          </a:p>
        </p:txBody>
      </p:sp>
      <p:sp>
        <p:nvSpPr>
          <p:cNvPr id="99" name="Moln 98">
            <a:extLst>
              <a:ext uri="{FF2B5EF4-FFF2-40B4-BE49-F238E27FC236}">
                <a16:creationId xmlns:a16="http://schemas.microsoft.com/office/drawing/2014/main" id="{5D7B8ABC-F609-4CF7-BC81-EB3E2EC29946}"/>
              </a:ext>
            </a:extLst>
          </p:cNvPr>
          <p:cNvSpPr/>
          <p:nvPr/>
        </p:nvSpPr>
        <p:spPr>
          <a:xfrm>
            <a:off x="5415856" y="790432"/>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Marknads-information</a:t>
            </a:r>
          </a:p>
        </p:txBody>
      </p:sp>
      <p:sp>
        <p:nvSpPr>
          <p:cNvPr id="115" name="textruta 114">
            <a:extLst>
              <a:ext uri="{FF2B5EF4-FFF2-40B4-BE49-F238E27FC236}">
                <a16:creationId xmlns:a16="http://schemas.microsoft.com/office/drawing/2014/main" id="{5561BDAE-E0B5-414D-8711-1A7EAD18BB0E}"/>
              </a:ext>
            </a:extLst>
          </p:cNvPr>
          <p:cNvSpPr txBox="1"/>
          <p:nvPr/>
        </p:nvSpPr>
        <p:spPr>
          <a:xfrm>
            <a:off x="5487581" y="6256261"/>
            <a:ext cx="3595151" cy="369332"/>
          </a:xfrm>
          <a:prstGeom prst="rect">
            <a:avLst/>
          </a:prstGeom>
          <a:noFill/>
        </p:spPr>
        <p:txBody>
          <a:bodyPr wrap="none" rtlCol="0">
            <a:spAutoFit/>
          </a:bodyPr>
          <a:lstStyle/>
          <a:p>
            <a:r>
              <a:rPr lang="sv-SE" dirty="0"/>
              <a:t>Krav på IT plattformar, Ting och Data</a:t>
            </a:r>
          </a:p>
        </p:txBody>
      </p:sp>
      <p:sp>
        <p:nvSpPr>
          <p:cNvPr id="116" name="textruta 115">
            <a:extLst>
              <a:ext uri="{FF2B5EF4-FFF2-40B4-BE49-F238E27FC236}">
                <a16:creationId xmlns:a16="http://schemas.microsoft.com/office/drawing/2014/main" id="{1A2E492B-C87A-4F7A-A605-3E6B89871139}"/>
              </a:ext>
            </a:extLst>
          </p:cNvPr>
          <p:cNvSpPr txBox="1"/>
          <p:nvPr/>
        </p:nvSpPr>
        <p:spPr>
          <a:xfrm>
            <a:off x="-19026" y="-24056"/>
            <a:ext cx="4731256" cy="1200329"/>
          </a:xfrm>
          <a:prstGeom prst="rect">
            <a:avLst/>
          </a:prstGeom>
          <a:noFill/>
        </p:spPr>
        <p:txBody>
          <a:bodyPr wrap="square" rtlCol="0">
            <a:spAutoFit/>
          </a:bodyPr>
          <a:lstStyle/>
          <a:p>
            <a:r>
              <a:rPr lang="sv-SE" sz="3600" dirty="0"/>
              <a:t>Förslag till nedbrytning </a:t>
            </a:r>
            <a:br>
              <a:rPr lang="sv-SE" sz="3600" dirty="0"/>
            </a:br>
            <a:r>
              <a:rPr lang="sv-SE" sz="3600" dirty="0"/>
              <a:t>Referensarkitektur </a:t>
            </a:r>
            <a:r>
              <a:rPr lang="sv-SE" sz="3600" dirty="0" err="1"/>
              <a:t>IoT</a:t>
            </a:r>
            <a:endParaRPr lang="sv-SE" sz="3600" dirty="0"/>
          </a:p>
        </p:txBody>
      </p:sp>
      <p:cxnSp>
        <p:nvCxnSpPr>
          <p:cNvPr id="118" name="Rak pilkoppling 117">
            <a:extLst>
              <a:ext uri="{FF2B5EF4-FFF2-40B4-BE49-F238E27FC236}">
                <a16:creationId xmlns:a16="http://schemas.microsoft.com/office/drawing/2014/main" id="{A8DFD1CB-16E5-4161-81A1-EFCB32FBD6EE}"/>
              </a:ext>
            </a:extLst>
          </p:cNvPr>
          <p:cNvCxnSpPr>
            <a:endCxn id="73" idx="2"/>
          </p:cNvCxnSpPr>
          <p:nvPr/>
        </p:nvCxnSpPr>
        <p:spPr>
          <a:xfrm flipV="1">
            <a:off x="4520789" y="1616441"/>
            <a:ext cx="141621" cy="818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Rak pilkoppling 119">
            <a:extLst>
              <a:ext uri="{FF2B5EF4-FFF2-40B4-BE49-F238E27FC236}">
                <a16:creationId xmlns:a16="http://schemas.microsoft.com/office/drawing/2014/main" id="{E18257A7-47A3-45CF-A3A4-9AB7537D34C5}"/>
              </a:ext>
            </a:extLst>
          </p:cNvPr>
          <p:cNvCxnSpPr/>
          <p:nvPr/>
        </p:nvCxnSpPr>
        <p:spPr>
          <a:xfrm flipV="1">
            <a:off x="4516179" y="1877094"/>
            <a:ext cx="777294" cy="588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Rak pilkoppling 121">
            <a:extLst>
              <a:ext uri="{FF2B5EF4-FFF2-40B4-BE49-F238E27FC236}">
                <a16:creationId xmlns:a16="http://schemas.microsoft.com/office/drawing/2014/main" id="{BDE1CF0C-1A70-42CD-A9F3-9F02B0BA1920}"/>
              </a:ext>
            </a:extLst>
          </p:cNvPr>
          <p:cNvCxnSpPr>
            <a:cxnSpLocks/>
            <a:stCxn id="49" idx="0"/>
            <a:endCxn id="77" idx="1"/>
          </p:cNvCxnSpPr>
          <p:nvPr/>
        </p:nvCxnSpPr>
        <p:spPr>
          <a:xfrm flipV="1">
            <a:off x="4516179" y="1989666"/>
            <a:ext cx="1010943" cy="454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Rak pilkoppling 122">
            <a:extLst>
              <a:ext uri="{FF2B5EF4-FFF2-40B4-BE49-F238E27FC236}">
                <a16:creationId xmlns:a16="http://schemas.microsoft.com/office/drawing/2014/main" id="{BC4E83D2-4F23-474E-83C8-EA9FADF8D071}"/>
              </a:ext>
            </a:extLst>
          </p:cNvPr>
          <p:cNvCxnSpPr>
            <a:cxnSpLocks/>
            <a:stCxn id="7" idx="0"/>
            <a:endCxn id="88" idx="2"/>
          </p:cNvCxnSpPr>
          <p:nvPr/>
        </p:nvCxnSpPr>
        <p:spPr>
          <a:xfrm flipH="1" flipV="1">
            <a:off x="9642685" y="1968227"/>
            <a:ext cx="954620" cy="1338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Rak pilkoppling 126">
            <a:extLst>
              <a:ext uri="{FF2B5EF4-FFF2-40B4-BE49-F238E27FC236}">
                <a16:creationId xmlns:a16="http://schemas.microsoft.com/office/drawing/2014/main" id="{2526A2DA-EAB5-4D6F-9447-B188A539197D}"/>
              </a:ext>
            </a:extLst>
          </p:cNvPr>
          <p:cNvCxnSpPr>
            <a:stCxn id="7" idx="0"/>
            <a:endCxn id="89" idx="2"/>
          </p:cNvCxnSpPr>
          <p:nvPr/>
        </p:nvCxnSpPr>
        <p:spPr>
          <a:xfrm flipV="1">
            <a:off x="10597305" y="2090753"/>
            <a:ext cx="335122" cy="1216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Moln 56">
            <a:extLst>
              <a:ext uri="{FF2B5EF4-FFF2-40B4-BE49-F238E27FC236}">
                <a16:creationId xmlns:a16="http://schemas.microsoft.com/office/drawing/2014/main" id="{1F27F704-5E1D-4B59-A322-4C02DBB03880}"/>
              </a:ext>
            </a:extLst>
          </p:cNvPr>
          <p:cNvSpPr/>
          <p:nvPr/>
        </p:nvSpPr>
        <p:spPr>
          <a:xfrm>
            <a:off x="8296764" y="36904"/>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städning</a:t>
            </a:r>
          </a:p>
        </p:txBody>
      </p:sp>
    </p:spTree>
    <p:extLst>
      <p:ext uri="{BB962C8B-B14F-4D97-AF65-F5344CB8AC3E}">
        <p14:creationId xmlns:p14="http://schemas.microsoft.com/office/powerpoint/2010/main" val="2022033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Oval 16">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 name="Arc 18">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Rubrik 4">
            <a:extLst>
              <a:ext uri="{FF2B5EF4-FFF2-40B4-BE49-F238E27FC236}">
                <a16:creationId xmlns:a16="http://schemas.microsoft.com/office/drawing/2014/main" id="{0E268E9E-C752-4AE9-9C5A-40DF6BBCCAE6}"/>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kern="1200" dirty="0">
                <a:solidFill>
                  <a:schemeClr val="tx1"/>
                </a:solidFill>
                <a:latin typeface="+mj-lt"/>
                <a:ea typeface="+mj-ea"/>
                <a:cs typeface="+mj-cs"/>
              </a:rPr>
              <a:t>UTKAST TILL PRINCIPER </a:t>
            </a:r>
          </a:p>
        </p:txBody>
      </p:sp>
      <p:sp>
        <p:nvSpPr>
          <p:cNvPr id="6" name="Platshållare för text 5">
            <a:extLst>
              <a:ext uri="{FF2B5EF4-FFF2-40B4-BE49-F238E27FC236}">
                <a16:creationId xmlns:a16="http://schemas.microsoft.com/office/drawing/2014/main" id="{BD7ACED2-9B98-4591-A819-B061C58AED6C}"/>
              </a:ext>
            </a:extLst>
          </p:cNvPr>
          <p:cNvSpPr>
            <a:spLocks noGrp="1"/>
          </p:cNvSpPr>
          <p:nvPr>
            <p:ph type="body" idx="1"/>
          </p:nvPr>
        </p:nvSpPr>
        <p:spPr>
          <a:xfrm>
            <a:off x="4038600" y="4782320"/>
            <a:ext cx="7644627" cy="1329443"/>
          </a:xfrm>
        </p:spPr>
        <p:txBody>
          <a:bodyPr vert="horz" lIns="91440" tIns="45720" rIns="91440" bIns="45720" rtlCol="0">
            <a:normAutofit/>
          </a:bodyPr>
          <a:lstStyle/>
          <a:p>
            <a:pPr algn="r"/>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4102465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F630D7C-CA0E-49AA-B9AB-B4AE63D05285}"/>
              </a:ext>
            </a:extLst>
          </p:cNvPr>
          <p:cNvSpPr>
            <a:spLocks noGrp="1"/>
          </p:cNvSpPr>
          <p:nvPr>
            <p:ph type="title"/>
          </p:nvPr>
        </p:nvSpPr>
        <p:spPr>
          <a:xfrm>
            <a:off x="686834" y="591344"/>
            <a:ext cx="3200400" cy="5585619"/>
          </a:xfrm>
        </p:spPr>
        <p:txBody>
          <a:bodyPr>
            <a:normAutofit/>
          </a:bodyPr>
          <a:lstStyle/>
          <a:p>
            <a:r>
              <a:rPr lang="sv-SE" sz="3700" dirty="0">
                <a:solidFill>
                  <a:srgbClr val="FFFFFF"/>
                </a:solidFill>
              </a:rPr>
              <a:t>PRINCIP 4:  </a:t>
            </a:r>
            <a:br>
              <a:rPr lang="sv-SE" sz="3700" dirty="0">
                <a:solidFill>
                  <a:srgbClr val="FFFFFF"/>
                </a:solidFill>
              </a:rPr>
            </a:br>
            <a:r>
              <a:rPr lang="sv-SE" sz="3700" dirty="0" err="1">
                <a:solidFill>
                  <a:srgbClr val="FFFFFF"/>
                </a:solidFill>
              </a:rPr>
              <a:t>IoT</a:t>
            </a:r>
            <a:r>
              <a:rPr lang="sv-SE" sz="3700" dirty="0">
                <a:solidFill>
                  <a:srgbClr val="FFFFFF"/>
                </a:solidFill>
              </a:rPr>
              <a:t>-systemet möjliggör styrning/</a:t>
            </a:r>
            <a:br>
              <a:rPr lang="sv-SE" sz="3700" dirty="0">
                <a:solidFill>
                  <a:srgbClr val="FFFFFF"/>
                </a:solidFill>
              </a:rPr>
            </a:br>
            <a:r>
              <a:rPr lang="sv-SE" sz="3700" dirty="0">
                <a:solidFill>
                  <a:srgbClr val="FFFFFF"/>
                </a:solidFill>
              </a:rPr>
              <a:t>orkestrering av informations-flödet mellan och igenom moduler</a:t>
            </a:r>
            <a:br>
              <a:rPr lang="sv-SE" sz="3700" dirty="0">
                <a:solidFill>
                  <a:srgbClr val="FFFFFF"/>
                </a:solidFill>
              </a:rPr>
            </a:br>
            <a:endParaRPr lang="sv-SE" sz="37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34B16DA0-94C2-4E4C-A3D5-E11F71D61359}"/>
              </a:ext>
            </a:extLst>
          </p:cNvPr>
          <p:cNvSpPr>
            <a:spLocks noGrp="1"/>
          </p:cNvSpPr>
          <p:nvPr>
            <p:ph idx="1"/>
          </p:nvPr>
        </p:nvSpPr>
        <p:spPr>
          <a:xfrm>
            <a:off x="4447308" y="591344"/>
            <a:ext cx="6906491" cy="5585619"/>
          </a:xfrm>
        </p:spPr>
        <p:txBody>
          <a:bodyPr anchor="ctr">
            <a:normAutofit/>
          </a:bodyPr>
          <a:lstStyle/>
          <a:p>
            <a:r>
              <a:rPr lang="sv-SE" sz="1300" dirty="0"/>
              <a:t>BESKRIVNING</a:t>
            </a:r>
          </a:p>
          <a:p>
            <a:pPr lvl="1"/>
            <a:r>
              <a:rPr lang="sv-SE" sz="1300" dirty="0"/>
              <a:t>Inom </a:t>
            </a:r>
            <a:r>
              <a:rPr lang="sv-SE" sz="1300" dirty="0" err="1"/>
              <a:t>IoT</a:t>
            </a:r>
            <a:r>
              <a:rPr lang="sv-SE" sz="1300" dirty="0"/>
              <a:t>-systemet kommer flera applikationer att behöva nyttja data och information från </a:t>
            </a:r>
            <a:r>
              <a:rPr lang="sv-SE" sz="1300" dirty="0" err="1"/>
              <a:t>devices</a:t>
            </a:r>
            <a:r>
              <a:rPr lang="sv-SE" sz="1300" dirty="0"/>
              <a:t>.  Funktionen att styra och orkestrera flödet av information inom och utåt från </a:t>
            </a:r>
            <a:r>
              <a:rPr lang="sv-SE" sz="1300" dirty="0" err="1"/>
              <a:t>Iot</a:t>
            </a:r>
            <a:r>
              <a:rPr lang="sv-SE" sz="1300" dirty="0"/>
              <a:t>-Systemet är därför helt central för ett välfungerande </a:t>
            </a:r>
            <a:r>
              <a:rPr lang="sv-SE" sz="1300" dirty="0" err="1"/>
              <a:t>IoT</a:t>
            </a:r>
            <a:r>
              <a:rPr lang="sv-SE" sz="1300" dirty="0"/>
              <a:t>-System.</a:t>
            </a:r>
          </a:p>
          <a:p>
            <a:pPr lvl="1"/>
            <a:r>
              <a:rPr lang="sv-SE" sz="1300" dirty="0"/>
              <a:t>Det behövs producerade o konsumerande tjänster.</a:t>
            </a:r>
          </a:p>
          <a:p>
            <a:pPr lvl="1"/>
            <a:r>
              <a:rPr lang="sv-SE" sz="1300" dirty="0" err="1"/>
              <a:t>Content</a:t>
            </a:r>
            <a:r>
              <a:rPr lang="sv-SE" sz="1300" dirty="0"/>
              <a:t> Awareness är en central del ett </a:t>
            </a:r>
            <a:r>
              <a:rPr lang="sv-SE" sz="1300" dirty="0" err="1"/>
              <a:t>IoT</a:t>
            </a:r>
            <a:r>
              <a:rPr lang="sv-SE" sz="1300" dirty="0"/>
              <a:t> system som kräver att kommun eller region bygger upp en </a:t>
            </a:r>
            <a:r>
              <a:rPr lang="sv-SE" sz="1300" dirty="0" err="1"/>
              <a:t>contextbaserad</a:t>
            </a:r>
            <a:r>
              <a:rPr lang="sv-SE" sz="1300" dirty="0"/>
              <a:t> struktur som täcker hela organisationens behov. Den behöver vara utbyggbar för att täcka mer än enbart de behov som uttrycks idag för att täcka in framtidens behov. </a:t>
            </a:r>
          </a:p>
          <a:p>
            <a:pPr lvl="1"/>
            <a:r>
              <a:rPr lang="sv-SE" sz="1300" dirty="0"/>
              <a:t>Ofta löses detta med </a:t>
            </a:r>
            <a:r>
              <a:rPr lang="sv-SE" sz="1300" dirty="0" err="1"/>
              <a:t>publish</a:t>
            </a:r>
            <a:r>
              <a:rPr lang="sv-SE" sz="1300" dirty="0"/>
              <a:t>/</a:t>
            </a:r>
            <a:r>
              <a:rPr lang="sv-SE" sz="1300" dirty="0" err="1"/>
              <a:t>subscribe</a:t>
            </a:r>
            <a:r>
              <a:rPr lang="sv-SE" sz="1300" dirty="0"/>
              <a:t> tjänster och det finns även inslag av ETL(</a:t>
            </a:r>
            <a:r>
              <a:rPr lang="sv-SE" sz="1300" dirty="0" err="1"/>
              <a:t>Extract</a:t>
            </a:r>
            <a:r>
              <a:rPr lang="sv-SE" sz="1300" dirty="0"/>
              <a:t>/Transform/</a:t>
            </a:r>
            <a:r>
              <a:rPr lang="sv-SE" sz="1300" dirty="0" err="1"/>
              <a:t>Load</a:t>
            </a:r>
            <a:r>
              <a:rPr lang="sv-SE" sz="1300" dirty="0"/>
              <a:t>)-tjänster kring detta. </a:t>
            </a:r>
          </a:p>
          <a:p>
            <a:pPr lvl="1"/>
            <a:r>
              <a:rPr lang="sv-SE" sz="1300" i="1" dirty="0"/>
              <a:t>[REFARK gruppen behöver ha en WS med Tekniska Verkens chefsarkitekt kring denna fråga, för att se vad som är bäst </a:t>
            </a:r>
            <a:r>
              <a:rPr lang="sv-SE" sz="1300" i="1" dirty="0" err="1"/>
              <a:t>practice</a:t>
            </a:r>
            <a:r>
              <a:rPr lang="sv-SE" sz="1300" i="1" dirty="0"/>
              <a:t>]</a:t>
            </a:r>
          </a:p>
          <a:p>
            <a:r>
              <a:rPr lang="sv-SE" sz="1300" dirty="0"/>
              <a:t>MOTIVATION</a:t>
            </a:r>
          </a:p>
          <a:p>
            <a:pPr lvl="1"/>
            <a:r>
              <a:rPr lang="sv-SE" sz="1300" dirty="0"/>
              <a:t>En grundläggande funktion i </a:t>
            </a:r>
            <a:r>
              <a:rPr lang="sv-SE" sz="1300" dirty="0" err="1"/>
              <a:t>IoT</a:t>
            </a:r>
            <a:r>
              <a:rPr lang="sv-SE" sz="1300" dirty="0"/>
              <a:t> för att kunna dela </a:t>
            </a:r>
            <a:r>
              <a:rPr lang="sv-SE" sz="1300" dirty="0" err="1"/>
              <a:t>IoT</a:t>
            </a:r>
            <a:r>
              <a:rPr lang="sv-SE" sz="1300" dirty="0"/>
              <a:t> information mellan olika system och verksamheter.</a:t>
            </a:r>
          </a:p>
          <a:p>
            <a:r>
              <a:rPr lang="sv-SE" sz="1300" dirty="0"/>
              <a:t>IMPLIKATIONER</a:t>
            </a:r>
          </a:p>
          <a:p>
            <a:pPr lvl="1"/>
            <a:r>
              <a:rPr lang="sv-SE" sz="1300" i="1" dirty="0"/>
              <a:t>[KVAR]</a:t>
            </a:r>
          </a:p>
        </p:txBody>
      </p:sp>
    </p:spTree>
    <p:extLst>
      <p:ext uri="{BB962C8B-B14F-4D97-AF65-F5344CB8AC3E}">
        <p14:creationId xmlns:p14="http://schemas.microsoft.com/office/powerpoint/2010/main" val="3101236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2F45A755-8F28-4477-BE5F-C0C012476819}"/>
              </a:ext>
            </a:extLst>
          </p:cNvPr>
          <p:cNvSpPr>
            <a:spLocks noGrp="1"/>
          </p:cNvSpPr>
          <p:nvPr>
            <p:ph type="title"/>
          </p:nvPr>
        </p:nvSpPr>
        <p:spPr>
          <a:xfrm>
            <a:off x="686834" y="1153572"/>
            <a:ext cx="3200400" cy="4461163"/>
          </a:xfrm>
        </p:spPr>
        <p:txBody>
          <a:bodyPr>
            <a:normAutofit/>
          </a:bodyPr>
          <a:lstStyle/>
          <a:p>
            <a:r>
              <a:rPr lang="sv-SE" sz="3700" dirty="0">
                <a:solidFill>
                  <a:srgbClr val="FFFFFF"/>
                </a:solidFill>
              </a:rPr>
              <a:t>PRINCIP 5: 	</a:t>
            </a:r>
            <a:br>
              <a:rPr lang="sv-SE" sz="3700" dirty="0">
                <a:solidFill>
                  <a:srgbClr val="FFFFFF"/>
                </a:solidFill>
              </a:rPr>
            </a:br>
            <a:r>
              <a:rPr lang="sv-SE" sz="3700" dirty="0" err="1">
                <a:solidFill>
                  <a:srgbClr val="FFFFFF"/>
                </a:solidFill>
              </a:rPr>
              <a:t>IoT</a:t>
            </a:r>
            <a:r>
              <a:rPr lang="sv-SE" sz="3700" dirty="0">
                <a:solidFill>
                  <a:srgbClr val="FFFFFF"/>
                </a:solidFill>
              </a:rPr>
              <a:t>-Systemet möjliggör bearbetning och berikning av information [på olika sätt]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0AEB5043-767D-4B0C-B2F5-01E01AF18CD9}"/>
              </a:ext>
            </a:extLst>
          </p:cNvPr>
          <p:cNvSpPr>
            <a:spLocks noGrp="1"/>
          </p:cNvSpPr>
          <p:nvPr>
            <p:ph idx="1"/>
          </p:nvPr>
        </p:nvSpPr>
        <p:spPr>
          <a:xfrm>
            <a:off x="4447308" y="591344"/>
            <a:ext cx="6906491" cy="5585619"/>
          </a:xfrm>
        </p:spPr>
        <p:txBody>
          <a:bodyPr anchor="ctr">
            <a:normAutofit/>
          </a:bodyPr>
          <a:lstStyle/>
          <a:p>
            <a:r>
              <a:rPr lang="sv-SE" sz="1400" dirty="0"/>
              <a:t>BESKRIVNING</a:t>
            </a:r>
          </a:p>
          <a:p>
            <a:pPr lvl="1"/>
            <a:r>
              <a:rPr lang="sv-SE" sz="1400" dirty="0"/>
              <a:t>Information kan bearbetas och berikas beroende på vilka behov som ska lösas. Exempelvis:</a:t>
            </a:r>
          </a:p>
          <a:p>
            <a:pPr lvl="2"/>
            <a:r>
              <a:rPr lang="sv-SE" sz="1400" dirty="0"/>
              <a:t>EDGE bearbetning av dataintensiva/ </a:t>
            </a:r>
            <a:r>
              <a:rPr lang="sv-SE" sz="1400" dirty="0" err="1"/>
              <a:t>datavolumösa</a:t>
            </a:r>
            <a:r>
              <a:rPr lang="sv-SE" sz="1400" dirty="0"/>
              <a:t> sensorer/lösningar kan göra lokal bearbetning och endast kommunicera resultat/aggregat över </a:t>
            </a:r>
            <a:r>
              <a:rPr lang="sv-SE" sz="1400" dirty="0" err="1"/>
              <a:t>IoT</a:t>
            </a:r>
            <a:r>
              <a:rPr lang="sv-SE" sz="1400" dirty="0"/>
              <a:t>-nät.</a:t>
            </a:r>
          </a:p>
          <a:p>
            <a:pPr lvl="2"/>
            <a:r>
              <a:rPr lang="sv-SE" sz="1400" dirty="0"/>
              <a:t>Data kan tex </a:t>
            </a:r>
            <a:r>
              <a:rPr lang="sv-SE" sz="1400" dirty="0" err="1"/>
              <a:t>kvalitetskontrolleras</a:t>
            </a:r>
            <a:r>
              <a:rPr lang="sv-SE" sz="1400" dirty="0"/>
              <a:t>, läggas på verksamhetsdata, ursprungsmärkas, intra/extrapoleras, påläggas </a:t>
            </a:r>
            <a:r>
              <a:rPr lang="sv-SE" sz="1400" dirty="0" err="1"/>
              <a:t>contextinformation</a:t>
            </a:r>
            <a:r>
              <a:rPr lang="sv-SE" sz="1400" dirty="0"/>
              <a:t>.</a:t>
            </a:r>
          </a:p>
          <a:p>
            <a:pPr lvl="2"/>
            <a:r>
              <a:rPr lang="sv-SE" sz="1400" dirty="0"/>
              <a:t>Strömmande analys, där data analyseras direkt. </a:t>
            </a:r>
          </a:p>
          <a:p>
            <a:pPr lvl="2"/>
            <a:r>
              <a:rPr lang="sv-SE" sz="1400" dirty="0"/>
              <a:t>Data i vila</a:t>
            </a:r>
          </a:p>
          <a:p>
            <a:pPr lvl="2"/>
            <a:r>
              <a:rPr lang="sv-SE" sz="1400" dirty="0"/>
              <a:t>Hantering av aggregerade tidserier</a:t>
            </a:r>
          </a:p>
          <a:p>
            <a:r>
              <a:rPr lang="sv-SE" sz="1400" dirty="0"/>
              <a:t>MOTIVATION</a:t>
            </a:r>
          </a:p>
          <a:p>
            <a:pPr lvl="1"/>
            <a:r>
              <a:rPr lang="sv-SE" sz="1400" dirty="0"/>
              <a:t>Grundläggande funktion för att kunna skapa tillämpningar </a:t>
            </a:r>
            <a:r>
              <a:rPr lang="sv-SE" sz="1400" dirty="0" err="1"/>
              <a:t>mha</a:t>
            </a:r>
            <a:r>
              <a:rPr lang="sv-SE" sz="1400" dirty="0"/>
              <a:t> </a:t>
            </a:r>
            <a:r>
              <a:rPr lang="sv-SE" sz="1400" dirty="0" err="1"/>
              <a:t>IoT</a:t>
            </a:r>
            <a:r>
              <a:rPr lang="sv-SE" sz="1400" dirty="0"/>
              <a:t> systemet som levererar nytta till verksamheten.</a:t>
            </a:r>
          </a:p>
          <a:p>
            <a:pPr lvl="1"/>
            <a:r>
              <a:rPr lang="sv-SE" sz="1400" dirty="0"/>
              <a:t>Ger större valfrihet i applikationsutvecklingen</a:t>
            </a:r>
          </a:p>
          <a:p>
            <a:r>
              <a:rPr lang="sv-SE" sz="1400" dirty="0"/>
              <a:t>IMPLIKATIONER</a:t>
            </a:r>
          </a:p>
          <a:p>
            <a:pPr lvl="1"/>
            <a:r>
              <a:rPr lang="sv-SE" sz="1400" i="1" dirty="0"/>
              <a:t>[KVAR]</a:t>
            </a:r>
          </a:p>
          <a:p>
            <a:pPr lvl="1"/>
            <a:endParaRPr lang="sv-SE" sz="1400" dirty="0"/>
          </a:p>
        </p:txBody>
      </p:sp>
    </p:spTree>
    <p:extLst>
      <p:ext uri="{BB962C8B-B14F-4D97-AF65-F5344CB8AC3E}">
        <p14:creationId xmlns:p14="http://schemas.microsoft.com/office/powerpoint/2010/main" val="3223988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7">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3">
            <a:extLst>
              <a:ext uri="{FF2B5EF4-FFF2-40B4-BE49-F238E27FC236}">
                <a16:creationId xmlns:a16="http://schemas.microsoft.com/office/drawing/2014/main" id="{66B5403A-C6AC-4642-B5D0-AA995FF28035}"/>
              </a:ext>
            </a:extLst>
          </p:cNvPr>
          <p:cNvSpPr>
            <a:spLocks noGrp="1"/>
          </p:cNvSpPr>
          <p:nvPr>
            <p:ph type="title"/>
          </p:nvPr>
        </p:nvSpPr>
        <p:spPr>
          <a:xfrm>
            <a:off x="838200" y="459863"/>
            <a:ext cx="10515600" cy="1004594"/>
          </a:xfrm>
        </p:spPr>
        <p:txBody>
          <a:bodyPr>
            <a:normAutofit/>
          </a:bodyPr>
          <a:lstStyle/>
          <a:p>
            <a:pPr algn="ctr"/>
            <a:r>
              <a:rPr lang="sv-SE" dirty="0">
                <a:solidFill>
                  <a:srgbClr val="FFFFFF"/>
                </a:solidFill>
              </a:rPr>
              <a:t>Håll koll på ting [</a:t>
            </a:r>
            <a:r>
              <a:rPr lang="sv-SE" dirty="0" err="1">
                <a:solidFill>
                  <a:srgbClr val="FFFFFF"/>
                </a:solidFill>
              </a:rPr>
              <a:t>devices</a:t>
            </a:r>
            <a:r>
              <a:rPr lang="sv-SE" dirty="0">
                <a:solidFill>
                  <a:srgbClr val="FFFFFF"/>
                </a:solidFill>
              </a:rPr>
              <a:t>]</a:t>
            </a:r>
          </a:p>
        </p:txBody>
      </p:sp>
      <p:sp>
        <p:nvSpPr>
          <p:cNvPr id="16" name="Rectangle: Rounded Corners 19">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Platshållare för innehåll 4">
            <a:extLst>
              <a:ext uri="{FF2B5EF4-FFF2-40B4-BE49-F238E27FC236}">
                <a16:creationId xmlns:a16="http://schemas.microsoft.com/office/drawing/2014/main" id="{0D82DCFF-CB9A-4165-BC71-4F4616DF7AC2}"/>
              </a:ext>
            </a:extLst>
          </p:cNvPr>
          <p:cNvGraphicFramePr>
            <a:graphicFrameLocks noGrp="1"/>
          </p:cNvGraphicFramePr>
          <p:nvPr>
            <p:ph idx="1"/>
            <p:extLst>
              <p:ext uri="{D42A27DB-BD31-4B8C-83A1-F6EECF244321}">
                <p14:modId xmlns:p14="http://schemas.microsoft.com/office/powerpoint/2010/main" val="2225686829"/>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7349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8274D6-EDC5-4E01-AB57-4B77EBAF7B72}"/>
              </a:ext>
            </a:extLst>
          </p:cNvPr>
          <p:cNvSpPr>
            <a:spLocks noGrp="1"/>
          </p:cNvSpPr>
          <p:nvPr>
            <p:ph type="title"/>
          </p:nvPr>
        </p:nvSpPr>
        <p:spPr>
          <a:xfrm>
            <a:off x="838200" y="365125"/>
            <a:ext cx="10515600" cy="1325563"/>
          </a:xfrm>
        </p:spPr>
        <p:txBody>
          <a:bodyPr>
            <a:normAutofit/>
          </a:bodyPr>
          <a:lstStyle/>
          <a:p>
            <a:pPr algn="ctr"/>
            <a:r>
              <a:rPr lang="sv-SE" sz="3100" dirty="0" err="1"/>
              <a:t>IoT</a:t>
            </a:r>
            <a:r>
              <a:rPr lang="sv-SE" sz="3100" dirty="0"/>
              <a:t>-arkitekturen möjliggör anpassningsbar behörighetsstyrning av tillgång till händelser, information och ting </a:t>
            </a:r>
          </a:p>
        </p:txBody>
      </p:sp>
      <p:graphicFrame>
        <p:nvGraphicFramePr>
          <p:cNvPr id="19" name="Platshållare för innehåll 2">
            <a:extLst>
              <a:ext uri="{FF2B5EF4-FFF2-40B4-BE49-F238E27FC236}">
                <a16:creationId xmlns:a16="http://schemas.microsoft.com/office/drawing/2014/main" id="{49402287-BCBD-4233-88E0-9F461F28CDD4}"/>
              </a:ext>
            </a:extLst>
          </p:cNvPr>
          <p:cNvGraphicFramePr>
            <a:graphicFrameLocks noGrp="1"/>
          </p:cNvGraphicFramePr>
          <p:nvPr>
            <p:ph idx="1"/>
            <p:extLst>
              <p:ext uri="{D42A27DB-BD31-4B8C-83A1-F6EECF244321}">
                <p14:modId xmlns:p14="http://schemas.microsoft.com/office/powerpoint/2010/main" val="194334854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3087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71DFCF5-53E9-40C6-A592-1E6EBCDEB49B}"/>
              </a:ext>
            </a:extLst>
          </p:cNvPr>
          <p:cNvSpPr>
            <a:spLocks noGrp="1"/>
          </p:cNvSpPr>
          <p:nvPr>
            <p:ph type="title"/>
          </p:nvPr>
        </p:nvSpPr>
        <p:spPr>
          <a:xfrm>
            <a:off x="686834" y="1153572"/>
            <a:ext cx="3200400" cy="4461163"/>
          </a:xfrm>
        </p:spPr>
        <p:txBody>
          <a:bodyPr>
            <a:normAutofit/>
          </a:bodyPr>
          <a:lstStyle/>
          <a:p>
            <a:r>
              <a:rPr lang="sv-SE" sz="3700" dirty="0">
                <a:solidFill>
                  <a:srgbClr val="FFFFFF"/>
                </a:solidFill>
              </a:rPr>
              <a:t>	</a:t>
            </a:r>
            <a:br>
              <a:rPr lang="sv-SE" sz="3700" dirty="0">
                <a:solidFill>
                  <a:srgbClr val="FFFFFF"/>
                </a:solidFill>
              </a:rPr>
            </a:br>
            <a:r>
              <a:rPr lang="sv-SE" sz="3700" dirty="0">
                <a:solidFill>
                  <a:srgbClr val="FFFFFF"/>
                </a:solidFill>
              </a:rPr>
              <a:t>Lägg inte alla äggen i en korg - </a:t>
            </a:r>
            <a:br>
              <a:rPr lang="sv-SE" sz="3700" dirty="0">
                <a:solidFill>
                  <a:srgbClr val="FFFFFF"/>
                </a:solidFill>
              </a:rPr>
            </a:br>
            <a:r>
              <a:rPr lang="sv-SE" sz="3700" dirty="0">
                <a:solidFill>
                  <a:srgbClr val="FFFFFF"/>
                </a:solidFill>
              </a:rPr>
              <a:t>Det krävs olika </a:t>
            </a:r>
            <a:r>
              <a:rPr lang="sv-SE" sz="3700" dirty="0" err="1">
                <a:solidFill>
                  <a:srgbClr val="FFFFFF"/>
                </a:solidFill>
              </a:rPr>
              <a:t>IoT</a:t>
            </a:r>
            <a:r>
              <a:rPr lang="sv-SE" sz="3700" dirty="0">
                <a:solidFill>
                  <a:srgbClr val="FFFFFF"/>
                </a:solidFill>
              </a:rPr>
              <a:t>-system för specifika ändamål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49D2A5DE-B3E7-4B39-88E9-C68D97FA9A19}"/>
              </a:ext>
            </a:extLst>
          </p:cNvPr>
          <p:cNvSpPr>
            <a:spLocks noGrp="1"/>
          </p:cNvSpPr>
          <p:nvPr>
            <p:ph idx="1"/>
          </p:nvPr>
        </p:nvSpPr>
        <p:spPr>
          <a:xfrm>
            <a:off x="4447308" y="591344"/>
            <a:ext cx="6906491" cy="5585619"/>
          </a:xfrm>
        </p:spPr>
        <p:txBody>
          <a:bodyPr anchor="ctr">
            <a:normAutofit/>
          </a:bodyPr>
          <a:lstStyle/>
          <a:p>
            <a:r>
              <a:rPr lang="sv-SE" dirty="0"/>
              <a:t>BESKRIVNING</a:t>
            </a:r>
          </a:p>
          <a:p>
            <a:pPr lvl="1"/>
            <a:r>
              <a:rPr lang="sv-SE" dirty="0"/>
              <a:t>System som hanterar liv och död frågor bör hanteras för sig och inte i en generell lösning.</a:t>
            </a:r>
          </a:p>
          <a:p>
            <a:pPr lvl="1"/>
            <a:r>
              <a:rPr lang="sv-SE" i="1" dirty="0"/>
              <a:t>[BEHÖVER PRECISERAS OCH FÖRTYDLIGAS]</a:t>
            </a:r>
            <a:endParaRPr lang="sv-SE" dirty="0"/>
          </a:p>
          <a:p>
            <a:r>
              <a:rPr lang="sv-SE" dirty="0"/>
              <a:t>MOTIVATION</a:t>
            </a:r>
          </a:p>
          <a:p>
            <a:pPr lvl="1"/>
            <a:r>
              <a:rPr lang="sv-SE" i="1" dirty="0"/>
              <a:t>[KVAR]</a:t>
            </a:r>
          </a:p>
          <a:p>
            <a:r>
              <a:rPr lang="sv-SE" dirty="0"/>
              <a:t>IMPLIKATIONER</a:t>
            </a:r>
          </a:p>
          <a:p>
            <a:pPr lvl="1"/>
            <a:r>
              <a:rPr lang="sv-SE" i="1" dirty="0"/>
              <a:t>[KVAR]</a:t>
            </a:r>
          </a:p>
          <a:p>
            <a:endParaRPr lang="sv-SE" dirty="0"/>
          </a:p>
        </p:txBody>
      </p:sp>
    </p:spTree>
    <p:extLst>
      <p:ext uri="{BB962C8B-B14F-4D97-AF65-F5344CB8AC3E}">
        <p14:creationId xmlns:p14="http://schemas.microsoft.com/office/powerpoint/2010/main" val="1345845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90C48BE7-656D-44BE-A225-2DEA4C8B70B8}"/>
              </a:ext>
            </a:extLst>
          </p:cNvPr>
          <p:cNvSpPr>
            <a:spLocks noGrp="1"/>
          </p:cNvSpPr>
          <p:nvPr>
            <p:ph type="title"/>
          </p:nvPr>
        </p:nvSpPr>
        <p:spPr>
          <a:xfrm>
            <a:off x="762000" y="559678"/>
            <a:ext cx="3567915" cy="4952492"/>
          </a:xfrm>
        </p:spPr>
        <p:txBody>
          <a:bodyPr>
            <a:normAutofit/>
          </a:bodyPr>
          <a:lstStyle/>
          <a:p>
            <a:r>
              <a:rPr lang="sv-SE">
                <a:solidFill>
                  <a:schemeClr val="bg1"/>
                </a:solidFill>
              </a:rPr>
              <a:t>UTKAST TILL PRINCIPER</a:t>
            </a:r>
          </a:p>
        </p:txBody>
      </p:sp>
      <p:cxnSp>
        <p:nvCxnSpPr>
          <p:cNvPr id="11" name="Straight Connector 10">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Platshållare för text 2">
            <a:extLst>
              <a:ext uri="{FF2B5EF4-FFF2-40B4-BE49-F238E27FC236}">
                <a16:creationId xmlns:a16="http://schemas.microsoft.com/office/drawing/2014/main" id="{29503B4F-7248-40DF-91D7-8D7B887AA2A8}"/>
              </a:ext>
            </a:extLst>
          </p:cNvPr>
          <p:cNvGraphicFramePr>
            <a:graphicFrameLocks noGrp="1"/>
          </p:cNvGraphicFramePr>
          <p:nvPr>
            <p:ph idx="1"/>
            <p:extLst>
              <p:ext uri="{D42A27DB-BD31-4B8C-83A1-F6EECF244321}">
                <p14:modId xmlns:p14="http://schemas.microsoft.com/office/powerpoint/2010/main" val="1841462134"/>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6649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Moln 92">
            <a:extLst>
              <a:ext uri="{FF2B5EF4-FFF2-40B4-BE49-F238E27FC236}">
                <a16:creationId xmlns:a16="http://schemas.microsoft.com/office/drawing/2014/main" id="{EA9B9CC9-E160-4493-AE2B-578C0DE718F9}"/>
              </a:ext>
            </a:extLst>
          </p:cNvPr>
          <p:cNvSpPr/>
          <p:nvPr/>
        </p:nvSpPr>
        <p:spPr>
          <a:xfrm>
            <a:off x="10252464" y="631525"/>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trafikstyrning</a:t>
            </a:r>
          </a:p>
        </p:txBody>
      </p:sp>
      <p:sp>
        <p:nvSpPr>
          <p:cNvPr id="103" name="Rektangel: vikt hörn 102">
            <a:extLst>
              <a:ext uri="{FF2B5EF4-FFF2-40B4-BE49-F238E27FC236}">
                <a16:creationId xmlns:a16="http://schemas.microsoft.com/office/drawing/2014/main" id="{1196BB5B-A4E6-4A7F-810C-DB3BCA1942A1}"/>
              </a:ext>
            </a:extLst>
          </p:cNvPr>
          <p:cNvSpPr/>
          <p:nvPr/>
        </p:nvSpPr>
        <p:spPr>
          <a:xfrm>
            <a:off x="2883900" y="2189824"/>
            <a:ext cx="9308100" cy="4568416"/>
          </a:xfrm>
          <a:prstGeom prst="foldedCorner">
            <a:avLst/>
          </a:prstGeom>
          <a:solidFill>
            <a:schemeClr val="accent1">
              <a:alpha val="21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sp>
        <p:nvSpPr>
          <p:cNvPr id="102" name="Rektangel: vikt hörn 101">
            <a:extLst>
              <a:ext uri="{FF2B5EF4-FFF2-40B4-BE49-F238E27FC236}">
                <a16:creationId xmlns:a16="http://schemas.microsoft.com/office/drawing/2014/main" id="{4F9393DC-0C41-4611-8628-6FDDBB4C052C}"/>
              </a:ext>
            </a:extLst>
          </p:cNvPr>
          <p:cNvSpPr/>
          <p:nvPr/>
        </p:nvSpPr>
        <p:spPr>
          <a:xfrm>
            <a:off x="0" y="1604127"/>
            <a:ext cx="2765531" cy="5253873"/>
          </a:xfrm>
          <a:prstGeom prst="foldedCorner">
            <a:avLst/>
          </a:prstGeom>
          <a:solidFill>
            <a:schemeClr val="accent1">
              <a:alpha val="21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Ellips 3">
            <a:extLst>
              <a:ext uri="{FF2B5EF4-FFF2-40B4-BE49-F238E27FC236}">
                <a16:creationId xmlns:a16="http://schemas.microsoft.com/office/drawing/2014/main" id="{99A881AD-E47E-4A7D-8283-42018C2DA510}"/>
              </a:ext>
            </a:extLst>
          </p:cNvPr>
          <p:cNvSpPr/>
          <p:nvPr/>
        </p:nvSpPr>
        <p:spPr>
          <a:xfrm>
            <a:off x="3153818" y="5429982"/>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Arkivera Data</a:t>
            </a:r>
          </a:p>
        </p:txBody>
      </p:sp>
      <p:sp>
        <p:nvSpPr>
          <p:cNvPr id="5" name="Ellips 4">
            <a:extLst>
              <a:ext uri="{FF2B5EF4-FFF2-40B4-BE49-F238E27FC236}">
                <a16:creationId xmlns:a16="http://schemas.microsoft.com/office/drawing/2014/main" id="{5900361A-6259-43C2-AD53-CB19631A5F67}"/>
              </a:ext>
            </a:extLst>
          </p:cNvPr>
          <p:cNvSpPr/>
          <p:nvPr/>
        </p:nvSpPr>
        <p:spPr>
          <a:xfrm>
            <a:off x="3209903" y="4067294"/>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Lagra Data</a:t>
            </a:r>
          </a:p>
        </p:txBody>
      </p:sp>
      <p:sp>
        <p:nvSpPr>
          <p:cNvPr id="6" name="Ellips 5">
            <a:extLst>
              <a:ext uri="{FF2B5EF4-FFF2-40B4-BE49-F238E27FC236}">
                <a16:creationId xmlns:a16="http://schemas.microsoft.com/office/drawing/2014/main" id="{69ADBFA9-DD03-4DBE-85FD-3034ED5169C4}"/>
              </a:ext>
            </a:extLst>
          </p:cNvPr>
          <p:cNvSpPr/>
          <p:nvPr/>
        </p:nvSpPr>
        <p:spPr>
          <a:xfrm>
            <a:off x="6440756" y="2773495"/>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Samla Data</a:t>
            </a:r>
          </a:p>
        </p:txBody>
      </p:sp>
      <p:sp>
        <p:nvSpPr>
          <p:cNvPr id="7" name="Ellips 6">
            <a:extLst>
              <a:ext uri="{FF2B5EF4-FFF2-40B4-BE49-F238E27FC236}">
                <a16:creationId xmlns:a16="http://schemas.microsoft.com/office/drawing/2014/main" id="{7732A987-B819-4BB0-AC9F-65007A9880F5}"/>
              </a:ext>
            </a:extLst>
          </p:cNvPr>
          <p:cNvSpPr/>
          <p:nvPr/>
        </p:nvSpPr>
        <p:spPr>
          <a:xfrm>
            <a:off x="9538731" y="3306892"/>
            <a:ext cx="2117148" cy="1109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Använda Data och Ting</a:t>
            </a:r>
          </a:p>
        </p:txBody>
      </p:sp>
      <p:sp>
        <p:nvSpPr>
          <p:cNvPr id="8" name="Ellips 7">
            <a:extLst>
              <a:ext uri="{FF2B5EF4-FFF2-40B4-BE49-F238E27FC236}">
                <a16:creationId xmlns:a16="http://schemas.microsoft.com/office/drawing/2014/main" id="{E4167DB9-73EB-4CA7-BB25-9CED83C7D793}"/>
              </a:ext>
            </a:extLst>
          </p:cNvPr>
          <p:cNvSpPr/>
          <p:nvPr/>
        </p:nvSpPr>
        <p:spPr>
          <a:xfrm>
            <a:off x="6555985" y="4959245"/>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Ting</a:t>
            </a:r>
          </a:p>
        </p:txBody>
      </p:sp>
      <p:sp>
        <p:nvSpPr>
          <p:cNvPr id="22" name="textruta 21">
            <a:extLst>
              <a:ext uri="{FF2B5EF4-FFF2-40B4-BE49-F238E27FC236}">
                <a16:creationId xmlns:a16="http://schemas.microsoft.com/office/drawing/2014/main" id="{D1A9B6E6-45C7-455C-8B5D-A99B5C2FA16B}"/>
              </a:ext>
            </a:extLst>
          </p:cNvPr>
          <p:cNvSpPr txBox="1"/>
          <p:nvPr/>
        </p:nvSpPr>
        <p:spPr>
          <a:xfrm>
            <a:off x="6188073" y="4687998"/>
            <a:ext cx="868764" cy="1200329"/>
          </a:xfrm>
          <a:prstGeom prst="rect">
            <a:avLst/>
          </a:prstGeom>
          <a:noFill/>
        </p:spPr>
        <p:txBody>
          <a:bodyPr wrap="none" rtlCol="0">
            <a:spAutoFit/>
          </a:bodyPr>
          <a:lstStyle/>
          <a:p>
            <a:r>
              <a:rPr lang="sv-SE" sz="1200" dirty="0"/>
              <a:t>MQTT</a:t>
            </a:r>
          </a:p>
          <a:p>
            <a:r>
              <a:rPr lang="sv-SE" sz="1200" dirty="0" err="1"/>
              <a:t>Proprietärt</a:t>
            </a:r>
            <a:endParaRPr lang="sv-SE" sz="1200" dirty="0"/>
          </a:p>
          <a:p>
            <a:r>
              <a:rPr lang="sv-SE" sz="1200" dirty="0" err="1"/>
              <a:t>Zigbee</a:t>
            </a:r>
            <a:endParaRPr lang="sv-SE" sz="1200" dirty="0"/>
          </a:p>
          <a:p>
            <a:r>
              <a:rPr lang="sv-SE" sz="1200" dirty="0" err="1"/>
              <a:t>Zwave</a:t>
            </a:r>
            <a:endParaRPr lang="sv-SE" sz="1200" dirty="0"/>
          </a:p>
          <a:p>
            <a:r>
              <a:rPr lang="sv-SE" sz="1200" dirty="0" err="1"/>
              <a:t>LoRA</a:t>
            </a:r>
            <a:endParaRPr lang="sv-SE" sz="1200" dirty="0"/>
          </a:p>
          <a:p>
            <a:r>
              <a:rPr lang="sv-SE" sz="1200" dirty="0"/>
              <a:t>…</a:t>
            </a:r>
          </a:p>
        </p:txBody>
      </p:sp>
      <p:sp>
        <p:nvSpPr>
          <p:cNvPr id="49" name="Ellips 48">
            <a:extLst>
              <a:ext uri="{FF2B5EF4-FFF2-40B4-BE49-F238E27FC236}">
                <a16:creationId xmlns:a16="http://schemas.microsoft.com/office/drawing/2014/main" id="{AA95E610-347F-49B4-81FF-68E11A3ECD10}"/>
              </a:ext>
            </a:extLst>
          </p:cNvPr>
          <p:cNvSpPr/>
          <p:nvPr/>
        </p:nvSpPr>
        <p:spPr>
          <a:xfrm>
            <a:off x="3370916" y="2444112"/>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Dela Data</a:t>
            </a:r>
          </a:p>
        </p:txBody>
      </p:sp>
      <p:sp>
        <p:nvSpPr>
          <p:cNvPr id="55" name="textruta 54">
            <a:extLst>
              <a:ext uri="{FF2B5EF4-FFF2-40B4-BE49-F238E27FC236}">
                <a16:creationId xmlns:a16="http://schemas.microsoft.com/office/drawing/2014/main" id="{3097684A-EAFA-477E-A16D-0266E64B2F54}"/>
              </a:ext>
            </a:extLst>
          </p:cNvPr>
          <p:cNvSpPr txBox="1"/>
          <p:nvPr/>
        </p:nvSpPr>
        <p:spPr>
          <a:xfrm>
            <a:off x="3064009" y="6013184"/>
            <a:ext cx="1154547" cy="646331"/>
          </a:xfrm>
          <a:prstGeom prst="rect">
            <a:avLst/>
          </a:prstGeom>
          <a:noFill/>
        </p:spPr>
        <p:txBody>
          <a:bodyPr wrap="none" rtlCol="0">
            <a:spAutoFit/>
          </a:bodyPr>
          <a:lstStyle/>
          <a:p>
            <a:r>
              <a:rPr lang="sv-SE" sz="1200" dirty="0"/>
              <a:t>Arkiveringsdata</a:t>
            </a:r>
          </a:p>
          <a:p>
            <a:r>
              <a:rPr lang="sv-SE" sz="1200" dirty="0"/>
              <a:t>Forskningsdata</a:t>
            </a:r>
          </a:p>
          <a:p>
            <a:r>
              <a:rPr lang="sv-SE" sz="1200" dirty="0"/>
              <a:t>…</a:t>
            </a:r>
          </a:p>
        </p:txBody>
      </p:sp>
      <p:sp>
        <p:nvSpPr>
          <p:cNvPr id="3" name="Pil: höger 2">
            <a:extLst>
              <a:ext uri="{FF2B5EF4-FFF2-40B4-BE49-F238E27FC236}">
                <a16:creationId xmlns:a16="http://schemas.microsoft.com/office/drawing/2014/main" id="{2A78B645-A6BD-40F6-BB8C-C3C6A6E4EF15}"/>
              </a:ext>
            </a:extLst>
          </p:cNvPr>
          <p:cNvSpPr/>
          <p:nvPr/>
        </p:nvSpPr>
        <p:spPr>
          <a:xfrm>
            <a:off x="61242" y="3045723"/>
            <a:ext cx="2623270"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t>Data- o informationsmodell / Informationsstyrning</a:t>
            </a:r>
          </a:p>
        </p:txBody>
      </p:sp>
      <p:sp>
        <p:nvSpPr>
          <p:cNvPr id="31" name="Pil: höger 30">
            <a:extLst>
              <a:ext uri="{FF2B5EF4-FFF2-40B4-BE49-F238E27FC236}">
                <a16:creationId xmlns:a16="http://schemas.microsoft.com/office/drawing/2014/main" id="{C8A2257E-CDB3-405B-A35F-D716D5935F88}"/>
              </a:ext>
            </a:extLst>
          </p:cNvPr>
          <p:cNvSpPr/>
          <p:nvPr/>
        </p:nvSpPr>
        <p:spPr>
          <a:xfrm>
            <a:off x="76297" y="4149642"/>
            <a:ext cx="2608213"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Förvaltningsbarhet</a:t>
            </a:r>
          </a:p>
        </p:txBody>
      </p:sp>
      <p:sp>
        <p:nvSpPr>
          <p:cNvPr id="32" name="Pil: höger 31">
            <a:extLst>
              <a:ext uri="{FF2B5EF4-FFF2-40B4-BE49-F238E27FC236}">
                <a16:creationId xmlns:a16="http://schemas.microsoft.com/office/drawing/2014/main" id="{386C520F-3331-4C8E-B509-DC95A3DE754C}"/>
              </a:ext>
            </a:extLst>
          </p:cNvPr>
          <p:cNvSpPr/>
          <p:nvPr/>
        </p:nvSpPr>
        <p:spPr>
          <a:xfrm>
            <a:off x="91164" y="5238501"/>
            <a:ext cx="2593346"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Informationssäkerhet</a:t>
            </a:r>
            <a:endParaRPr lang="sv-SE" dirty="0"/>
          </a:p>
        </p:txBody>
      </p:sp>
      <p:sp>
        <p:nvSpPr>
          <p:cNvPr id="34" name="Ellips 33">
            <a:extLst>
              <a:ext uri="{FF2B5EF4-FFF2-40B4-BE49-F238E27FC236}">
                <a16:creationId xmlns:a16="http://schemas.microsoft.com/office/drawing/2014/main" id="{5A266DFC-9F91-4C32-9F9B-60778D3E2C13}"/>
              </a:ext>
            </a:extLst>
          </p:cNvPr>
          <p:cNvSpPr/>
          <p:nvPr/>
        </p:nvSpPr>
        <p:spPr>
          <a:xfrm>
            <a:off x="7695659" y="5330071"/>
            <a:ext cx="2003133" cy="46166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Kommunikation/</a:t>
            </a:r>
            <a:br>
              <a:rPr lang="sv-SE" sz="1200" dirty="0"/>
            </a:br>
            <a:r>
              <a:rPr lang="sv-SE" sz="1200" dirty="0" err="1"/>
              <a:t>Konnektivitet</a:t>
            </a:r>
            <a:endParaRPr lang="sv-SE" sz="1200" dirty="0"/>
          </a:p>
        </p:txBody>
      </p:sp>
      <p:sp>
        <p:nvSpPr>
          <p:cNvPr id="35" name="Pil: höger 34">
            <a:extLst>
              <a:ext uri="{FF2B5EF4-FFF2-40B4-BE49-F238E27FC236}">
                <a16:creationId xmlns:a16="http://schemas.microsoft.com/office/drawing/2014/main" id="{ECC14E6F-BC04-4D18-9C19-71F024632402}"/>
              </a:ext>
            </a:extLst>
          </p:cNvPr>
          <p:cNvSpPr/>
          <p:nvPr/>
        </p:nvSpPr>
        <p:spPr>
          <a:xfrm>
            <a:off x="72414" y="1971073"/>
            <a:ext cx="2612097"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Efterlevnad lagar och regler, standards </a:t>
            </a:r>
            <a:r>
              <a:rPr lang="sv-SE" sz="1600" dirty="0" err="1"/>
              <a:t>etc</a:t>
            </a:r>
            <a:endParaRPr lang="sv-SE" sz="1600" dirty="0"/>
          </a:p>
        </p:txBody>
      </p:sp>
      <p:sp>
        <p:nvSpPr>
          <p:cNvPr id="9" name="textruta 8">
            <a:extLst>
              <a:ext uri="{FF2B5EF4-FFF2-40B4-BE49-F238E27FC236}">
                <a16:creationId xmlns:a16="http://schemas.microsoft.com/office/drawing/2014/main" id="{D587A37E-D3D9-445C-89D3-1A6D6C5D5FC2}"/>
              </a:ext>
            </a:extLst>
          </p:cNvPr>
          <p:cNvSpPr txBox="1"/>
          <p:nvPr/>
        </p:nvSpPr>
        <p:spPr>
          <a:xfrm>
            <a:off x="227122" y="6342098"/>
            <a:ext cx="1908343" cy="369332"/>
          </a:xfrm>
          <a:prstGeom prst="rect">
            <a:avLst/>
          </a:prstGeom>
          <a:noFill/>
        </p:spPr>
        <p:txBody>
          <a:bodyPr wrap="none" rtlCol="0">
            <a:spAutoFit/>
          </a:bodyPr>
          <a:lstStyle/>
          <a:p>
            <a:r>
              <a:rPr lang="sv-SE" dirty="0"/>
              <a:t>Övergripande krav</a:t>
            </a:r>
          </a:p>
        </p:txBody>
      </p:sp>
      <p:sp>
        <p:nvSpPr>
          <p:cNvPr id="37" name="Ellips 36">
            <a:extLst>
              <a:ext uri="{FF2B5EF4-FFF2-40B4-BE49-F238E27FC236}">
                <a16:creationId xmlns:a16="http://schemas.microsoft.com/office/drawing/2014/main" id="{CF63E891-D56F-4A51-B403-C08C49C9106E}"/>
              </a:ext>
            </a:extLst>
          </p:cNvPr>
          <p:cNvSpPr/>
          <p:nvPr/>
        </p:nvSpPr>
        <p:spPr>
          <a:xfrm>
            <a:off x="6329066" y="2580415"/>
            <a:ext cx="1361482" cy="34554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Berika Data</a:t>
            </a:r>
          </a:p>
        </p:txBody>
      </p:sp>
      <p:sp>
        <p:nvSpPr>
          <p:cNvPr id="38" name="textruta 37">
            <a:extLst>
              <a:ext uri="{FF2B5EF4-FFF2-40B4-BE49-F238E27FC236}">
                <a16:creationId xmlns:a16="http://schemas.microsoft.com/office/drawing/2014/main" id="{5F1D78D7-8512-4FD4-9A33-6770206759D2}"/>
              </a:ext>
            </a:extLst>
          </p:cNvPr>
          <p:cNvSpPr txBox="1"/>
          <p:nvPr/>
        </p:nvSpPr>
        <p:spPr>
          <a:xfrm>
            <a:off x="3265271" y="3457600"/>
            <a:ext cx="996427" cy="830997"/>
          </a:xfrm>
          <a:prstGeom prst="rect">
            <a:avLst/>
          </a:prstGeom>
          <a:noFill/>
        </p:spPr>
        <p:txBody>
          <a:bodyPr wrap="none" rtlCol="0">
            <a:spAutoFit/>
          </a:bodyPr>
          <a:lstStyle/>
          <a:p>
            <a:r>
              <a:rPr lang="sv-SE" sz="1200" dirty="0"/>
              <a:t>Databaser</a:t>
            </a:r>
          </a:p>
          <a:p>
            <a:r>
              <a:rPr lang="sv-SE" sz="1200" dirty="0"/>
              <a:t>Lång-/korttid</a:t>
            </a:r>
          </a:p>
          <a:p>
            <a:r>
              <a:rPr lang="sv-SE" sz="1200" dirty="0"/>
              <a:t>Realtid</a:t>
            </a:r>
          </a:p>
          <a:p>
            <a:r>
              <a:rPr lang="sv-SE" sz="1200" dirty="0"/>
              <a:t>…</a:t>
            </a:r>
          </a:p>
        </p:txBody>
      </p:sp>
      <p:sp>
        <p:nvSpPr>
          <p:cNvPr id="46" name="textruta 45">
            <a:extLst>
              <a:ext uri="{FF2B5EF4-FFF2-40B4-BE49-F238E27FC236}">
                <a16:creationId xmlns:a16="http://schemas.microsoft.com/office/drawing/2014/main" id="{180C5381-C521-4E79-8572-5345EF5FFE43}"/>
              </a:ext>
            </a:extLst>
          </p:cNvPr>
          <p:cNvSpPr txBox="1"/>
          <p:nvPr/>
        </p:nvSpPr>
        <p:spPr>
          <a:xfrm>
            <a:off x="7657908" y="4176442"/>
            <a:ext cx="797078" cy="461665"/>
          </a:xfrm>
          <a:prstGeom prst="rect">
            <a:avLst/>
          </a:prstGeom>
          <a:noFill/>
        </p:spPr>
        <p:txBody>
          <a:bodyPr wrap="none" rtlCol="0">
            <a:spAutoFit/>
          </a:bodyPr>
          <a:lstStyle/>
          <a:p>
            <a:r>
              <a:rPr lang="sv-SE" sz="1200" dirty="0"/>
              <a:t>Läsa Data</a:t>
            </a:r>
          </a:p>
          <a:p>
            <a:r>
              <a:rPr lang="sv-SE" sz="1200" dirty="0"/>
              <a:t>Styra Ting</a:t>
            </a:r>
          </a:p>
        </p:txBody>
      </p:sp>
      <p:sp>
        <p:nvSpPr>
          <p:cNvPr id="47" name="textruta 46">
            <a:extLst>
              <a:ext uri="{FF2B5EF4-FFF2-40B4-BE49-F238E27FC236}">
                <a16:creationId xmlns:a16="http://schemas.microsoft.com/office/drawing/2014/main" id="{7FBC70DD-E90A-4CDF-9BE2-B0141BD06F74}"/>
              </a:ext>
            </a:extLst>
          </p:cNvPr>
          <p:cNvSpPr txBox="1"/>
          <p:nvPr/>
        </p:nvSpPr>
        <p:spPr>
          <a:xfrm>
            <a:off x="8756432" y="4554558"/>
            <a:ext cx="797078" cy="461665"/>
          </a:xfrm>
          <a:prstGeom prst="rect">
            <a:avLst/>
          </a:prstGeom>
          <a:noFill/>
        </p:spPr>
        <p:txBody>
          <a:bodyPr wrap="none" rtlCol="0">
            <a:spAutoFit/>
          </a:bodyPr>
          <a:lstStyle/>
          <a:p>
            <a:r>
              <a:rPr lang="sv-SE" sz="1200" dirty="0"/>
              <a:t>Läsa Data</a:t>
            </a:r>
          </a:p>
          <a:p>
            <a:r>
              <a:rPr lang="sv-SE" sz="1200" dirty="0"/>
              <a:t>Styra Ting</a:t>
            </a:r>
          </a:p>
        </p:txBody>
      </p:sp>
      <p:sp>
        <p:nvSpPr>
          <p:cNvPr id="48" name="Ellips 47">
            <a:extLst>
              <a:ext uri="{FF2B5EF4-FFF2-40B4-BE49-F238E27FC236}">
                <a16:creationId xmlns:a16="http://schemas.microsoft.com/office/drawing/2014/main" id="{F6FD343E-D1C0-4E53-BB70-7F51AB779C24}"/>
              </a:ext>
            </a:extLst>
          </p:cNvPr>
          <p:cNvSpPr/>
          <p:nvPr/>
        </p:nvSpPr>
        <p:spPr>
          <a:xfrm>
            <a:off x="9631566" y="4324588"/>
            <a:ext cx="1117877" cy="3199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EDGE</a:t>
            </a:r>
          </a:p>
        </p:txBody>
      </p:sp>
      <p:sp>
        <p:nvSpPr>
          <p:cNvPr id="65" name="Ellips 64">
            <a:extLst>
              <a:ext uri="{FF2B5EF4-FFF2-40B4-BE49-F238E27FC236}">
                <a16:creationId xmlns:a16="http://schemas.microsoft.com/office/drawing/2014/main" id="{3CBE64CA-E229-458A-9E3D-563049C0BC87}"/>
              </a:ext>
            </a:extLst>
          </p:cNvPr>
          <p:cNvSpPr/>
          <p:nvPr/>
        </p:nvSpPr>
        <p:spPr>
          <a:xfrm>
            <a:off x="10341963" y="4427756"/>
            <a:ext cx="1117877" cy="34758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Regler-system</a:t>
            </a:r>
          </a:p>
        </p:txBody>
      </p:sp>
      <p:sp>
        <p:nvSpPr>
          <p:cNvPr id="73" name="Rektangel: rundade hörn 72">
            <a:extLst>
              <a:ext uri="{FF2B5EF4-FFF2-40B4-BE49-F238E27FC236}">
                <a16:creationId xmlns:a16="http://schemas.microsoft.com/office/drawing/2014/main" id="{6C1048F9-603B-44BF-AD12-A424D13CE57E}"/>
              </a:ext>
            </a:extLst>
          </p:cNvPr>
          <p:cNvSpPr/>
          <p:nvPr/>
        </p:nvSpPr>
        <p:spPr>
          <a:xfrm>
            <a:off x="3939072" y="1230728"/>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Allmänhet</a:t>
            </a:r>
          </a:p>
        </p:txBody>
      </p:sp>
      <p:sp>
        <p:nvSpPr>
          <p:cNvPr id="76" name="Rektangel: rundade hörn 75">
            <a:extLst>
              <a:ext uri="{FF2B5EF4-FFF2-40B4-BE49-F238E27FC236}">
                <a16:creationId xmlns:a16="http://schemas.microsoft.com/office/drawing/2014/main" id="{10947A66-D0BC-44D5-A317-7F1352D71FCC}"/>
              </a:ext>
            </a:extLst>
          </p:cNvPr>
          <p:cNvSpPr/>
          <p:nvPr/>
        </p:nvSpPr>
        <p:spPr>
          <a:xfrm>
            <a:off x="4692518" y="1523576"/>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Myndigheter</a:t>
            </a:r>
          </a:p>
        </p:txBody>
      </p:sp>
      <p:sp>
        <p:nvSpPr>
          <p:cNvPr id="77" name="Rektangel: rundade hörn 76">
            <a:extLst>
              <a:ext uri="{FF2B5EF4-FFF2-40B4-BE49-F238E27FC236}">
                <a16:creationId xmlns:a16="http://schemas.microsoft.com/office/drawing/2014/main" id="{9D520F99-2FD1-49DA-80D6-14AFAD113E84}"/>
              </a:ext>
            </a:extLst>
          </p:cNvPr>
          <p:cNvSpPr/>
          <p:nvPr/>
        </p:nvSpPr>
        <p:spPr>
          <a:xfrm>
            <a:off x="5527122" y="1796809"/>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Företag</a:t>
            </a:r>
          </a:p>
        </p:txBody>
      </p:sp>
      <p:sp>
        <p:nvSpPr>
          <p:cNvPr id="78" name="Ellips 77">
            <a:extLst>
              <a:ext uri="{FF2B5EF4-FFF2-40B4-BE49-F238E27FC236}">
                <a16:creationId xmlns:a16="http://schemas.microsoft.com/office/drawing/2014/main" id="{5D54C054-2664-4BF5-B131-1CED4C4E0A4C}"/>
              </a:ext>
            </a:extLst>
          </p:cNvPr>
          <p:cNvSpPr/>
          <p:nvPr/>
        </p:nvSpPr>
        <p:spPr>
          <a:xfrm>
            <a:off x="10807237" y="4057423"/>
            <a:ext cx="1221725" cy="34758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AI / ML /BI</a:t>
            </a:r>
          </a:p>
        </p:txBody>
      </p:sp>
      <p:sp>
        <p:nvSpPr>
          <p:cNvPr id="79" name="Ellips 78">
            <a:extLst>
              <a:ext uri="{FF2B5EF4-FFF2-40B4-BE49-F238E27FC236}">
                <a16:creationId xmlns:a16="http://schemas.microsoft.com/office/drawing/2014/main" id="{76320ED9-3865-48EA-84E0-5B1B8D8EFC80}"/>
              </a:ext>
            </a:extLst>
          </p:cNvPr>
          <p:cNvSpPr/>
          <p:nvPr/>
        </p:nvSpPr>
        <p:spPr>
          <a:xfrm>
            <a:off x="9154971" y="3061507"/>
            <a:ext cx="1433975" cy="46166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err="1"/>
              <a:t>Appar</a:t>
            </a:r>
            <a:r>
              <a:rPr lang="sv-SE" sz="1200" dirty="0"/>
              <a:t>/webb</a:t>
            </a:r>
          </a:p>
        </p:txBody>
      </p:sp>
      <p:sp>
        <p:nvSpPr>
          <p:cNvPr id="80" name="Ellips 79">
            <a:extLst>
              <a:ext uri="{FF2B5EF4-FFF2-40B4-BE49-F238E27FC236}">
                <a16:creationId xmlns:a16="http://schemas.microsoft.com/office/drawing/2014/main" id="{9E4865DA-8E8F-4D2D-8451-08A7396C4814}"/>
              </a:ext>
            </a:extLst>
          </p:cNvPr>
          <p:cNvSpPr/>
          <p:nvPr/>
        </p:nvSpPr>
        <p:spPr>
          <a:xfrm>
            <a:off x="3148653" y="2332760"/>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Öppet</a:t>
            </a:r>
          </a:p>
        </p:txBody>
      </p:sp>
      <p:sp>
        <p:nvSpPr>
          <p:cNvPr id="82" name="Ellips 81">
            <a:extLst>
              <a:ext uri="{FF2B5EF4-FFF2-40B4-BE49-F238E27FC236}">
                <a16:creationId xmlns:a16="http://schemas.microsoft.com/office/drawing/2014/main" id="{59F9E6CC-38EF-4596-8208-CD4DEBC46A7D}"/>
              </a:ext>
            </a:extLst>
          </p:cNvPr>
          <p:cNvSpPr/>
          <p:nvPr/>
        </p:nvSpPr>
        <p:spPr>
          <a:xfrm>
            <a:off x="4806752" y="2477217"/>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Begränsat</a:t>
            </a:r>
          </a:p>
        </p:txBody>
      </p:sp>
      <p:sp>
        <p:nvSpPr>
          <p:cNvPr id="83" name="Ellips 82">
            <a:extLst>
              <a:ext uri="{FF2B5EF4-FFF2-40B4-BE49-F238E27FC236}">
                <a16:creationId xmlns:a16="http://schemas.microsoft.com/office/drawing/2014/main" id="{6E66F3C3-09FF-44B8-B9F5-65FADF9DCD6F}"/>
              </a:ext>
            </a:extLst>
          </p:cNvPr>
          <p:cNvSpPr/>
          <p:nvPr/>
        </p:nvSpPr>
        <p:spPr>
          <a:xfrm>
            <a:off x="2935528" y="2816038"/>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API</a:t>
            </a:r>
          </a:p>
        </p:txBody>
      </p:sp>
      <p:sp>
        <p:nvSpPr>
          <p:cNvPr id="85" name="Ellips 84">
            <a:extLst>
              <a:ext uri="{FF2B5EF4-FFF2-40B4-BE49-F238E27FC236}">
                <a16:creationId xmlns:a16="http://schemas.microsoft.com/office/drawing/2014/main" id="{83E46FBC-8D11-434F-8F4E-B003F10BE08C}"/>
              </a:ext>
            </a:extLst>
          </p:cNvPr>
          <p:cNvSpPr/>
          <p:nvPr/>
        </p:nvSpPr>
        <p:spPr>
          <a:xfrm>
            <a:off x="4561551" y="2894449"/>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Metadata</a:t>
            </a:r>
            <a:endParaRPr lang="sv-SE" sz="1200" dirty="0">
              <a:solidFill>
                <a:schemeClr val="dk1"/>
              </a:solidFill>
            </a:endParaRPr>
          </a:p>
        </p:txBody>
      </p:sp>
      <p:sp>
        <p:nvSpPr>
          <p:cNvPr id="88" name="Rektangel: rundade hörn 87">
            <a:extLst>
              <a:ext uri="{FF2B5EF4-FFF2-40B4-BE49-F238E27FC236}">
                <a16:creationId xmlns:a16="http://schemas.microsoft.com/office/drawing/2014/main" id="{3DFC3118-549C-46E0-9440-CAF3CAE441CB}"/>
              </a:ext>
            </a:extLst>
          </p:cNvPr>
          <p:cNvSpPr/>
          <p:nvPr/>
        </p:nvSpPr>
        <p:spPr>
          <a:xfrm>
            <a:off x="8919347" y="1582514"/>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Verksamheter</a:t>
            </a:r>
          </a:p>
        </p:txBody>
      </p:sp>
      <p:sp>
        <p:nvSpPr>
          <p:cNvPr id="89" name="Rektangel: rundade hörn 88">
            <a:extLst>
              <a:ext uri="{FF2B5EF4-FFF2-40B4-BE49-F238E27FC236}">
                <a16:creationId xmlns:a16="http://schemas.microsoft.com/office/drawing/2014/main" id="{A5F212F2-1A52-4225-BCE9-44CEBB5A84C9}"/>
              </a:ext>
            </a:extLst>
          </p:cNvPr>
          <p:cNvSpPr/>
          <p:nvPr/>
        </p:nvSpPr>
        <p:spPr>
          <a:xfrm>
            <a:off x="10209089" y="1705040"/>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Företag</a:t>
            </a:r>
          </a:p>
        </p:txBody>
      </p:sp>
      <p:sp>
        <p:nvSpPr>
          <p:cNvPr id="90" name="Ellips 89">
            <a:extLst>
              <a:ext uri="{FF2B5EF4-FFF2-40B4-BE49-F238E27FC236}">
                <a16:creationId xmlns:a16="http://schemas.microsoft.com/office/drawing/2014/main" id="{75132879-8495-420C-9219-75FBF25127F5}"/>
              </a:ext>
            </a:extLst>
          </p:cNvPr>
          <p:cNvSpPr/>
          <p:nvPr/>
        </p:nvSpPr>
        <p:spPr>
          <a:xfrm>
            <a:off x="10857634" y="3267546"/>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API</a:t>
            </a:r>
          </a:p>
        </p:txBody>
      </p:sp>
      <p:sp>
        <p:nvSpPr>
          <p:cNvPr id="81" name="Moln 80">
            <a:extLst>
              <a:ext uri="{FF2B5EF4-FFF2-40B4-BE49-F238E27FC236}">
                <a16:creationId xmlns:a16="http://schemas.microsoft.com/office/drawing/2014/main" id="{A5D4FB6A-3735-44F7-846E-9BA8E950EB5D}"/>
              </a:ext>
            </a:extLst>
          </p:cNvPr>
          <p:cNvSpPr/>
          <p:nvPr/>
        </p:nvSpPr>
        <p:spPr>
          <a:xfrm>
            <a:off x="8349492" y="646050"/>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gatubelysning</a:t>
            </a:r>
          </a:p>
        </p:txBody>
      </p:sp>
      <p:sp>
        <p:nvSpPr>
          <p:cNvPr id="92" name="Moln 91">
            <a:extLst>
              <a:ext uri="{FF2B5EF4-FFF2-40B4-BE49-F238E27FC236}">
                <a16:creationId xmlns:a16="http://schemas.microsoft.com/office/drawing/2014/main" id="{3E58BA5E-9C25-4736-825A-9C1744132AA1}"/>
              </a:ext>
            </a:extLst>
          </p:cNvPr>
          <p:cNvSpPr/>
          <p:nvPr/>
        </p:nvSpPr>
        <p:spPr>
          <a:xfrm>
            <a:off x="9323236" y="371311"/>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värmestyrning</a:t>
            </a:r>
          </a:p>
        </p:txBody>
      </p:sp>
      <p:sp>
        <p:nvSpPr>
          <p:cNvPr id="94" name="Moln 93">
            <a:extLst>
              <a:ext uri="{FF2B5EF4-FFF2-40B4-BE49-F238E27FC236}">
                <a16:creationId xmlns:a16="http://schemas.microsoft.com/office/drawing/2014/main" id="{2AFFA55D-6A42-42AD-8749-994589C39AFF}"/>
              </a:ext>
            </a:extLst>
          </p:cNvPr>
          <p:cNvSpPr/>
          <p:nvPr/>
        </p:nvSpPr>
        <p:spPr>
          <a:xfrm>
            <a:off x="10275415" y="101465"/>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Välfärdsteknik</a:t>
            </a:r>
          </a:p>
        </p:txBody>
      </p:sp>
      <p:sp>
        <p:nvSpPr>
          <p:cNvPr id="97" name="Moln 96">
            <a:extLst>
              <a:ext uri="{FF2B5EF4-FFF2-40B4-BE49-F238E27FC236}">
                <a16:creationId xmlns:a16="http://schemas.microsoft.com/office/drawing/2014/main" id="{1FA3D37D-E905-4FB9-B6B4-337805203A7F}"/>
              </a:ext>
            </a:extLst>
          </p:cNvPr>
          <p:cNvSpPr/>
          <p:nvPr/>
        </p:nvSpPr>
        <p:spPr>
          <a:xfrm>
            <a:off x="4304841" y="477510"/>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Miljö-rapportering</a:t>
            </a:r>
          </a:p>
        </p:txBody>
      </p:sp>
      <p:sp>
        <p:nvSpPr>
          <p:cNvPr id="98" name="Moln 97">
            <a:extLst>
              <a:ext uri="{FF2B5EF4-FFF2-40B4-BE49-F238E27FC236}">
                <a16:creationId xmlns:a16="http://schemas.microsoft.com/office/drawing/2014/main" id="{540EF075-41A7-469C-B9F8-32370451F17F}"/>
              </a:ext>
            </a:extLst>
          </p:cNvPr>
          <p:cNvSpPr/>
          <p:nvPr/>
        </p:nvSpPr>
        <p:spPr>
          <a:xfrm>
            <a:off x="5355163" y="282511"/>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Öppet tillgänglig data</a:t>
            </a:r>
          </a:p>
        </p:txBody>
      </p:sp>
      <p:sp>
        <p:nvSpPr>
          <p:cNvPr id="99" name="Moln 98">
            <a:extLst>
              <a:ext uri="{FF2B5EF4-FFF2-40B4-BE49-F238E27FC236}">
                <a16:creationId xmlns:a16="http://schemas.microsoft.com/office/drawing/2014/main" id="{5D7B8ABC-F609-4CF7-BC81-EB3E2EC29946}"/>
              </a:ext>
            </a:extLst>
          </p:cNvPr>
          <p:cNvSpPr/>
          <p:nvPr/>
        </p:nvSpPr>
        <p:spPr>
          <a:xfrm>
            <a:off x="5415856" y="790432"/>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Marknads-information</a:t>
            </a:r>
          </a:p>
        </p:txBody>
      </p:sp>
      <p:sp>
        <p:nvSpPr>
          <p:cNvPr id="115" name="textruta 114">
            <a:extLst>
              <a:ext uri="{FF2B5EF4-FFF2-40B4-BE49-F238E27FC236}">
                <a16:creationId xmlns:a16="http://schemas.microsoft.com/office/drawing/2014/main" id="{5561BDAE-E0B5-414D-8711-1A7EAD18BB0E}"/>
              </a:ext>
            </a:extLst>
          </p:cNvPr>
          <p:cNvSpPr txBox="1"/>
          <p:nvPr/>
        </p:nvSpPr>
        <p:spPr>
          <a:xfrm>
            <a:off x="5487581" y="6256261"/>
            <a:ext cx="3595151" cy="369332"/>
          </a:xfrm>
          <a:prstGeom prst="rect">
            <a:avLst/>
          </a:prstGeom>
          <a:noFill/>
        </p:spPr>
        <p:txBody>
          <a:bodyPr wrap="none" rtlCol="0">
            <a:spAutoFit/>
          </a:bodyPr>
          <a:lstStyle/>
          <a:p>
            <a:r>
              <a:rPr lang="sv-SE" dirty="0"/>
              <a:t>Krav på IT plattformar, Ting och Data</a:t>
            </a:r>
          </a:p>
        </p:txBody>
      </p:sp>
      <p:sp>
        <p:nvSpPr>
          <p:cNvPr id="116" name="textruta 115">
            <a:extLst>
              <a:ext uri="{FF2B5EF4-FFF2-40B4-BE49-F238E27FC236}">
                <a16:creationId xmlns:a16="http://schemas.microsoft.com/office/drawing/2014/main" id="{1A2E492B-C87A-4F7A-A605-3E6B89871139}"/>
              </a:ext>
            </a:extLst>
          </p:cNvPr>
          <p:cNvSpPr txBox="1"/>
          <p:nvPr/>
        </p:nvSpPr>
        <p:spPr>
          <a:xfrm>
            <a:off x="-22408" y="387469"/>
            <a:ext cx="4731256" cy="646331"/>
          </a:xfrm>
          <a:prstGeom prst="rect">
            <a:avLst/>
          </a:prstGeom>
          <a:noFill/>
        </p:spPr>
        <p:txBody>
          <a:bodyPr wrap="square" rtlCol="0">
            <a:spAutoFit/>
          </a:bodyPr>
          <a:lstStyle/>
          <a:p>
            <a:r>
              <a:rPr lang="sv-SE" sz="3600" dirty="0"/>
              <a:t>PRINCIPER - STATUS</a:t>
            </a:r>
          </a:p>
        </p:txBody>
      </p:sp>
      <p:cxnSp>
        <p:nvCxnSpPr>
          <p:cNvPr id="118" name="Rak pilkoppling 117">
            <a:extLst>
              <a:ext uri="{FF2B5EF4-FFF2-40B4-BE49-F238E27FC236}">
                <a16:creationId xmlns:a16="http://schemas.microsoft.com/office/drawing/2014/main" id="{A8DFD1CB-16E5-4161-81A1-EFCB32FBD6EE}"/>
              </a:ext>
            </a:extLst>
          </p:cNvPr>
          <p:cNvCxnSpPr>
            <a:endCxn id="73" idx="2"/>
          </p:cNvCxnSpPr>
          <p:nvPr/>
        </p:nvCxnSpPr>
        <p:spPr>
          <a:xfrm flipV="1">
            <a:off x="4520789" y="1616441"/>
            <a:ext cx="141621" cy="818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Rak pilkoppling 119">
            <a:extLst>
              <a:ext uri="{FF2B5EF4-FFF2-40B4-BE49-F238E27FC236}">
                <a16:creationId xmlns:a16="http://schemas.microsoft.com/office/drawing/2014/main" id="{E18257A7-47A3-45CF-A3A4-9AB7537D34C5}"/>
              </a:ext>
            </a:extLst>
          </p:cNvPr>
          <p:cNvCxnSpPr/>
          <p:nvPr/>
        </p:nvCxnSpPr>
        <p:spPr>
          <a:xfrm flipV="1">
            <a:off x="4516179" y="1877094"/>
            <a:ext cx="777294" cy="588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Rak pilkoppling 121">
            <a:extLst>
              <a:ext uri="{FF2B5EF4-FFF2-40B4-BE49-F238E27FC236}">
                <a16:creationId xmlns:a16="http://schemas.microsoft.com/office/drawing/2014/main" id="{BDE1CF0C-1A70-42CD-A9F3-9F02B0BA1920}"/>
              </a:ext>
            </a:extLst>
          </p:cNvPr>
          <p:cNvCxnSpPr>
            <a:cxnSpLocks/>
            <a:stCxn id="49" idx="0"/>
            <a:endCxn id="77" idx="1"/>
          </p:cNvCxnSpPr>
          <p:nvPr/>
        </p:nvCxnSpPr>
        <p:spPr>
          <a:xfrm flipV="1">
            <a:off x="4516179" y="1989666"/>
            <a:ext cx="1010943" cy="454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Rak pilkoppling 122">
            <a:extLst>
              <a:ext uri="{FF2B5EF4-FFF2-40B4-BE49-F238E27FC236}">
                <a16:creationId xmlns:a16="http://schemas.microsoft.com/office/drawing/2014/main" id="{BC4E83D2-4F23-474E-83C8-EA9FADF8D071}"/>
              </a:ext>
            </a:extLst>
          </p:cNvPr>
          <p:cNvCxnSpPr>
            <a:cxnSpLocks/>
            <a:stCxn id="7" idx="0"/>
            <a:endCxn id="88" idx="2"/>
          </p:cNvCxnSpPr>
          <p:nvPr/>
        </p:nvCxnSpPr>
        <p:spPr>
          <a:xfrm flipH="1" flipV="1">
            <a:off x="9642685" y="1968227"/>
            <a:ext cx="954620" cy="1338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Rak pilkoppling 126">
            <a:extLst>
              <a:ext uri="{FF2B5EF4-FFF2-40B4-BE49-F238E27FC236}">
                <a16:creationId xmlns:a16="http://schemas.microsoft.com/office/drawing/2014/main" id="{2526A2DA-EAB5-4D6F-9447-B188A539197D}"/>
              </a:ext>
            </a:extLst>
          </p:cNvPr>
          <p:cNvCxnSpPr>
            <a:stCxn id="7" idx="0"/>
            <a:endCxn id="89" idx="2"/>
          </p:cNvCxnSpPr>
          <p:nvPr/>
        </p:nvCxnSpPr>
        <p:spPr>
          <a:xfrm flipV="1">
            <a:off x="10597305" y="2090753"/>
            <a:ext cx="335122" cy="1216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Moln 56">
            <a:extLst>
              <a:ext uri="{FF2B5EF4-FFF2-40B4-BE49-F238E27FC236}">
                <a16:creationId xmlns:a16="http://schemas.microsoft.com/office/drawing/2014/main" id="{1F27F704-5E1D-4B59-A322-4C02DBB03880}"/>
              </a:ext>
            </a:extLst>
          </p:cNvPr>
          <p:cNvSpPr/>
          <p:nvPr/>
        </p:nvSpPr>
        <p:spPr>
          <a:xfrm>
            <a:off x="8296764" y="36904"/>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städning</a:t>
            </a:r>
          </a:p>
        </p:txBody>
      </p:sp>
      <p:sp>
        <p:nvSpPr>
          <p:cNvPr id="54" name="Ellips 53">
            <a:extLst>
              <a:ext uri="{FF2B5EF4-FFF2-40B4-BE49-F238E27FC236}">
                <a16:creationId xmlns:a16="http://schemas.microsoft.com/office/drawing/2014/main" id="{61F57029-76C5-439A-9A17-B4442849B63F}"/>
              </a:ext>
            </a:extLst>
          </p:cNvPr>
          <p:cNvSpPr/>
          <p:nvPr/>
        </p:nvSpPr>
        <p:spPr>
          <a:xfrm>
            <a:off x="215013" y="1869877"/>
            <a:ext cx="2290526" cy="1130837"/>
          </a:xfrm>
          <a:prstGeom prst="ellipse">
            <a:avLst/>
          </a:prstGeom>
          <a:noFill/>
          <a:ln w="57150">
            <a:solidFill>
              <a:srgbClr val="FF00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Ellips 55">
            <a:extLst>
              <a:ext uri="{FF2B5EF4-FFF2-40B4-BE49-F238E27FC236}">
                <a16:creationId xmlns:a16="http://schemas.microsoft.com/office/drawing/2014/main" id="{1258A9EA-63B1-42F9-A3D4-F155E00658EA}"/>
              </a:ext>
            </a:extLst>
          </p:cNvPr>
          <p:cNvSpPr/>
          <p:nvPr/>
        </p:nvSpPr>
        <p:spPr>
          <a:xfrm>
            <a:off x="114310" y="3041437"/>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Ellips 57">
            <a:extLst>
              <a:ext uri="{FF2B5EF4-FFF2-40B4-BE49-F238E27FC236}">
                <a16:creationId xmlns:a16="http://schemas.microsoft.com/office/drawing/2014/main" id="{04D57AC8-E6F8-41AB-A1AB-A9A8D895C76E}"/>
              </a:ext>
            </a:extLst>
          </p:cNvPr>
          <p:cNvSpPr/>
          <p:nvPr/>
        </p:nvSpPr>
        <p:spPr>
          <a:xfrm>
            <a:off x="186292" y="4133896"/>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Ellips 58">
            <a:extLst>
              <a:ext uri="{FF2B5EF4-FFF2-40B4-BE49-F238E27FC236}">
                <a16:creationId xmlns:a16="http://schemas.microsoft.com/office/drawing/2014/main" id="{AC6BC0F7-4F6A-412A-B8EE-C25DF2EA3BA4}"/>
              </a:ext>
            </a:extLst>
          </p:cNvPr>
          <p:cNvSpPr/>
          <p:nvPr/>
        </p:nvSpPr>
        <p:spPr>
          <a:xfrm>
            <a:off x="63927" y="5330071"/>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Ellips 59">
            <a:extLst>
              <a:ext uri="{FF2B5EF4-FFF2-40B4-BE49-F238E27FC236}">
                <a16:creationId xmlns:a16="http://schemas.microsoft.com/office/drawing/2014/main" id="{8517C8DA-7FC3-4C32-8DF6-3168CDF21152}"/>
              </a:ext>
            </a:extLst>
          </p:cNvPr>
          <p:cNvSpPr/>
          <p:nvPr/>
        </p:nvSpPr>
        <p:spPr>
          <a:xfrm>
            <a:off x="3305513" y="2358708"/>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Ellips 60">
            <a:extLst>
              <a:ext uri="{FF2B5EF4-FFF2-40B4-BE49-F238E27FC236}">
                <a16:creationId xmlns:a16="http://schemas.microsoft.com/office/drawing/2014/main" id="{483F424E-F21C-42D6-8F5C-06BCDA4C0CDE}"/>
              </a:ext>
            </a:extLst>
          </p:cNvPr>
          <p:cNvSpPr/>
          <p:nvPr/>
        </p:nvSpPr>
        <p:spPr>
          <a:xfrm>
            <a:off x="2788596" y="3906373"/>
            <a:ext cx="2906831" cy="2435725"/>
          </a:xfrm>
          <a:prstGeom prst="ellipse">
            <a:avLst/>
          </a:prstGeom>
          <a:noFill/>
          <a:ln w="57150">
            <a:solidFill>
              <a:srgbClr val="FF00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2" name="Ellips 61">
            <a:extLst>
              <a:ext uri="{FF2B5EF4-FFF2-40B4-BE49-F238E27FC236}">
                <a16:creationId xmlns:a16="http://schemas.microsoft.com/office/drawing/2014/main" id="{D81E0271-7844-4483-882E-AB0E9155B447}"/>
              </a:ext>
            </a:extLst>
          </p:cNvPr>
          <p:cNvSpPr/>
          <p:nvPr/>
        </p:nvSpPr>
        <p:spPr>
          <a:xfrm>
            <a:off x="6439055" y="4687998"/>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3" name="Ellips 62">
            <a:extLst>
              <a:ext uri="{FF2B5EF4-FFF2-40B4-BE49-F238E27FC236}">
                <a16:creationId xmlns:a16="http://schemas.microsoft.com/office/drawing/2014/main" id="{09B91461-2565-4756-B8C0-0A738EAA549F}"/>
              </a:ext>
            </a:extLst>
          </p:cNvPr>
          <p:cNvSpPr/>
          <p:nvPr/>
        </p:nvSpPr>
        <p:spPr>
          <a:xfrm>
            <a:off x="6487186" y="2496088"/>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Ellips 63">
            <a:extLst>
              <a:ext uri="{FF2B5EF4-FFF2-40B4-BE49-F238E27FC236}">
                <a16:creationId xmlns:a16="http://schemas.microsoft.com/office/drawing/2014/main" id="{3D0D2C43-130C-4641-8DDB-3543EFD27A74}"/>
              </a:ext>
            </a:extLst>
          </p:cNvPr>
          <p:cNvSpPr/>
          <p:nvPr/>
        </p:nvSpPr>
        <p:spPr>
          <a:xfrm>
            <a:off x="9403403" y="3139995"/>
            <a:ext cx="2504445" cy="1748542"/>
          </a:xfrm>
          <a:prstGeom prst="ellipse">
            <a:avLst/>
          </a:prstGeom>
          <a:noFill/>
          <a:ln w="57150">
            <a:solidFill>
              <a:srgbClr val="FF00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086587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CF69C427-B1D9-444A-9D80-1731FBB156BB}"/>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kern="1200">
                <a:solidFill>
                  <a:schemeClr val="tx1"/>
                </a:solidFill>
                <a:latin typeface="+mj-lt"/>
                <a:ea typeface="+mj-ea"/>
                <a:cs typeface="+mj-cs"/>
              </a:rPr>
              <a:t>Tack för uppmärksamheten</a:t>
            </a:r>
          </a:p>
        </p:txBody>
      </p:sp>
      <p:sp>
        <p:nvSpPr>
          <p:cNvPr id="3" name="Platshållare för text 2">
            <a:extLst>
              <a:ext uri="{FF2B5EF4-FFF2-40B4-BE49-F238E27FC236}">
                <a16:creationId xmlns:a16="http://schemas.microsoft.com/office/drawing/2014/main" id="{5A15964D-0FE8-4208-A05F-E1553D20EA2D}"/>
              </a:ext>
            </a:extLst>
          </p:cNvPr>
          <p:cNvSpPr>
            <a:spLocks noGrp="1"/>
          </p:cNvSpPr>
          <p:nvPr>
            <p:ph type="body" idx="1"/>
          </p:nvPr>
        </p:nvSpPr>
        <p:spPr>
          <a:xfrm>
            <a:off x="4038600" y="4782320"/>
            <a:ext cx="7644627" cy="1329443"/>
          </a:xfrm>
        </p:spPr>
        <p:txBody>
          <a:bodyPr vert="horz" lIns="91440" tIns="45720" rIns="91440" bIns="45720" rtlCol="0">
            <a:normAutofit/>
          </a:bodyPr>
          <a:lstStyle/>
          <a:p>
            <a:pPr algn="r"/>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186181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ubrik 1">
            <a:extLst>
              <a:ext uri="{FF2B5EF4-FFF2-40B4-BE49-F238E27FC236}">
                <a16:creationId xmlns:a16="http://schemas.microsoft.com/office/drawing/2014/main" id="{50CB2504-4FB4-4116-B899-221956254D5A}"/>
              </a:ext>
            </a:extLst>
          </p:cNvPr>
          <p:cNvSpPr txBox="1">
            <a:spLocks/>
          </p:cNvSpPr>
          <p:nvPr/>
        </p:nvSpPr>
        <p:spPr>
          <a:xfrm>
            <a:off x="1097280" y="286603"/>
            <a:ext cx="10058400" cy="14507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endParaRPr kumimoji="0" lang="sv-SE" sz="4800" b="0" i="0" u="none" strike="noStrike" kern="1200" cap="none" spc="-50" normalizeH="0" baseline="0" noProof="0" dirty="0">
              <a:ln>
                <a:noFill/>
              </a:ln>
              <a:solidFill>
                <a:sysClr val="windowText" lastClr="000000">
                  <a:lumMod val="75000"/>
                  <a:lumOff val="25000"/>
                </a:sysClr>
              </a:solidFill>
              <a:effectLst/>
              <a:uLnTx/>
              <a:uFillTx/>
              <a:latin typeface="Calibri Light" panose="020F0302020204030204"/>
              <a:ea typeface="+mj-ea"/>
              <a:cs typeface="+mj-cs"/>
            </a:endParaRPr>
          </a:p>
        </p:txBody>
      </p:sp>
      <p:sp>
        <p:nvSpPr>
          <p:cNvPr id="85" name="Platshållare för datum 3">
            <a:extLst>
              <a:ext uri="{FF2B5EF4-FFF2-40B4-BE49-F238E27FC236}">
                <a16:creationId xmlns:a16="http://schemas.microsoft.com/office/drawing/2014/main" id="{D6254EE2-CA3C-432B-9659-7093919F017C}"/>
              </a:ext>
            </a:extLst>
          </p:cNvPr>
          <p:cNvSpPr txBox="1">
            <a:spLocks/>
          </p:cNvSpPr>
          <p:nvPr/>
        </p:nvSpPr>
        <p:spPr>
          <a:xfrm>
            <a:off x="1097280" y="6459785"/>
            <a:ext cx="2472271" cy="365125"/>
          </a:xfrm>
          <a:prstGeom prst="rect">
            <a:avLst/>
          </a:prstGeom>
        </p:spPr>
        <p:txBody>
          <a:bodyPr vert="horz" lIns="91440" tIns="45720" rIns="91440" bIns="45720" rtlCol="0" anchor="ctr"/>
          <a:lstStyle>
            <a:defPPr>
              <a:defRPr lang="sv-SE"/>
            </a:defPPr>
            <a:lvl1pPr marL="0" algn="l"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F4AF9B6F-75F4-4555-835D-A314721F9DA6}" type="datetime1">
              <a:rPr kumimoji="0" lang="sv-SE"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2020-08-21</a:t>
            </a:fld>
            <a:endParaRPr kumimoji="0" lang="sv-SE"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6" name="Platshållare för sidfot 4">
            <a:extLst>
              <a:ext uri="{FF2B5EF4-FFF2-40B4-BE49-F238E27FC236}">
                <a16:creationId xmlns:a16="http://schemas.microsoft.com/office/drawing/2014/main" id="{A68A9C5A-062E-46E3-B4B2-858133908136}"/>
              </a:ext>
            </a:extLst>
          </p:cNvPr>
          <p:cNvSpPr txBox="1">
            <a:spLocks/>
          </p:cNvSpPr>
          <p:nvPr/>
        </p:nvSpPr>
        <p:spPr>
          <a:xfrm>
            <a:off x="3686185" y="6459785"/>
            <a:ext cx="4822804" cy="365125"/>
          </a:xfrm>
          <a:prstGeom prst="rect">
            <a:avLst/>
          </a:prstGeom>
        </p:spPr>
        <p:txBody>
          <a:bodyPr vert="horz" lIns="91440" tIns="45720" rIns="91440" bIns="45720" rtlCol="0" anchor="ctr"/>
          <a:lstStyle>
            <a:defPPr>
              <a:defRPr lang="sv-SE"/>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900" b="0" i="0" u="none" strike="noStrike" kern="1200" cap="all" spc="0" normalizeH="0" baseline="0" noProof="0">
                <a:ln>
                  <a:noFill/>
                </a:ln>
                <a:solidFill>
                  <a:srgbClr val="FFFFFF"/>
                </a:solidFill>
                <a:effectLst/>
                <a:uLnTx/>
                <a:uFillTx/>
                <a:latin typeface="Calibri" panose="020F0502020204030204"/>
                <a:ea typeface="+mn-ea"/>
                <a:cs typeface="+mn-cs"/>
              </a:rPr>
              <a:t>Thomas Häggström</a:t>
            </a:r>
            <a:endParaRPr kumimoji="0" lang="sv-SE"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87" name="Platshållare för bildnummer 5">
            <a:extLst>
              <a:ext uri="{FF2B5EF4-FFF2-40B4-BE49-F238E27FC236}">
                <a16:creationId xmlns:a16="http://schemas.microsoft.com/office/drawing/2014/main" id="{597D6721-FAC5-4314-B43B-533DBFE346AD}"/>
              </a:ext>
            </a:extLst>
          </p:cNvPr>
          <p:cNvSpPr txBox="1">
            <a:spLocks/>
          </p:cNvSpPr>
          <p:nvPr/>
        </p:nvSpPr>
        <p:spPr>
          <a:xfrm>
            <a:off x="9900458" y="6459785"/>
            <a:ext cx="1312025" cy="365125"/>
          </a:xfrm>
          <a:prstGeom prst="rect">
            <a:avLst/>
          </a:prstGeom>
        </p:spPr>
        <p:txBody>
          <a:bodyPr vert="horz" lIns="91440" tIns="45720" rIns="91440" bIns="45720" rtlCol="0" anchor="ctr"/>
          <a:lstStyle>
            <a:defPPr>
              <a:defRPr lang="sv-SE"/>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81AC933-DAA8-47CF-8628-5059BF522035}" type="slidenum">
              <a:rPr kumimoji="0" lang="sv-SE"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8" name="Rektangel 87">
            <a:extLst>
              <a:ext uri="{FF2B5EF4-FFF2-40B4-BE49-F238E27FC236}">
                <a16:creationId xmlns:a16="http://schemas.microsoft.com/office/drawing/2014/main" id="{BD4CA47D-B260-43AB-8B08-2C761600431A}"/>
              </a:ext>
            </a:extLst>
          </p:cNvPr>
          <p:cNvSpPr/>
          <p:nvPr/>
        </p:nvSpPr>
        <p:spPr>
          <a:xfrm>
            <a:off x="1401938" y="1559564"/>
            <a:ext cx="1529218" cy="3055257"/>
          </a:xfrm>
          <a:prstGeom prst="rect">
            <a:avLst/>
          </a:prstGeom>
          <a:solidFill>
            <a:schemeClr val="tx2">
              <a:lumMod val="75000"/>
            </a:schemeClr>
          </a:solidFill>
          <a:ln w="15875" cap="flat" cmpd="sng" algn="ctr">
            <a:solidFill>
              <a:schemeClr val="tx1">
                <a:lumMod val="75000"/>
                <a:lumOff val="25000"/>
              </a:schemeClr>
            </a:solidFill>
            <a:prstDash val="solid"/>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rPr>
              <a:t>Datakällor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0" cap="none" spc="0" normalizeH="0" baseline="0" noProof="0" dirty="0" err="1">
                <a:ln>
                  <a:noFill/>
                </a:ln>
                <a:solidFill>
                  <a:prstClr val="white"/>
                </a:solidFill>
                <a:effectLst/>
                <a:uLnTx/>
                <a:uFillTx/>
                <a:latin typeface="Calibri" panose="020F0502020204030204"/>
                <a:ea typeface="+mn-ea"/>
                <a:cs typeface="+mn-cs"/>
              </a:rPr>
              <a:t>devices</a:t>
            </a:r>
            <a:r>
              <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rPr>
              <a:t> och </a:t>
            </a:r>
            <a:r>
              <a:rPr kumimoji="0" lang="sv-SE" sz="1600" b="0" i="0" u="none" strike="noStrike" kern="0" cap="none" spc="0" normalizeH="0" baseline="0" noProof="0" dirty="0" err="1">
                <a:ln>
                  <a:noFill/>
                </a:ln>
                <a:solidFill>
                  <a:prstClr val="white"/>
                </a:solidFill>
                <a:effectLst/>
                <a:uLnTx/>
                <a:uFillTx/>
                <a:latin typeface="Calibri" panose="020F0502020204030204"/>
                <a:ea typeface="+mn-ea"/>
                <a:cs typeface="+mn-cs"/>
              </a:rPr>
              <a:t>connectivity</a:t>
            </a:r>
            <a:endPar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9" name="Rektangel 88">
            <a:extLst>
              <a:ext uri="{FF2B5EF4-FFF2-40B4-BE49-F238E27FC236}">
                <a16:creationId xmlns:a16="http://schemas.microsoft.com/office/drawing/2014/main" id="{ADF5CAAD-0E00-4960-99AE-C440CC679D78}"/>
              </a:ext>
            </a:extLst>
          </p:cNvPr>
          <p:cNvSpPr/>
          <p:nvPr/>
        </p:nvSpPr>
        <p:spPr>
          <a:xfrm>
            <a:off x="3221526" y="1559564"/>
            <a:ext cx="1529218" cy="3055257"/>
          </a:xfrm>
          <a:prstGeom prst="rect">
            <a:avLst/>
          </a:prstGeom>
          <a:solidFill>
            <a:schemeClr val="tx2">
              <a:lumMod val="75000"/>
            </a:schemeClr>
          </a:solidFill>
          <a:ln w="15875" cap="flat" cmpd="sng" algn="ctr">
            <a:solidFill>
              <a:schemeClr val="tx1">
                <a:lumMod val="75000"/>
                <a:lumOff val="25000"/>
              </a:schemeClr>
            </a:solidFill>
            <a:prstDash val="solid"/>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rPr>
              <a:t>In-&amp;utgång, </a:t>
            </a:r>
            <a:r>
              <a:rPr kumimoji="0" lang="sv-SE" sz="1600" b="0" i="0" u="none" strike="noStrike" kern="0" cap="none" spc="0" normalizeH="0" baseline="0" noProof="0" dirty="0" err="1">
                <a:ln>
                  <a:noFill/>
                </a:ln>
                <a:solidFill>
                  <a:prstClr val="white"/>
                </a:solidFill>
                <a:effectLst/>
                <a:uLnTx/>
                <a:uFillTx/>
                <a:latin typeface="Calibri" panose="020F0502020204030204"/>
                <a:ea typeface="+mn-ea"/>
                <a:cs typeface="+mn-cs"/>
              </a:rPr>
              <a:t>Dataväxel</a:t>
            </a:r>
            <a:endPar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0" name="Rektangel 89">
            <a:extLst>
              <a:ext uri="{FF2B5EF4-FFF2-40B4-BE49-F238E27FC236}">
                <a16:creationId xmlns:a16="http://schemas.microsoft.com/office/drawing/2014/main" id="{D4079125-6866-42B9-99A8-FBA93D677BE9}"/>
              </a:ext>
            </a:extLst>
          </p:cNvPr>
          <p:cNvSpPr/>
          <p:nvPr/>
        </p:nvSpPr>
        <p:spPr>
          <a:xfrm>
            <a:off x="4998642" y="1557571"/>
            <a:ext cx="1529218" cy="3055257"/>
          </a:xfrm>
          <a:prstGeom prst="rect">
            <a:avLst/>
          </a:prstGeom>
          <a:solidFill>
            <a:schemeClr val="tx2">
              <a:lumMod val="75000"/>
            </a:schemeClr>
          </a:solidFill>
          <a:ln w="15875" cap="flat" cmpd="sng" algn="ctr">
            <a:solidFill>
              <a:schemeClr val="tx1">
                <a:lumMod val="75000"/>
                <a:lumOff val="25000"/>
              </a:schemeClr>
            </a:solidFill>
            <a:prstDash val="solid"/>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rPr>
              <a:t>Data &amp; Informationsförvaltning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rPr>
              <a:t> </a:t>
            </a:r>
          </a:p>
        </p:txBody>
      </p:sp>
      <p:sp>
        <p:nvSpPr>
          <p:cNvPr id="91" name="Rektangel 90">
            <a:extLst>
              <a:ext uri="{FF2B5EF4-FFF2-40B4-BE49-F238E27FC236}">
                <a16:creationId xmlns:a16="http://schemas.microsoft.com/office/drawing/2014/main" id="{8407C833-90F1-454E-A7FD-FE1813F81DD8}"/>
              </a:ext>
            </a:extLst>
          </p:cNvPr>
          <p:cNvSpPr/>
          <p:nvPr/>
        </p:nvSpPr>
        <p:spPr>
          <a:xfrm>
            <a:off x="6860702" y="1568686"/>
            <a:ext cx="1529218" cy="3055257"/>
          </a:xfrm>
          <a:prstGeom prst="rect">
            <a:avLst/>
          </a:prstGeom>
          <a:solidFill>
            <a:schemeClr val="tx2">
              <a:lumMod val="75000"/>
            </a:schemeClr>
          </a:solidFill>
          <a:ln w="15875" cap="flat" cmpd="sng" algn="ctr">
            <a:solidFill>
              <a:schemeClr val="tx1">
                <a:lumMod val="75000"/>
                <a:lumOff val="25000"/>
              </a:schemeClr>
            </a:solidFill>
            <a:prstDash val="solid"/>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rPr>
              <a:t> Verksamhetens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rPr>
              <a:t>Värdeskapande</a:t>
            </a:r>
          </a:p>
        </p:txBody>
      </p:sp>
      <p:sp>
        <p:nvSpPr>
          <p:cNvPr id="92" name="Rektangel 91">
            <a:extLst>
              <a:ext uri="{FF2B5EF4-FFF2-40B4-BE49-F238E27FC236}">
                <a16:creationId xmlns:a16="http://schemas.microsoft.com/office/drawing/2014/main" id="{C055184D-3AB8-4064-AE6E-B9E84E04D684}"/>
              </a:ext>
            </a:extLst>
          </p:cNvPr>
          <p:cNvSpPr/>
          <p:nvPr/>
        </p:nvSpPr>
        <p:spPr>
          <a:xfrm>
            <a:off x="8680290" y="1539245"/>
            <a:ext cx="1529218" cy="3055257"/>
          </a:xfrm>
          <a:prstGeom prst="rect">
            <a:avLst/>
          </a:prstGeom>
          <a:solidFill>
            <a:schemeClr val="tx2">
              <a:lumMod val="75000"/>
            </a:schemeClr>
          </a:solidFill>
          <a:ln w="15875" cap="flat" cmpd="sng" algn="ctr">
            <a:solidFill>
              <a:schemeClr val="tx1">
                <a:lumMod val="75000"/>
                <a:lumOff val="25000"/>
              </a:schemeClr>
            </a:solidFill>
            <a:prstDash val="solid"/>
          </a:ln>
          <a:effectLst/>
        </p:spPr>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rPr>
              <a:t>Möte verksamheter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0" cap="none" spc="0" normalizeH="0" baseline="0" noProof="0" dirty="0">
                <a:ln>
                  <a:noFill/>
                </a:ln>
                <a:solidFill>
                  <a:prstClr val="white"/>
                </a:solidFill>
                <a:effectLst/>
                <a:uLnTx/>
                <a:uFillTx/>
                <a:latin typeface="Calibri" panose="020F0502020204030204"/>
                <a:ea typeface="+mn-ea"/>
                <a:cs typeface="+mn-cs"/>
              </a:rPr>
              <a:t>och invånare</a:t>
            </a:r>
          </a:p>
        </p:txBody>
      </p:sp>
      <p:grpSp>
        <p:nvGrpSpPr>
          <p:cNvPr id="93" name="Grupp 92">
            <a:extLst>
              <a:ext uri="{FF2B5EF4-FFF2-40B4-BE49-F238E27FC236}">
                <a16:creationId xmlns:a16="http://schemas.microsoft.com/office/drawing/2014/main" id="{87F8F1E4-ECC4-4696-85D5-1A459A7F7E2B}"/>
              </a:ext>
            </a:extLst>
          </p:cNvPr>
          <p:cNvGrpSpPr/>
          <p:nvPr/>
        </p:nvGrpSpPr>
        <p:grpSpPr>
          <a:xfrm>
            <a:off x="573024" y="2526949"/>
            <a:ext cx="286004" cy="780701"/>
            <a:chOff x="1926844" y="2517648"/>
            <a:chExt cx="286004" cy="780701"/>
          </a:xfrm>
          <a:solidFill>
            <a:schemeClr val="tx1">
              <a:lumMod val="65000"/>
              <a:lumOff val="35000"/>
            </a:schemeClr>
          </a:solidFill>
        </p:grpSpPr>
        <p:cxnSp>
          <p:nvCxnSpPr>
            <p:cNvPr id="94" name="Rak koppling 93">
              <a:extLst>
                <a:ext uri="{FF2B5EF4-FFF2-40B4-BE49-F238E27FC236}">
                  <a16:creationId xmlns:a16="http://schemas.microsoft.com/office/drawing/2014/main" id="{544AB412-F625-4D6F-89CD-069C284EEAC8}"/>
                </a:ext>
              </a:extLst>
            </p:cNvPr>
            <p:cNvCxnSpPr>
              <a:cxnSpLocks/>
            </p:cNvCxnSpPr>
            <p:nvPr/>
          </p:nvCxnSpPr>
          <p:spPr>
            <a:xfrm>
              <a:off x="2072640" y="2816352"/>
              <a:ext cx="0" cy="328168"/>
            </a:xfrm>
            <a:prstGeom prst="line">
              <a:avLst/>
            </a:prstGeom>
            <a:grpFill/>
            <a:ln w="38100" cap="flat" cmpd="sng" algn="ctr">
              <a:solidFill>
                <a:schemeClr val="tx1">
                  <a:lumMod val="65000"/>
                  <a:lumOff val="35000"/>
                </a:schemeClr>
              </a:solidFill>
              <a:prstDash val="solid"/>
            </a:ln>
            <a:effectLst/>
          </p:spPr>
        </p:cxnSp>
        <p:sp>
          <p:nvSpPr>
            <p:cNvPr id="95" name="Ellips 94">
              <a:extLst>
                <a:ext uri="{FF2B5EF4-FFF2-40B4-BE49-F238E27FC236}">
                  <a16:creationId xmlns:a16="http://schemas.microsoft.com/office/drawing/2014/main" id="{457AD10F-775A-4991-B147-865EAD482A03}"/>
                </a:ext>
              </a:extLst>
            </p:cNvPr>
            <p:cNvSpPr/>
            <p:nvPr/>
          </p:nvSpPr>
          <p:spPr>
            <a:xfrm>
              <a:off x="1926844" y="2517648"/>
              <a:ext cx="280416" cy="281241"/>
            </a:xfrm>
            <a:prstGeom prst="ellipse">
              <a:avLst/>
            </a:prstGeom>
            <a:grpFill/>
            <a:ln w="38100" cap="flat" cmpd="sng" algn="ctr">
              <a:solidFill>
                <a:schemeClr val="tx1">
                  <a:lumMod val="65000"/>
                  <a:lumOff val="35000"/>
                </a:scheme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96" name="Rak koppling 95">
              <a:extLst>
                <a:ext uri="{FF2B5EF4-FFF2-40B4-BE49-F238E27FC236}">
                  <a16:creationId xmlns:a16="http://schemas.microsoft.com/office/drawing/2014/main" id="{6027F974-079C-4845-8151-7B3460FF9D89}"/>
                </a:ext>
              </a:extLst>
            </p:cNvPr>
            <p:cNvCxnSpPr>
              <a:cxnSpLocks/>
            </p:cNvCxnSpPr>
            <p:nvPr/>
          </p:nvCxnSpPr>
          <p:spPr>
            <a:xfrm>
              <a:off x="1932432" y="2926080"/>
              <a:ext cx="280416" cy="0"/>
            </a:xfrm>
            <a:prstGeom prst="line">
              <a:avLst/>
            </a:prstGeom>
            <a:grpFill/>
            <a:ln w="38100" cap="flat" cmpd="sng" algn="ctr">
              <a:solidFill>
                <a:schemeClr val="tx1">
                  <a:lumMod val="65000"/>
                  <a:lumOff val="35000"/>
                </a:schemeClr>
              </a:solidFill>
              <a:prstDash val="solid"/>
            </a:ln>
            <a:effectLst/>
          </p:spPr>
        </p:cxnSp>
        <p:cxnSp>
          <p:nvCxnSpPr>
            <p:cNvPr id="97" name="Rak koppling 96">
              <a:extLst>
                <a:ext uri="{FF2B5EF4-FFF2-40B4-BE49-F238E27FC236}">
                  <a16:creationId xmlns:a16="http://schemas.microsoft.com/office/drawing/2014/main" id="{A8083B5F-2485-4A08-BA56-0215357A2F31}"/>
                </a:ext>
              </a:extLst>
            </p:cNvPr>
            <p:cNvCxnSpPr>
              <a:cxnSpLocks/>
            </p:cNvCxnSpPr>
            <p:nvPr/>
          </p:nvCxnSpPr>
          <p:spPr>
            <a:xfrm>
              <a:off x="2067052" y="3121882"/>
              <a:ext cx="140208" cy="176467"/>
            </a:xfrm>
            <a:prstGeom prst="line">
              <a:avLst/>
            </a:prstGeom>
            <a:grpFill/>
            <a:ln w="38100" cap="flat" cmpd="sng" algn="ctr">
              <a:solidFill>
                <a:schemeClr val="tx1">
                  <a:lumMod val="65000"/>
                  <a:lumOff val="35000"/>
                </a:schemeClr>
              </a:solidFill>
              <a:prstDash val="solid"/>
            </a:ln>
            <a:effectLst/>
          </p:spPr>
        </p:cxnSp>
        <p:cxnSp>
          <p:nvCxnSpPr>
            <p:cNvPr id="98" name="Rak koppling 97">
              <a:extLst>
                <a:ext uri="{FF2B5EF4-FFF2-40B4-BE49-F238E27FC236}">
                  <a16:creationId xmlns:a16="http://schemas.microsoft.com/office/drawing/2014/main" id="{0E756775-1AA4-4560-B8D8-FACC47936ECD}"/>
                </a:ext>
              </a:extLst>
            </p:cNvPr>
            <p:cNvCxnSpPr>
              <a:cxnSpLocks/>
            </p:cNvCxnSpPr>
            <p:nvPr/>
          </p:nvCxnSpPr>
          <p:spPr>
            <a:xfrm flipV="1">
              <a:off x="1926844" y="3118834"/>
              <a:ext cx="152400" cy="173927"/>
            </a:xfrm>
            <a:prstGeom prst="line">
              <a:avLst/>
            </a:prstGeom>
            <a:grpFill/>
            <a:ln w="38100" cap="flat" cmpd="sng" algn="ctr">
              <a:solidFill>
                <a:schemeClr val="tx1">
                  <a:lumMod val="65000"/>
                  <a:lumOff val="35000"/>
                </a:schemeClr>
              </a:solidFill>
              <a:prstDash val="solid"/>
            </a:ln>
            <a:effectLst/>
          </p:spPr>
        </p:cxnSp>
      </p:grpSp>
      <p:grpSp>
        <p:nvGrpSpPr>
          <p:cNvPr id="99" name="Grupp 98">
            <a:extLst>
              <a:ext uri="{FF2B5EF4-FFF2-40B4-BE49-F238E27FC236}">
                <a16:creationId xmlns:a16="http://schemas.microsoft.com/office/drawing/2014/main" id="{27E092DA-0F0B-4467-B0C6-D6901CF100F6}"/>
              </a:ext>
            </a:extLst>
          </p:cNvPr>
          <p:cNvGrpSpPr/>
          <p:nvPr/>
        </p:nvGrpSpPr>
        <p:grpSpPr>
          <a:xfrm>
            <a:off x="11012678" y="2463743"/>
            <a:ext cx="286004" cy="780701"/>
            <a:chOff x="1926844" y="2517648"/>
            <a:chExt cx="286004" cy="780701"/>
          </a:xfrm>
          <a:solidFill>
            <a:schemeClr val="tx1">
              <a:lumMod val="65000"/>
              <a:lumOff val="35000"/>
            </a:schemeClr>
          </a:solidFill>
        </p:grpSpPr>
        <p:cxnSp>
          <p:nvCxnSpPr>
            <p:cNvPr id="100" name="Rak koppling 99">
              <a:extLst>
                <a:ext uri="{FF2B5EF4-FFF2-40B4-BE49-F238E27FC236}">
                  <a16:creationId xmlns:a16="http://schemas.microsoft.com/office/drawing/2014/main" id="{1C66FDB1-4BAF-48DA-8743-0276D018358C}"/>
                </a:ext>
              </a:extLst>
            </p:cNvPr>
            <p:cNvCxnSpPr>
              <a:cxnSpLocks/>
            </p:cNvCxnSpPr>
            <p:nvPr/>
          </p:nvCxnSpPr>
          <p:spPr>
            <a:xfrm>
              <a:off x="2072640" y="2816352"/>
              <a:ext cx="0" cy="328168"/>
            </a:xfrm>
            <a:prstGeom prst="line">
              <a:avLst/>
            </a:prstGeom>
            <a:grpFill/>
            <a:ln w="38100" cap="flat" cmpd="sng" algn="ctr">
              <a:solidFill>
                <a:schemeClr val="tx1">
                  <a:lumMod val="65000"/>
                  <a:lumOff val="35000"/>
                </a:schemeClr>
              </a:solidFill>
              <a:prstDash val="solid"/>
            </a:ln>
            <a:effectLst/>
          </p:spPr>
        </p:cxnSp>
        <p:sp>
          <p:nvSpPr>
            <p:cNvPr id="101" name="Ellips 100">
              <a:extLst>
                <a:ext uri="{FF2B5EF4-FFF2-40B4-BE49-F238E27FC236}">
                  <a16:creationId xmlns:a16="http://schemas.microsoft.com/office/drawing/2014/main" id="{A4EB4E26-23FA-4F07-BAF8-D0084C7C01B3}"/>
                </a:ext>
              </a:extLst>
            </p:cNvPr>
            <p:cNvSpPr/>
            <p:nvPr/>
          </p:nvSpPr>
          <p:spPr>
            <a:xfrm>
              <a:off x="1926844" y="2517648"/>
              <a:ext cx="280416" cy="281241"/>
            </a:xfrm>
            <a:prstGeom prst="ellipse">
              <a:avLst/>
            </a:prstGeom>
            <a:grpFill/>
            <a:ln w="38100" cap="flat" cmpd="sng" algn="ctr">
              <a:solidFill>
                <a:schemeClr val="tx1">
                  <a:lumMod val="65000"/>
                  <a:lumOff val="35000"/>
                </a:scheme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102" name="Rak koppling 101">
              <a:extLst>
                <a:ext uri="{FF2B5EF4-FFF2-40B4-BE49-F238E27FC236}">
                  <a16:creationId xmlns:a16="http://schemas.microsoft.com/office/drawing/2014/main" id="{FCC8A4D2-EA85-462A-A769-BB966D8014F1}"/>
                </a:ext>
              </a:extLst>
            </p:cNvPr>
            <p:cNvCxnSpPr>
              <a:cxnSpLocks/>
            </p:cNvCxnSpPr>
            <p:nvPr/>
          </p:nvCxnSpPr>
          <p:spPr>
            <a:xfrm>
              <a:off x="1932432" y="2926080"/>
              <a:ext cx="280416" cy="0"/>
            </a:xfrm>
            <a:prstGeom prst="line">
              <a:avLst/>
            </a:prstGeom>
            <a:grpFill/>
            <a:ln w="38100" cap="flat" cmpd="sng" algn="ctr">
              <a:solidFill>
                <a:schemeClr val="tx1">
                  <a:lumMod val="65000"/>
                  <a:lumOff val="35000"/>
                </a:schemeClr>
              </a:solidFill>
              <a:prstDash val="solid"/>
            </a:ln>
            <a:effectLst/>
          </p:spPr>
        </p:cxnSp>
        <p:cxnSp>
          <p:nvCxnSpPr>
            <p:cNvPr id="103" name="Rak koppling 102">
              <a:extLst>
                <a:ext uri="{FF2B5EF4-FFF2-40B4-BE49-F238E27FC236}">
                  <a16:creationId xmlns:a16="http://schemas.microsoft.com/office/drawing/2014/main" id="{9874AC5C-1C13-41E7-8834-58D8D33946B5}"/>
                </a:ext>
              </a:extLst>
            </p:cNvPr>
            <p:cNvCxnSpPr>
              <a:cxnSpLocks/>
            </p:cNvCxnSpPr>
            <p:nvPr/>
          </p:nvCxnSpPr>
          <p:spPr>
            <a:xfrm>
              <a:off x="2067052" y="3121882"/>
              <a:ext cx="140208" cy="176467"/>
            </a:xfrm>
            <a:prstGeom prst="line">
              <a:avLst/>
            </a:prstGeom>
            <a:grpFill/>
            <a:ln w="38100" cap="flat" cmpd="sng" algn="ctr">
              <a:solidFill>
                <a:schemeClr val="tx1">
                  <a:lumMod val="65000"/>
                  <a:lumOff val="35000"/>
                </a:schemeClr>
              </a:solidFill>
              <a:prstDash val="solid"/>
            </a:ln>
            <a:effectLst/>
          </p:spPr>
        </p:cxnSp>
        <p:cxnSp>
          <p:nvCxnSpPr>
            <p:cNvPr id="104" name="Rak koppling 103">
              <a:extLst>
                <a:ext uri="{FF2B5EF4-FFF2-40B4-BE49-F238E27FC236}">
                  <a16:creationId xmlns:a16="http://schemas.microsoft.com/office/drawing/2014/main" id="{2B99781A-9FF4-434E-BB5F-38B230F87696}"/>
                </a:ext>
              </a:extLst>
            </p:cNvPr>
            <p:cNvCxnSpPr>
              <a:cxnSpLocks/>
            </p:cNvCxnSpPr>
            <p:nvPr/>
          </p:nvCxnSpPr>
          <p:spPr>
            <a:xfrm flipV="1">
              <a:off x="1926844" y="3118834"/>
              <a:ext cx="152400" cy="173927"/>
            </a:xfrm>
            <a:prstGeom prst="line">
              <a:avLst/>
            </a:prstGeom>
            <a:grpFill/>
            <a:ln w="38100" cap="flat" cmpd="sng" algn="ctr">
              <a:solidFill>
                <a:schemeClr val="tx1">
                  <a:lumMod val="65000"/>
                  <a:lumOff val="35000"/>
                </a:schemeClr>
              </a:solidFill>
              <a:prstDash val="solid"/>
            </a:ln>
            <a:effectLst/>
          </p:spPr>
        </p:cxnSp>
      </p:grpSp>
      <p:pic>
        <p:nvPicPr>
          <p:cNvPr id="105" name="Bild 104" descr="Sova">
            <a:extLst>
              <a:ext uri="{FF2B5EF4-FFF2-40B4-BE49-F238E27FC236}">
                <a16:creationId xmlns:a16="http://schemas.microsoft.com/office/drawing/2014/main" id="{F4D8E88A-1D64-4370-911A-80EFB8EBD2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6136" y="1353199"/>
            <a:ext cx="914400" cy="914400"/>
          </a:xfrm>
          <a:prstGeom prst="rect">
            <a:avLst/>
          </a:prstGeom>
        </p:spPr>
      </p:pic>
      <p:pic>
        <p:nvPicPr>
          <p:cNvPr id="106" name="Bild 105" descr="Toalett">
            <a:extLst>
              <a:ext uri="{FF2B5EF4-FFF2-40B4-BE49-F238E27FC236}">
                <a16:creationId xmlns:a16="http://schemas.microsoft.com/office/drawing/2014/main" id="{BF025E7B-A6D0-48FC-A922-35EDB555D1C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3635" y="3288901"/>
            <a:ext cx="914400" cy="914400"/>
          </a:xfrm>
          <a:prstGeom prst="rect">
            <a:avLst/>
          </a:prstGeom>
        </p:spPr>
      </p:pic>
      <p:pic>
        <p:nvPicPr>
          <p:cNvPr id="107" name="Bild 106" descr="Gatlykta">
            <a:extLst>
              <a:ext uri="{FF2B5EF4-FFF2-40B4-BE49-F238E27FC236}">
                <a16:creationId xmlns:a16="http://schemas.microsoft.com/office/drawing/2014/main" id="{F976D42C-BCCE-44B3-B9AF-87944C1E190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72" y="2172792"/>
            <a:ext cx="914400" cy="914400"/>
          </a:xfrm>
          <a:prstGeom prst="rect">
            <a:avLst/>
          </a:prstGeom>
        </p:spPr>
      </p:pic>
      <p:pic>
        <p:nvPicPr>
          <p:cNvPr id="108" name="Bild 107" descr="Elbil">
            <a:extLst>
              <a:ext uri="{FF2B5EF4-FFF2-40B4-BE49-F238E27FC236}">
                <a16:creationId xmlns:a16="http://schemas.microsoft.com/office/drawing/2014/main" id="{23E358DF-554A-4C6C-8ABC-B8352D174BB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56032" y="3928510"/>
            <a:ext cx="914400" cy="914400"/>
          </a:xfrm>
          <a:prstGeom prst="rect">
            <a:avLst/>
          </a:prstGeom>
        </p:spPr>
      </p:pic>
      <p:pic>
        <p:nvPicPr>
          <p:cNvPr id="109" name="Bild 108" descr="Gruppkreativitet">
            <a:extLst>
              <a:ext uri="{FF2B5EF4-FFF2-40B4-BE49-F238E27FC236}">
                <a16:creationId xmlns:a16="http://schemas.microsoft.com/office/drawing/2014/main" id="{941E27E7-297A-48BC-AB48-73B616473D3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282712" y="3442439"/>
            <a:ext cx="914400" cy="914400"/>
          </a:xfrm>
          <a:prstGeom prst="rect">
            <a:avLst/>
          </a:prstGeom>
        </p:spPr>
      </p:pic>
      <p:pic>
        <p:nvPicPr>
          <p:cNvPr id="110" name="Bild 109" descr="Forskning">
            <a:extLst>
              <a:ext uri="{FF2B5EF4-FFF2-40B4-BE49-F238E27FC236}">
                <a16:creationId xmlns:a16="http://schemas.microsoft.com/office/drawing/2014/main" id="{BD10AFC2-06C4-4ABD-9B61-3CC1C041527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341325" y="2048190"/>
            <a:ext cx="597369" cy="597369"/>
          </a:xfrm>
          <a:prstGeom prst="rect">
            <a:avLst/>
          </a:prstGeom>
        </p:spPr>
      </p:pic>
      <p:pic>
        <p:nvPicPr>
          <p:cNvPr id="111" name="Bild 110" descr="Byggnadsarbetare">
            <a:extLst>
              <a:ext uri="{FF2B5EF4-FFF2-40B4-BE49-F238E27FC236}">
                <a16:creationId xmlns:a16="http://schemas.microsoft.com/office/drawing/2014/main" id="{A83701B4-FF33-4D2B-9327-E30F30A1166B}"/>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277600" y="2083178"/>
            <a:ext cx="914400" cy="914400"/>
          </a:xfrm>
          <a:prstGeom prst="rect">
            <a:avLst/>
          </a:prstGeom>
        </p:spPr>
      </p:pic>
      <p:pic>
        <p:nvPicPr>
          <p:cNvPr id="112" name="Bild 111" descr="Person i rullstol">
            <a:extLst>
              <a:ext uri="{FF2B5EF4-FFF2-40B4-BE49-F238E27FC236}">
                <a16:creationId xmlns:a16="http://schemas.microsoft.com/office/drawing/2014/main" id="{2A78C486-AEBF-4EB0-8726-487B87E296EB}"/>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1212483" y="3679424"/>
            <a:ext cx="914400" cy="914400"/>
          </a:xfrm>
          <a:prstGeom prst="rect">
            <a:avLst/>
          </a:prstGeom>
        </p:spPr>
      </p:pic>
      <p:pic>
        <p:nvPicPr>
          <p:cNvPr id="113" name="Bild 112" descr="Dator">
            <a:extLst>
              <a:ext uri="{FF2B5EF4-FFF2-40B4-BE49-F238E27FC236}">
                <a16:creationId xmlns:a16="http://schemas.microsoft.com/office/drawing/2014/main" id="{28B269DD-83C2-456D-8BAF-224DC3F6834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0743049" y="1333047"/>
            <a:ext cx="875533" cy="875533"/>
          </a:xfrm>
          <a:prstGeom prst="rect">
            <a:avLst/>
          </a:prstGeom>
        </p:spPr>
      </p:pic>
      <p:sp>
        <p:nvSpPr>
          <p:cNvPr id="114" name="textruta 113">
            <a:extLst>
              <a:ext uri="{FF2B5EF4-FFF2-40B4-BE49-F238E27FC236}">
                <a16:creationId xmlns:a16="http://schemas.microsoft.com/office/drawing/2014/main" id="{5DE7E8B7-A010-473B-99E6-46CE5497A435}"/>
              </a:ext>
            </a:extLst>
          </p:cNvPr>
          <p:cNvSpPr txBox="1"/>
          <p:nvPr/>
        </p:nvSpPr>
        <p:spPr>
          <a:xfrm>
            <a:off x="1373703" y="4580631"/>
            <a:ext cx="1587294"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a:ln>
                  <a:noFill/>
                </a:ln>
                <a:solidFill>
                  <a:prstClr val="black"/>
                </a:solidFill>
                <a:effectLst/>
                <a:uLnTx/>
                <a:uFillTx/>
                <a:latin typeface="Calibri" panose="020F0502020204030204"/>
                <a:ea typeface="+mn-ea"/>
                <a:cs typeface="+mn-cs"/>
              </a:rPr>
              <a:t>LoRa, </a:t>
            </a:r>
            <a:r>
              <a:rPr kumimoji="0" lang="sv-SE" sz="1200" b="0" i="0" u="none" strike="noStrike" kern="0" cap="none" spc="0" normalizeH="0" baseline="0" noProof="0" dirty="0" err="1">
                <a:ln>
                  <a:noFill/>
                </a:ln>
                <a:solidFill>
                  <a:prstClr val="black"/>
                </a:solidFill>
                <a:effectLst/>
                <a:uLnTx/>
                <a:uFillTx/>
                <a:latin typeface="Calibri" panose="020F0502020204030204"/>
                <a:ea typeface="+mn-ea"/>
                <a:cs typeface="+mn-cs"/>
              </a:rPr>
              <a:t>WiFi</a:t>
            </a:r>
            <a:r>
              <a:rPr kumimoji="0" lang="sv-SE" sz="1200" b="0" i="0" u="none" strike="noStrike" kern="0" cap="none" spc="0" normalizeH="0" baseline="0" noProof="0" dirty="0">
                <a:ln>
                  <a:noFill/>
                </a:ln>
                <a:solidFill>
                  <a:prstClr val="black"/>
                </a:solidFill>
                <a:effectLst/>
                <a:uLnTx/>
                <a:uFillTx/>
                <a:latin typeface="Calibri" panose="020F0502020204030204"/>
                <a:ea typeface="+mn-ea"/>
                <a:cs typeface="+mn-cs"/>
              </a:rPr>
              <a:t>, IoT-NB, 5G</a:t>
            </a:r>
          </a:p>
        </p:txBody>
      </p:sp>
      <p:sp>
        <p:nvSpPr>
          <p:cNvPr id="115" name="textruta 114">
            <a:extLst>
              <a:ext uri="{FF2B5EF4-FFF2-40B4-BE49-F238E27FC236}">
                <a16:creationId xmlns:a16="http://schemas.microsoft.com/office/drawing/2014/main" id="{B2FB9398-4A83-437B-BFBA-93B214370153}"/>
              </a:ext>
            </a:extLst>
          </p:cNvPr>
          <p:cNvSpPr txBox="1"/>
          <p:nvPr/>
        </p:nvSpPr>
        <p:spPr>
          <a:xfrm>
            <a:off x="3185808" y="4580631"/>
            <a:ext cx="1673856"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a:ln>
                  <a:noFill/>
                </a:ln>
                <a:solidFill>
                  <a:prstClr val="black"/>
                </a:solidFill>
                <a:effectLst/>
                <a:uLnTx/>
                <a:uFillTx/>
                <a:latin typeface="Calibri" panose="020F0502020204030204"/>
                <a:ea typeface="+mn-ea"/>
                <a:cs typeface="+mn-cs"/>
              </a:rPr>
              <a:t>Gränssnitt, API, </a:t>
            </a:r>
            <a:r>
              <a:rPr kumimoji="0" lang="sv-SE" sz="1200" b="0" i="0" u="none" strike="noStrike" kern="0" cap="none" spc="0" normalizeH="0" baseline="0" noProof="0" dirty="0" err="1">
                <a:ln>
                  <a:noFill/>
                </a:ln>
                <a:solidFill>
                  <a:prstClr val="black"/>
                </a:solidFill>
                <a:effectLst/>
                <a:uLnTx/>
                <a:uFillTx/>
                <a:latin typeface="Calibri" panose="020F0502020204030204"/>
                <a:ea typeface="+mn-ea"/>
                <a:cs typeface="+mn-cs"/>
              </a:rPr>
              <a:t>routing</a:t>
            </a:r>
            <a:r>
              <a:rPr kumimoji="0" lang="sv-SE" sz="1200" b="0" i="0" u="none" strike="noStrike" kern="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a:ln>
                  <a:noFill/>
                </a:ln>
                <a:solidFill>
                  <a:prstClr val="black"/>
                </a:solidFill>
                <a:effectLst/>
                <a:uLnTx/>
                <a:uFillTx/>
                <a:latin typeface="Calibri" panose="020F0502020204030204"/>
                <a:ea typeface="+mn-ea"/>
                <a:cs typeface="+mn-cs"/>
              </a:rPr>
              <a:t>accessrätt.</a:t>
            </a:r>
          </a:p>
        </p:txBody>
      </p:sp>
      <p:sp>
        <p:nvSpPr>
          <p:cNvPr id="116" name="textruta 115">
            <a:extLst>
              <a:ext uri="{FF2B5EF4-FFF2-40B4-BE49-F238E27FC236}">
                <a16:creationId xmlns:a16="http://schemas.microsoft.com/office/drawing/2014/main" id="{99901D66-9717-4795-B13F-B1D721EFCF7F}"/>
              </a:ext>
            </a:extLst>
          </p:cNvPr>
          <p:cNvSpPr txBox="1"/>
          <p:nvPr/>
        </p:nvSpPr>
        <p:spPr>
          <a:xfrm>
            <a:off x="4915428" y="4580631"/>
            <a:ext cx="176885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a:ln>
                  <a:noFill/>
                </a:ln>
                <a:solidFill>
                  <a:prstClr val="black"/>
                </a:solidFill>
                <a:effectLst/>
                <a:uLnTx/>
                <a:uFillTx/>
                <a:latin typeface="Calibri" panose="020F0502020204030204"/>
                <a:ea typeface="+mn-ea"/>
                <a:cs typeface="+mn-cs"/>
              </a:rPr>
              <a:t>Lagring, Tvättning, Konvertering, Kvalitet</a:t>
            </a:r>
          </a:p>
        </p:txBody>
      </p:sp>
      <p:sp>
        <p:nvSpPr>
          <p:cNvPr id="117" name="textruta 116">
            <a:extLst>
              <a:ext uri="{FF2B5EF4-FFF2-40B4-BE49-F238E27FC236}">
                <a16:creationId xmlns:a16="http://schemas.microsoft.com/office/drawing/2014/main" id="{1E9F660E-C564-4A91-A332-FEE3F8445124}"/>
              </a:ext>
            </a:extLst>
          </p:cNvPr>
          <p:cNvSpPr txBox="1"/>
          <p:nvPr/>
        </p:nvSpPr>
        <p:spPr>
          <a:xfrm>
            <a:off x="6767493" y="4580631"/>
            <a:ext cx="177304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a:ln>
                  <a:noFill/>
                </a:ln>
                <a:solidFill>
                  <a:prstClr val="black"/>
                </a:solidFill>
                <a:effectLst/>
                <a:uLnTx/>
                <a:uFillTx/>
                <a:latin typeface="Calibri" panose="020F0502020204030204"/>
                <a:ea typeface="+mn-ea"/>
                <a:cs typeface="+mn-cs"/>
              </a:rPr>
              <a:t>Lösningar, Regler, Logik, berikning, kontext, datamodeller</a:t>
            </a:r>
          </a:p>
        </p:txBody>
      </p:sp>
      <p:sp>
        <p:nvSpPr>
          <p:cNvPr id="118" name="textruta 117">
            <a:extLst>
              <a:ext uri="{FF2B5EF4-FFF2-40B4-BE49-F238E27FC236}">
                <a16:creationId xmlns:a16="http://schemas.microsoft.com/office/drawing/2014/main" id="{2976E8C8-40B6-4DFD-B848-27CA7AD42421}"/>
              </a:ext>
            </a:extLst>
          </p:cNvPr>
          <p:cNvSpPr txBox="1"/>
          <p:nvPr/>
        </p:nvSpPr>
        <p:spPr>
          <a:xfrm>
            <a:off x="8555907" y="4573443"/>
            <a:ext cx="174044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0" cap="none" spc="0" normalizeH="0" baseline="0" noProof="0" dirty="0">
                <a:ln>
                  <a:noFill/>
                </a:ln>
                <a:solidFill>
                  <a:prstClr val="black"/>
                </a:solidFill>
                <a:effectLst/>
                <a:uLnTx/>
                <a:uFillTx/>
                <a:latin typeface="Calibri" panose="020F0502020204030204"/>
                <a:ea typeface="+mn-ea"/>
                <a:cs typeface="+mn-cs"/>
              </a:rPr>
              <a:t>”Kanaler”, system,  applikationer &amp; tjänster.</a:t>
            </a:r>
          </a:p>
        </p:txBody>
      </p:sp>
      <p:sp>
        <p:nvSpPr>
          <p:cNvPr id="124" name="Rubrik 1">
            <a:extLst>
              <a:ext uri="{FF2B5EF4-FFF2-40B4-BE49-F238E27FC236}">
                <a16:creationId xmlns:a16="http://schemas.microsoft.com/office/drawing/2014/main" id="{27D450DA-194B-4F8F-BB2C-2DE41A894C07}"/>
              </a:ext>
            </a:extLst>
          </p:cNvPr>
          <p:cNvSpPr>
            <a:spLocks noGrp="1"/>
          </p:cNvSpPr>
          <p:nvPr>
            <p:ph type="title" idx="4294967295"/>
          </p:nvPr>
        </p:nvSpPr>
        <p:spPr>
          <a:xfrm>
            <a:off x="954278" y="351367"/>
            <a:ext cx="10058400" cy="736213"/>
          </a:xfrm>
        </p:spPr>
        <p:txBody>
          <a:bodyPr>
            <a:normAutofit/>
          </a:bodyPr>
          <a:lstStyle/>
          <a:p>
            <a:pPr algn="ctr"/>
            <a:r>
              <a:rPr lang="sv-SE" dirty="0"/>
              <a:t>”Smart stad förmågan”</a:t>
            </a:r>
          </a:p>
        </p:txBody>
      </p:sp>
      <p:sp>
        <p:nvSpPr>
          <p:cNvPr id="2" name="Platshållare för datum 1">
            <a:extLst>
              <a:ext uri="{FF2B5EF4-FFF2-40B4-BE49-F238E27FC236}">
                <a16:creationId xmlns:a16="http://schemas.microsoft.com/office/drawing/2014/main" id="{300A2E5F-802F-4208-84B0-0D6106E8CDA4}"/>
              </a:ext>
            </a:extLst>
          </p:cNvPr>
          <p:cNvSpPr>
            <a:spLocks noGrp="1"/>
          </p:cNvSpPr>
          <p:nvPr>
            <p:ph type="dt" sz="half" idx="10"/>
          </p:nvPr>
        </p:nvSpPr>
        <p:spPr>
          <a:xfrm>
            <a:off x="838200" y="6356350"/>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2020-05-28</a:t>
            </a:r>
          </a:p>
        </p:txBody>
      </p:sp>
      <p:sp>
        <p:nvSpPr>
          <p:cNvPr id="3" name="Platshållare för sidfot 2">
            <a:extLst>
              <a:ext uri="{FF2B5EF4-FFF2-40B4-BE49-F238E27FC236}">
                <a16:creationId xmlns:a16="http://schemas.microsoft.com/office/drawing/2014/main" id="{E1EC8B99-BB2A-4532-82E1-0C12BC3BC2DB}"/>
              </a:ext>
            </a:extLst>
          </p:cNvPr>
          <p:cNvSpPr>
            <a:spLocks noGrp="1"/>
          </p:cNvSpPr>
          <p:nvPr>
            <p:ph type="ftr" sz="quarter" idx="11"/>
          </p:nvPr>
        </p:nvSpPr>
        <p:spPr>
          <a:xfrm>
            <a:off x="40386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Thomas Häggström - City as a Platform</a:t>
            </a:r>
            <a:endPar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Platshållare för bildnummer 3">
            <a:extLst>
              <a:ext uri="{FF2B5EF4-FFF2-40B4-BE49-F238E27FC236}">
                <a16:creationId xmlns:a16="http://schemas.microsoft.com/office/drawing/2014/main" id="{66420684-17B2-4061-836B-41D329C37891}"/>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7880BA-37D4-44BC-882E-4AA9C59871A5}"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Pil: femhörning 4">
            <a:extLst>
              <a:ext uri="{FF2B5EF4-FFF2-40B4-BE49-F238E27FC236}">
                <a16:creationId xmlns:a16="http://schemas.microsoft.com/office/drawing/2014/main" id="{BDF4C370-0EBE-4EEC-999F-8C4BE8BF0DF2}"/>
              </a:ext>
            </a:extLst>
          </p:cNvPr>
          <p:cNvSpPr/>
          <p:nvPr/>
        </p:nvSpPr>
        <p:spPr>
          <a:xfrm>
            <a:off x="1401937" y="5278922"/>
            <a:ext cx="8880775" cy="314689"/>
          </a:xfrm>
          <a:prstGeom prst="homePlate">
            <a:avLst/>
          </a:prstGeom>
          <a:solidFill>
            <a:schemeClr val="tx2">
              <a:lumMod val="75000"/>
            </a:schemeClr>
          </a:solidFill>
          <a:ln w="15875" cap="flat" cmpd="sng" algn="ctr">
            <a:solidFill>
              <a:schemeClr val="tx1">
                <a:lumMod val="75000"/>
                <a:lumOff val="25000"/>
              </a:schemeClr>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a:ln>
                  <a:noFill/>
                </a:ln>
                <a:solidFill>
                  <a:prstClr val="white"/>
                </a:solidFill>
                <a:effectLst/>
                <a:uLnTx/>
                <a:uFillTx/>
                <a:latin typeface="Calibri" panose="020F0502020204030204"/>
                <a:ea typeface="+mn-ea"/>
                <a:cs typeface="+mn-cs"/>
              </a:rPr>
              <a:t>Processer för säkerhet, lagar, direktiv , </a:t>
            </a:r>
            <a:r>
              <a:rPr kumimoji="0" lang="sv-SE" sz="1800" b="0" i="0" u="none" strike="noStrike" kern="0" cap="none" spc="0" normalizeH="0" baseline="0" noProof="0" dirty="0" err="1">
                <a:ln>
                  <a:noFill/>
                </a:ln>
                <a:solidFill>
                  <a:prstClr val="white"/>
                </a:solidFill>
                <a:effectLst/>
                <a:uLnTx/>
                <a:uFillTx/>
                <a:latin typeface="Calibri" panose="020F0502020204030204"/>
                <a:ea typeface="+mn-ea"/>
                <a:cs typeface="+mn-cs"/>
              </a:rPr>
              <a:t>policies</a:t>
            </a:r>
            <a:endParaRPr kumimoji="0" lang="sv-SE"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2" name="Pil: femhörning 41">
            <a:extLst>
              <a:ext uri="{FF2B5EF4-FFF2-40B4-BE49-F238E27FC236}">
                <a16:creationId xmlns:a16="http://schemas.microsoft.com/office/drawing/2014/main" id="{223C962A-8538-4B39-9135-A7D8874ED34F}"/>
              </a:ext>
            </a:extLst>
          </p:cNvPr>
          <p:cNvSpPr/>
          <p:nvPr/>
        </p:nvSpPr>
        <p:spPr>
          <a:xfrm>
            <a:off x="1401937" y="5646151"/>
            <a:ext cx="8880775" cy="314689"/>
          </a:xfrm>
          <a:prstGeom prst="homePlate">
            <a:avLst/>
          </a:prstGeom>
          <a:solidFill>
            <a:schemeClr val="tx2">
              <a:lumMod val="75000"/>
            </a:schemeClr>
          </a:solidFill>
          <a:ln w="15875" cap="flat" cmpd="sng" algn="ctr">
            <a:solidFill>
              <a:schemeClr val="tx1">
                <a:lumMod val="75000"/>
                <a:lumOff val="25000"/>
              </a:schemeClr>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a:ln>
                  <a:noFill/>
                </a:ln>
                <a:solidFill>
                  <a:prstClr val="white"/>
                </a:solidFill>
                <a:effectLst/>
                <a:uLnTx/>
                <a:uFillTx/>
                <a:latin typeface="Calibri" panose="020F0502020204030204"/>
                <a:ea typeface="+mn-ea"/>
                <a:cs typeface="+mn-cs"/>
              </a:rPr>
              <a:t>Informationsstyrning </a:t>
            </a:r>
          </a:p>
        </p:txBody>
      </p:sp>
      <p:sp>
        <p:nvSpPr>
          <p:cNvPr id="43" name="Pil: femhörning 42">
            <a:extLst>
              <a:ext uri="{FF2B5EF4-FFF2-40B4-BE49-F238E27FC236}">
                <a16:creationId xmlns:a16="http://schemas.microsoft.com/office/drawing/2014/main" id="{6BBD3214-24CB-4A49-A599-BA485EC86F89}"/>
              </a:ext>
            </a:extLst>
          </p:cNvPr>
          <p:cNvSpPr/>
          <p:nvPr/>
        </p:nvSpPr>
        <p:spPr>
          <a:xfrm>
            <a:off x="1395829" y="6004066"/>
            <a:ext cx="8880775" cy="314689"/>
          </a:xfrm>
          <a:prstGeom prst="homePlate">
            <a:avLst/>
          </a:prstGeom>
          <a:solidFill>
            <a:schemeClr val="tx2">
              <a:lumMod val="75000"/>
            </a:schemeClr>
          </a:solidFill>
          <a:ln w="15875" cap="flat" cmpd="sng" algn="ctr">
            <a:solidFill>
              <a:schemeClr val="tx1">
                <a:lumMod val="75000"/>
                <a:lumOff val="25000"/>
              </a:schemeClr>
            </a:solidFill>
            <a:prstDash val="solid"/>
          </a:ln>
          <a:effectLst/>
        </p:spPr>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a:ln>
                  <a:noFill/>
                </a:ln>
                <a:solidFill>
                  <a:prstClr val="white"/>
                </a:solidFill>
                <a:effectLst/>
                <a:uLnTx/>
                <a:uFillTx/>
                <a:latin typeface="Calibri" panose="020F0502020204030204"/>
                <a:ea typeface="+mn-ea"/>
                <a:cs typeface="+mn-cs"/>
              </a:rPr>
              <a:t>Stöd teknik, infrastruktur, organisation</a:t>
            </a:r>
          </a:p>
        </p:txBody>
      </p:sp>
      <p:cxnSp>
        <p:nvCxnSpPr>
          <p:cNvPr id="18" name="Koppling: vinklad 17">
            <a:extLst>
              <a:ext uri="{FF2B5EF4-FFF2-40B4-BE49-F238E27FC236}">
                <a16:creationId xmlns:a16="http://schemas.microsoft.com/office/drawing/2014/main" id="{9DE68F50-4271-421F-8ABB-69089BD30442}"/>
              </a:ext>
            </a:extLst>
          </p:cNvPr>
          <p:cNvCxnSpPr>
            <a:cxnSpLocks/>
            <a:stCxn id="88" idx="0"/>
            <a:endCxn id="92" idx="0"/>
          </p:cNvCxnSpPr>
          <p:nvPr/>
        </p:nvCxnSpPr>
        <p:spPr>
          <a:xfrm rot="5400000" flipH="1" flipV="1">
            <a:off x="5795564" y="-2089771"/>
            <a:ext cx="20319" cy="7278352"/>
          </a:xfrm>
          <a:prstGeom prst="bentConnector3">
            <a:avLst>
              <a:gd name="adj1" fmla="val 1225055"/>
            </a:avLst>
          </a:prstGeom>
          <a:ln>
            <a:solidFill>
              <a:schemeClr val="tx1">
                <a:lumMod val="50000"/>
                <a:lumOff val="50000"/>
              </a:schemeClr>
            </a:solidFill>
            <a:prstDash val="lgDash"/>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0101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1B61BA8-5A08-4AA5-8392-2DA4460BEBE5}"/>
              </a:ext>
            </a:extLst>
          </p:cNvPr>
          <p:cNvSpPr>
            <a:spLocks noGrp="1"/>
          </p:cNvSpPr>
          <p:nvPr>
            <p:ph type="title"/>
          </p:nvPr>
        </p:nvSpPr>
        <p:spPr>
          <a:xfrm>
            <a:off x="1901162" y="3050434"/>
            <a:ext cx="3722933" cy="757130"/>
          </a:xfrm>
          <a:ln w="25400" cap="sq">
            <a:solidFill>
              <a:srgbClr val="FFFFFF"/>
            </a:solidFill>
            <a:miter lim="800000"/>
          </a:ln>
        </p:spPr>
        <p:txBody>
          <a:bodyPr wrap="square">
            <a:normAutofit/>
          </a:bodyPr>
          <a:lstStyle/>
          <a:p>
            <a:pPr algn="ctr"/>
            <a:r>
              <a:rPr lang="sv-SE" sz="2800">
                <a:solidFill>
                  <a:srgbClr val="FFFFFF"/>
                </a:solidFill>
              </a:rPr>
              <a:t>BEGREPPSDEFINITIONER</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latshållare för innehåll 3">
            <a:extLst>
              <a:ext uri="{FF2B5EF4-FFF2-40B4-BE49-F238E27FC236}">
                <a16:creationId xmlns:a16="http://schemas.microsoft.com/office/drawing/2014/main" id="{BBE1FBB1-746F-488B-8A70-A6248567BDB9}"/>
              </a:ext>
            </a:extLst>
          </p:cNvPr>
          <p:cNvSpPr>
            <a:spLocks noGrp="1"/>
          </p:cNvSpPr>
          <p:nvPr>
            <p:ph sz="half" idx="1"/>
          </p:nvPr>
        </p:nvSpPr>
        <p:spPr>
          <a:xfrm>
            <a:off x="6574536" y="640080"/>
            <a:ext cx="5053066" cy="2546604"/>
          </a:xfrm>
        </p:spPr>
        <p:txBody>
          <a:bodyPr>
            <a:normAutofit/>
          </a:bodyPr>
          <a:lstStyle/>
          <a:p>
            <a:r>
              <a:rPr lang="sv-SE" sz="2000" dirty="0"/>
              <a:t>Arbetsgruppen arbetar med begreppsdefinitioner där begrepp och definitioner i möjligaste mån hämtas från standarder</a:t>
            </a:r>
          </a:p>
        </p:txBody>
      </p:sp>
      <p:sp>
        <p:nvSpPr>
          <p:cNvPr id="5" name="Platshållare för innehåll 4">
            <a:extLst>
              <a:ext uri="{FF2B5EF4-FFF2-40B4-BE49-F238E27FC236}">
                <a16:creationId xmlns:a16="http://schemas.microsoft.com/office/drawing/2014/main" id="{2BAEBBDE-F797-4FC4-B771-7916979432F4}"/>
              </a:ext>
            </a:extLst>
          </p:cNvPr>
          <p:cNvSpPr>
            <a:spLocks noGrp="1"/>
          </p:cNvSpPr>
          <p:nvPr>
            <p:ph sz="half" idx="2"/>
          </p:nvPr>
        </p:nvSpPr>
        <p:spPr>
          <a:xfrm>
            <a:off x="6570204" y="3671315"/>
            <a:ext cx="5057398" cy="2546605"/>
          </a:xfrm>
        </p:spPr>
        <p:txBody>
          <a:bodyPr>
            <a:normAutofit/>
          </a:bodyPr>
          <a:lstStyle/>
          <a:p>
            <a:r>
              <a:rPr lang="sv-SE" sz="2000" dirty="0"/>
              <a:t>Förslag för betydelsen av </a:t>
            </a:r>
            <a:br>
              <a:rPr lang="sv-SE" sz="2000" dirty="0"/>
            </a:br>
            <a:r>
              <a:rPr lang="sv-SE" sz="2000" dirty="0" err="1"/>
              <a:t>IoT</a:t>
            </a:r>
            <a:r>
              <a:rPr lang="sv-SE" sz="2000" dirty="0"/>
              <a:t> System</a:t>
            </a:r>
          </a:p>
          <a:p>
            <a:pPr lvl="1"/>
            <a:r>
              <a:rPr lang="sv-SE" sz="2000" dirty="0"/>
              <a:t>Det är den realiserade </a:t>
            </a:r>
            <a:r>
              <a:rPr lang="sv-SE" sz="2000" dirty="0" err="1"/>
              <a:t>IoT</a:t>
            </a:r>
            <a:r>
              <a:rPr lang="sv-SE" sz="2000" dirty="0"/>
              <a:t> arkitekturen, dvs alla de [tekniska och logiska] beståndsdelar en kommun/region behöver för att bygga en förmåga att läsa, styra, lagra, nyttja och dela information från </a:t>
            </a:r>
            <a:r>
              <a:rPr lang="sv-SE" sz="2000" dirty="0" err="1"/>
              <a:t>device</a:t>
            </a:r>
            <a:r>
              <a:rPr lang="sv-SE" sz="2000" dirty="0"/>
              <a:t>.</a:t>
            </a:r>
          </a:p>
        </p:txBody>
      </p:sp>
    </p:spTree>
    <p:extLst>
      <p:ext uri="{BB962C8B-B14F-4D97-AF65-F5344CB8AC3E}">
        <p14:creationId xmlns:p14="http://schemas.microsoft.com/office/powerpoint/2010/main" val="188039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Moln 92">
            <a:extLst>
              <a:ext uri="{FF2B5EF4-FFF2-40B4-BE49-F238E27FC236}">
                <a16:creationId xmlns:a16="http://schemas.microsoft.com/office/drawing/2014/main" id="{EA9B9CC9-E160-4493-AE2B-578C0DE718F9}"/>
              </a:ext>
            </a:extLst>
          </p:cNvPr>
          <p:cNvSpPr/>
          <p:nvPr/>
        </p:nvSpPr>
        <p:spPr>
          <a:xfrm>
            <a:off x="10252464" y="631525"/>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trafikstyrning</a:t>
            </a:r>
          </a:p>
        </p:txBody>
      </p:sp>
      <p:sp>
        <p:nvSpPr>
          <p:cNvPr id="103" name="Rektangel: vikt hörn 102">
            <a:extLst>
              <a:ext uri="{FF2B5EF4-FFF2-40B4-BE49-F238E27FC236}">
                <a16:creationId xmlns:a16="http://schemas.microsoft.com/office/drawing/2014/main" id="{1196BB5B-A4E6-4A7F-810C-DB3BCA1942A1}"/>
              </a:ext>
            </a:extLst>
          </p:cNvPr>
          <p:cNvSpPr/>
          <p:nvPr/>
        </p:nvSpPr>
        <p:spPr>
          <a:xfrm>
            <a:off x="2883900" y="2189824"/>
            <a:ext cx="9308100" cy="4568416"/>
          </a:xfrm>
          <a:prstGeom prst="foldedCorner">
            <a:avLst/>
          </a:prstGeom>
          <a:solidFill>
            <a:schemeClr val="accent1">
              <a:alpha val="21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sp>
        <p:nvSpPr>
          <p:cNvPr id="102" name="Rektangel: vikt hörn 101">
            <a:extLst>
              <a:ext uri="{FF2B5EF4-FFF2-40B4-BE49-F238E27FC236}">
                <a16:creationId xmlns:a16="http://schemas.microsoft.com/office/drawing/2014/main" id="{4F9393DC-0C41-4611-8628-6FDDBB4C052C}"/>
              </a:ext>
            </a:extLst>
          </p:cNvPr>
          <p:cNvSpPr/>
          <p:nvPr/>
        </p:nvSpPr>
        <p:spPr>
          <a:xfrm>
            <a:off x="0" y="1604127"/>
            <a:ext cx="2765531" cy="5253873"/>
          </a:xfrm>
          <a:prstGeom prst="foldedCorner">
            <a:avLst/>
          </a:prstGeom>
          <a:solidFill>
            <a:schemeClr val="accent1">
              <a:alpha val="21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Ellips 3">
            <a:extLst>
              <a:ext uri="{FF2B5EF4-FFF2-40B4-BE49-F238E27FC236}">
                <a16:creationId xmlns:a16="http://schemas.microsoft.com/office/drawing/2014/main" id="{99A881AD-E47E-4A7D-8283-42018C2DA510}"/>
              </a:ext>
            </a:extLst>
          </p:cNvPr>
          <p:cNvSpPr/>
          <p:nvPr/>
        </p:nvSpPr>
        <p:spPr>
          <a:xfrm>
            <a:off x="3153818" y="5429982"/>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Arkivera Data</a:t>
            </a:r>
          </a:p>
        </p:txBody>
      </p:sp>
      <p:sp>
        <p:nvSpPr>
          <p:cNvPr id="5" name="Ellips 4">
            <a:extLst>
              <a:ext uri="{FF2B5EF4-FFF2-40B4-BE49-F238E27FC236}">
                <a16:creationId xmlns:a16="http://schemas.microsoft.com/office/drawing/2014/main" id="{5900361A-6259-43C2-AD53-CB19631A5F67}"/>
              </a:ext>
            </a:extLst>
          </p:cNvPr>
          <p:cNvSpPr/>
          <p:nvPr/>
        </p:nvSpPr>
        <p:spPr>
          <a:xfrm>
            <a:off x="3209903" y="4067294"/>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Lagra Data</a:t>
            </a:r>
          </a:p>
        </p:txBody>
      </p:sp>
      <p:sp>
        <p:nvSpPr>
          <p:cNvPr id="6" name="Ellips 5">
            <a:extLst>
              <a:ext uri="{FF2B5EF4-FFF2-40B4-BE49-F238E27FC236}">
                <a16:creationId xmlns:a16="http://schemas.microsoft.com/office/drawing/2014/main" id="{69ADBFA9-DD03-4DBE-85FD-3034ED5169C4}"/>
              </a:ext>
            </a:extLst>
          </p:cNvPr>
          <p:cNvSpPr/>
          <p:nvPr/>
        </p:nvSpPr>
        <p:spPr>
          <a:xfrm>
            <a:off x="6440756" y="2773495"/>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Samla Data</a:t>
            </a:r>
          </a:p>
        </p:txBody>
      </p:sp>
      <p:sp>
        <p:nvSpPr>
          <p:cNvPr id="7" name="Ellips 6">
            <a:extLst>
              <a:ext uri="{FF2B5EF4-FFF2-40B4-BE49-F238E27FC236}">
                <a16:creationId xmlns:a16="http://schemas.microsoft.com/office/drawing/2014/main" id="{7732A987-B819-4BB0-AC9F-65007A9880F5}"/>
              </a:ext>
            </a:extLst>
          </p:cNvPr>
          <p:cNvSpPr/>
          <p:nvPr/>
        </p:nvSpPr>
        <p:spPr>
          <a:xfrm>
            <a:off x="9538731" y="3306892"/>
            <a:ext cx="2117148" cy="1109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Använda Data och Ting</a:t>
            </a:r>
          </a:p>
        </p:txBody>
      </p:sp>
      <p:sp>
        <p:nvSpPr>
          <p:cNvPr id="8" name="Ellips 7">
            <a:extLst>
              <a:ext uri="{FF2B5EF4-FFF2-40B4-BE49-F238E27FC236}">
                <a16:creationId xmlns:a16="http://schemas.microsoft.com/office/drawing/2014/main" id="{E4167DB9-73EB-4CA7-BB25-9CED83C7D793}"/>
              </a:ext>
            </a:extLst>
          </p:cNvPr>
          <p:cNvSpPr/>
          <p:nvPr/>
        </p:nvSpPr>
        <p:spPr>
          <a:xfrm>
            <a:off x="6555985" y="4959245"/>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Ting</a:t>
            </a:r>
          </a:p>
        </p:txBody>
      </p:sp>
      <p:sp>
        <p:nvSpPr>
          <p:cNvPr id="22" name="textruta 21">
            <a:extLst>
              <a:ext uri="{FF2B5EF4-FFF2-40B4-BE49-F238E27FC236}">
                <a16:creationId xmlns:a16="http://schemas.microsoft.com/office/drawing/2014/main" id="{D1A9B6E6-45C7-455C-8B5D-A99B5C2FA16B}"/>
              </a:ext>
            </a:extLst>
          </p:cNvPr>
          <p:cNvSpPr txBox="1"/>
          <p:nvPr/>
        </p:nvSpPr>
        <p:spPr>
          <a:xfrm>
            <a:off x="6188073" y="4687998"/>
            <a:ext cx="868764" cy="1200329"/>
          </a:xfrm>
          <a:prstGeom prst="rect">
            <a:avLst/>
          </a:prstGeom>
          <a:noFill/>
        </p:spPr>
        <p:txBody>
          <a:bodyPr wrap="none" rtlCol="0">
            <a:spAutoFit/>
          </a:bodyPr>
          <a:lstStyle/>
          <a:p>
            <a:r>
              <a:rPr lang="sv-SE" sz="1200" dirty="0"/>
              <a:t>MQTT</a:t>
            </a:r>
          </a:p>
          <a:p>
            <a:r>
              <a:rPr lang="sv-SE" sz="1200" dirty="0" err="1"/>
              <a:t>Proprietärt</a:t>
            </a:r>
            <a:endParaRPr lang="sv-SE" sz="1200" dirty="0"/>
          </a:p>
          <a:p>
            <a:r>
              <a:rPr lang="sv-SE" sz="1200" dirty="0" err="1"/>
              <a:t>Zigbee</a:t>
            </a:r>
            <a:endParaRPr lang="sv-SE" sz="1200" dirty="0"/>
          </a:p>
          <a:p>
            <a:r>
              <a:rPr lang="sv-SE" sz="1200" dirty="0" err="1"/>
              <a:t>Zwave</a:t>
            </a:r>
            <a:endParaRPr lang="sv-SE" sz="1200" dirty="0"/>
          </a:p>
          <a:p>
            <a:r>
              <a:rPr lang="sv-SE" sz="1200" dirty="0" err="1"/>
              <a:t>LoRA</a:t>
            </a:r>
            <a:endParaRPr lang="sv-SE" sz="1200" dirty="0"/>
          </a:p>
          <a:p>
            <a:r>
              <a:rPr lang="sv-SE" sz="1200" dirty="0"/>
              <a:t>…</a:t>
            </a:r>
          </a:p>
        </p:txBody>
      </p:sp>
      <p:sp>
        <p:nvSpPr>
          <p:cNvPr id="49" name="Ellips 48">
            <a:extLst>
              <a:ext uri="{FF2B5EF4-FFF2-40B4-BE49-F238E27FC236}">
                <a16:creationId xmlns:a16="http://schemas.microsoft.com/office/drawing/2014/main" id="{AA95E610-347F-49B4-81FF-68E11A3ECD10}"/>
              </a:ext>
            </a:extLst>
          </p:cNvPr>
          <p:cNvSpPr/>
          <p:nvPr/>
        </p:nvSpPr>
        <p:spPr>
          <a:xfrm>
            <a:off x="3370916" y="2444112"/>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Dela Data</a:t>
            </a:r>
          </a:p>
        </p:txBody>
      </p:sp>
      <p:sp>
        <p:nvSpPr>
          <p:cNvPr id="55" name="textruta 54">
            <a:extLst>
              <a:ext uri="{FF2B5EF4-FFF2-40B4-BE49-F238E27FC236}">
                <a16:creationId xmlns:a16="http://schemas.microsoft.com/office/drawing/2014/main" id="{3097684A-EAFA-477E-A16D-0266E64B2F54}"/>
              </a:ext>
            </a:extLst>
          </p:cNvPr>
          <p:cNvSpPr txBox="1"/>
          <p:nvPr/>
        </p:nvSpPr>
        <p:spPr>
          <a:xfrm>
            <a:off x="3064009" y="6013184"/>
            <a:ext cx="1154547" cy="646331"/>
          </a:xfrm>
          <a:prstGeom prst="rect">
            <a:avLst/>
          </a:prstGeom>
          <a:noFill/>
        </p:spPr>
        <p:txBody>
          <a:bodyPr wrap="none" rtlCol="0">
            <a:spAutoFit/>
          </a:bodyPr>
          <a:lstStyle/>
          <a:p>
            <a:r>
              <a:rPr lang="sv-SE" sz="1200" dirty="0"/>
              <a:t>Arkiveringsdata</a:t>
            </a:r>
          </a:p>
          <a:p>
            <a:r>
              <a:rPr lang="sv-SE" sz="1200" dirty="0"/>
              <a:t>Forskningsdata</a:t>
            </a:r>
          </a:p>
          <a:p>
            <a:r>
              <a:rPr lang="sv-SE" sz="1200" dirty="0"/>
              <a:t>…</a:t>
            </a:r>
          </a:p>
        </p:txBody>
      </p:sp>
      <p:sp>
        <p:nvSpPr>
          <p:cNvPr id="3" name="Pil: höger 2">
            <a:extLst>
              <a:ext uri="{FF2B5EF4-FFF2-40B4-BE49-F238E27FC236}">
                <a16:creationId xmlns:a16="http://schemas.microsoft.com/office/drawing/2014/main" id="{2A78B645-A6BD-40F6-BB8C-C3C6A6E4EF15}"/>
              </a:ext>
            </a:extLst>
          </p:cNvPr>
          <p:cNvSpPr/>
          <p:nvPr/>
        </p:nvSpPr>
        <p:spPr>
          <a:xfrm>
            <a:off x="61242" y="3045723"/>
            <a:ext cx="2623270"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t>Data- o informationsmodell / Informationsstyrning</a:t>
            </a:r>
          </a:p>
        </p:txBody>
      </p:sp>
      <p:sp>
        <p:nvSpPr>
          <p:cNvPr id="31" name="Pil: höger 30">
            <a:extLst>
              <a:ext uri="{FF2B5EF4-FFF2-40B4-BE49-F238E27FC236}">
                <a16:creationId xmlns:a16="http://schemas.microsoft.com/office/drawing/2014/main" id="{C8A2257E-CDB3-405B-A35F-D716D5935F88}"/>
              </a:ext>
            </a:extLst>
          </p:cNvPr>
          <p:cNvSpPr/>
          <p:nvPr/>
        </p:nvSpPr>
        <p:spPr>
          <a:xfrm>
            <a:off x="76297" y="4149642"/>
            <a:ext cx="2608213"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Förvaltningsbarhet</a:t>
            </a:r>
          </a:p>
        </p:txBody>
      </p:sp>
      <p:sp>
        <p:nvSpPr>
          <p:cNvPr id="32" name="Pil: höger 31">
            <a:extLst>
              <a:ext uri="{FF2B5EF4-FFF2-40B4-BE49-F238E27FC236}">
                <a16:creationId xmlns:a16="http://schemas.microsoft.com/office/drawing/2014/main" id="{386C520F-3331-4C8E-B509-DC95A3DE754C}"/>
              </a:ext>
            </a:extLst>
          </p:cNvPr>
          <p:cNvSpPr/>
          <p:nvPr/>
        </p:nvSpPr>
        <p:spPr>
          <a:xfrm>
            <a:off x="91164" y="5238501"/>
            <a:ext cx="2593346"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Informationssäkerhet</a:t>
            </a:r>
            <a:endParaRPr lang="sv-SE" dirty="0"/>
          </a:p>
        </p:txBody>
      </p:sp>
      <p:sp>
        <p:nvSpPr>
          <p:cNvPr id="34" name="Ellips 33">
            <a:extLst>
              <a:ext uri="{FF2B5EF4-FFF2-40B4-BE49-F238E27FC236}">
                <a16:creationId xmlns:a16="http://schemas.microsoft.com/office/drawing/2014/main" id="{5A266DFC-9F91-4C32-9F9B-60778D3E2C13}"/>
              </a:ext>
            </a:extLst>
          </p:cNvPr>
          <p:cNvSpPr/>
          <p:nvPr/>
        </p:nvSpPr>
        <p:spPr>
          <a:xfrm>
            <a:off x="7695659" y="5330071"/>
            <a:ext cx="2003133" cy="46166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Kommunikation/</a:t>
            </a:r>
            <a:br>
              <a:rPr lang="sv-SE" sz="1200" dirty="0"/>
            </a:br>
            <a:r>
              <a:rPr lang="sv-SE" sz="1200" dirty="0" err="1"/>
              <a:t>Konnektivitet</a:t>
            </a:r>
            <a:endParaRPr lang="sv-SE" sz="1200" dirty="0"/>
          </a:p>
        </p:txBody>
      </p:sp>
      <p:sp>
        <p:nvSpPr>
          <p:cNvPr id="35" name="Pil: höger 34">
            <a:extLst>
              <a:ext uri="{FF2B5EF4-FFF2-40B4-BE49-F238E27FC236}">
                <a16:creationId xmlns:a16="http://schemas.microsoft.com/office/drawing/2014/main" id="{ECC14E6F-BC04-4D18-9C19-71F024632402}"/>
              </a:ext>
            </a:extLst>
          </p:cNvPr>
          <p:cNvSpPr/>
          <p:nvPr/>
        </p:nvSpPr>
        <p:spPr>
          <a:xfrm>
            <a:off x="72414" y="1971073"/>
            <a:ext cx="2612097"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Efterlevnad lagar och regler, standards </a:t>
            </a:r>
            <a:r>
              <a:rPr lang="sv-SE" sz="1600" dirty="0" err="1"/>
              <a:t>etc</a:t>
            </a:r>
            <a:endParaRPr lang="sv-SE" sz="1600" dirty="0"/>
          </a:p>
        </p:txBody>
      </p:sp>
      <p:sp>
        <p:nvSpPr>
          <p:cNvPr id="9" name="textruta 8">
            <a:extLst>
              <a:ext uri="{FF2B5EF4-FFF2-40B4-BE49-F238E27FC236}">
                <a16:creationId xmlns:a16="http://schemas.microsoft.com/office/drawing/2014/main" id="{D587A37E-D3D9-445C-89D3-1A6D6C5D5FC2}"/>
              </a:ext>
            </a:extLst>
          </p:cNvPr>
          <p:cNvSpPr txBox="1"/>
          <p:nvPr/>
        </p:nvSpPr>
        <p:spPr>
          <a:xfrm>
            <a:off x="227122" y="6342098"/>
            <a:ext cx="1908343" cy="369332"/>
          </a:xfrm>
          <a:prstGeom prst="rect">
            <a:avLst/>
          </a:prstGeom>
          <a:noFill/>
        </p:spPr>
        <p:txBody>
          <a:bodyPr wrap="none" rtlCol="0">
            <a:spAutoFit/>
          </a:bodyPr>
          <a:lstStyle/>
          <a:p>
            <a:r>
              <a:rPr lang="sv-SE" dirty="0"/>
              <a:t>Övergripande krav</a:t>
            </a:r>
          </a:p>
        </p:txBody>
      </p:sp>
      <p:sp>
        <p:nvSpPr>
          <p:cNvPr id="37" name="Ellips 36">
            <a:extLst>
              <a:ext uri="{FF2B5EF4-FFF2-40B4-BE49-F238E27FC236}">
                <a16:creationId xmlns:a16="http://schemas.microsoft.com/office/drawing/2014/main" id="{CF63E891-D56F-4A51-B403-C08C49C9106E}"/>
              </a:ext>
            </a:extLst>
          </p:cNvPr>
          <p:cNvSpPr/>
          <p:nvPr/>
        </p:nvSpPr>
        <p:spPr>
          <a:xfrm>
            <a:off x="6329066" y="2580415"/>
            <a:ext cx="1361482" cy="34554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Berika Data</a:t>
            </a:r>
          </a:p>
        </p:txBody>
      </p:sp>
      <p:sp>
        <p:nvSpPr>
          <p:cNvPr id="38" name="textruta 37">
            <a:extLst>
              <a:ext uri="{FF2B5EF4-FFF2-40B4-BE49-F238E27FC236}">
                <a16:creationId xmlns:a16="http://schemas.microsoft.com/office/drawing/2014/main" id="{5F1D78D7-8512-4FD4-9A33-6770206759D2}"/>
              </a:ext>
            </a:extLst>
          </p:cNvPr>
          <p:cNvSpPr txBox="1"/>
          <p:nvPr/>
        </p:nvSpPr>
        <p:spPr>
          <a:xfrm>
            <a:off x="3265271" y="3457600"/>
            <a:ext cx="996427" cy="830997"/>
          </a:xfrm>
          <a:prstGeom prst="rect">
            <a:avLst/>
          </a:prstGeom>
          <a:noFill/>
        </p:spPr>
        <p:txBody>
          <a:bodyPr wrap="none" rtlCol="0">
            <a:spAutoFit/>
          </a:bodyPr>
          <a:lstStyle/>
          <a:p>
            <a:r>
              <a:rPr lang="sv-SE" sz="1200" dirty="0"/>
              <a:t>Databaser</a:t>
            </a:r>
          </a:p>
          <a:p>
            <a:r>
              <a:rPr lang="sv-SE" sz="1200" dirty="0"/>
              <a:t>Lång-/korttid</a:t>
            </a:r>
          </a:p>
          <a:p>
            <a:r>
              <a:rPr lang="sv-SE" sz="1200" dirty="0"/>
              <a:t>Realtid</a:t>
            </a:r>
          </a:p>
          <a:p>
            <a:r>
              <a:rPr lang="sv-SE" sz="1200" dirty="0"/>
              <a:t>…</a:t>
            </a:r>
          </a:p>
        </p:txBody>
      </p:sp>
      <p:sp>
        <p:nvSpPr>
          <p:cNvPr id="46" name="textruta 45">
            <a:extLst>
              <a:ext uri="{FF2B5EF4-FFF2-40B4-BE49-F238E27FC236}">
                <a16:creationId xmlns:a16="http://schemas.microsoft.com/office/drawing/2014/main" id="{180C5381-C521-4E79-8572-5345EF5FFE43}"/>
              </a:ext>
            </a:extLst>
          </p:cNvPr>
          <p:cNvSpPr txBox="1"/>
          <p:nvPr/>
        </p:nvSpPr>
        <p:spPr>
          <a:xfrm>
            <a:off x="7657908" y="4176442"/>
            <a:ext cx="797078" cy="461665"/>
          </a:xfrm>
          <a:prstGeom prst="rect">
            <a:avLst/>
          </a:prstGeom>
          <a:noFill/>
        </p:spPr>
        <p:txBody>
          <a:bodyPr wrap="none" rtlCol="0">
            <a:spAutoFit/>
          </a:bodyPr>
          <a:lstStyle/>
          <a:p>
            <a:r>
              <a:rPr lang="sv-SE" sz="1200" dirty="0"/>
              <a:t>Läsa Data</a:t>
            </a:r>
          </a:p>
          <a:p>
            <a:r>
              <a:rPr lang="sv-SE" sz="1200" dirty="0"/>
              <a:t>Styra Ting</a:t>
            </a:r>
          </a:p>
        </p:txBody>
      </p:sp>
      <p:sp>
        <p:nvSpPr>
          <p:cNvPr id="47" name="textruta 46">
            <a:extLst>
              <a:ext uri="{FF2B5EF4-FFF2-40B4-BE49-F238E27FC236}">
                <a16:creationId xmlns:a16="http://schemas.microsoft.com/office/drawing/2014/main" id="{7FBC70DD-E90A-4CDF-9BE2-B0141BD06F74}"/>
              </a:ext>
            </a:extLst>
          </p:cNvPr>
          <p:cNvSpPr txBox="1"/>
          <p:nvPr/>
        </p:nvSpPr>
        <p:spPr>
          <a:xfrm>
            <a:off x="8756432" y="4554558"/>
            <a:ext cx="797078" cy="461665"/>
          </a:xfrm>
          <a:prstGeom prst="rect">
            <a:avLst/>
          </a:prstGeom>
          <a:noFill/>
        </p:spPr>
        <p:txBody>
          <a:bodyPr wrap="none" rtlCol="0">
            <a:spAutoFit/>
          </a:bodyPr>
          <a:lstStyle/>
          <a:p>
            <a:r>
              <a:rPr lang="sv-SE" sz="1200" dirty="0"/>
              <a:t>Läsa Data</a:t>
            </a:r>
          </a:p>
          <a:p>
            <a:r>
              <a:rPr lang="sv-SE" sz="1200" dirty="0"/>
              <a:t>Styra Ting</a:t>
            </a:r>
          </a:p>
        </p:txBody>
      </p:sp>
      <p:sp>
        <p:nvSpPr>
          <p:cNvPr id="48" name="Ellips 47">
            <a:extLst>
              <a:ext uri="{FF2B5EF4-FFF2-40B4-BE49-F238E27FC236}">
                <a16:creationId xmlns:a16="http://schemas.microsoft.com/office/drawing/2014/main" id="{F6FD343E-D1C0-4E53-BB70-7F51AB779C24}"/>
              </a:ext>
            </a:extLst>
          </p:cNvPr>
          <p:cNvSpPr/>
          <p:nvPr/>
        </p:nvSpPr>
        <p:spPr>
          <a:xfrm>
            <a:off x="9631566" y="4324588"/>
            <a:ext cx="1117877" cy="3199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EDGE</a:t>
            </a:r>
          </a:p>
        </p:txBody>
      </p:sp>
      <p:sp>
        <p:nvSpPr>
          <p:cNvPr id="65" name="Ellips 64">
            <a:extLst>
              <a:ext uri="{FF2B5EF4-FFF2-40B4-BE49-F238E27FC236}">
                <a16:creationId xmlns:a16="http://schemas.microsoft.com/office/drawing/2014/main" id="{3CBE64CA-E229-458A-9E3D-563049C0BC87}"/>
              </a:ext>
            </a:extLst>
          </p:cNvPr>
          <p:cNvSpPr/>
          <p:nvPr/>
        </p:nvSpPr>
        <p:spPr>
          <a:xfrm>
            <a:off x="10341963" y="4427756"/>
            <a:ext cx="1117877" cy="34758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Regler-system</a:t>
            </a:r>
          </a:p>
        </p:txBody>
      </p:sp>
      <p:sp>
        <p:nvSpPr>
          <p:cNvPr id="73" name="Rektangel: rundade hörn 72">
            <a:extLst>
              <a:ext uri="{FF2B5EF4-FFF2-40B4-BE49-F238E27FC236}">
                <a16:creationId xmlns:a16="http://schemas.microsoft.com/office/drawing/2014/main" id="{6C1048F9-603B-44BF-AD12-A424D13CE57E}"/>
              </a:ext>
            </a:extLst>
          </p:cNvPr>
          <p:cNvSpPr/>
          <p:nvPr/>
        </p:nvSpPr>
        <p:spPr>
          <a:xfrm>
            <a:off x="3939072" y="1230728"/>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Allmänhet</a:t>
            </a:r>
          </a:p>
        </p:txBody>
      </p:sp>
      <p:sp>
        <p:nvSpPr>
          <p:cNvPr id="76" name="Rektangel: rundade hörn 75">
            <a:extLst>
              <a:ext uri="{FF2B5EF4-FFF2-40B4-BE49-F238E27FC236}">
                <a16:creationId xmlns:a16="http://schemas.microsoft.com/office/drawing/2014/main" id="{10947A66-D0BC-44D5-A317-7F1352D71FCC}"/>
              </a:ext>
            </a:extLst>
          </p:cNvPr>
          <p:cNvSpPr/>
          <p:nvPr/>
        </p:nvSpPr>
        <p:spPr>
          <a:xfrm>
            <a:off x="4692518" y="1523576"/>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Myndigheter</a:t>
            </a:r>
          </a:p>
        </p:txBody>
      </p:sp>
      <p:sp>
        <p:nvSpPr>
          <p:cNvPr id="77" name="Rektangel: rundade hörn 76">
            <a:extLst>
              <a:ext uri="{FF2B5EF4-FFF2-40B4-BE49-F238E27FC236}">
                <a16:creationId xmlns:a16="http://schemas.microsoft.com/office/drawing/2014/main" id="{9D520F99-2FD1-49DA-80D6-14AFAD113E84}"/>
              </a:ext>
            </a:extLst>
          </p:cNvPr>
          <p:cNvSpPr/>
          <p:nvPr/>
        </p:nvSpPr>
        <p:spPr>
          <a:xfrm>
            <a:off x="5527122" y="1796809"/>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Företag</a:t>
            </a:r>
          </a:p>
        </p:txBody>
      </p:sp>
      <p:sp>
        <p:nvSpPr>
          <p:cNvPr id="78" name="Ellips 77">
            <a:extLst>
              <a:ext uri="{FF2B5EF4-FFF2-40B4-BE49-F238E27FC236}">
                <a16:creationId xmlns:a16="http://schemas.microsoft.com/office/drawing/2014/main" id="{5D54C054-2664-4BF5-B131-1CED4C4E0A4C}"/>
              </a:ext>
            </a:extLst>
          </p:cNvPr>
          <p:cNvSpPr/>
          <p:nvPr/>
        </p:nvSpPr>
        <p:spPr>
          <a:xfrm>
            <a:off x="10807237" y="4057423"/>
            <a:ext cx="1221725" cy="34758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AI / ML /BI</a:t>
            </a:r>
          </a:p>
        </p:txBody>
      </p:sp>
      <p:sp>
        <p:nvSpPr>
          <p:cNvPr id="79" name="Ellips 78">
            <a:extLst>
              <a:ext uri="{FF2B5EF4-FFF2-40B4-BE49-F238E27FC236}">
                <a16:creationId xmlns:a16="http://schemas.microsoft.com/office/drawing/2014/main" id="{76320ED9-3865-48EA-84E0-5B1B8D8EFC80}"/>
              </a:ext>
            </a:extLst>
          </p:cNvPr>
          <p:cNvSpPr/>
          <p:nvPr/>
        </p:nvSpPr>
        <p:spPr>
          <a:xfrm>
            <a:off x="9154971" y="3061507"/>
            <a:ext cx="1433975" cy="46166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err="1"/>
              <a:t>Appar</a:t>
            </a:r>
            <a:r>
              <a:rPr lang="sv-SE" sz="1200" dirty="0"/>
              <a:t>/webb</a:t>
            </a:r>
          </a:p>
        </p:txBody>
      </p:sp>
      <p:sp>
        <p:nvSpPr>
          <p:cNvPr id="80" name="Ellips 79">
            <a:extLst>
              <a:ext uri="{FF2B5EF4-FFF2-40B4-BE49-F238E27FC236}">
                <a16:creationId xmlns:a16="http://schemas.microsoft.com/office/drawing/2014/main" id="{9E4865DA-8E8F-4D2D-8451-08A7396C4814}"/>
              </a:ext>
            </a:extLst>
          </p:cNvPr>
          <p:cNvSpPr/>
          <p:nvPr/>
        </p:nvSpPr>
        <p:spPr>
          <a:xfrm>
            <a:off x="3148653" y="2332760"/>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Öppet</a:t>
            </a:r>
          </a:p>
        </p:txBody>
      </p:sp>
      <p:sp>
        <p:nvSpPr>
          <p:cNvPr id="82" name="Ellips 81">
            <a:extLst>
              <a:ext uri="{FF2B5EF4-FFF2-40B4-BE49-F238E27FC236}">
                <a16:creationId xmlns:a16="http://schemas.microsoft.com/office/drawing/2014/main" id="{59F9E6CC-38EF-4596-8208-CD4DEBC46A7D}"/>
              </a:ext>
            </a:extLst>
          </p:cNvPr>
          <p:cNvSpPr/>
          <p:nvPr/>
        </p:nvSpPr>
        <p:spPr>
          <a:xfrm>
            <a:off x="4806752" y="2477217"/>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Begränsat</a:t>
            </a:r>
          </a:p>
        </p:txBody>
      </p:sp>
      <p:sp>
        <p:nvSpPr>
          <p:cNvPr id="83" name="Ellips 82">
            <a:extLst>
              <a:ext uri="{FF2B5EF4-FFF2-40B4-BE49-F238E27FC236}">
                <a16:creationId xmlns:a16="http://schemas.microsoft.com/office/drawing/2014/main" id="{6E66F3C3-09FF-44B8-B9F5-65FADF9DCD6F}"/>
              </a:ext>
            </a:extLst>
          </p:cNvPr>
          <p:cNvSpPr/>
          <p:nvPr/>
        </p:nvSpPr>
        <p:spPr>
          <a:xfrm>
            <a:off x="2935528" y="2816038"/>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API</a:t>
            </a:r>
          </a:p>
        </p:txBody>
      </p:sp>
      <p:sp>
        <p:nvSpPr>
          <p:cNvPr id="85" name="Ellips 84">
            <a:extLst>
              <a:ext uri="{FF2B5EF4-FFF2-40B4-BE49-F238E27FC236}">
                <a16:creationId xmlns:a16="http://schemas.microsoft.com/office/drawing/2014/main" id="{83E46FBC-8D11-434F-8F4E-B003F10BE08C}"/>
              </a:ext>
            </a:extLst>
          </p:cNvPr>
          <p:cNvSpPr/>
          <p:nvPr/>
        </p:nvSpPr>
        <p:spPr>
          <a:xfrm>
            <a:off x="4561551" y="2894449"/>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Metadata</a:t>
            </a:r>
            <a:endParaRPr lang="sv-SE" sz="1200" dirty="0">
              <a:solidFill>
                <a:schemeClr val="dk1"/>
              </a:solidFill>
            </a:endParaRPr>
          </a:p>
        </p:txBody>
      </p:sp>
      <p:sp>
        <p:nvSpPr>
          <p:cNvPr id="88" name="Rektangel: rundade hörn 87">
            <a:extLst>
              <a:ext uri="{FF2B5EF4-FFF2-40B4-BE49-F238E27FC236}">
                <a16:creationId xmlns:a16="http://schemas.microsoft.com/office/drawing/2014/main" id="{3DFC3118-549C-46E0-9440-CAF3CAE441CB}"/>
              </a:ext>
            </a:extLst>
          </p:cNvPr>
          <p:cNvSpPr/>
          <p:nvPr/>
        </p:nvSpPr>
        <p:spPr>
          <a:xfrm>
            <a:off x="8919347" y="1582514"/>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Verksamheter</a:t>
            </a:r>
          </a:p>
        </p:txBody>
      </p:sp>
      <p:sp>
        <p:nvSpPr>
          <p:cNvPr id="89" name="Rektangel: rundade hörn 88">
            <a:extLst>
              <a:ext uri="{FF2B5EF4-FFF2-40B4-BE49-F238E27FC236}">
                <a16:creationId xmlns:a16="http://schemas.microsoft.com/office/drawing/2014/main" id="{A5F212F2-1A52-4225-BCE9-44CEBB5A84C9}"/>
              </a:ext>
            </a:extLst>
          </p:cNvPr>
          <p:cNvSpPr/>
          <p:nvPr/>
        </p:nvSpPr>
        <p:spPr>
          <a:xfrm>
            <a:off x="10209089" y="1705040"/>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Företag</a:t>
            </a:r>
          </a:p>
        </p:txBody>
      </p:sp>
      <p:sp>
        <p:nvSpPr>
          <p:cNvPr id="90" name="Ellips 89">
            <a:extLst>
              <a:ext uri="{FF2B5EF4-FFF2-40B4-BE49-F238E27FC236}">
                <a16:creationId xmlns:a16="http://schemas.microsoft.com/office/drawing/2014/main" id="{75132879-8495-420C-9219-75FBF25127F5}"/>
              </a:ext>
            </a:extLst>
          </p:cNvPr>
          <p:cNvSpPr/>
          <p:nvPr/>
        </p:nvSpPr>
        <p:spPr>
          <a:xfrm>
            <a:off x="10857634" y="3267546"/>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API</a:t>
            </a:r>
          </a:p>
        </p:txBody>
      </p:sp>
      <p:sp>
        <p:nvSpPr>
          <p:cNvPr id="81" name="Moln 80">
            <a:extLst>
              <a:ext uri="{FF2B5EF4-FFF2-40B4-BE49-F238E27FC236}">
                <a16:creationId xmlns:a16="http://schemas.microsoft.com/office/drawing/2014/main" id="{A5D4FB6A-3735-44F7-846E-9BA8E950EB5D}"/>
              </a:ext>
            </a:extLst>
          </p:cNvPr>
          <p:cNvSpPr/>
          <p:nvPr/>
        </p:nvSpPr>
        <p:spPr>
          <a:xfrm>
            <a:off x="8349492" y="646050"/>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gatubelysning</a:t>
            </a:r>
          </a:p>
        </p:txBody>
      </p:sp>
      <p:sp>
        <p:nvSpPr>
          <p:cNvPr id="92" name="Moln 91">
            <a:extLst>
              <a:ext uri="{FF2B5EF4-FFF2-40B4-BE49-F238E27FC236}">
                <a16:creationId xmlns:a16="http://schemas.microsoft.com/office/drawing/2014/main" id="{3E58BA5E-9C25-4736-825A-9C1744132AA1}"/>
              </a:ext>
            </a:extLst>
          </p:cNvPr>
          <p:cNvSpPr/>
          <p:nvPr/>
        </p:nvSpPr>
        <p:spPr>
          <a:xfrm>
            <a:off x="9323236" y="371311"/>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värmestyrning</a:t>
            </a:r>
          </a:p>
        </p:txBody>
      </p:sp>
      <p:sp>
        <p:nvSpPr>
          <p:cNvPr id="94" name="Moln 93">
            <a:extLst>
              <a:ext uri="{FF2B5EF4-FFF2-40B4-BE49-F238E27FC236}">
                <a16:creationId xmlns:a16="http://schemas.microsoft.com/office/drawing/2014/main" id="{2AFFA55D-6A42-42AD-8749-994589C39AFF}"/>
              </a:ext>
            </a:extLst>
          </p:cNvPr>
          <p:cNvSpPr/>
          <p:nvPr/>
        </p:nvSpPr>
        <p:spPr>
          <a:xfrm>
            <a:off x="10275415" y="101465"/>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Välfärdsteknik</a:t>
            </a:r>
          </a:p>
        </p:txBody>
      </p:sp>
      <p:sp>
        <p:nvSpPr>
          <p:cNvPr id="97" name="Moln 96">
            <a:extLst>
              <a:ext uri="{FF2B5EF4-FFF2-40B4-BE49-F238E27FC236}">
                <a16:creationId xmlns:a16="http://schemas.microsoft.com/office/drawing/2014/main" id="{1FA3D37D-E905-4FB9-B6B4-337805203A7F}"/>
              </a:ext>
            </a:extLst>
          </p:cNvPr>
          <p:cNvSpPr/>
          <p:nvPr/>
        </p:nvSpPr>
        <p:spPr>
          <a:xfrm>
            <a:off x="4304841" y="477510"/>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Miljö-rapportering</a:t>
            </a:r>
          </a:p>
        </p:txBody>
      </p:sp>
      <p:sp>
        <p:nvSpPr>
          <p:cNvPr id="98" name="Moln 97">
            <a:extLst>
              <a:ext uri="{FF2B5EF4-FFF2-40B4-BE49-F238E27FC236}">
                <a16:creationId xmlns:a16="http://schemas.microsoft.com/office/drawing/2014/main" id="{540EF075-41A7-469C-B9F8-32370451F17F}"/>
              </a:ext>
            </a:extLst>
          </p:cNvPr>
          <p:cNvSpPr/>
          <p:nvPr/>
        </p:nvSpPr>
        <p:spPr>
          <a:xfrm>
            <a:off x="5355163" y="282511"/>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Öppet tillgänglig data</a:t>
            </a:r>
          </a:p>
        </p:txBody>
      </p:sp>
      <p:sp>
        <p:nvSpPr>
          <p:cNvPr id="99" name="Moln 98">
            <a:extLst>
              <a:ext uri="{FF2B5EF4-FFF2-40B4-BE49-F238E27FC236}">
                <a16:creationId xmlns:a16="http://schemas.microsoft.com/office/drawing/2014/main" id="{5D7B8ABC-F609-4CF7-BC81-EB3E2EC29946}"/>
              </a:ext>
            </a:extLst>
          </p:cNvPr>
          <p:cNvSpPr/>
          <p:nvPr/>
        </p:nvSpPr>
        <p:spPr>
          <a:xfrm>
            <a:off x="5415856" y="790432"/>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Marknads-information</a:t>
            </a:r>
          </a:p>
        </p:txBody>
      </p:sp>
      <p:sp>
        <p:nvSpPr>
          <p:cNvPr id="115" name="textruta 114">
            <a:extLst>
              <a:ext uri="{FF2B5EF4-FFF2-40B4-BE49-F238E27FC236}">
                <a16:creationId xmlns:a16="http://schemas.microsoft.com/office/drawing/2014/main" id="{5561BDAE-E0B5-414D-8711-1A7EAD18BB0E}"/>
              </a:ext>
            </a:extLst>
          </p:cNvPr>
          <p:cNvSpPr txBox="1"/>
          <p:nvPr/>
        </p:nvSpPr>
        <p:spPr>
          <a:xfrm>
            <a:off x="5487581" y="6256261"/>
            <a:ext cx="3595151" cy="369332"/>
          </a:xfrm>
          <a:prstGeom prst="rect">
            <a:avLst/>
          </a:prstGeom>
          <a:noFill/>
        </p:spPr>
        <p:txBody>
          <a:bodyPr wrap="none" rtlCol="0">
            <a:spAutoFit/>
          </a:bodyPr>
          <a:lstStyle/>
          <a:p>
            <a:r>
              <a:rPr lang="sv-SE" dirty="0"/>
              <a:t>Krav på IT plattformar, Ting och Data</a:t>
            </a:r>
          </a:p>
        </p:txBody>
      </p:sp>
      <p:sp>
        <p:nvSpPr>
          <p:cNvPr id="116" name="textruta 115">
            <a:extLst>
              <a:ext uri="{FF2B5EF4-FFF2-40B4-BE49-F238E27FC236}">
                <a16:creationId xmlns:a16="http://schemas.microsoft.com/office/drawing/2014/main" id="{1A2E492B-C87A-4F7A-A605-3E6B89871139}"/>
              </a:ext>
            </a:extLst>
          </p:cNvPr>
          <p:cNvSpPr txBox="1"/>
          <p:nvPr/>
        </p:nvSpPr>
        <p:spPr>
          <a:xfrm>
            <a:off x="-22408" y="387469"/>
            <a:ext cx="4731256" cy="646331"/>
          </a:xfrm>
          <a:prstGeom prst="rect">
            <a:avLst/>
          </a:prstGeom>
          <a:noFill/>
        </p:spPr>
        <p:txBody>
          <a:bodyPr wrap="square" rtlCol="0">
            <a:spAutoFit/>
          </a:bodyPr>
          <a:lstStyle/>
          <a:p>
            <a:r>
              <a:rPr lang="sv-SE" sz="3600" dirty="0"/>
              <a:t>PRINCIPER - STATUS</a:t>
            </a:r>
          </a:p>
        </p:txBody>
      </p:sp>
      <p:cxnSp>
        <p:nvCxnSpPr>
          <p:cNvPr id="118" name="Rak pilkoppling 117">
            <a:extLst>
              <a:ext uri="{FF2B5EF4-FFF2-40B4-BE49-F238E27FC236}">
                <a16:creationId xmlns:a16="http://schemas.microsoft.com/office/drawing/2014/main" id="{A8DFD1CB-16E5-4161-81A1-EFCB32FBD6EE}"/>
              </a:ext>
            </a:extLst>
          </p:cNvPr>
          <p:cNvCxnSpPr>
            <a:endCxn id="73" idx="2"/>
          </p:cNvCxnSpPr>
          <p:nvPr/>
        </p:nvCxnSpPr>
        <p:spPr>
          <a:xfrm flipV="1">
            <a:off x="4520789" y="1616441"/>
            <a:ext cx="141621" cy="818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Rak pilkoppling 119">
            <a:extLst>
              <a:ext uri="{FF2B5EF4-FFF2-40B4-BE49-F238E27FC236}">
                <a16:creationId xmlns:a16="http://schemas.microsoft.com/office/drawing/2014/main" id="{E18257A7-47A3-45CF-A3A4-9AB7537D34C5}"/>
              </a:ext>
            </a:extLst>
          </p:cNvPr>
          <p:cNvCxnSpPr/>
          <p:nvPr/>
        </p:nvCxnSpPr>
        <p:spPr>
          <a:xfrm flipV="1">
            <a:off x="4516179" y="1877094"/>
            <a:ext cx="777294" cy="588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Rak pilkoppling 121">
            <a:extLst>
              <a:ext uri="{FF2B5EF4-FFF2-40B4-BE49-F238E27FC236}">
                <a16:creationId xmlns:a16="http://schemas.microsoft.com/office/drawing/2014/main" id="{BDE1CF0C-1A70-42CD-A9F3-9F02B0BA1920}"/>
              </a:ext>
            </a:extLst>
          </p:cNvPr>
          <p:cNvCxnSpPr>
            <a:cxnSpLocks/>
            <a:stCxn id="49" idx="0"/>
            <a:endCxn id="77" idx="1"/>
          </p:cNvCxnSpPr>
          <p:nvPr/>
        </p:nvCxnSpPr>
        <p:spPr>
          <a:xfrm flipV="1">
            <a:off x="4516179" y="1989666"/>
            <a:ext cx="1010943" cy="454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Rak pilkoppling 122">
            <a:extLst>
              <a:ext uri="{FF2B5EF4-FFF2-40B4-BE49-F238E27FC236}">
                <a16:creationId xmlns:a16="http://schemas.microsoft.com/office/drawing/2014/main" id="{BC4E83D2-4F23-474E-83C8-EA9FADF8D071}"/>
              </a:ext>
            </a:extLst>
          </p:cNvPr>
          <p:cNvCxnSpPr>
            <a:cxnSpLocks/>
            <a:stCxn id="7" idx="0"/>
            <a:endCxn id="88" idx="2"/>
          </p:cNvCxnSpPr>
          <p:nvPr/>
        </p:nvCxnSpPr>
        <p:spPr>
          <a:xfrm flipH="1" flipV="1">
            <a:off x="9642685" y="1968227"/>
            <a:ext cx="954620" cy="1338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Rak pilkoppling 126">
            <a:extLst>
              <a:ext uri="{FF2B5EF4-FFF2-40B4-BE49-F238E27FC236}">
                <a16:creationId xmlns:a16="http://schemas.microsoft.com/office/drawing/2014/main" id="{2526A2DA-EAB5-4D6F-9447-B188A539197D}"/>
              </a:ext>
            </a:extLst>
          </p:cNvPr>
          <p:cNvCxnSpPr>
            <a:stCxn id="7" idx="0"/>
            <a:endCxn id="89" idx="2"/>
          </p:cNvCxnSpPr>
          <p:nvPr/>
        </p:nvCxnSpPr>
        <p:spPr>
          <a:xfrm flipV="1">
            <a:off x="10597305" y="2090753"/>
            <a:ext cx="335122" cy="1216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Moln 56">
            <a:extLst>
              <a:ext uri="{FF2B5EF4-FFF2-40B4-BE49-F238E27FC236}">
                <a16:creationId xmlns:a16="http://schemas.microsoft.com/office/drawing/2014/main" id="{1F27F704-5E1D-4B59-A322-4C02DBB03880}"/>
              </a:ext>
            </a:extLst>
          </p:cNvPr>
          <p:cNvSpPr/>
          <p:nvPr/>
        </p:nvSpPr>
        <p:spPr>
          <a:xfrm>
            <a:off x="8296764" y="36904"/>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städning</a:t>
            </a:r>
          </a:p>
        </p:txBody>
      </p:sp>
      <p:sp>
        <p:nvSpPr>
          <p:cNvPr id="54" name="Ellips 53">
            <a:extLst>
              <a:ext uri="{FF2B5EF4-FFF2-40B4-BE49-F238E27FC236}">
                <a16:creationId xmlns:a16="http://schemas.microsoft.com/office/drawing/2014/main" id="{61F57029-76C5-439A-9A17-B4442849B63F}"/>
              </a:ext>
            </a:extLst>
          </p:cNvPr>
          <p:cNvSpPr/>
          <p:nvPr/>
        </p:nvSpPr>
        <p:spPr>
          <a:xfrm>
            <a:off x="215013" y="1869877"/>
            <a:ext cx="2290526" cy="1130837"/>
          </a:xfrm>
          <a:prstGeom prst="ellipse">
            <a:avLst/>
          </a:prstGeom>
          <a:noFill/>
          <a:ln w="57150">
            <a:solidFill>
              <a:srgbClr val="FF00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Ellips 55">
            <a:extLst>
              <a:ext uri="{FF2B5EF4-FFF2-40B4-BE49-F238E27FC236}">
                <a16:creationId xmlns:a16="http://schemas.microsoft.com/office/drawing/2014/main" id="{1258A9EA-63B1-42F9-A3D4-F155E00658EA}"/>
              </a:ext>
            </a:extLst>
          </p:cNvPr>
          <p:cNvSpPr/>
          <p:nvPr/>
        </p:nvSpPr>
        <p:spPr>
          <a:xfrm>
            <a:off x="114310" y="3041437"/>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Ellips 57">
            <a:extLst>
              <a:ext uri="{FF2B5EF4-FFF2-40B4-BE49-F238E27FC236}">
                <a16:creationId xmlns:a16="http://schemas.microsoft.com/office/drawing/2014/main" id="{04D57AC8-E6F8-41AB-A1AB-A9A8D895C76E}"/>
              </a:ext>
            </a:extLst>
          </p:cNvPr>
          <p:cNvSpPr/>
          <p:nvPr/>
        </p:nvSpPr>
        <p:spPr>
          <a:xfrm>
            <a:off x="186292" y="4133896"/>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Ellips 58">
            <a:extLst>
              <a:ext uri="{FF2B5EF4-FFF2-40B4-BE49-F238E27FC236}">
                <a16:creationId xmlns:a16="http://schemas.microsoft.com/office/drawing/2014/main" id="{AC6BC0F7-4F6A-412A-B8EE-C25DF2EA3BA4}"/>
              </a:ext>
            </a:extLst>
          </p:cNvPr>
          <p:cNvSpPr/>
          <p:nvPr/>
        </p:nvSpPr>
        <p:spPr>
          <a:xfrm>
            <a:off x="63927" y="5330071"/>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Ellips 59">
            <a:extLst>
              <a:ext uri="{FF2B5EF4-FFF2-40B4-BE49-F238E27FC236}">
                <a16:creationId xmlns:a16="http://schemas.microsoft.com/office/drawing/2014/main" id="{8517C8DA-7FC3-4C32-8DF6-3168CDF21152}"/>
              </a:ext>
            </a:extLst>
          </p:cNvPr>
          <p:cNvSpPr/>
          <p:nvPr/>
        </p:nvSpPr>
        <p:spPr>
          <a:xfrm>
            <a:off x="3305513" y="2358708"/>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Ellips 60">
            <a:extLst>
              <a:ext uri="{FF2B5EF4-FFF2-40B4-BE49-F238E27FC236}">
                <a16:creationId xmlns:a16="http://schemas.microsoft.com/office/drawing/2014/main" id="{483F424E-F21C-42D6-8F5C-06BCDA4C0CDE}"/>
              </a:ext>
            </a:extLst>
          </p:cNvPr>
          <p:cNvSpPr/>
          <p:nvPr/>
        </p:nvSpPr>
        <p:spPr>
          <a:xfrm>
            <a:off x="2788596" y="3906373"/>
            <a:ext cx="2906831" cy="2435725"/>
          </a:xfrm>
          <a:prstGeom prst="ellipse">
            <a:avLst/>
          </a:prstGeom>
          <a:noFill/>
          <a:ln w="57150">
            <a:solidFill>
              <a:srgbClr val="FF00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2" name="Ellips 61">
            <a:extLst>
              <a:ext uri="{FF2B5EF4-FFF2-40B4-BE49-F238E27FC236}">
                <a16:creationId xmlns:a16="http://schemas.microsoft.com/office/drawing/2014/main" id="{D81E0271-7844-4483-882E-AB0E9155B447}"/>
              </a:ext>
            </a:extLst>
          </p:cNvPr>
          <p:cNvSpPr/>
          <p:nvPr/>
        </p:nvSpPr>
        <p:spPr>
          <a:xfrm>
            <a:off x="6439055" y="4687998"/>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3" name="Ellips 62">
            <a:extLst>
              <a:ext uri="{FF2B5EF4-FFF2-40B4-BE49-F238E27FC236}">
                <a16:creationId xmlns:a16="http://schemas.microsoft.com/office/drawing/2014/main" id="{09B91461-2565-4756-B8C0-0A738EAA549F}"/>
              </a:ext>
            </a:extLst>
          </p:cNvPr>
          <p:cNvSpPr/>
          <p:nvPr/>
        </p:nvSpPr>
        <p:spPr>
          <a:xfrm>
            <a:off x="6487186" y="2496088"/>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Ellips 63">
            <a:extLst>
              <a:ext uri="{FF2B5EF4-FFF2-40B4-BE49-F238E27FC236}">
                <a16:creationId xmlns:a16="http://schemas.microsoft.com/office/drawing/2014/main" id="{3D0D2C43-130C-4641-8DDB-3543EFD27A74}"/>
              </a:ext>
            </a:extLst>
          </p:cNvPr>
          <p:cNvSpPr/>
          <p:nvPr/>
        </p:nvSpPr>
        <p:spPr>
          <a:xfrm>
            <a:off x="9403403" y="3139995"/>
            <a:ext cx="2504445" cy="1748542"/>
          </a:xfrm>
          <a:prstGeom prst="ellipse">
            <a:avLst/>
          </a:prstGeom>
          <a:noFill/>
          <a:ln w="57150">
            <a:solidFill>
              <a:srgbClr val="FF00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53678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Moln 92">
            <a:extLst>
              <a:ext uri="{FF2B5EF4-FFF2-40B4-BE49-F238E27FC236}">
                <a16:creationId xmlns:a16="http://schemas.microsoft.com/office/drawing/2014/main" id="{EA9B9CC9-E160-4493-AE2B-578C0DE718F9}"/>
              </a:ext>
            </a:extLst>
          </p:cNvPr>
          <p:cNvSpPr/>
          <p:nvPr/>
        </p:nvSpPr>
        <p:spPr>
          <a:xfrm>
            <a:off x="10252464" y="631525"/>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trafikstyrning</a:t>
            </a:r>
          </a:p>
        </p:txBody>
      </p:sp>
      <p:sp>
        <p:nvSpPr>
          <p:cNvPr id="103" name="Rektangel: vikt hörn 102">
            <a:extLst>
              <a:ext uri="{FF2B5EF4-FFF2-40B4-BE49-F238E27FC236}">
                <a16:creationId xmlns:a16="http://schemas.microsoft.com/office/drawing/2014/main" id="{1196BB5B-A4E6-4A7F-810C-DB3BCA1942A1}"/>
              </a:ext>
            </a:extLst>
          </p:cNvPr>
          <p:cNvSpPr/>
          <p:nvPr/>
        </p:nvSpPr>
        <p:spPr>
          <a:xfrm>
            <a:off x="2883900" y="2189824"/>
            <a:ext cx="9308100" cy="4568416"/>
          </a:xfrm>
          <a:prstGeom prst="foldedCorner">
            <a:avLst/>
          </a:prstGeom>
          <a:solidFill>
            <a:schemeClr val="accent1">
              <a:alpha val="21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sp>
        <p:nvSpPr>
          <p:cNvPr id="102" name="Rektangel: vikt hörn 101">
            <a:extLst>
              <a:ext uri="{FF2B5EF4-FFF2-40B4-BE49-F238E27FC236}">
                <a16:creationId xmlns:a16="http://schemas.microsoft.com/office/drawing/2014/main" id="{4F9393DC-0C41-4611-8628-6FDDBB4C052C}"/>
              </a:ext>
            </a:extLst>
          </p:cNvPr>
          <p:cNvSpPr/>
          <p:nvPr/>
        </p:nvSpPr>
        <p:spPr>
          <a:xfrm>
            <a:off x="0" y="1604127"/>
            <a:ext cx="2765531" cy="5253873"/>
          </a:xfrm>
          <a:prstGeom prst="foldedCorner">
            <a:avLst/>
          </a:prstGeom>
          <a:solidFill>
            <a:schemeClr val="accent1">
              <a:alpha val="21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Ellips 3">
            <a:extLst>
              <a:ext uri="{FF2B5EF4-FFF2-40B4-BE49-F238E27FC236}">
                <a16:creationId xmlns:a16="http://schemas.microsoft.com/office/drawing/2014/main" id="{99A881AD-E47E-4A7D-8283-42018C2DA510}"/>
              </a:ext>
            </a:extLst>
          </p:cNvPr>
          <p:cNvSpPr/>
          <p:nvPr/>
        </p:nvSpPr>
        <p:spPr>
          <a:xfrm>
            <a:off x="3153818" y="5429982"/>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Arkivera Data</a:t>
            </a:r>
          </a:p>
        </p:txBody>
      </p:sp>
      <p:sp>
        <p:nvSpPr>
          <p:cNvPr id="5" name="Ellips 4">
            <a:extLst>
              <a:ext uri="{FF2B5EF4-FFF2-40B4-BE49-F238E27FC236}">
                <a16:creationId xmlns:a16="http://schemas.microsoft.com/office/drawing/2014/main" id="{5900361A-6259-43C2-AD53-CB19631A5F67}"/>
              </a:ext>
            </a:extLst>
          </p:cNvPr>
          <p:cNvSpPr/>
          <p:nvPr/>
        </p:nvSpPr>
        <p:spPr>
          <a:xfrm>
            <a:off x="3209903" y="4067294"/>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Lagra Data</a:t>
            </a:r>
          </a:p>
        </p:txBody>
      </p:sp>
      <p:sp>
        <p:nvSpPr>
          <p:cNvPr id="6" name="Ellips 5">
            <a:extLst>
              <a:ext uri="{FF2B5EF4-FFF2-40B4-BE49-F238E27FC236}">
                <a16:creationId xmlns:a16="http://schemas.microsoft.com/office/drawing/2014/main" id="{69ADBFA9-DD03-4DBE-85FD-3034ED5169C4}"/>
              </a:ext>
            </a:extLst>
          </p:cNvPr>
          <p:cNvSpPr/>
          <p:nvPr/>
        </p:nvSpPr>
        <p:spPr>
          <a:xfrm>
            <a:off x="6440756" y="2773495"/>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Samla Data</a:t>
            </a:r>
          </a:p>
        </p:txBody>
      </p:sp>
      <p:sp>
        <p:nvSpPr>
          <p:cNvPr id="7" name="Ellips 6">
            <a:extLst>
              <a:ext uri="{FF2B5EF4-FFF2-40B4-BE49-F238E27FC236}">
                <a16:creationId xmlns:a16="http://schemas.microsoft.com/office/drawing/2014/main" id="{7732A987-B819-4BB0-AC9F-65007A9880F5}"/>
              </a:ext>
            </a:extLst>
          </p:cNvPr>
          <p:cNvSpPr/>
          <p:nvPr/>
        </p:nvSpPr>
        <p:spPr>
          <a:xfrm>
            <a:off x="9538731" y="3306892"/>
            <a:ext cx="2117148" cy="1109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Använda Data och Ting</a:t>
            </a:r>
          </a:p>
        </p:txBody>
      </p:sp>
      <p:sp>
        <p:nvSpPr>
          <p:cNvPr id="8" name="Ellips 7">
            <a:extLst>
              <a:ext uri="{FF2B5EF4-FFF2-40B4-BE49-F238E27FC236}">
                <a16:creationId xmlns:a16="http://schemas.microsoft.com/office/drawing/2014/main" id="{E4167DB9-73EB-4CA7-BB25-9CED83C7D793}"/>
              </a:ext>
            </a:extLst>
          </p:cNvPr>
          <p:cNvSpPr/>
          <p:nvPr/>
        </p:nvSpPr>
        <p:spPr>
          <a:xfrm>
            <a:off x="6555985" y="4959245"/>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Ting</a:t>
            </a:r>
          </a:p>
        </p:txBody>
      </p:sp>
      <p:sp>
        <p:nvSpPr>
          <p:cNvPr id="22" name="textruta 21">
            <a:extLst>
              <a:ext uri="{FF2B5EF4-FFF2-40B4-BE49-F238E27FC236}">
                <a16:creationId xmlns:a16="http://schemas.microsoft.com/office/drawing/2014/main" id="{D1A9B6E6-45C7-455C-8B5D-A99B5C2FA16B}"/>
              </a:ext>
            </a:extLst>
          </p:cNvPr>
          <p:cNvSpPr txBox="1"/>
          <p:nvPr/>
        </p:nvSpPr>
        <p:spPr>
          <a:xfrm>
            <a:off x="6188073" y="4687998"/>
            <a:ext cx="868764" cy="1200329"/>
          </a:xfrm>
          <a:prstGeom prst="rect">
            <a:avLst/>
          </a:prstGeom>
          <a:noFill/>
        </p:spPr>
        <p:txBody>
          <a:bodyPr wrap="none" rtlCol="0">
            <a:spAutoFit/>
          </a:bodyPr>
          <a:lstStyle/>
          <a:p>
            <a:r>
              <a:rPr lang="sv-SE" sz="1200" dirty="0"/>
              <a:t>MQTT</a:t>
            </a:r>
          </a:p>
          <a:p>
            <a:r>
              <a:rPr lang="sv-SE" sz="1200" dirty="0" err="1"/>
              <a:t>Proprietärt</a:t>
            </a:r>
            <a:endParaRPr lang="sv-SE" sz="1200" dirty="0"/>
          </a:p>
          <a:p>
            <a:r>
              <a:rPr lang="sv-SE" sz="1200" dirty="0" err="1"/>
              <a:t>Zigbee</a:t>
            </a:r>
            <a:endParaRPr lang="sv-SE" sz="1200" dirty="0"/>
          </a:p>
          <a:p>
            <a:r>
              <a:rPr lang="sv-SE" sz="1200" dirty="0" err="1"/>
              <a:t>Zwave</a:t>
            </a:r>
            <a:endParaRPr lang="sv-SE" sz="1200" dirty="0"/>
          </a:p>
          <a:p>
            <a:r>
              <a:rPr lang="sv-SE" sz="1200" dirty="0" err="1"/>
              <a:t>LoRA</a:t>
            </a:r>
            <a:endParaRPr lang="sv-SE" sz="1200" dirty="0"/>
          </a:p>
          <a:p>
            <a:r>
              <a:rPr lang="sv-SE" sz="1200" dirty="0"/>
              <a:t>…</a:t>
            </a:r>
          </a:p>
        </p:txBody>
      </p:sp>
      <p:sp>
        <p:nvSpPr>
          <p:cNvPr id="49" name="Ellips 48">
            <a:extLst>
              <a:ext uri="{FF2B5EF4-FFF2-40B4-BE49-F238E27FC236}">
                <a16:creationId xmlns:a16="http://schemas.microsoft.com/office/drawing/2014/main" id="{AA95E610-347F-49B4-81FF-68E11A3ECD10}"/>
              </a:ext>
            </a:extLst>
          </p:cNvPr>
          <p:cNvSpPr/>
          <p:nvPr/>
        </p:nvSpPr>
        <p:spPr>
          <a:xfrm>
            <a:off x="3370916" y="2444112"/>
            <a:ext cx="2290526" cy="660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Dela Data</a:t>
            </a:r>
          </a:p>
        </p:txBody>
      </p:sp>
      <p:sp>
        <p:nvSpPr>
          <p:cNvPr id="55" name="textruta 54">
            <a:extLst>
              <a:ext uri="{FF2B5EF4-FFF2-40B4-BE49-F238E27FC236}">
                <a16:creationId xmlns:a16="http://schemas.microsoft.com/office/drawing/2014/main" id="{3097684A-EAFA-477E-A16D-0266E64B2F54}"/>
              </a:ext>
            </a:extLst>
          </p:cNvPr>
          <p:cNvSpPr txBox="1"/>
          <p:nvPr/>
        </p:nvSpPr>
        <p:spPr>
          <a:xfrm>
            <a:off x="3064009" y="6013184"/>
            <a:ext cx="1154547" cy="646331"/>
          </a:xfrm>
          <a:prstGeom prst="rect">
            <a:avLst/>
          </a:prstGeom>
          <a:noFill/>
        </p:spPr>
        <p:txBody>
          <a:bodyPr wrap="none" rtlCol="0">
            <a:spAutoFit/>
          </a:bodyPr>
          <a:lstStyle/>
          <a:p>
            <a:r>
              <a:rPr lang="sv-SE" sz="1200" dirty="0"/>
              <a:t>Arkiveringsdata</a:t>
            </a:r>
          </a:p>
          <a:p>
            <a:r>
              <a:rPr lang="sv-SE" sz="1200" dirty="0"/>
              <a:t>Forskningsdata</a:t>
            </a:r>
          </a:p>
          <a:p>
            <a:r>
              <a:rPr lang="sv-SE" sz="1200" dirty="0"/>
              <a:t>…</a:t>
            </a:r>
          </a:p>
        </p:txBody>
      </p:sp>
      <p:sp>
        <p:nvSpPr>
          <p:cNvPr id="3" name="Pil: höger 2">
            <a:extLst>
              <a:ext uri="{FF2B5EF4-FFF2-40B4-BE49-F238E27FC236}">
                <a16:creationId xmlns:a16="http://schemas.microsoft.com/office/drawing/2014/main" id="{2A78B645-A6BD-40F6-BB8C-C3C6A6E4EF15}"/>
              </a:ext>
            </a:extLst>
          </p:cNvPr>
          <p:cNvSpPr/>
          <p:nvPr/>
        </p:nvSpPr>
        <p:spPr>
          <a:xfrm>
            <a:off x="61242" y="3045723"/>
            <a:ext cx="2623270"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t>Data- o informationsmodell / Informationsstyrning</a:t>
            </a:r>
          </a:p>
        </p:txBody>
      </p:sp>
      <p:sp>
        <p:nvSpPr>
          <p:cNvPr id="31" name="Pil: höger 30">
            <a:extLst>
              <a:ext uri="{FF2B5EF4-FFF2-40B4-BE49-F238E27FC236}">
                <a16:creationId xmlns:a16="http://schemas.microsoft.com/office/drawing/2014/main" id="{C8A2257E-CDB3-405B-A35F-D716D5935F88}"/>
              </a:ext>
            </a:extLst>
          </p:cNvPr>
          <p:cNvSpPr/>
          <p:nvPr/>
        </p:nvSpPr>
        <p:spPr>
          <a:xfrm>
            <a:off x="76297" y="4149642"/>
            <a:ext cx="2608213"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Förvaltningsbarhet</a:t>
            </a:r>
          </a:p>
        </p:txBody>
      </p:sp>
      <p:sp>
        <p:nvSpPr>
          <p:cNvPr id="32" name="Pil: höger 31">
            <a:extLst>
              <a:ext uri="{FF2B5EF4-FFF2-40B4-BE49-F238E27FC236}">
                <a16:creationId xmlns:a16="http://schemas.microsoft.com/office/drawing/2014/main" id="{386C520F-3331-4C8E-B509-DC95A3DE754C}"/>
              </a:ext>
            </a:extLst>
          </p:cNvPr>
          <p:cNvSpPr/>
          <p:nvPr/>
        </p:nvSpPr>
        <p:spPr>
          <a:xfrm>
            <a:off x="91164" y="5238501"/>
            <a:ext cx="2593346"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Informationssäkerhet</a:t>
            </a:r>
            <a:endParaRPr lang="sv-SE" dirty="0"/>
          </a:p>
        </p:txBody>
      </p:sp>
      <p:sp>
        <p:nvSpPr>
          <p:cNvPr id="34" name="Ellips 33">
            <a:extLst>
              <a:ext uri="{FF2B5EF4-FFF2-40B4-BE49-F238E27FC236}">
                <a16:creationId xmlns:a16="http://schemas.microsoft.com/office/drawing/2014/main" id="{5A266DFC-9F91-4C32-9F9B-60778D3E2C13}"/>
              </a:ext>
            </a:extLst>
          </p:cNvPr>
          <p:cNvSpPr/>
          <p:nvPr/>
        </p:nvSpPr>
        <p:spPr>
          <a:xfrm>
            <a:off x="7695659" y="5330071"/>
            <a:ext cx="2003133" cy="46166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Kommunikation/</a:t>
            </a:r>
            <a:br>
              <a:rPr lang="sv-SE" sz="1200" dirty="0"/>
            </a:br>
            <a:r>
              <a:rPr lang="sv-SE" sz="1200" dirty="0" err="1"/>
              <a:t>Konnektivitet</a:t>
            </a:r>
            <a:endParaRPr lang="sv-SE" sz="1200" dirty="0"/>
          </a:p>
        </p:txBody>
      </p:sp>
      <p:sp>
        <p:nvSpPr>
          <p:cNvPr id="35" name="Pil: höger 34">
            <a:extLst>
              <a:ext uri="{FF2B5EF4-FFF2-40B4-BE49-F238E27FC236}">
                <a16:creationId xmlns:a16="http://schemas.microsoft.com/office/drawing/2014/main" id="{ECC14E6F-BC04-4D18-9C19-71F024632402}"/>
              </a:ext>
            </a:extLst>
          </p:cNvPr>
          <p:cNvSpPr/>
          <p:nvPr/>
        </p:nvSpPr>
        <p:spPr>
          <a:xfrm>
            <a:off x="72414" y="1971073"/>
            <a:ext cx="2612097" cy="10767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t>Efterlevnad lagar och regler, standards </a:t>
            </a:r>
            <a:r>
              <a:rPr lang="sv-SE" sz="1600" dirty="0" err="1"/>
              <a:t>etc</a:t>
            </a:r>
            <a:endParaRPr lang="sv-SE" sz="1600" dirty="0"/>
          </a:p>
        </p:txBody>
      </p:sp>
      <p:sp>
        <p:nvSpPr>
          <p:cNvPr id="9" name="textruta 8">
            <a:extLst>
              <a:ext uri="{FF2B5EF4-FFF2-40B4-BE49-F238E27FC236}">
                <a16:creationId xmlns:a16="http://schemas.microsoft.com/office/drawing/2014/main" id="{D587A37E-D3D9-445C-89D3-1A6D6C5D5FC2}"/>
              </a:ext>
            </a:extLst>
          </p:cNvPr>
          <p:cNvSpPr txBox="1"/>
          <p:nvPr/>
        </p:nvSpPr>
        <p:spPr>
          <a:xfrm>
            <a:off x="227122" y="6342098"/>
            <a:ext cx="1908343" cy="369332"/>
          </a:xfrm>
          <a:prstGeom prst="rect">
            <a:avLst/>
          </a:prstGeom>
          <a:noFill/>
        </p:spPr>
        <p:txBody>
          <a:bodyPr wrap="none" rtlCol="0">
            <a:spAutoFit/>
          </a:bodyPr>
          <a:lstStyle/>
          <a:p>
            <a:r>
              <a:rPr lang="sv-SE" dirty="0"/>
              <a:t>Övergripande krav</a:t>
            </a:r>
          </a:p>
        </p:txBody>
      </p:sp>
      <p:sp>
        <p:nvSpPr>
          <p:cNvPr id="37" name="Ellips 36">
            <a:extLst>
              <a:ext uri="{FF2B5EF4-FFF2-40B4-BE49-F238E27FC236}">
                <a16:creationId xmlns:a16="http://schemas.microsoft.com/office/drawing/2014/main" id="{CF63E891-D56F-4A51-B403-C08C49C9106E}"/>
              </a:ext>
            </a:extLst>
          </p:cNvPr>
          <p:cNvSpPr/>
          <p:nvPr/>
        </p:nvSpPr>
        <p:spPr>
          <a:xfrm>
            <a:off x="6329066" y="2580415"/>
            <a:ext cx="1361482" cy="34554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Berika Data</a:t>
            </a:r>
          </a:p>
        </p:txBody>
      </p:sp>
      <p:sp>
        <p:nvSpPr>
          <p:cNvPr id="38" name="textruta 37">
            <a:extLst>
              <a:ext uri="{FF2B5EF4-FFF2-40B4-BE49-F238E27FC236}">
                <a16:creationId xmlns:a16="http://schemas.microsoft.com/office/drawing/2014/main" id="{5F1D78D7-8512-4FD4-9A33-6770206759D2}"/>
              </a:ext>
            </a:extLst>
          </p:cNvPr>
          <p:cNvSpPr txBox="1"/>
          <p:nvPr/>
        </p:nvSpPr>
        <p:spPr>
          <a:xfrm>
            <a:off x="3265271" y="3457600"/>
            <a:ext cx="996427" cy="830997"/>
          </a:xfrm>
          <a:prstGeom prst="rect">
            <a:avLst/>
          </a:prstGeom>
          <a:noFill/>
        </p:spPr>
        <p:txBody>
          <a:bodyPr wrap="none" rtlCol="0">
            <a:spAutoFit/>
          </a:bodyPr>
          <a:lstStyle/>
          <a:p>
            <a:r>
              <a:rPr lang="sv-SE" sz="1200" dirty="0"/>
              <a:t>Databaser</a:t>
            </a:r>
          </a:p>
          <a:p>
            <a:r>
              <a:rPr lang="sv-SE" sz="1200" dirty="0"/>
              <a:t>Lång-/korttid</a:t>
            </a:r>
          </a:p>
          <a:p>
            <a:r>
              <a:rPr lang="sv-SE" sz="1200" dirty="0"/>
              <a:t>Realtid</a:t>
            </a:r>
          </a:p>
          <a:p>
            <a:r>
              <a:rPr lang="sv-SE" sz="1200" dirty="0"/>
              <a:t>…</a:t>
            </a:r>
          </a:p>
        </p:txBody>
      </p:sp>
      <p:sp>
        <p:nvSpPr>
          <p:cNvPr id="46" name="textruta 45">
            <a:extLst>
              <a:ext uri="{FF2B5EF4-FFF2-40B4-BE49-F238E27FC236}">
                <a16:creationId xmlns:a16="http://schemas.microsoft.com/office/drawing/2014/main" id="{180C5381-C521-4E79-8572-5345EF5FFE43}"/>
              </a:ext>
            </a:extLst>
          </p:cNvPr>
          <p:cNvSpPr txBox="1"/>
          <p:nvPr/>
        </p:nvSpPr>
        <p:spPr>
          <a:xfrm>
            <a:off x="7657908" y="4176442"/>
            <a:ext cx="797078" cy="461665"/>
          </a:xfrm>
          <a:prstGeom prst="rect">
            <a:avLst/>
          </a:prstGeom>
          <a:noFill/>
        </p:spPr>
        <p:txBody>
          <a:bodyPr wrap="none" rtlCol="0">
            <a:spAutoFit/>
          </a:bodyPr>
          <a:lstStyle/>
          <a:p>
            <a:r>
              <a:rPr lang="sv-SE" sz="1200" dirty="0"/>
              <a:t>Läsa Data</a:t>
            </a:r>
          </a:p>
          <a:p>
            <a:r>
              <a:rPr lang="sv-SE" sz="1200" dirty="0"/>
              <a:t>Styra Ting</a:t>
            </a:r>
          </a:p>
        </p:txBody>
      </p:sp>
      <p:sp>
        <p:nvSpPr>
          <p:cNvPr id="47" name="textruta 46">
            <a:extLst>
              <a:ext uri="{FF2B5EF4-FFF2-40B4-BE49-F238E27FC236}">
                <a16:creationId xmlns:a16="http://schemas.microsoft.com/office/drawing/2014/main" id="{7FBC70DD-E90A-4CDF-9BE2-B0141BD06F74}"/>
              </a:ext>
            </a:extLst>
          </p:cNvPr>
          <p:cNvSpPr txBox="1"/>
          <p:nvPr/>
        </p:nvSpPr>
        <p:spPr>
          <a:xfrm>
            <a:off x="8756432" y="4554558"/>
            <a:ext cx="797078" cy="461665"/>
          </a:xfrm>
          <a:prstGeom prst="rect">
            <a:avLst/>
          </a:prstGeom>
          <a:noFill/>
        </p:spPr>
        <p:txBody>
          <a:bodyPr wrap="none" rtlCol="0">
            <a:spAutoFit/>
          </a:bodyPr>
          <a:lstStyle/>
          <a:p>
            <a:r>
              <a:rPr lang="sv-SE" sz="1200" dirty="0"/>
              <a:t>Läsa Data</a:t>
            </a:r>
          </a:p>
          <a:p>
            <a:r>
              <a:rPr lang="sv-SE" sz="1200" dirty="0"/>
              <a:t>Styra Ting</a:t>
            </a:r>
          </a:p>
        </p:txBody>
      </p:sp>
      <p:sp>
        <p:nvSpPr>
          <p:cNvPr id="48" name="Ellips 47">
            <a:extLst>
              <a:ext uri="{FF2B5EF4-FFF2-40B4-BE49-F238E27FC236}">
                <a16:creationId xmlns:a16="http://schemas.microsoft.com/office/drawing/2014/main" id="{F6FD343E-D1C0-4E53-BB70-7F51AB779C24}"/>
              </a:ext>
            </a:extLst>
          </p:cNvPr>
          <p:cNvSpPr/>
          <p:nvPr/>
        </p:nvSpPr>
        <p:spPr>
          <a:xfrm>
            <a:off x="9631566" y="4324588"/>
            <a:ext cx="1117877" cy="3199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EDGE</a:t>
            </a:r>
          </a:p>
        </p:txBody>
      </p:sp>
      <p:sp>
        <p:nvSpPr>
          <p:cNvPr id="65" name="Ellips 64">
            <a:extLst>
              <a:ext uri="{FF2B5EF4-FFF2-40B4-BE49-F238E27FC236}">
                <a16:creationId xmlns:a16="http://schemas.microsoft.com/office/drawing/2014/main" id="{3CBE64CA-E229-458A-9E3D-563049C0BC87}"/>
              </a:ext>
            </a:extLst>
          </p:cNvPr>
          <p:cNvSpPr/>
          <p:nvPr/>
        </p:nvSpPr>
        <p:spPr>
          <a:xfrm>
            <a:off x="10341963" y="4427756"/>
            <a:ext cx="1117877" cy="34758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Regler-system</a:t>
            </a:r>
          </a:p>
        </p:txBody>
      </p:sp>
      <p:sp>
        <p:nvSpPr>
          <p:cNvPr id="73" name="Rektangel: rundade hörn 72">
            <a:extLst>
              <a:ext uri="{FF2B5EF4-FFF2-40B4-BE49-F238E27FC236}">
                <a16:creationId xmlns:a16="http://schemas.microsoft.com/office/drawing/2014/main" id="{6C1048F9-603B-44BF-AD12-A424D13CE57E}"/>
              </a:ext>
            </a:extLst>
          </p:cNvPr>
          <p:cNvSpPr/>
          <p:nvPr/>
        </p:nvSpPr>
        <p:spPr>
          <a:xfrm>
            <a:off x="3939072" y="1230728"/>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Allmänhet</a:t>
            </a:r>
          </a:p>
        </p:txBody>
      </p:sp>
      <p:sp>
        <p:nvSpPr>
          <p:cNvPr id="76" name="Rektangel: rundade hörn 75">
            <a:extLst>
              <a:ext uri="{FF2B5EF4-FFF2-40B4-BE49-F238E27FC236}">
                <a16:creationId xmlns:a16="http://schemas.microsoft.com/office/drawing/2014/main" id="{10947A66-D0BC-44D5-A317-7F1352D71FCC}"/>
              </a:ext>
            </a:extLst>
          </p:cNvPr>
          <p:cNvSpPr/>
          <p:nvPr/>
        </p:nvSpPr>
        <p:spPr>
          <a:xfrm>
            <a:off x="4692518" y="1523576"/>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Myndigheter</a:t>
            </a:r>
          </a:p>
        </p:txBody>
      </p:sp>
      <p:sp>
        <p:nvSpPr>
          <p:cNvPr id="77" name="Rektangel: rundade hörn 76">
            <a:extLst>
              <a:ext uri="{FF2B5EF4-FFF2-40B4-BE49-F238E27FC236}">
                <a16:creationId xmlns:a16="http://schemas.microsoft.com/office/drawing/2014/main" id="{9D520F99-2FD1-49DA-80D6-14AFAD113E84}"/>
              </a:ext>
            </a:extLst>
          </p:cNvPr>
          <p:cNvSpPr/>
          <p:nvPr/>
        </p:nvSpPr>
        <p:spPr>
          <a:xfrm>
            <a:off x="5527122" y="1796809"/>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Företag</a:t>
            </a:r>
          </a:p>
        </p:txBody>
      </p:sp>
      <p:sp>
        <p:nvSpPr>
          <p:cNvPr id="78" name="Ellips 77">
            <a:extLst>
              <a:ext uri="{FF2B5EF4-FFF2-40B4-BE49-F238E27FC236}">
                <a16:creationId xmlns:a16="http://schemas.microsoft.com/office/drawing/2014/main" id="{5D54C054-2664-4BF5-B131-1CED4C4E0A4C}"/>
              </a:ext>
            </a:extLst>
          </p:cNvPr>
          <p:cNvSpPr/>
          <p:nvPr/>
        </p:nvSpPr>
        <p:spPr>
          <a:xfrm>
            <a:off x="10807237" y="4057423"/>
            <a:ext cx="1221725" cy="34758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AI / ML /BI</a:t>
            </a:r>
          </a:p>
        </p:txBody>
      </p:sp>
      <p:sp>
        <p:nvSpPr>
          <p:cNvPr id="79" name="Ellips 78">
            <a:extLst>
              <a:ext uri="{FF2B5EF4-FFF2-40B4-BE49-F238E27FC236}">
                <a16:creationId xmlns:a16="http://schemas.microsoft.com/office/drawing/2014/main" id="{76320ED9-3865-48EA-84E0-5B1B8D8EFC80}"/>
              </a:ext>
            </a:extLst>
          </p:cNvPr>
          <p:cNvSpPr/>
          <p:nvPr/>
        </p:nvSpPr>
        <p:spPr>
          <a:xfrm>
            <a:off x="9154971" y="3061507"/>
            <a:ext cx="1433975" cy="46166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err="1"/>
              <a:t>Appar</a:t>
            </a:r>
            <a:r>
              <a:rPr lang="sv-SE" sz="1200" dirty="0"/>
              <a:t>/webb</a:t>
            </a:r>
          </a:p>
        </p:txBody>
      </p:sp>
      <p:sp>
        <p:nvSpPr>
          <p:cNvPr id="80" name="Ellips 79">
            <a:extLst>
              <a:ext uri="{FF2B5EF4-FFF2-40B4-BE49-F238E27FC236}">
                <a16:creationId xmlns:a16="http://schemas.microsoft.com/office/drawing/2014/main" id="{9E4865DA-8E8F-4D2D-8451-08A7396C4814}"/>
              </a:ext>
            </a:extLst>
          </p:cNvPr>
          <p:cNvSpPr/>
          <p:nvPr/>
        </p:nvSpPr>
        <p:spPr>
          <a:xfrm>
            <a:off x="3148653" y="2332760"/>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Öppet</a:t>
            </a:r>
          </a:p>
        </p:txBody>
      </p:sp>
      <p:sp>
        <p:nvSpPr>
          <p:cNvPr id="82" name="Ellips 81">
            <a:extLst>
              <a:ext uri="{FF2B5EF4-FFF2-40B4-BE49-F238E27FC236}">
                <a16:creationId xmlns:a16="http://schemas.microsoft.com/office/drawing/2014/main" id="{59F9E6CC-38EF-4596-8208-CD4DEBC46A7D}"/>
              </a:ext>
            </a:extLst>
          </p:cNvPr>
          <p:cNvSpPr/>
          <p:nvPr/>
        </p:nvSpPr>
        <p:spPr>
          <a:xfrm>
            <a:off x="4806752" y="2477217"/>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Begränsat</a:t>
            </a:r>
          </a:p>
        </p:txBody>
      </p:sp>
      <p:sp>
        <p:nvSpPr>
          <p:cNvPr id="83" name="Ellips 82">
            <a:extLst>
              <a:ext uri="{FF2B5EF4-FFF2-40B4-BE49-F238E27FC236}">
                <a16:creationId xmlns:a16="http://schemas.microsoft.com/office/drawing/2014/main" id="{6E66F3C3-09FF-44B8-B9F5-65FADF9DCD6F}"/>
              </a:ext>
            </a:extLst>
          </p:cNvPr>
          <p:cNvSpPr/>
          <p:nvPr/>
        </p:nvSpPr>
        <p:spPr>
          <a:xfrm>
            <a:off x="2935528" y="2816038"/>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API</a:t>
            </a:r>
          </a:p>
        </p:txBody>
      </p:sp>
      <p:sp>
        <p:nvSpPr>
          <p:cNvPr id="85" name="Ellips 84">
            <a:extLst>
              <a:ext uri="{FF2B5EF4-FFF2-40B4-BE49-F238E27FC236}">
                <a16:creationId xmlns:a16="http://schemas.microsoft.com/office/drawing/2014/main" id="{83E46FBC-8D11-434F-8F4E-B003F10BE08C}"/>
              </a:ext>
            </a:extLst>
          </p:cNvPr>
          <p:cNvSpPr/>
          <p:nvPr/>
        </p:nvSpPr>
        <p:spPr>
          <a:xfrm>
            <a:off x="4561551" y="2894449"/>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t>Metadata</a:t>
            </a:r>
            <a:endParaRPr lang="sv-SE" sz="1200" dirty="0">
              <a:solidFill>
                <a:schemeClr val="dk1"/>
              </a:solidFill>
            </a:endParaRPr>
          </a:p>
        </p:txBody>
      </p:sp>
      <p:sp>
        <p:nvSpPr>
          <p:cNvPr id="88" name="Rektangel: rundade hörn 87">
            <a:extLst>
              <a:ext uri="{FF2B5EF4-FFF2-40B4-BE49-F238E27FC236}">
                <a16:creationId xmlns:a16="http://schemas.microsoft.com/office/drawing/2014/main" id="{3DFC3118-549C-46E0-9440-CAF3CAE441CB}"/>
              </a:ext>
            </a:extLst>
          </p:cNvPr>
          <p:cNvSpPr/>
          <p:nvPr/>
        </p:nvSpPr>
        <p:spPr>
          <a:xfrm>
            <a:off x="8919347" y="1582514"/>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Verksamheter</a:t>
            </a:r>
          </a:p>
        </p:txBody>
      </p:sp>
      <p:sp>
        <p:nvSpPr>
          <p:cNvPr id="89" name="Rektangel: rundade hörn 88">
            <a:extLst>
              <a:ext uri="{FF2B5EF4-FFF2-40B4-BE49-F238E27FC236}">
                <a16:creationId xmlns:a16="http://schemas.microsoft.com/office/drawing/2014/main" id="{A5F212F2-1A52-4225-BCE9-44CEBB5A84C9}"/>
              </a:ext>
            </a:extLst>
          </p:cNvPr>
          <p:cNvSpPr/>
          <p:nvPr/>
        </p:nvSpPr>
        <p:spPr>
          <a:xfrm>
            <a:off x="10209089" y="1705040"/>
            <a:ext cx="1446676" cy="385713"/>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sv-SE" sz="1400" dirty="0"/>
              <a:t>Företag</a:t>
            </a:r>
          </a:p>
        </p:txBody>
      </p:sp>
      <p:sp>
        <p:nvSpPr>
          <p:cNvPr id="90" name="Ellips 89">
            <a:extLst>
              <a:ext uri="{FF2B5EF4-FFF2-40B4-BE49-F238E27FC236}">
                <a16:creationId xmlns:a16="http://schemas.microsoft.com/office/drawing/2014/main" id="{75132879-8495-420C-9219-75FBF25127F5}"/>
              </a:ext>
            </a:extLst>
          </p:cNvPr>
          <p:cNvSpPr/>
          <p:nvPr/>
        </p:nvSpPr>
        <p:spPr>
          <a:xfrm>
            <a:off x="10857634" y="3267546"/>
            <a:ext cx="1133877" cy="29627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1200" dirty="0">
                <a:solidFill>
                  <a:schemeClr val="dk1"/>
                </a:solidFill>
              </a:rPr>
              <a:t>API</a:t>
            </a:r>
          </a:p>
        </p:txBody>
      </p:sp>
      <p:sp>
        <p:nvSpPr>
          <p:cNvPr id="81" name="Moln 80">
            <a:extLst>
              <a:ext uri="{FF2B5EF4-FFF2-40B4-BE49-F238E27FC236}">
                <a16:creationId xmlns:a16="http://schemas.microsoft.com/office/drawing/2014/main" id="{A5D4FB6A-3735-44F7-846E-9BA8E950EB5D}"/>
              </a:ext>
            </a:extLst>
          </p:cNvPr>
          <p:cNvSpPr/>
          <p:nvPr/>
        </p:nvSpPr>
        <p:spPr>
          <a:xfrm>
            <a:off x="8349492" y="646050"/>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gatubelysning</a:t>
            </a:r>
          </a:p>
        </p:txBody>
      </p:sp>
      <p:sp>
        <p:nvSpPr>
          <p:cNvPr id="92" name="Moln 91">
            <a:extLst>
              <a:ext uri="{FF2B5EF4-FFF2-40B4-BE49-F238E27FC236}">
                <a16:creationId xmlns:a16="http://schemas.microsoft.com/office/drawing/2014/main" id="{3E58BA5E-9C25-4736-825A-9C1744132AA1}"/>
              </a:ext>
            </a:extLst>
          </p:cNvPr>
          <p:cNvSpPr/>
          <p:nvPr/>
        </p:nvSpPr>
        <p:spPr>
          <a:xfrm>
            <a:off x="9323236" y="371311"/>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värmestyrning</a:t>
            </a:r>
          </a:p>
        </p:txBody>
      </p:sp>
      <p:sp>
        <p:nvSpPr>
          <p:cNvPr id="94" name="Moln 93">
            <a:extLst>
              <a:ext uri="{FF2B5EF4-FFF2-40B4-BE49-F238E27FC236}">
                <a16:creationId xmlns:a16="http://schemas.microsoft.com/office/drawing/2014/main" id="{2AFFA55D-6A42-42AD-8749-994589C39AFF}"/>
              </a:ext>
            </a:extLst>
          </p:cNvPr>
          <p:cNvSpPr/>
          <p:nvPr/>
        </p:nvSpPr>
        <p:spPr>
          <a:xfrm>
            <a:off x="10275415" y="101465"/>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Välfärdsteknik</a:t>
            </a:r>
          </a:p>
        </p:txBody>
      </p:sp>
      <p:sp>
        <p:nvSpPr>
          <p:cNvPr id="97" name="Moln 96">
            <a:extLst>
              <a:ext uri="{FF2B5EF4-FFF2-40B4-BE49-F238E27FC236}">
                <a16:creationId xmlns:a16="http://schemas.microsoft.com/office/drawing/2014/main" id="{1FA3D37D-E905-4FB9-B6B4-337805203A7F}"/>
              </a:ext>
            </a:extLst>
          </p:cNvPr>
          <p:cNvSpPr/>
          <p:nvPr/>
        </p:nvSpPr>
        <p:spPr>
          <a:xfrm>
            <a:off x="4304841" y="477510"/>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Miljö-rapportering</a:t>
            </a:r>
          </a:p>
        </p:txBody>
      </p:sp>
      <p:sp>
        <p:nvSpPr>
          <p:cNvPr id="98" name="Moln 97">
            <a:extLst>
              <a:ext uri="{FF2B5EF4-FFF2-40B4-BE49-F238E27FC236}">
                <a16:creationId xmlns:a16="http://schemas.microsoft.com/office/drawing/2014/main" id="{540EF075-41A7-469C-B9F8-32370451F17F}"/>
              </a:ext>
            </a:extLst>
          </p:cNvPr>
          <p:cNvSpPr/>
          <p:nvPr/>
        </p:nvSpPr>
        <p:spPr>
          <a:xfrm>
            <a:off x="5355163" y="282511"/>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Öppet tillgänglig data</a:t>
            </a:r>
          </a:p>
        </p:txBody>
      </p:sp>
      <p:sp>
        <p:nvSpPr>
          <p:cNvPr id="99" name="Moln 98">
            <a:extLst>
              <a:ext uri="{FF2B5EF4-FFF2-40B4-BE49-F238E27FC236}">
                <a16:creationId xmlns:a16="http://schemas.microsoft.com/office/drawing/2014/main" id="{5D7B8ABC-F609-4CF7-BC81-EB3E2EC29946}"/>
              </a:ext>
            </a:extLst>
          </p:cNvPr>
          <p:cNvSpPr/>
          <p:nvPr/>
        </p:nvSpPr>
        <p:spPr>
          <a:xfrm>
            <a:off x="5415856" y="790432"/>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100" dirty="0"/>
              <a:t>Marknads-information</a:t>
            </a:r>
          </a:p>
        </p:txBody>
      </p:sp>
      <p:sp>
        <p:nvSpPr>
          <p:cNvPr id="115" name="textruta 114">
            <a:extLst>
              <a:ext uri="{FF2B5EF4-FFF2-40B4-BE49-F238E27FC236}">
                <a16:creationId xmlns:a16="http://schemas.microsoft.com/office/drawing/2014/main" id="{5561BDAE-E0B5-414D-8711-1A7EAD18BB0E}"/>
              </a:ext>
            </a:extLst>
          </p:cNvPr>
          <p:cNvSpPr txBox="1"/>
          <p:nvPr/>
        </p:nvSpPr>
        <p:spPr>
          <a:xfrm>
            <a:off x="5487581" y="6256261"/>
            <a:ext cx="3595151" cy="369332"/>
          </a:xfrm>
          <a:prstGeom prst="rect">
            <a:avLst/>
          </a:prstGeom>
          <a:noFill/>
        </p:spPr>
        <p:txBody>
          <a:bodyPr wrap="none" rtlCol="0">
            <a:spAutoFit/>
          </a:bodyPr>
          <a:lstStyle/>
          <a:p>
            <a:r>
              <a:rPr lang="sv-SE" dirty="0"/>
              <a:t>Krav på IT plattformar, Ting och Data</a:t>
            </a:r>
          </a:p>
        </p:txBody>
      </p:sp>
      <p:sp>
        <p:nvSpPr>
          <p:cNvPr id="116" name="textruta 115">
            <a:extLst>
              <a:ext uri="{FF2B5EF4-FFF2-40B4-BE49-F238E27FC236}">
                <a16:creationId xmlns:a16="http://schemas.microsoft.com/office/drawing/2014/main" id="{1A2E492B-C87A-4F7A-A605-3E6B89871139}"/>
              </a:ext>
            </a:extLst>
          </p:cNvPr>
          <p:cNvSpPr txBox="1"/>
          <p:nvPr/>
        </p:nvSpPr>
        <p:spPr>
          <a:xfrm>
            <a:off x="220223" y="138535"/>
            <a:ext cx="4731256" cy="646331"/>
          </a:xfrm>
          <a:prstGeom prst="rect">
            <a:avLst/>
          </a:prstGeom>
          <a:noFill/>
        </p:spPr>
        <p:txBody>
          <a:bodyPr wrap="square" rtlCol="0">
            <a:spAutoFit/>
          </a:bodyPr>
          <a:lstStyle/>
          <a:p>
            <a:r>
              <a:rPr lang="sv-SE" sz="3600" dirty="0"/>
              <a:t>KRAV - STATUS</a:t>
            </a:r>
          </a:p>
        </p:txBody>
      </p:sp>
      <p:cxnSp>
        <p:nvCxnSpPr>
          <p:cNvPr id="118" name="Rak pilkoppling 117">
            <a:extLst>
              <a:ext uri="{FF2B5EF4-FFF2-40B4-BE49-F238E27FC236}">
                <a16:creationId xmlns:a16="http://schemas.microsoft.com/office/drawing/2014/main" id="{A8DFD1CB-16E5-4161-81A1-EFCB32FBD6EE}"/>
              </a:ext>
            </a:extLst>
          </p:cNvPr>
          <p:cNvCxnSpPr>
            <a:endCxn id="73" idx="2"/>
          </p:cNvCxnSpPr>
          <p:nvPr/>
        </p:nvCxnSpPr>
        <p:spPr>
          <a:xfrm flipV="1">
            <a:off x="4520789" y="1616441"/>
            <a:ext cx="141621" cy="818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Rak pilkoppling 119">
            <a:extLst>
              <a:ext uri="{FF2B5EF4-FFF2-40B4-BE49-F238E27FC236}">
                <a16:creationId xmlns:a16="http://schemas.microsoft.com/office/drawing/2014/main" id="{E18257A7-47A3-45CF-A3A4-9AB7537D34C5}"/>
              </a:ext>
            </a:extLst>
          </p:cNvPr>
          <p:cNvCxnSpPr/>
          <p:nvPr/>
        </p:nvCxnSpPr>
        <p:spPr>
          <a:xfrm flipV="1">
            <a:off x="4516179" y="1877094"/>
            <a:ext cx="777294" cy="588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Rak pilkoppling 121">
            <a:extLst>
              <a:ext uri="{FF2B5EF4-FFF2-40B4-BE49-F238E27FC236}">
                <a16:creationId xmlns:a16="http://schemas.microsoft.com/office/drawing/2014/main" id="{BDE1CF0C-1A70-42CD-A9F3-9F02B0BA1920}"/>
              </a:ext>
            </a:extLst>
          </p:cNvPr>
          <p:cNvCxnSpPr>
            <a:cxnSpLocks/>
            <a:stCxn id="49" idx="0"/>
            <a:endCxn id="77" idx="1"/>
          </p:cNvCxnSpPr>
          <p:nvPr/>
        </p:nvCxnSpPr>
        <p:spPr>
          <a:xfrm flipV="1">
            <a:off x="4516179" y="1989666"/>
            <a:ext cx="1010943" cy="454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3" name="Rak pilkoppling 122">
            <a:extLst>
              <a:ext uri="{FF2B5EF4-FFF2-40B4-BE49-F238E27FC236}">
                <a16:creationId xmlns:a16="http://schemas.microsoft.com/office/drawing/2014/main" id="{BC4E83D2-4F23-474E-83C8-EA9FADF8D071}"/>
              </a:ext>
            </a:extLst>
          </p:cNvPr>
          <p:cNvCxnSpPr>
            <a:cxnSpLocks/>
            <a:stCxn id="7" idx="0"/>
            <a:endCxn id="88" idx="2"/>
          </p:cNvCxnSpPr>
          <p:nvPr/>
        </p:nvCxnSpPr>
        <p:spPr>
          <a:xfrm flipH="1" flipV="1">
            <a:off x="9642685" y="1968227"/>
            <a:ext cx="954620" cy="1338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Rak pilkoppling 126">
            <a:extLst>
              <a:ext uri="{FF2B5EF4-FFF2-40B4-BE49-F238E27FC236}">
                <a16:creationId xmlns:a16="http://schemas.microsoft.com/office/drawing/2014/main" id="{2526A2DA-EAB5-4D6F-9447-B188A539197D}"/>
              </a:ext>
            </a:extLst>
          </p:cNvPr>
          <p:cNvCxnSpPr>
            <a:stCxn id="7" idx="0"/>
            <a:endCxn id="89" idx="2"/>
          </p:cNvCxnSpPr>
          <p:nvPr/>
        </p:nvCxnSpPr>
        <p:spPr>
          <a:xfrm flipV="1">
            <a:off x="10597305" y="2090753"/>
            <a:ext cx="335122" cy="1216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Moln 56">
            <a:extLst>
              <a:ext uri="{FF2B5EF4-FFF2-40B4-BE49-F238E27FC236}">
                <a16:creationId xmlns:a16="http://schemas.microsoft.com/office/drawing/2014/main" id="{1F27F704-5E1D-4B59-A322-4C02DBB03880}"/>
              </a:ext>
            </a:extLst>
          </p:cNvPr>
          <p:cNvSpPr/>
          <p:nvPr/>
        </p:nvSpPr>
        <p:spPr>
          <a:xfrm>
            <a:off x="8296764" y="36904"/>
            <a:ext cx="1552016" cy="722994"/>
          </a:xfrm>
          <a:prstGeom prst="cloud">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v-SE" sz="1100" dirty="0">
                <a:solidFill>
                  <a:schemeClr val="dk1"/>
                </a:solidFill>
              </a:rPr>
              <a:t>smart städning</a:t>
            </a:r>
          </a:p>
        </p:txBody>
      </p:sp>
      <p:sp>
        <p:nvSpPr>
          <p:cNvPr id="54" name="Ellips 53">
            <a:extLst>
              <a:ext uri="{FF2B5EF4-FFF2-40B4-BE49-F238E27FC236}">
                <a16:creationId xmlns:a16="http://schemas.microsoft.com/office/drawing/2014/main" id="{61F57029-76C5-439A-9A17-B4442849B63F}"/>
              </a:ext>
            </a:extLst>
          </p:cNvPr>
          <p:cNvSpPr/>
          <p:nvPr/>
        </p:nvSpPr>
        <p:spPr>
          <a:xfrm>
            <a:off x="215013" y="1869877"/>
            <a:ext cx="2290526" cy="1130837"/>
          </a:xfrm>
          <a:prstGeom prst="ellipse">
            <a:avLst/>
          </a:prstGeom>
          <a:noFill/>
          <a:ln w="57150">
            <a:solidFill>
              <a:srgbClr val="FF00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Ellips 55">
            <a:extLst>
              <a:ext uri="{FF2B5EF4-FFF2-40B4-BE49-F238E27FC236}">
                <a16:creationId xmlns:a16="http://schemas.microsoft.com/office/drawing/2014/main" id="{1258A9EA-63B1-42F9-A3D4-F155E00658EA}"/>
              </a:ext>
            </a:extLst>
          </p:cNvPr>
          <p:cNvSpPr/>
          <p:nvPr/>
        </p:nvSpPr>
        <p:spPr>
          <a:xfrm>
            <a:off x="114310" y="3041437"/>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Ellips 57">
            <a:extLst>
              <a:ext uri="{FF2B5EF4-FFF2-40B4-BE49-F238E27FC236}">
                <a16:creationId xmlns:a16="http://schemas.microsoft.com/office/drawing/2014/main" id="{04D57AC8-E6F8-41AB-A1AB-A9A8D895C76E}"/>
              </a:ext>
            </a:extLst>
          </p:cNvPr>
          <p:cNvSpPr/>
          <p:nvPr/>
        </p:nvSpPr>
        <p:spPr>
          <a:xfrm>
            <a:off x="186292" y="4133896"/>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Ellips 58">
            <a:extLst>
              <a:ext uri="{FF2B5EF4-FFF2-40B4-BE49-F238E27FC236}">
                <a16:creationId xmlns:a16="http://schemas.microsoft.com/office/drawing/2014/main" id="{AC6BC0F7-4F6A-412A-B8EE-C25DF2EA3BA4}"/>
              </a:ext>
            </a:extLst>
          </p:cNvPr>
          <p:cNvSpPr/>
          <p:nvPr/>
        </p:nvSpPr>
        <p:spPr>
          <a:xfrm>
            <a:off x="63927" y="5330071"/>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Ellips 59">
            <a:extLst>
              <a:ext uri="{FF2B5EF4-FFF2-40B4-BE49-F238E27FC236}">
                <a16:creationId xmlns:a16="http://schemas.microsoft.com/office/drawing/2014/main" id="{8517C8DA-7FC3-4C32-8DF6-3168CDF21152}"/>
              </a:ext>
            </a:extLst>
          </p:cNvPr>
          <p:cNvSpPr/>
          <p:nvPr/>
        </p:nvSpPr>
        <p:spPr>
          <a:xfrm>
            <a:off x="3305513" y="2358708"/>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Ellips 60">
            <a:extLst>
              <a:ext uri="{FF2B5EF4-FFF2-40B4-BE49-F238E27FC236}">
                <a16:creationId xmlns:a16="http://schemas.microsoft.com/office/drawing/2014/main" id="{483F424E-F21C-42D6-8F5C-06BCDA4C0CDE}"/>
              </a:ext>
            </a:extLst>
          </p:cNvPr>
          <p:cNvSpPr/>
          <p:nvPr/>
        </p:nvSpPr>
        <p:spPr>
          <a:xfrm>
            <a:off x="2788596" y="5248056"/>
            <a:ext cx="2906831" cy="1094042"/>
          </a:xfrm>
          <a:prstGeom prst="ellipse">
            <a:avLst/>
          </a:prstGeom>
          <a:noFill/>
          <a:ln w="57150">
            <a:solidFill>
              <a:srgbClr val="FF00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2" name="Ellips 61">
            <a:extLst>
              <a:ext uri="{FF2B5EF4-FFF2-40B4-BE49-F238E27FC236}">
                <a16:creationId xmlns:a16="http://schemas.microsoft.com/office/drawing/2014/main" id="{D81E0271-7844-4483-882E-AB0E9155B447}"/>
              </a:ext>
            </a:extLst>
          </p:cNvPr>
          <p:cNvSpPr/>
          <p:nvPr/>
        </p:nvSpPr>
        <p:spPr>
          <a:xfrm>
            <a:off x="6439055" y="4687998"/>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3" name="Ellips 62">
            <a:extLst>
              <a:ext uri="{FF2B5EF4-FFF2-40B4-BE49-F238E27FC236}">
                <a16:creationId xmlns:a16="http://schemas.microsoft.com/office/drawing/2014/main" id="{09B91461-2565-4756-B8C0-0A738EAA549F}"/>
              </a:ext>
            </a:extLst>
          </p:cNvPr>
          <p:cNvSpPr/>
          <p:nvPr/>
        </p:nvSpPr>
        <p:spPr>
          <a:xfrm>
            <a:off x="6487186" y="2496088"/>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6" name="Ellips 65">
            <a:extLst>
              <a:ext uri="{FF2B5EF4-FFF2-40B4-BE49-F238E27FC236}">
                <a16:creationId xmlns:a16="http://schemas.microsoft.com/office/drawing/2014/main" id="{ECE5A48F-E377-4974-9982-6F0F78256A9B}"/>
              </a:ext>
            </a:extLst>
          </p:cNvPr>
          <p:cNvSpPr/>
          <p:nvPr/>
        </p:nvSpPr>
        <p:spPr>
          <a:xfrm>
            <a:off x="3345231" y="3796378"/>
            <a:ext cx="2290526" cy="1130837"/>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7" name="Ellips 66">
            <a:extLst>
              <a:ext uri="{FF2B5EF4-FFF2-40B4-BE49-F238E27FC236}">
                <a16:creationId xmlns:a16="http://schemas.microsoft.com/office/drawing/2014/main" id="{A260D219-E63E-4010-B4AD-612782F90257}"/>
              </a:ext>
            </a:extLst>
          </p:cNvPr>
          <p:cNvSpPr/>
          <p:nvPr/>
        </p:nvSpPr>
        <p:spPr>
          <a:xfrm>
            <a:off x="9511882" y="3100226"/>
            <a:ext cx="2290526" cy="1765320"/>
          </a:xfrm>
          <a:prstGeom prst="ellipse">
            <a:avLst/>
          </a:prstGeom>
          <a:noFill/>
          <a:ln w="57150">
            <a:solidFill>
              <a:srgbClr val="FFFF00">
                <a:alpha val="81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05997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FB783A59-2FAD-4554-BDAC-EDD91849685C}"/>
              </a:ext>
            </a:extLst>
          </p:cNvPr>
          <p:cNvSpPr>
            <a:spLocks noGrp="1"/>
          </p:cNvSpPr>
          <p:nvPr>
            <p:ph type="title"/>
          </p:nvPr>
        </p:nvSpPr>
        <p:spPr>
          <a:xfrm>
            <a:off x="838200" y="365125"/>
            <a:ext cx="10515600" cy="1325563"/>
          </a:xfrm>
        </p:spPr>
        <p:txBody>
          <a:bodyPr>
            <a:normAutofit/>
          </a:bodyPr>
          <a:lstStyle/>
          <a:p>
            <a:r>
              <a:rPr lang="sv-SE"/>
              <a:t>Krav bidrar till att uppfylla Principer</a:t>
            </a:r>
            <a:br>
              <a:rPr lang="sv-SE"/>
            </a:br>
            <a:r>
              <a:rPr lang="sv-SE"/>
              <a:t>kring Referensarkitekturen – EXEMPEL </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18" name="Diagram 17">
            <a:extLst>
              <a:ext uri="{FF2B5EF4-FFF2-40B4-BE49-F238E27FC236}">
                <a16:creationId xmlns:a16="http://schemas.microsoft.com/office/drawing/2014/main" id="{F3D1EE8C-90D0-4E7C-BFFB-6EB071F81B23}"/>
              </a:ext>
            </a:extLst>
          </p:cNvPr>
          <p:cNvGraphicFramePr/>
          <p:nvPr>
            <p:extLst>
              <p:ext uri="{D42A27DB-BD31-4B8C-83A1-F6EECF244321}">
                <p14:modId xmlns:p14="http://schemas.microsoft.com/office/powerpoint/2010/main" val="3200052192"/>
              </p:ext>
            </p:extLst>
          </p:nvPr>
        </p:nvGraphicFramePr>
        <p:xfrm>
          <a:off x="6096000" y="1690688"/>
          <a:ext cx="5537200" cy="41266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0" name="Diagram 19">
            <a:extLst>
              <a:ext uri="{FF2B5EF4-FFF2-40B4-BE49-F238E27FC236}">
                <a16:creationId xmlns:a16="http://schemas.microsoft.com/office/drawing/2014/main" id="{DEFB535E-8CCF-4A6C-9AF1-1E47BD40A4A0}"/>
              </a:ext>
            </a:extLst>
          </p:cNvPr>
          <p:cNvGraphicFramePr/>
          <p:nvPr>
            <p:extLst>
              <p:ext uri="{D42A27DB-BD31-4B8C-83A1-F6EECF244321}">
                <p14:modId xmlns:p14="http://schemas.microsoft.com/office/powerpoint/2010/main" val="1509853023"/>
              </p:ext>
            </p:extLst>
          </p:nvPr>
        </p:nvGraphicFramePr>
        <p:xfrm>
          <a:off x="375920" y="1792288"/>
          <a:ext cx="5537200" cy="41266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22" name="Rak koppling 21">
            <a:extLst>
              <a:ext uri="{FF2B5EF4-FFF2-40B4-BE49-F238E27FC236}">
                <a16:creationId xmlns:a16="http://schemas.microsoft.com/office/drawing/2014/main" id="{B65CE2BB-DA0A-4732-9149-271F26C04436}"/>
              </a:ext>
            </a:extLst>
          </p:cNvPr>
          <p:cNvCxnSpPr>
            <a:cxnSpLocks/>
          </p:cNvCxnSpPr>
          <p:nvPr/>
        </p:nvCxnSpPr>
        <p:spPr>
          <a:xfrm>
            <a:off x="5323840" y="3627120"/>
            <a:ext cx="1595120" cy="955040"/>
          </a:xfrm>
          <a:prstGeom prst="line">
            <a:avLst/>
          </a:prstGeom>
          <a:ln w="57150">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4400136D-0A0B-4215-A9C1-5499A5D3C8DC}"/>
              </a:ext>
            </a:extLst>
          </p:cNvPr>
          <p:cNvCxnSpPr>
            <a:cxnSpLocks/>
          </p:cNvCxnSpPr>
          <p:nvPr/>
        </p:nvCxnSpPr>
        <p:spPr>
          <a:xfrm>
            <a:off x="3769360" y="2326640"/>
            <a:ext cx="4409440" cy="157375"/>
          </a:xfrm>
          <a:prstGeom prst="line">
            <a:avLst/>
          </a:prstGeom>
          <a:ln w="57150">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643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Rubrik 3">
            <a:extLst>
              <a:ext uri="{FF2B5EF4-FFF2-40B4-BE49-F238E27FC236}">
                <a16:creationId xmlns:a16="http://schemas.microsoft.com/office/drawing/2014/main" id="{6D777A3B-9F1F-4EB1-9FC9-38652524D820}"/>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kern="1200" dirty="0">
                <a:solidFill>
                  <a:schemeClr val="tx1"/>
                </a:solidFill>
                <a:latin typeface="+mj-lt"/>
                <a:ea typeface="+mj-ea"/>
                <a:cs typeface="+mj-cs"/>
              </a:rPr>
              <a:t>FÖRSLAG TILL PRINCIPER</a:t>
            </a:r>
          </a:p>
        </p:txBody>
      </p:sp>
      <p:sp>
        <p:nvSpPr>
          <p:cNvPr id="5" name="Platshållare för text 4">
            <a:extLst>
              <a:ext uri="{FF2B5EF4-FFF2-40B4-BE49-F238E27FC236}">
                <a16:creationId xmlns:a16="http://schemas.microsoft.com/office/drawing/2014/main" id="{2C410C77-FD93-4889-8F4C-048E3CE5D5F3}"/>
              </a:ext>
            </a:extLst>
          </p:cNvPr>
          <p:cNvSpPr>
            <a:spLocks noGrp="1"/>
          </p:cNvSpPr>
          <p:nvPr>
            <p:ph type="body" idx="1"/>
          </p:nvPr>
        </p:nvSpPr>
        <p:spPr>
          <a:xfrm>
            <a:off x="4038600" y="4782320"/>
            <a:ext cx="7644627" cy="1329443"/>
          </a:xfrm>
        </p:spPr>
        <p:txBody>
          <a:bodyPr vert="horz" lIns="91440" tIns="45720" rIns="91440" bIns="45720" rtlCol="0">
            <a:normAutofit/>
          </a:bodyPr>
          <a:lstStyle/>
          <a:p>
            <a:pPr algn="r"/>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3163577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90C48BE7-656D-44BE-A225-2DEA4C8B70B8}"/>
              </a:ext>
            </a:extLst>
          </p:cNvPr>
          <p:cNvSpPr>
            <a:spLocks noGrp="1"/>
          </p:cNvSpPr>
          <p:nvPr>
            <p:ph type="title"/>
          </p:nvPr>
        </p:nvSpPr>
        <p:spPr>
          <a:xfrm>
            <a:off x="524741" y="620392"/>
            <a:ext cx="3808268" cy="5504688"/>
          </a:xfrm>
        </p:spPr>
        <p:txBody>
          <a:bodyPr>
            <a:normAutofit/>
          </a:bodyPr>
          <a:lstStyle/>
          <a:p>
            <a:r>
              <a:rPr lang="sv-SE" sz="5100" dirty="0">
                <a:solidFill>
                  <a:schemeClr val="bg1"/>
                </a:solidFill>
              </a:rPr>
              <a:t>FÖRESLAGNA PRINCIPER FÖR IOT DOMÄNEN</a:t>
            </a:r>
          </a:p>
        </p:txBody>
      </p:sp>
      <p:graphicFrame>
        <p:nvGraphicFramePr>
          <p:cNvPr id="6" name="Platshållare för innehåll 3">
            <a:extLst>
              <a:ext uri="{FF2B5EF4-FFF2-40B4-BE49-F238E27FC236}">
                <a16:creationId xmlns:a16="http://schemas.microsoft.com/office/drawing/2014/main" id="{38827CBC-9211-4997-B3F3-C57BFC1FFFEE}"/>
              </a:ext>
            </a:extLst>
          </p:cNvPr>
          <p:cNvGraphicFramePr>
            <a:graphicFrameLocks noGrp="1"/>
          </p:cNvGraphicFramePr>
          <p:nvPr>
            <p:ph idx="1"/>
            <p:extLst>
              <p:ext uri="{D42A27DB-BD31-4B8C-83A1-F6EECF244321}">
                <p14:modId xmlns:p14="http://schemas.microsoft.com/office/powerpoint/2010/main" val="107577801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033726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06C164222A6045B46B88181757ACDC" ma:contentTypeVersion="11" ma:contentTypeDescription="Create a new document." ma:contentTypeScope="" ma:versionID="1eb6f2ebecec0e68a309f2d554336d5b">
  <xsd:schema xmlns:xsd="http://www.w3.org/2001/XMLSchema" xmlns:xs="http://www.w3.org/2001/XMLSchema" xmlns:p="http://schemas.microsoft.com/office/2006/metadata/properties" xmlns:ns3="d1711629-4566-44df-aeac-c342968aa7ed" xmlns:ns4="4bfc5f05-74fe-4694-bda0-fac1dfb16166" targetNamespace="http://schemas.microsoft.com/office/2006/metadata/properties" ma:root="true" ma:fieldsID="4bd1765b5cc46d0ba8cfc44489d23ccf" ns3:_="" ns4:_="">
    <xsd:import namespace="d1711629-4566-44df-aeac-c342968aa7ed"/>
    <xsd:import namespace="4bfc5f05-74fe-4694-bda0-fac1dfb16166"/>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711629-4566-44df-aeac-c342968aa7e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fc5f05-74fe-4694-bda0-fac1dfb1616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C155C5-4842-4211-A5FF-19DE6C4DC6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711629-4566-44df-aeac-c342968aa7ed"/>
    <ds:schemaRef ds:uri="4bfc5f05-74fe-4694-bda0-fac1dfb161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E4513-AC39-4421-8BD8-487063500A42}">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d1711629-4566-44df-aeac-c342968aa7ed"/>
    <ds:schemaRef ds:uri="http://schemas.microsoft.com/office/infopath/2007/PartnerControls"/>
    <ds:schemaRef ds:uri="4bfc5f05-74fe-4694-bda0-fac1dfb16166"/>
    <ds:schemaRef ds:uri="http://www.w3.org/XML/1998/namespace"/>
    <ds:schemaRef ds:uri="http://purl.org/dc/dcmitype/"/>
  </ds:schemaRefs>
</ds:datastoreItem>
</file>

<file path=customXml/itemProps3.xml><?xml version="1.0" encoding="utf-8"?>
<ds:datastoreItem xmlns:ds="http://schemas.openxmlformats.org/officeDocument/2006/customXml" ds:itemID="{A42508CF-A91A-42FE-821B-E92E673345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159</TotalTime>
  <Words>2193</Words>
  <Application>Microsoft Office PowerPoint</Application>
  <PresentationFormat>Bredbild</PresentationFormat>
  <Paragraphs>447</Paragraphs>
  <Slides>28</Slides>
  <Notes>13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28</vt:i4>
      </vt:variant>
    </vt:vector>
  </HeadingPairs>
  <TitlesOfParts>
    <vt:vector size="32" baseType="lpstr">
      <vt:lpstr>Arial</vt:lpstr>
      <vt:lpstr>Calibri</vt:lpstr>
      <vt:lpstr>Calibri Light</vt:lpstr>
      <vt:lpstr>Office-tema</vt:lpstr>
      <vt:lpstr>Resultat av iteration 1 för referensarkitektur</vt:lpstr>
      <vt:lpstr>PowerPoint-presentation</vt:lpstr>
      <vt:lpstr>”Smart stad förmågan”</vt:lpstr>
      <vt:lpstr>BEGREPPSDEFINITIONER</vt:lpstr>
      <vt:lpstr>PowerPoint-presentation</vt:lpstr>
      <vt:lpstr>PowerPoint-presentation</vt:lpstr>
      <vt:lpstr>Krav bidrar till att uppfylla Principer kring Referensarkitekturen – EXEMPEL </vt:lpstr>
      <vt:lpstr>FÖRSLAG TILL PRINCIPER</vt:lpstr>
      <vt:lpstr>FÖRESLAGNA PRINCIPER FÖR IOT DOMÄNEN</vt:lpstr>
      <vt:lpstr>PRINCIP 1:  IoT-Systemet möjliggör för byte av moduler oberoende av varandra</vt:lpstr>
      <vt:lpstr>IoT-Systemet möjliggör för byte av moduler oberoende av varandra</vt:lpstr>
      <vt:lpstr>Exempel på krav som bidrar till principens uppfyllelse</vt:lpstr>
      <vt:lpstr>PRINCIP 2: Data och information i IoT-Systemet bevaras vid modul och system byten</vt:lpstr>
      <vt:lpstr>Data och information i IoT-Systemet bevaras vid modul och system byten</vt:lpstr>
      <vt:lpstr>Exempel på krav som bidrar till principens uppfyllelse</vt:lpstr>
      <vt:lpstr>PRINCIP 3:  Informationsmodellernas ingående delar är löst kopplade och beskriver relationer och metadata om informationen samt domänen och/eller applikationen.  Informationsmodeller bygger på standarder i horisontell övergripande nivå och specifika vertikala nivåer</vt:lpstr>
      <vt:lpstr>Informations-modellernas ingående delar är löst kopplade och beskriver relationer och metadata om informationen samt domänen och/eller applikationen.  Informationsmodeller bygger på standarder i horisontell övergripande nivå och specifika vertikala nivåer</vt:lpstr>
      <vt:lpstr>Exempel på krav som bidrar till principens uppfyllelse</vt:lpstr>
      <vt:lpstr>FÖRESLAGNA PRINCIPER</vt:lpstr>
      <vt:lpstr>UTKAST TILL PRINCIPER </vt:lpstr>
      <vt:lpstr>PRINCIP 4:   IoT-systemet möjliggör styrning/ orkestrering av informations-flödet mellan och igenom moduler </vt:lpstr>
      <vt:lpstr>PRINCIP 5:   IoT-Systemet möjliggör bearbetning och berikning av information [på olika sätt]</vt:lpstr>
      <vt:lpstr>Håll koll på ting [devices]</vt:lpstr>
      <vt:lpstr>IoT-arkitekturen möjliggör anpassningsbar behörighetsstyrning av tillgång till händelser, information och ting </vt:lpstr>
      <vt:lpstr>  Lägg inte alla äggen i en korg -  Det krävs olika IoT-system för specifika ändamål</vt:lpstr>
      <vt:lpstr>UTKAST TILL PRINCIPER</vt:lpstr>
      <vt:lpstr>PowerPoint-presentation</vt:lpstr>
      <vt:lpstr>Tack för uppmärksamheten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Resultat av iteration 1 för referensarkitektur</dc:title>
  <dc:creator>Agnarsson, Magnús</dc:creator>
  <cp:lastModifiedBy>Agnarsson, Magnús</cp:lastModifiedBy>
  <cp:revision>3</cp:revision>
  <dcterms:created xsi:type="dcterms:W3CDTF">2020-06-26T06:20:49Z</dcterms:created>
  <dcterms:modified xsi:type="dcterms:W3CDTF">2020-08-21T14:04:21Z</dcterms:modified>
</cp:coreProperties>
</file>