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4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5.xml" ContentType="application/vnd.openxmlformats-officedocument.theme+xml"/>
  <Override PartName="/ppt/slideLayouts/slideLayout1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60" r:id="rId1"/>
    <p:sldMasterId id="2147483703" r:id="rId2"/>
    <p:sldMasterId id="2147483680" r:id="rId3"/>
    <p:sldMasterId id="2147483668" r:id="rId4"/>
    <p:sldMasterId id="2147483696" r:id="rId5"/>
    <p:sldMasterId id="2147483683" r:id="rId6"/>
  </p:sldMasterIdLst>
  <p:notesMasterIdLst>
    <p:notesMasterId r:id="rId17"/>
  </p:notesMasterIdLst>
  <p:sldIdLst>
    <p:sldId id="263" r:id="rId7"/>
    <p:sldId id="262" r:id="rId8"/>
    <p:sldId id="283" r:id="rId9"/>
    <p:sldId id="280" r:id="rId10"/>
    <p:sldId id="266" r:id="rId11"/>
    <p:sldId id="281" r:id="rId12"/>
    <p:sldId id="278" r:id="rId13"/>
    <p:sldId id="271" r:id="rId14"/>
    <p:sldId id="282" r:id="rId15"/>
    <p:sldId id="261" r:id="rId16"/>
  </p:sldIdLst>
  <p:sldSz cx="9144000" cy="6858000" type="screen4x3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37">
          <p15:clr>
            <a:srgbClr val="A4A3A4"/>
          </p15:clr>
        </p15:guide>
        <p15:guide id="2" pos="288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710"/>
  </p:normalViewPr>
  <p:slideViewPr>
    <p:cSldViewPr snapToGrid="0" snapToObjects="1" showGuides="1">
      <p:cViewPr varScale="1">
        <p:scale>
          <a:sx n="68" d="100"/>
          <a:sy n="68" d="100"/>
        </p:scale>
        <p:origin x="76" y="56"/>
      </p:cViewPr>
      <p:guideLst>
        <p:guide orient="horz" pos="637"/>
        <p:guide pos="288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6F724B-2EFC-4D43-B4D9-6B1B9BDF92A4}" type="doc">
      <dgm:prSet loTypeId="urn:microsoft.com/office/officeart/2005/8/layout/gear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170BD80B-7B19-4C88-86C3-CEF92D2F9C89}">
      <dgm:prSet phldrT="[Text]"/>
      <dgm:spPr/>
      <dgm:t>
        <a:bodyPr/>
        <a:lstStyle/>
        <a:p>
          <a:r>
            <a:rPr lang="sv-SE" dirty="0"/>
            <a:t>Utveckling och testning</a:t>
          </a:r>
        </a:p>
      </dgm:t>
    </dgm:pt>
    <dgm:pt modelId="{2028F769-1886-45BD-B0BA-8D0E5AA33277}" type="parTrans" cxnId="{E92F21F0-E842-4F60-A835-4BF6ED04BFCE}">
      <dgm:prSet/>
      <dgm:spPr/>
      <dgm:t>
        <a:bodyPr/>
        <a:lstStyle/>
        <a:p>
          <a:endParaRPr lang="sv-SE"/>
        </a:p>
      </dgm:t>
    </dgm:pt>
    <dgm:pt modelId="{FA1172F1-0798-4620-A605-0CFA73AFC8F1}" type="sibTrans" cxnId="{E92F21F0-E842-4F60-A835-4BF6ED04BFCE}">
      <dgm:prSet/>
      <dgm:spPr/>
      <dgm:t>
        <a:bodyPr/>
        <a:lstStyle/>
        <a:p>
          <a:endParaRPr lang="sv-SE"/>
        </a:p>
      </dgm:t>
    </dgm:pt>
    <dgm:pt modelId="{7BD4CB72-4168-4E3A-9444-515AFA9397DE}">
      <dgm:prSet phldrT="[Text]"/>
      <dgm:spPr/>
      <dgm:t>
        <a:bodyPr/>
        <a:lstStyle/>
        <a:p>
          <a:r>
            <a:rPr lang="sv-SE" dirty="0"/>
            <a:t>Implementering</a:t>
          </a:r>
        </a:p>
      </dgm:t>
    </dgm:pt>
    <dgm:pt modelId="{DC9BF3E4-12A1-46BF-B144-18948E28A9E2}" type="parTrans" cxnId="{78D3404F-B835-4A9D-8C28-509840AC7DEA}">
      <dgm:prSet/>
      <dgm:spPr/>
      <dgm:t>
        <a:bodyPr/>
        <a:lstStyle/>
        <a:p>
          <a:endParaRPr lang="sv-SE"/>
        </a:p>
      </dgm:t>
    </dgm:pt>
    <dgm:pt modelId="{3B1DC955-059B-4A5B-AA69-21A1A9642857}" type="sibTrans" cxnId="{78D3404F-B835-4A9D-8C28-509840AC7DEA}">
      <dgm:prSet/>
      <dgm:spPr/>
      <dgm:t>
        <a:bodyPr/>
        <a:lstStyle/>
        <a:p>
          <a:endParaRPr lang="sv-SE"/>
        </a:p>
      </dgm:t>
    </dgm:pt>
    <dgm:pt modelId="{57E5AB3B-A5ED-4823-8688-E87B11EC899E}">
      <dgm:prSet phldrT="[Text]"/>
      <dgm:spPr/>
      <dgm:t>
        <a:bodyPr/>
        <a:lstStyle/>
        <a:p>
          <a:r>
            <a:rPr lang="sv-SE" dirty="0"/>
            <a:t>Utvärdering</a:t>
          </a:r>
        </a:p>
      </dgm:t>
    </dgm:pt>
    <dgm:pt modelId="{0AF72D2E-DAA4-41FE-A0DE-039276D962EA}" type="parTrans" cxnId="{60B4E0BD-F17E-43EC-B9A7-669CADF27141}">
      <dgm:prSet/>
      <dgm:spPr/>
      <dgm:t>
        <a:bodyPr/>
        <a:lstStyle/>
        <a:p>
          <a:endParaRPr lang="sv-SE"/>
        </a:p>
      </dgm:t>
    </dgm:pt>
    <dgm:pt modelId="{16BE2B67-DDDD-4826-826F-28342B5E4BA1}" type="sibTrans" cxnId="{60B4E0BD-F17E-43EC-B9A7-669CADF27141}">
      <dgm:prSet/>
      <dgm:spPr/>
      <dgm:t>
        <a:bodyPr/>
        <a:lstStyle/>
        <a:p>
          <a:endParaRPr lang="sv-SE"/>
        </a:p>
      </dgm:t>
    </dgm:pt>
    <dgm:pt modelId="{F895B001-621B-4EBB-8ECD-CF6195446F88}">
      <dgm:prSet phldrT="[Text]" phldr="1"/>
      <dgm:spPr/>
      <dgm:t>
        <a:bodyPr/>
        <a:lstStyle/>
        <a:p>
          <a:endParaRPr lang="sv-SE" dirty="0"/>
        </a:p>
      </dgm:t>
    </dgm:pt>
    <dgm:pt modelId="{7F22966D-9DA6-44A4-A195-192AA53C3628}" type="parTrans" cxnId="{FBF87461-1377-4613-96C9-60E5A8EC2593}">
      <dgm:prSet/>
      <dgm:spPr/>
      <dgm:t>
        <a:bodyPr/>
        <a:lstStyle/>
        <a:p>
          <a:endParaRPr lang="sv-SE"/>
        </a:p>
      </dgm:t>
    </dgm:pt>
    <dgm:pt modelId="{F765B543-D579-4B80-82C5-516D4EDD2206}" type="sibTrans" cxnId="{FBF87461-1377-4613-96C9-60E5A8EC2593}">
      <dgm:prSet/>
      <dgm:spPr/>
      <dgm:t>
        <a:bodyPr/>
        <a:lstStyle/>
        <a:p>
          <a:endParaRPr lang="sv-SE"/>
        </a:p>
      </dgm:t>
    </dgm:pt>
    <dgm:pt modelId="{1A073B50-EBAD-4FF6-90AB-F43CB28EC57B}">
      <dgm:prSet phldrT="[Text]"/>
      <dgm:spPr/>
      <dgm:t>
        <a:bodyPr/>
        <a:lstStyle/>
        <a:p>
          <a:endParaRPr lang="sv-SE"/>
        </a:p>
      </dgm:t>
    </dgm:pt>
    <dgm:pt modelId="{805D9D47-58A9-4398-8AD0-32100FA98674}" type="parTrans" cxnId="{9245C815-F7AC-4670-9146-38C7BB51A3AD}">
      <dgm:prSet/>
      <dgm:spPr/>
      <dgm:t>
        <a:bodyPr/>
        <a:lstStyle/>
        <a:p>
          <a:endParaRPr lang="sv-SE"/>
        </a:p>
      </dgm:t>
    </dgm:pt>
    <dgm:pt modelId="{DC259DEE-1B85-47BF-888D-C42BD5509DB1}" type="sibTrans" cxnId="{9245C815-F7AC-4670-9146-38C7BB51A3AD}">
      <dgm:prSet/>
      <dgm:spPr/>
      <dgm:t>
        <a:bodyPr/>
        <a:lstStyle/>
        <a:p>
          <a:endParaRPr lang="sv-SE"/>
        </a:p>
      </dgm:t>
    </dgm:pt>
    <dgm:pt modelId="{CD175CC4-9405-4391-A437-BC2C89C9B824}" type="pres">
      <dgm:prSet presAssocID="{656F724B-2EFC-4D43-B4D9-6B1B9BDF92A4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460C4447-9A4A-460F-9F88-AFB31D7133B4}" type="pres">
      <dgm:prSet presAssocID="{170BD80B-7B19-4C88-86C3-CEF92D2F9C89}" presName="gear1" presStyleLbl="node1" presStyleIdx="0" presStyleCnt="3" custScaleX="56941" custScaleY="59260" custLinFactNeighborX="-10671" custLinFactNeighborY="-28938">
        <dgm:presLayoutVars>
          <dgm:chMax val="1"/>
          <dgm:bulletEnabled val="1"/>
        </dgm:presLayoutVars>
      </dgm:prSet>
      <dgm:spPr/>
    </dgm:pt>
    <dgm:pt modelId="{6BD1A881-7423-4335-B19B-E647CD9E9CCC}" type="pres">
      <dgm:prSet presAssocID="{170BD80B-7B19-4C88-86C3-CEF92D2F9C89}" presName="gear1srcNode" presStyleLbl="node1" presStyleIdx="0" presStyleCnt="3"/>
      <dgm:spPr/>
    </dgm:pt>
    <dgm:pt modelId="{3CE8F2DD-52B0-48FA-AE0C-E8D9CE0EFF1C}" type="pres">
      <dgm:prSet presAssocID="{170BD80B-7B19-4C88-86C3-CEF92D2F9C89}" presName="gear1dstNode" presStyleLbl="node1" presStyleIdx="0" presStyleCnt="3"/>
      <dgm:spPr/>
    </dgm:pt>
    <dgm:pt modelId="{AD77741D-15E6-4122-88FF-1BDD5898B228}" type="pres">
      <dgm:prSet presAssocID="{7BD4CB72-4168-4E3A-9444-515AFA9397DE}" presName="gear2" presStyleLbl="node1" presStyleIdx="1" presStyleCnt="3" custLinFactNeighborX="1829" custLinFactNeighborY="-5131">
        <dgm:presLayoutVars>
          <dgm:chMax val="1"/>
          <dgm:bulletEnabled val="1"/>
        </dgm:presLayoutVars>
      </dgm:prSet>
      <dgm:spPr/>
    </dgm:pt>
    <dgm:pt modelId="{F0C4263C-0B2F-4678-9441-69FCE98810F7}" type="pres">
      <dgm:prSet presAssocID="{7BD4CB72-4168-4E3A-9444-515AFA9397DE}" presName="gear2srcNode" presStyleLbl="node1" presStyleIdx="1" presStyleCnt="3"/>
      <dgm:spPr/>
    </dgm:pt>
    <dgm:pt modelId="{7FCC0B5C-4246-4B68-A373-AA3589522B4D}" type="pres">
      <dgm:prSet presAssocID="{7BD4CB72-4168-4E3A-9444-515AFA9397DE}" presName="gear2dstNode" presStyleLbl="node1" presStyleIdx="1" presStyleCnt="3"/>
      <dgm:spPr/>
    </dgm:pt>
    <dgm:pt modelId="{9A47ABB4-97C0-4AB5-9F67-2BB8FC938B25}" type="pres">
      <dgm:prSet presAssocID="{57E5AB3B-A5ED-4823-8688-E87B11EC899E}" presName="gear3" presStyleLbl="node1" presStyleIdx="2" presStyleCnt="3"/>
      <dgm:spPr/>
    </dgm:pt>
    <dgm:pt modelId="{FE767834-43F4-4389-BFA3-F78F16769311}" type="pres">
      <dgm:prSet presAssocID="{57E5AB3B-A5ED-4823-8688-E87B11EC899E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0F59C916-68F7-4673-8EAA-C5AC98C05BBB}" type="pres">
      <dgm:prSet presAssocID="{57E5AB3B-A5ED-4823-8688-E87B11EC899E}" presName="gear3srcNode" presStyleLbl="node1" presStyleIdx="2" presStyleCnt="3"/>
      <dgm:spPr/>
    </dgm:pt>
    <dgm:pt modelId="{4EEAC216-C2C6-4A7D-BAC8-A84E78499F58}" type="pres">
      <dgm:prSet presAssocID="{57E5AB3B-A5ED-4823-8688-E87B11EC899E}" presName="gear3dstNode" presStyleLbl="node1" presStyleIdx="2" presStyleCnt="3"/>
      <dgm:spPr/>
    </dgm:pt>
    <dgm:pt modelId="{0042B618-E444-4295-B6CE-4386EE2D8C4D}" type="pres">
      <dgm:prSet presAssocID="{FA1172F1-0798-4620-A605-0CFA73AFC8F1}" presName="connector1" presStyleLbl="sibTrans2D1" presStyleIdx="0" presStyleCnt="3" custLinFactNeighborX="-21539" custLinFactNeighborY="-47685"/>
      <dgm:spPr/>
    </dgm:pt>
    <dgm:pt modelId="{49735818-D379-4EC5-BDBC-AF6A7B7DE32C}" type="pres">
      <dgm:prSet presAssocID="{3B1DC955-059B-4A5B-AA69-21A1A9642857}" presName="connector2" presStyleLbl="sibTrans2D1" presStyleIdx="1" presStyleCnt="3" custFlipVert="1" custFlipHor="1" custScaleX="23626" custScaleY="2450" custLinFactY="62954" custLinFactNeighborX="11311" custLinFactNeighborY="100000"/>
      <dgm:spPr/>
    </dgm:pt>
    <dgm:pt modelId="{016A1A67-48FD-4986-9AF5-9E1C9A1FB2D5}" type="pres">
      <dgm:prSet presAssocID="{16BE2B67-DDDD-4826-826F-28342B5E4BA1}" presName="connector3" presStyleLbl="sibTrans2D1" presStyleIdx="2" presStyleCnt="3" custLinFactNeighborX="-8910" custLinFactNeighborY="17703"/>
      <dgm:spPr/>
    </dgm:pt>
  </dgm:ptLst>
  <dgm:cxnLst>
    <dgm:cxn modelId="{E7558103-D39D-47EF-B110-9EC4FD7EC27C}" type="presOf" srcId="{57E5AB3B-A5ED-4823-8688-E87B11EC899E}" destId="{4EEAC216-C2C6-4A7D-BAC8-A84E78499F58}" srcOrd="3" destOrd="0" presId="urn:microsoft.com/office/officeart/2005/8/layout/gear1"/>
    <dgm:cxn modelId="{9245C815-F7AC-4670-9146-38C7BB51A3AD}" srcId="{656F724B-2EFC-4D43-B4D9-6B1B9BDF92A4}" destId="{1A073B50-EBAD-4FF6-90AB-F43CB28EC57B}" srcOrd="4" destOrd="0" parTransId="{805D9D47-58A9-4398-8AD0-32100FA98674}" sibTransId="{DC259DEE-1B85-47BF-888D-C42BD5509DB1}"/>
    <dgm:cxn modelId="{FDFA341D-F050-4FB9-9A8A-FFF6A1341D17}" type="presOf" srcId="{170BD80B-7B19-4C88-86C3-CEF92D2F9C89}" destId="{3CE8F2DD-52B0-48FA-AE0C-E8D9CE0EFF1C}" srcOrd="2" destOrd="0" presId="urn:microsoft.com/office/officeart/2005/8/layout/gear1"/>
    <dgm:cxn modelId="{D8369831-7998-4218-843F-10385FC2F600}" type="presOf" srcId="{7BD4CB72-4168-4E3A-9444-515AFA9397DE}" destId="{AD77741D-15E6-4122-88FF-1BDD5898B228}" srcOrd="0" destOrd="0" presId="urn:microsoft.com/office/officeart/2005/8/layout/gear1"/>
    <dgm:cxn modelId="{A891C138-5285-48E8-9D49-49442F731384}" type="presOf" srcId="{7BD4CB72-4168-4E3A-9444-515AFA9397DE}" destId="{F0C4263C-0B2F-4678-9441-69FCE98810F7}" srcOrd="1" destOrd="0" presId="urn:microsoft.com/office/officeart/2005/8/layout/gear1"/>
    <dgm:cxn modelId="{FBF87461-1377-4613-96C9-60E5A8EC2593}" srcId="{656F724B-2EFC-4D43-B4D9-6B1B9BDF92A4}" destId="{F895B001-621B-4EBB-8ECD-CF6195446F88}" srcOrd="3" destOrd="0" parTransId="{7F22966D-9DA6-44A4-A195-192AA53C3628}" sibTransId="{F765B543-D579-4B80-82C5-516D4EDD2206}"/>
    <dgm:cxn modelId="{78D3404F-B835-4A9D-8C28-509840AC7DEA}" srcId="{656F724B-2EFC-4D43-B4D9-6B1B9BDF92A4}" destId="{7BD4CB72-4168-4E3A-9444-515AFA9397DE}" srcOrd="1" destOrd="0" parTransId="{DC9BF3E4-12A1-46BF-B144-18948E28A9E2}" sibTransId="{3B1DC955-059B-4A5B-AA69-21A1A9642857}"/>
    <dgm:cxn modelId="{541C9059-DBAA-40BA-B77F-1D65CD9469DB}" type="presOf" srcId="{170BD80B-7B19-4C88-86C3-CEF92D2F9C89}" destId="{6BD1A881-7423-4335-B19B-E647CD9E9CCC}" srcOrd="1" destOrd="0" presId="urn:microsoft.com/office/officeart/2005/8/layout/gear1"/>
    <dgm:cxn modelId="{C6769A8F-0480-4958-A39E-742FF9E7F4C3}" type="presOf" srcId="{57E5AB3B-A5ED-4823-8688-E87B11EC899E}" destId="{0F59C916-68F7-4673-8EAA-C5AC98C05BBB}" srcOrd="2" destOrd="0" presId="urn:microsoft.com/office/officeart/2005/8/layout/gear1"/>
    <dgm:cxn modelId="{99F142AD-7FFF-4075-9EF5-5D2695B353DA}" type="presOf" srcId="{FA1172F1-0798-4620-A605-0CFA73AFC8F1}" destId="{0042B618-E444-4295-B6CE-4386EE2D8C4D}" srcOrd="0" destOrd="0" presId="urn:microsoft.com/office/officeart/2005/8/layout/gear1"/>
    <dgm:cxn modelId="{53A78AAF-5299-477A-9229-D4DC84C968E3}" type="presOf" srcId="{170BD80B-7B19-4C88-86C3-CEF92D2F9C89}" destId="{460C4447-9A4A-460F-9F88-AFB31D7133B4}" srcOrd="0" destOrd="0" presId="urn:microsoft.com/office/officeart/2005/8/layout/gear1"/>
    <dgm:cxn modelId="{FBCC36B0-CB0F-4E2A-8CA7-B25C74BDFCF9}" type="presOf" srcId="{57E5AB3B-A5ED-4823-8688-E87B11EC899E}" destId="{FE767834-43F4-4389-BFA3-F78F16769311}" srcOrd="1" destOrd="0" presId="urn:microsoft.com/office/officeart/2005/8/layout/gear1"/>
    <dgm:cxn modelId="{A6ED82B2-B944-4A60-A38F-25CDBEF99FE1}" type="presOf" srcId="{3B1DC955-059B-4A5B-AA69-21A1A9642857}" destId="{49735818-D379-4EC5-BDBC-AF6A7B7DE32C}" srcOrd="0" destOrd="0" presId="urn:microsoft.com/office/officeart/2005/8/layout/gear1"/>
    <dgm:cxn modelId="{EACF21B3-51A0-46B0-9439-A093870DE4F8}" type="presOf" srcId="{656F724B-2EFC-4D43-B4D9-6B1B9BDF92A4}" destId="{CD175CC4-9405-4391-A437-BC2C89C9B824}" srcOrd="0" destOrd="0" presId="urn:microsoft.com/office/officeart/2005/8/layout/gear1"/>
    <dgm:cxn modelId="{60B4E0BD-F17E-43EC-B9A7-669CADF27141}" srcId="{656F724B-2EFC-4D43-B4D9-6B1B9BDF92A4}" destId="{57E5AB3B-A5ED-4823-8688-E87B11EC899E}" srcOrd="2" destOrd="0" parTransId="{0AF72D2E-DAA4-41FE-A0DE-039276D962EA}" sibTransId="{16BE2B67-DDDD-4826-826F-28342B5E4BA1}"/>
    <dgm:cxn modelId="{20C73ACC-8F70-4891-93B6-6BD31AF949E9}" type="presOf" srcId="{16BE2B67-DDDD-4826-826F-28342B5E4BA1}" destId="{016A1A67-48FD-4986-9AF5-9E1C9A1FB2D5}" srcOrd="0" destOrd="0" presId="urn:microsoft.com/office/officeart/2005/8/layout/gear1"/>
    <dgm:cxn modelId="{83E8B9E4-9D0A-4F9A-B1D4-3E6A1D02C07B}" type="presOf" srcId="{57E5AB3B-A5ED-4823-8688-E87B11EC899E}" destId="{9A47ABB4-97C0-4AB5-9F67-2BB8FC938B25}" srcOrd="0" destOrd="0" presId="urn:microsoft.com/office/officeart/2005/8/layout/gear1"/>
    <dgm:cxn modelId="{E92F21F0-E842-4F60-A835-4BF6ED04BFCE}" srcId="{656F724B-2EFC-4D43-B4D9-6B1B9BDF92A4}" destId="{170BD80B-7B19-4C88-86C3-CEF92D2F9C89}" srcOrd="0" destOrd="0" parTransId="{2028F769-1886-45BD-B0BA-8D0E5AA33277}" sibTransId="{FA1172F1-0798-4620-A605-0CFA73AFC8F1}"/>
    <dgm:cxn modelId="{1F9652FD-0160-43BF-B7C2-805FC7003B11}" type="presOf" srcId="{7BD4CB72-4168-4E3A-9444-515AFA9397DE}" destId="{7FCC0B5C-4246-4B68-A373-AA3589522B4D}" srcOrd="2" destOrd="0" presId="urn:microsoft.com/office/officeart/2005/8/layout/gear1"/>
    <dgm:cxn modelId="{E6B8F9F7-FB0B-4743-84B1-F1B91E72D903}" type="presParOf" srcId="{CD175CC4-9405-4391-A437-BC2C89C9B824}" destId="{460C4447-9A4A-460F-9F88-AFB31D7133B4}" srcOrd="0" destOrd="0" presId="urn:microsoft.com/office/officeart/2005/8/layout/gear1"/>
    <dgm:cxn modelId="{04E36DF6-2E98-48AF-B035-E6B200EB9BC8}" type="presParOf" srcId="{CD175CC4-9405-4391-A437-BC2C89C9B824}" destId="{6BD1A881-7423-4335-B19B-E647CD9E9CCC}" srcOrd="1" destOrd="0" presId="urn:microsoft.com/office/officeart/2005/8/layout/gear1"/>
    <dgm:cxn modelId="{87840903-8A04-4136-8E06-AEE404D4F7D6}" type="presParOf" srcId="{CD175CC4-9405-4391-A437-BC2C89C9B824}" destId="{3CE8F2DD-52B0-48FA-AE0C-E8D9CE0EFF1C}" srcOrd="2" destOrd="0" presId="urn:microsoft.com/office/officeart/2005/8/layout/gear1"/>
    <dgm:cxn modelId="{CCEE16C2-A01B-407E-8CD6-3ED82FE34D48}" type="presParOf" srcId="{CD175CC4-9405-4391-A437-BC2C89C9B824}" destId="{AD77741D-15E6-4122-88FF-1BDD5898B228}" srcOrd="3" destOrd="0" presId="urn:microsoft.com/office/officeart/2005/8/layout/gear1"/>
    <dgm:cxn modelId="{F7E02087-B7C4-40A3-9BB2-92DA3452B5C1}" type="presParOf" srcId="{CD175CC4-9405-4391-A437-BC2C89C9B824}" destId="{F0C4263C-0B2F-4678-9441-69FCE98810F7}" srcOrd="4" destOrd="0" presId="urn:microsoft.com/office/officeart/2005/8/layout/gear1"/>
    <dgm:cxn modelId="{CCBF2757-DD82-4A8E-A4EB-F6A39208CF06}" type="presParOf" srcId="{CD175CC4-9405-4391-A437-BC2C89C9B824}" destId="{7FCC0B5C-4246-4B68-A373-AA3589522B4D}" srcOrd="5" destOrd="0" presId="urn:microsoft.com/office/officeart/2005/8/layout/gear1"/>
    <dgm:cxn modelId="{DA930D58-E5D6-4B33-8179-5F4A1B7370AC}" type="presParOf" srcId="{CD175CC4-9405-4391-A437-BC2C89C9B824}" destId="{9A47ABB4-97C0-4AB5-9F67-2BB8FC938B25}" srcOrd="6" destOrd="0" presId="urn:microsoft.com/office/officeart/2005/8/layout/gear1"/>
    <dgm:cxn modelId="{87A7D3D7-9C7E-441B-A1EB-3D5EED3F43EE}" type="presParOf" srcId="{CD175CC4-9405-4391-A437-BC2C89C9B824}" destId="{FE767834-43F4-4389-BFA3-F78F16769311}" srcOrd="7" destOrd="0" presId="urn:microsoft.com/office/officeart/2005/8/layout/gear1"/>
    <dgm:cxn modelId="{EB9B44DB-0D05-4C5A-B08B-AB44345CA8FC}" type="presParOf" srcId="{CD175CC4-9405-4391-A437-BC2C89C9B824}" destId="{0F59C916-68F7-4673-8EAA-C5AC98C05BBB}" srcOrd="8" destOrd="0" presId="urn:microsoft.com/office/officeart/2005/8/layout/gear1"/>
    <dgm:cxn modelId="{8B67DE58-1C3E-43DC-B91C-3D57A0FC151D}" type="presParOf" srcId="{CD175CC4-9405-4391-A437-BC2C89C9B824}" destId="{4EEAC216-C2C6-4A7D-BAC8-A84E78499F58}" srcOrd="9" destOrd="0" presId="urn:microsoft.com/office/officeart/2005/8/layout/gear1"/>
    <dgm:cxn modelId="{E6A5CDD6-F988-47E0-8C29-41A6C8C1B2F3}" type="presParOf" srcId="{CD175CC4-9405-4391-A437-BC2C89C9B824}" destId="{0042B618-E444-4295-B6CE-4386EE2D8C4D}" srcOrd="10" destOrd="0" presId="urn:microsoft.com/office/officeart/2005/8/layout/gear1"/>
    <dgm:cxn modelId="{A96C54C7-1CE0-4DFE-B242-D7D8B82D34D4}" type="presParOf" srcId="{CD175CC4-9405-4391-A437-BC2C89C9B824}" destId="{49735818-D379-4EC5-BDBC-AF6A7B7DE32C}" srcOrd="11" destOrd="0" presId="urn:microsoft.com/office/officeart/2005/8/layout/gear1"/>
    <dgm:cxn modelId="{ADD76B03-4160-47A1-A00E-E7C6CCE72E57}" type="presParOf" srcId="{CD175CC4-9405-4391-A437-BC2C89C9B824}" destId="{016A1A67-48FD-4986-9AF5-9E1C9A1FB2D5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0C4447-9A4A-460F-9F88-AFB31D7133B4}">
      <dsp:nvSpPr>
        <dsp:cNvPr id="0" name=""/>
        <dsp:cNvSpPr/>
      </dsp:nvSpPr>
      <dsp:spPr>
        <a:xfrm>
          <a:off x="3507478" y="1774384"/>
          <a:ext cx="1311900" cy="1365329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900" kern="1200" dirty="0"/>
            <a:t>Utveckling och testning</a:t>
          </a:r>
        </a:p>
      </dsp:txBody>
      <dsp:txXfrm>
        <a:off x="3771228" y="2090656"/>
        <a:ext cx="784400" cy="708673"/>
      </dsp:txXfrm>
    </dsp:sp>
    <dsp:sp modelId="{AD77741D-15E6-4122-88FF-1BDD5898B228}">
      <dsp:nvSpPr>
        <dsp:cNvPr id="0" name=""/>
        <dsp:cNvSpPr/>
      </dsp:nvSpPr>
      <dsp:spPr>
        <a:xfrm>
          <a:off x="1947460" y="1341239"/>
          <a:ext cx="1675611" cy="1675611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900" kern="1200" dirty="0"/>
            <a:t>Implementering</a:t>
          </a:r>
        </a:p>
      </dsp:txBody>
      <dsp:txXfrm>
        <a:off x="2369300" y="1765629"/>
        <a:ext cx="831931" cy="826831"/>
      </dsp:txXfrm>
    </dsp:sp>
    <dsp:sp modelId="{9A47ABB4-97C0-4AB5-9F67-2BB8FC938B25}">
      <dsp:nvSpPr>
        <dsp:cNvPr id="0" name=""/>
        <dsp:cNvSpPr/>
      </dsp:nvSpPr>
      <dsp:spPr>
        <a:xfrm rot="20700000">
          <a:off x="2855326" y="271213"/>
          <a:ext cx="1641756" cy="1641756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900" kern="1200" dirty="0"/>
            <a:t>Utvärdering</a:t>
          </a:r>
        </a:p>
      </dsp:txBody>
      <dsp:txXfrm rot="-20700000">
        <a:off x="3215412" y="631299"/>
        <a:ext cx="921586" cy="921586"/>
      </dsp:txXfrm>
    </dsp:sp>
    <dsp:sp modelId="{0042B618-E444-4295-B6CE-4386EE2D8C4D}">
      <dsp:nvSpPr>
        <dsp:cNvPr id="0" name=""/>
        <dsp:cNvSpPr/>
      </dsp:nvSpPr>
      <dsp:spPr>
        <a:xfrm>
          <a:off x="2444883" y="217890"/>
          <a:ext cx="2949075" cy="2949075"/>
        </a:xfrm>
        <a:prstGeom prst="circularArrow">
          <a:avLst>
            <a:gd name="adj1" fmla="val 4688"/>
            <a:gd name="adj2" fmla="val 299029"/>
            <a:gd name="adj3" fmla="val 2516121"/>
            <a:gd name="adj4" fmla="val 15861373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735818-D379-4EC5-BDBC-AF6A7B7DE32C}">
      <dsp:nvSpPr>
        <dsp:cNvPr id="0" name=""/>
        <dsp:cNvSpPr/>
      </dsp:nvSpPr>
      <dsp:spPr>
        <a:xfrm flipH="1" flipV="1">
          <a:off x="2680653" y="4162780"/>
          <a:ext cx="506231" cy="52495"/>
        </a:xfrm>
        <a:prstGeom prst="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6A1A67-48FD-4986-9AF5-9E1C9A1FB2D5}">
      <dsp:nvSpPr>
        <dsp:cNvPr id="0" name=""/>
        <dsp:cNvSpPr/>
      </dsp:nvSpPr>
      <dsp:spPr>
        <a:xfrm>
          <a:off x="2269728" y="320613"/>
          <a:ext cx="2310248" cy="2310248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1A23BD-63D5-9A4E-A085-FC8E7E5F0405}" type="datetimeFigureOut">
              <a:rPr lang="sv-SE" smtClean="0"/>
              <a:t>2023-01-26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E33B49-4303-904F-A696-7A9BFA673CE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34126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33B49-4303-904F-A696-7A9BFA673CEE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44391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1891445"/>
            <a:ext cx="6872466" cy="976373"/>
          </a:xfrm>
        </p:spPr>
        <p:txBody>
          <a:bodyPr>
            <a:normAutofit/>
          </a:bodyPr>
          <a:lstStyle>
            <a:lvl1pPr algn="l">
              <a:defRPr sz="28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85800" y="2874646"/>
            <a:ext cx="6872466" cy="175260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sp>
        <p:nvSpPr>
          <p:cNvPr id="6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330659" y="6041415"/>
            <a:ext cx="8900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5813F795-A127-F44F-98A3-E4201FA66DD0}" type="datetime1">
              <a:rPr lang="sv-SE" smtClean="0"/>
              <a:t>2023-01-26</a:t>
            </a:fld>
            <a:endParaRPr lang="sv-SE" dirty="0"/>
          </a:p>
        </p:txBody>
      </p:sp>
      <p:sp>
        <p:nvSpPr>
          <p:cNvPr id="7" name="Platshållare för sidfot 7"/>
          <p:cNvSpPr>
            <a:spLocks noGrp="1"/>
          </p:cNvSpPr>
          <p:nvPr>
            <p:ph type="ftr" sz="quarter" idx="3"/>
          </p:nvPr>
        </p:nvSpPr>
        <p:spPr>
          <a:xfrm>
            <a:off x="1371286" y="604141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sv-SE"/>
              <a:t>Namn | Sammanhang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0106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95122"/>
            <a:ext cx="8229600" cy="1143000"/>
          </a:xfrm>
        </p:spPr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8B176-F5F0-4246-9156-8C04EC0B9998}" type="datetime1">
              <a:rPr lang="sv-SE" smtClean="0"/>
              <a:t>2023-01-26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Namn | Sammanhang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4861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D14FF-CBBF-E842-A0F2-3454C56EC773}" type="datetime1">
              <a:rPr lang="sv-SE" smtClean="0"/>
              <a:t>2023-01-26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Namn | Sammanhang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861514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88988" y="539627"/>
            <a:ext cx="5486400" cy="566738"/>
          </a:xfrm>
        </p:spPr>
        <p:txBody>
          <a:bodyPr anchor="b">
            <a:normAutofit/>
          </a:bodyPr>
          <a:lstStyle>
            <a:lvl1pPr algn="l">
              <a:defRPr sz="2800" b="1"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4533593" y="1346200"/>
            <a:ext cx="3745219" cy="344715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788988" y="1236097"/>
            <a:ext cx="3498809" cy="189119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4742B-8282-534C-9D77-0284F74CC9DC}" type="datetime1">
              <a:rPr lang="sv-SE" smtClean="0"/>
              <a:t>2023-01-26</a:t>
            </a:fld>
            <a:endParaRPr lang="sv-SE" dirty="0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Namn | Sammanhang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615038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77888" y="566735"/>
            <a:ext cx="7400925" cy="678408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77888" y="1245144"/>
            <a:ext cx="7400925" cy="45259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DDB10-69BC-4742-BADB-CE16046F1654}" type="datetime1">
              <a:rPr lang="sv-SE" smtClean="0"/>
              <a:t>2023-01-26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Namn | Sammanhang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770634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77888" y="581899"/>
            <a:ext cx="7400925" cy="661492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77888" y="1245145"/>
            <a:ext cx="3617912" cy="40193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245145"/>
            <a:ext cx="3630613" cy="40193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9320-C2F5-9348-BECC-5C0FFB49D27B}" type="datetime1">
              <a:rPr lang="sv-SE" smtClean="0"/>
              <a:t>2023-01-26</a:t>
            </a:fld>
            <a:endParaRPr lang="sv-SE" dirty="0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Namn | Sammanhang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274724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95122"/>
            <a:ext cx="8229600" cy="1143000"/>
          </a:xfrm>
        </p:spPr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CF3EB-2DD4-AE41-BBA3-749FD817FCE3}" type="datetime1">
              <a:rPr lang="sv-SE" smtClean="0"/>
              <a:t>2023-01-26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Namn | Sammanhang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93361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6B0F9-F891-4F45-9F75-0CFBF79053B8}" type="datetime1">
              <a:rPr lang="sv-SE" smtClean="0"/>
              <a:t>2023-01-26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Namn | Sammanhang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335807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1569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28650" y="6041415"/>
            <a:ext cx="8900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2A0F3FF5-A118-B24B-8432-8281BBAC09F4}" type="datetime1">
              <a:rPr lang="sv-SE" smtClean="0"/>
              <a:t>2023-01-26</a:t>
            </a:fld>
            <a:endParaRPr lang="sv-SE" dirty="0"/>
          </a:p>
        </p:txBody>
      </p:sp>
      <p:sp>
        <p:nvSpPr>
          <p:cNvPr id="5" name="Platshållare för sidfot 7"/>
          <p:cNvSpPr>
            <a:spLocks noGrp="1"/>
          </p:cNvSpPr>
          <p:nvPr>
            <p:ph type="ftr" sz="quarter" idx="3"/>
          </p:nvPr>
        </p:nvSpPr>
        <p:spPr>
          <a:xfrm>
            <a:off x="1669277" y="604141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sv-SE"/>
              <a:t>Namn | Sammanhang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66968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1891445"/>
            <a:ext cx="3898900" cy="1918787"/>
          </a:xfrm>
        </p:spPr>
        <p:txBody>
          <a:bodyPr>
            <a:normAutofit/>
          </a:bodyPr>
          <a:lstStyle>
            <a:lvl1pPr algn="l">
              <a:defRPr sz="2800" b="1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2EF12-1D4B-1744-B339-5B0DAD1F9C9B}" type="datetime1">
              <a:rPr lang="sv-SE" smtClean="0"/>
              <a:t>2023-01-26</a:t>
            </a:fld>
            <a:endParaRPr lang="sv-SE" dirty="0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Namn | Sammanhang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81367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E7ED4-C65D-5A47-AB44-47598A890FC8}" type="datetime1">
              <a:rPr lang="sv-SE" smtClean="0"/>
              <a:t>2023-01-26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Namn | Sammanhang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75838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382457"/>
            <a:ext cx="6872466" cy="976373"/>
          </a:xfrm>
        </p:spPr>
        <p:txBody>
          <a:bodyPr>
            <a:normAutofit/>
          </a:bodyPr>
          <a:lstStyle>
            <a:lvl1pPr algn="l">
              <a:defRPr sz="2800" b="1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85800" y="1365658"/>
            <a:ext cx="6872466" cy="175260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rgbClr val="000000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A56C8-F637-714C-A2ED-E1BEE9C80F82}" type="datetime1">
              <a:rPr lang="sv-SE" smtClean="0"/>
              <a:t>2023-01-26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Namn | Sammanhang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10428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64F5C-46F8-F547-903B-7E939CE571B3}" type="datetime1">
              <a:rPr lang="sv-SE" smtClean="0"/>
              <a:t>2023-01-26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Namn | Sammanhang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66745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88988" y="539627"/>
            <a:ext cx="5486400" cy="566738"/>
          </a:xfrm>
        </p:spPr>
        <p:txBody>
          <a:bodyPr anchor="b">
            <a:normAutofit/>
          </a:bodyPr>
          <a:lstStyle>
            <a:lvl1pPr algn="l">
              <a:defRPr sz="2800" b="1"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4533593" y="1346200"/>
            <a:ext cx="3745219" cy="344715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788988" y="1236097"/>
            <a:ext cx="3498809" cy="189119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9A56E-0C47-C948-8992-4A6922B57F99}" type="datetime1">
              <a:rPr lang="sv-SE" smtClean="0"/>
              <a:t>2023-01-26</a:t>
            </a:fld>
            <a:endParaRPr lang="sv-SE" dirty="0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Namn | Sammanhang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77778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77888" y="566735"/>
            <a:ext cx="7400925" cy="678408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77888" y="1245144"/>
            <a:ext cx="7400925" cy="4525963"/>
          </a:xfrm>
        </p:spPr>
        <p:txBody>
          <a:bodyPr>
            <a:normAutofit/>
          </a:bodyPr>
          <a:lstStyle>
            <a:lvl1pPr algn="l">
              <a:defRPr sz="1600"/>
            </a:lvl1pPr>
            <a:lvl2pPr algn="l">
              <a:defRPr sz="1400"/>
            </a:lvl2pPr>
            <a:lvl3pPr algn="l">
              <a:defRPr sz="12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C139C-B84A-AA47-B0D5-2540F7037D4F}" type="datetime1">
              <a:rPr lang="sv-SE" smtClean="0"/>
              <a:t>2023-01-26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Namn | Sammanhang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37295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77888" y="581899"/>
            <a:ext cx="7400925" cy="661492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77888" y="1245145"/>
            <a:ext cx="3617912" cy="40193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245145"/>
            <a:ext cx="3630613" cy="40193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B81FC-22C7-3B41-8F76-A7F43BB68879}" type="datetime1">
              <a:rPr lang="sv-SE" smtClean="0"/>
              <a:t>2023-01-26</a:t>
            </a:fld>
            <a:endParaRPr lang="sv-SE" dirty="0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Namn | Sammanhang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92756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8000" cy="6876000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86568" y="1810938"/>
            <a:ext cx="789781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86568" y="2878829"/>
            <a:ext cx="7897812" cy="2433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330659" y="6041415"/>
            <a:ext cx="8900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33CC7FCC-E048-E940-A7F4-C2C7B05403F2}" type="datetime1">
              <a:rPr lang="sv-SE" smtClean="0"/>
              <a:t>2023-01-26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3"/>
          </p:nvPr>
        </p:nvSpPr>
        <p:spPr>
          <a:xfrm>
            <a:off x="1371286" y="604141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sv-SE"/>
              <a:t>Namn | Sammanhang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9462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</p:sldLayoutIdLst>
  <p:hf sldNum="0" hdr="0"/>
  <p:txStyles>
    <p:titleStyle>
      <a:lvl1pPr algn="l" defTabSz="457200" rtl="0" eaLnBrk="1" latinLnBrk="0" hangingPunct="1">
        <a:spcBef>
          <a:spcPct val="0"/>
        </a:spcBef>
        <a:buNone/>
        <a:defRPr sz="2800" b="1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rgbClr val="FFFFFF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rgbClr val="FFFFFF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200" kern="1200">
          <a:solidFill>
            <a:srgbClr val="FFFFFF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rgbClr val="FFFFFF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rgbClr val="FFFFFF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19" r="-49416"/>
          <a:stretch/>
        </p:blipFill>
        <p:spPr>
          <a:xfrm>
            <a:off x="5813999" y="0"/>
            <a:ext cx="7883999" cy="6876000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86568" y="1810938"/>
            <a:ext cx="789781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86568" y="2878829"/>
            <a:ext cx="7897812" cy="2433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8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330659" y="6041415"/>
            <a:ext cx="8900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D240EE51-CD5C-1745-8671-C29E81B3C0FE}" type="datetime1">
              <a:rPr lang="sv-SE" smtClean="0"/>
              <a:t>2023-01-26</a:t>
            </a:fld>
            <a:endParaRPr lang="sv-SE" dirty="0"/>
          </a:p>
        </p:txBody>
      </p:sp>
      <p:sp>
        <p:nvSpPr>
          <p:cNvPr id="9" name="Platshållare för sidfot 7"/>
          <p:cNvSpPr>
            <a:spLocks noGrp="1"/>
          </p:cNvSpPr>
          <p:nvPr>
            <p:ph type="ftr" sz="quarter" idx="3"/>
          </p:nvPr>
        </p:nvSpPr>
        <p:spPr>
          <a:xfrm>
            <a:off x="1371286" y="604141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sv-SE"/>
              <a:t>Namn | Sammanhang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53576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</p:sldLayoutIdLst>
  <p:hf sldNum="0" hdr="0"/>
  <p:txStyles>
    <p:titleStyle>
      <a:lvl1pPr algn="l" defTabSz="457200" rtl="0" eaLnBrk="1" latinLnBrk="0" hangingPunct="1">
        <a:spcBef>
          <a:spcPct val="0"/>
        </a:spcBef>
        <a:buNone/>
        <a:defRPr sz="2800" b="1" kern="1200">
          <a:solidFill>
            <a:srgbClr val="000000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rgbClr val="000000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rgbClr val="000000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200" kern="1200">
          <a:solidFill>
            <a:srgbClr val="000000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rgbClr val="FFFFFF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rgbClr val="FFFFFF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4" t="-199" r="3593" b="199"/>
          <a:stretch/>
        </p:blipFill>
        <p:spPr>
          <a:xfrm>
            <a:off x="-1" y="-8021"/>
            <a:ext cx="9144001" cy="6857999"/>
          </a:xfrm>
          <a:prstGeom prst="rect">
            <a:avLst/>
          </a:prstGeom>
        </p:spPr>
      </p:pic>
      <p:pic>
        <p:nvPicPr>
          <p:cNvPr id="10" name="Bildobjekt 9" descr="RCC_PPT_bild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073336"/>
            <a:ext cx="9144000" cy="1798320"/>
          </a:xfrm>
          <a:prstGeom prst="rect">
            <a:avLst/>
          </a:prstGeom>
        </p:spPr>
      </p:pic>
      <p:pic>
        <p:nvPicPr>
          <p:cNvPr id="4" name="Bildobjekt 3" descr="RCC_PPT_bild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0" y="5073336"/>
            <a:ext cx="9144000" cy="1798320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86568" y="301950"/>
            <a:ext cx="789781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86568" y="1369841"/>
            <a:ext cx="7897812" cy="2433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7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330659" y="6041415"/>
            <a:ext cx="8900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DFC121CE-912E-294F-9B35-B06829060724}" type="datetime1">
              <a:rPr lang="sv-SE" smtClean="0"/>
              <a:t>2023-01-26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3"/>
          </p:nvPr>
        </p:nvSpPr>
        <p:spPr>
          <a:xfrm>
            <a:off x="1371286" y="604141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sv-SE"/>
              <a:t>Namn | Sammanhang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50458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</p:sldLayoutIdLst>
  <p:hf sldNum="0" hdr="0"/>
  <p:txStyles>
    <p:titleStyle>
      <a:lvl1pPr algn="l" defTabSz="4572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rgbClr val="000000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rgbClr val="000000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200" kern="1200">
          <a:solidFill>
            <a:srgbClr val="000000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rgbClr val="000000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rgbClr val="000000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658" b="-532"/>
          <a:stretch/>
        </p:blipFill>
        <p:spPr>
          <a:xfrm>
            <a:off x="0" y="6353999"/>
            <a:ext cx="9144000" cy="540000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6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330659" y="6419594"/>
            <a:ext cx="8900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7F3A3316-DE47-384E-A288-99DCC2E469EF}" type="datetime1">
              <a:rPr lang="sv-SE" smtClean="0"/>
              <a:t>2023-01-26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3"/>
          </p:nvPr>
        </p:nvSpPr>
        <p:spPr>
          <a:xfrm>
            <a:off x="1371286" y="6419594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sv-SE"/>
              <a:t>Namn | Sammanhang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1640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0" r:id="rId2"/>
    <p:sldLayoutId id="2147483672" r:id="rId3"/>
    <p:sldLayoutId id="2147483674" r:id="rId4"/>
    <p:sldLayoutId id="2147483675" r:id="rId5"/>
  </p:sldLayoutIdLst>
  <p:hf sldNum="0" hdr="0"/>
  <p:txStyles>
    <p:titleStyle>
      <a:lvl1pPr algn="l" defTabSz="4572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2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8000" cy="6876000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9" name="Platshållare för datum 1"/>
          <p:cNvSpPr>
            <a:spLocks noGrp="1"/>
          </p:cNvSpPr>
          <p:nvPr>
            <p:ph type="dt" sz="half" idx="2"/>
          </p:nvPr>
        </p:nvSpPr>
        <p:spPr>
          <a:xfrm>
            <a:off x="330659" y="6504701"/>
            <a:ext cx="890049" cy="226714"/>
          </a:xfrm>
          <a:prstGeom prst="rect">
            <a:avLst/>
          </a:prstGeom>
        </p:spPr>
        <p:txBody>
          <a:bodyPr/>
          <a:lstStyle>
            <a:lvl1pPr>
              <a:defRPr sz="900" b="0" i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4405C66F-AEC7-B049-8116-D7B49AF85F17}" type="datetime1">
              <a:rPr lang="sv-SE" smtClean="0"/>
              <a:pPr/>
              <a:t>2023-01-26</a:t>
            </a:fld>
            <a:endParaRPr lang="sv-SE" dirty="0"/>
          </a:p>
        </p:txBody>
      </p:sp>
      <p:sp>
        <p:nvSpPr>
          <p:cNvPr id="10" name="Platshållare för sidfot 3"/>
          <p:cNvSpPr>
            <a:spLocks noGrp="1"/>
          </p:cNvSpPr>
          <p:nvPr>
            <p:ph type="ftr" sz="quarter" idx="3"/>
          </p:nvPr>
        </p:nvSpPr>
        <p:spPr>
          <a:xfrm>
            <a:off x="1371286" y="6504701"/>
            <a:ext cx="3086100" cy="226714"/>
          </a:xfrm>
          <a:prstGeom prst="rect">
            <a:avLst/>
          </a:prstGeom>
        </p:spPr>
        <p:txBody>
          <a:bodyPr/>
          <a:lstStyle>
            <a:lvl1pPr>
              <a:defRPr sz="900" b="0" i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sv-SE"/>
              <a:t>Namn | Sammanhang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07006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9" r:id="rId2"/>
    <p:sldLayoutId id="2147483700" r:id="rId3"/>
    <p:sldLayoutId id="2147483701" r:id="rId4"/>
    <p:sldLayoutId id="2147483702" r:id="rId5"/>
  </p:sldLayoutIdLst>
  <p:hf sldNum="0" hdr="0"/>
  <p:txStyles>
    <p:titleStyle>
      <a:lvl1pPr algn="l" defTabSz="4572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2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8000" cy="68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441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</p:sldLayoutIdLst>
  <p:hf sldNum="0"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Min vårdplan cancer i Stöd och behandling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Information till </a:t>
            </a:r>
            <a:r>
              <a:rPr lang="sv-SE" dirty="0" err="1"/>
              <a:t>Ineras</a:t>
            </a:r>
            <a:r>
              <a:rPr lang="sv-SE" dirty="0"/>
              <a:t> användarforum 2023-01-27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813F795-A127-F44F-98A3-E4201FA66DD0}" type="datetime1">
              <a:rPr lang="sv-SE" smtClean="0"/>
              <a:t>2023-01-26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claire.micaux@regionvasterbotten.se</a:t>
            </a:r>
          </a:p>
        </p:txBody>
      </p:sp>
    </p:spTree>
    <p:extLst>
      <p:ext uri="{BB962C8B-B14F-4D97-AF65-F5344CB8AC3E}">
        <p14:creationId xmlns:p14="http://schemas.microsoft.com/office/powerpoint/2010/main" val="19311702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RCC_office_vi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574" y="2117249"/>
            <a:ext cx="4046853" cy="1182252"/>
          </a:xfrm>
          <a:prstGeom prst="rect">
            <a:avLst/>
          </a:prstGeom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688DD528-49CD-5CCB-5DF9-A858C0C7E3C0}"/>
              </a:ext>
            </a:extLst>
          </p:cNvPr>
          <p:cNvSpPr txBox="1"/>
          <p:nvPr/>
        </p:nvSpPr>
        <p:spPr>
          <a:xfrm>
            <a:off x="2884601" y="4185501"/>
            <a:ext cx="6174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claire.micaux@regionvasterbotten.se</a:t>
            </a:r>
          </a:p>
        </p:txBody>
      </p:sp>
    </p:spTree>
    <p:extLst>
      <p:ext uri="{BB962C8B-B14F-4D97-AF65-F5344CB8AC3E}">
        <p14:creationId xmlns:p14="http://schemas.microsoft.com/office/powerpoint/2010/main" val="2596167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Agenda</a:t>
            </a:r>
            <a:br>
              <a:rPr lang="sv-SE" dirty="0"/>
            </a:br>
            <a:br>
              <a:rPr lang="sv-SE" dirty="0"/>
            </a:br>
            <a:br>
              <a:rPr lang="sv-SE" dirty="0"/>
            </a:b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C1856-2E4A-F440-9FE8-66011108BB50}" type="datetime1">
              <a:rPr lang="sv-SE" smtClean="0"/>
              <a:t>2023-01-26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Namn | Sammanhang</a:t>
            </a:r>
            <a:endParaRPr lang="sv-SE" dirty="0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672E176A-1A4B-6667-AA77-D5A9578F2ADA}"/>
              </a:ext>
            </a:extLst>
          </p:cNvPr>
          <p:cNvSpPr txBox="1"/>
          <p:nvPr/>
        </p:nvSpPr>
        <p:spPr>
          <a:xfrm>
            <a:off x="1220708" y="2764221"/>
            <a:ext cx="267863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sv-SE" dirty="0"/>
              <a:t>Vad är Min vårdplan?</a:t>
            </a:r>
          </a:p>
          <a:p>
            <a:pPr marL="285750" indent="-285750">
              <a:buFontTx/>
              <a:buChar char="-"/>
            </a:pPr>
            <a:r>
              <a:rPr lang="sv-SE" dirty="0"/>
              <a:t>Utvärdering </a:t>
            </a:r>
          </a:p>
          <a:p>
            <a:pPr marL="285750" indent="-285750">
              <a:buFontTx/>
              <a:buChar char="-"/>
            </a:pPr>
            <a:r>
              <a:rPr lang="sv-SE" dirty="0"/>
              <a:t>Kommunikation med regionala </a:t>
            </a:r>
            <a:r>
              <a:rPr lang="sv-SE" dirty="0" err="1"/>
              <a:t>SoB</a:t>
            </a:r>
            <a:r>
              <a:rPr lang="sv-SE" dirty="0"/>
              <a:t>-förvaltningar</a:t>
            </a:r>
          </a:p>
          <a:p>
            <a:pPr marL="285750" indent="-285750">
              <a:buFontTx/>
              <a:buChar char="-"/>
            </a:pPr>
            <a:r>
              <a:rPr lang="sv-SE" dirty="0"/>
              <a:t>Kommande behov av designerresurs</a:t>
            </a:r>
          </a:p>
        </p:txBody>
      </p:sp>
    </p:spTree>
    <p:extLst>
      <p:ext uri="{BB962C8B-B14F-4D97-AF65-F5344CB8AC3E}">
        <p14:creationId xmlns:p14="http://schemas.microsoft.com/office/powerpoint/2010/main" val="2643174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284529A-895C-CB8D-63F5-F5F3E034F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Vad är Min vårdplan?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9FB6F60B-AC4A-8552-E3DD-122E915050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77888" y="1245144"/>
            <a:ext cx="3617912" cy="47597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b="1" dirty="0"/>
              <a:t>Verktyg och arbetssätt</a:t>
            </a:r>
          </a:p>
          <a:p>
            <a:pPr marL="0" indent="0">
              <a:buNone/>
            </a:pPr>
            <a:endParaRPr lang="sv-SE" dirty="0"/>
          </a:p>
          <a:p>
            <a:pPr>
              <a:buFontTx/>
              <a:buChar char="-"/>
            </a:pPr>
            <a:r>
              <a:rPr lang="sv-SE" dirty="0"/>
              <a:t>Nationella cancerstrategin: beslut 2009 att införa skriftliga vårdplaner</a:t>
            </a:r>
          </a:p>
          <a:p>
            <a:pPr>
              <a:buFontTx/>
              <a:buChar char="-"/>
            </a:pPr>
            <a:r>
              <a:rPr lang="sv-SE" dirty="0"/>
              <a:t>RCC i samverkan har Socialdepartementets uppdrag att fortsätta utveckling och implementering</a:t>
            </a:r>
          </a:p>
          <a:p>
            <a:pPr>
              <a:buFontTx/>
              <a:buChar char="-"/>
            </a:pPr>
            <a:r>
              <a:rPr lang="sv-SE" dirty="0"/>
              <a:t>Bygger på personcentrerat arbetssätt med strukturerade bedömningar</a:t>
            </a:r>
          </a:p>
          <a:p>
            <a:pPr>
              <a:buFontTx/>
              <a:buChar char="-"/>
            </a:pPr>
            <a:r>
              <a:rPr lang="sv-SE" dirty="0"/>
              <a:t>Kunskapsstyrning och Jämlik vård är vägledande för innehåll och tillgängliggörande</a:t>
            </a:r>
          </a:p>
          <a:p>
            <a:pPr>
              <a:buFontTx/>
              <a:buChar char="-"/>
            </a:pPr>
            <a:r>
              <a:rPr lang="sv-SE" dirty="0"/>
              <a:t>I förvaltningsfas sedan 2022</a:t>
            </a:r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C35ED384-33AD-91F0-FEF0-16196486551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v-SE" b="1" dirty="0"/>
              <a:t>Min vårdplan i Stöd och behandling</a:t>
            </a:r>
          </a:p>
          <a:p>
            <a:pPr marL="0" indent="0">
              <a:buNone/>
            </a:pPr>
            <a:endParaRPr lang="sv-SE" dirty="0"/>
          </a:p>
          <a:p>
            <a:pPr>
              <a:buFontTx/>
              <a:buChar char="-"/>
            </a:pPr>
            <a:r>
              <a:rPr lang="sv-SE" dirty="0"/>
              <a:t>Ett </a:t>
            </a:r>
            <a:r>
              <a:rPr lang="sv-SE" i="1" dirty="0"/>
              <a:t>stöd</a:t>
            </a:r>
            <a:r>
              <a:rPr lang="sv-SE" dirty="0"/>
              <a:t>program, utvärderas inte genom behandlingsutfall</a:t>
            </a:r>
          </a:p>
          <a:p>
            <a:pPr>
              <a:buFontTx/>
              <a:buChar char="-"/>
            </a:pPr>
            <a:r>
              <a:rPr lang="sv-SE" dirty="0"/>
              <a:t>Nationell design, utgivning och förvaltning</a:t>
            </a:r>
          </a:p>
          <a:p>
            <a:pPr>
              <a:buFontTx/>
              <a:buChar char="-"/>
            </a:pPr>
            <a:r>
              <a:rPr lang="sv-SE" dirty="0"/>
              <a:t>RCC stöder den regionala implementeringen genom utsedda införandestödjare (ca 20% per region) 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D866CC3-3280-DA1C-B31E-50001920D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C139C-B84A-AA47-B0D5-2540F7037D4F}" type="datetime1">
              <a:rPr lang="sv-SE" smtClean="0"/>
              <a:t>2023-01-26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93EB54F-0060-8056-7B64-8551A3AF1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Namn | Sammanhang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228312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DE06068-DF84-C746-4327-D88809E53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Webbaserade verktyg – hur vet man att de gör nytta?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495DCCB-F01F-AE93-CCFE-5F2322559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1537" y="1569387"/>
            <a:ext cx="7400925" cy="4525963"/>
          </a:xfrm>
        </p:spPr>
        <p:txBody>
          <a:bodyPr/>
          <a:lstStyle/>
          <a:p>
            <a:r>
              <a:rPr lang="sv-SE" dirty="0"/>
              <a:t>Internetbehandlingar: stort forskningsområde, finns viss evidens för vissa tillstånd och vissa former av terapi.</a:t>
            </a:r>
          </a:p>
          <a:p>
            <a:r>
              <a:rPr lang="sv-SE" dirty="0"/>
              <a:t>Implementeringen av stödprogrammet Min vårdplan är politiskt beslutad, dvs vi </a:t>
            </a:r>
            <a:r>
              <a:rPr lang="sv-SE" i="1" dirty="0"/>
              <a:t>vet</a:t>
            </a:r>
            <a:r>
              <a:rPr lang="sv-SE" dirty="0"/>
              <a:t> inte att det är ett effektivt program för att öka delaktigheten i cancervården eller för ökat välbefinnande hos cancerpatienter. ”bakvänd implementering”. </a:t>
            </a:r>
          </a:p>
          <a:p>
            <a:pPr marL="0" indent="0">
              <a:buNone/>
            </a:pPr>
            <a:r>
              <a:rPr lang="sv-SE" i="1" dirty="0"/>
              <a:t> Effektiviteten skulle behöva utvärderas vetenskapligt. Finns förutsättningar för detta? 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8DD0990-83D9-EEAE-0D60-2764392F2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C139C-B84A-AA47-B0D5-2540F7037D4F}" type="datetime1">
              <a:rPr lang="sv-SE" smtClean="0"/>
              <a:t>2023-01-26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8EBEF53-BC5D-9740-3335-C32850620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Namn | Sammanhang</a:t>
            </a:r>
            <a:endParaRPr lang="sv-SE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D36027A0-E9F9-6350-5F51-D0C6473A9A9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08607093"/>
              </p:ext>
            </p:extLst>
          </p:nvPr>
        </p:nvGraphicFramePr>
        <p:xfrm>
          <a:off x="2699626" y="3242821"/>
          <a:ext cx="6849727" cy="41890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Pil: höger 6">
            <a:extLst>
              <a:ext uri="{FF2B5EF4-FFF2-40B4-BE49-F238E27FC236}">
                <a16:creationId xmlns:a16="http://schemas.microsoft.com/office/drawing/2014/main" id="{C8659291-E547-BDCD-F583-06C33C30E37B}"/>
              </a:ext>
            </a:extLst>
          </p:cNvPr>
          <p:cNvSpPr/>
          <p:nvPr/>
        </p:nvSpPr>
        <p:spPr>
          <a:xfrm>
            <a:off x="612742" y="3242821"/>
            <a:ext cx="348792" cy="113121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33509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2FB59AD8-5BFE-3BE8-4068-902598ABF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988" y="539627"/>
            <a:ext cx="5486400" cy="566738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Vilka</a:t>
            </a:r>
            <a:r>
              <a:rPr lang="en-US" dirty="0"/>
              <a:t> </a:t>
            </a:r>
            <a:r>
              <a:rPr lang="en-US" dirty="0" err="1"/>
              <a:t>frågor</a:t>
            </a:r>
            <a:r>
              <a:rPr lang="en-US" dirty="0"/>
              <a:t> </a:t>
            </a:r>
            <a:r>
              <a:rPr lang="en-US" dirty="0" err="1"/>
              <a:t>undersöks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utvärdering</a:t>
            </a:r>
            <a:r>
              <a:rPr lang="en-US" dirty="0"/>
              <a:t>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48CB9E0-A5AA-A78B-4B11-AAB35CB6D3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88988" y="1236097"/>
            <a:ext cx="3783012" cy="4816833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sv-SE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i="1" dirty="0"/>
              <a:t>Bedöma effektiviteten (?)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b="1" i="1" dirty="0"/>
              <a:t>Förstå förändringsprocessen  (!)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i="1" dirty="0"/>
              <a:t>Bedöma kostnadseffektivitet (?)</a:t>
            </a:r>
          </a:p>
          <a:p>
            <a:endParaRPr lang="sv-SE" i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i="1" dirty="0"/>
          </a:p>
          <a:p>
            <a:r>
              <a:rPr lang="sv-SE" i="1" dirty="0"/>
              <a:t>Mått: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i="1" dirty="0"/>
              <a:t>Effekt: faktiskt användande, utfall på relevanta variabler, kvalitetsmått (?)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b="1" i="1" dirty="0"/>
              <a:t>Struktur:</a:t>
            </a:r>
            <a:r>
              <a:rPr lang="sv-SE" i="1" dirty="0"/>
              <a:t> plattform, infrastruktur (personal, material, support), policybeslut (!)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b="1" i="1" dirty="0"/>
              <a:t>Process</a:t>
            </a:r>
            <a:r>
              <a:rPr lang="sv-SE" i="1" dirty="0"/>
              <a:t>: kontext, implementering, påverkansmekanismer (!)</a:t>
            </a:r>
          </a:p>
          <a:p>
            <a:endParaRPr lang="sv-SE" i="1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AC731D8-AF85-7D79-F250-896C2AC7FB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0659" y="6419594"/>
            <a:ext cx="890049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78C139C-B84A-AA47-B0D5-2540F7037D4F}" type="datetime1">
              <a:rPr lang="sv-SE" smtClean="0"/>
              <a:pPr>
                <a:spcAft>
                  <a:spcPts val="600"/>
                </a:spcAft>
              </a:pPr>
              <a:t>2023-01-26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4D52112-FE13-719A-4E63-3C591BF91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71286" y="6419594"/>
            <a:ext cx="30861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sv-SE"/>
              <a:t>Namn | Sammanhang</a:t>
            </a:r>
          </a:p>
        </p:txBody>
      </p:sp>
      <p:sp>
        <p:nvSpPr>
          <p:cNvPr id="6" name="Ellips 5">
            <a:extLst>
              <a:ext uri="{FF2B5EF4-FFF2-40B4-BE49-F238E27FC236}">
                <a16:creationId xmlns:a16="http://schemas.microsoft.com/office/drawing/2014/main" id="{42F56EB2-9086-E597-75B6-6CB712FE93B6}"/>
              </a:ext>
            </a:extLst>
          </p:cNvPr>
          <p:cNvSpPr/>
          <p:nvPr/>
        </p:nvSpPr>
        <p:spPr>
          <a:xfrm>
            <a:off x="4572000" y="1857081"/>
            <a:ext cx="4460372" cy="2348856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Det är inte en utvärdering av </a:t>
            </a:r>
            <a:r>
              <a:rPr lang="sv-SE" dirty="0" err="1"/>
              <a:t>SoB</a:t>
            </a:r>
            <a:r>
              <a:rPr lang="sv-SE" dirty="0"/>
              <a:t> utan av RCC:s nationella arbete med att ta fram relevant innehåll till och stödja implementeringen av verktyg och arbetssätt!</a:t>
            </a:r>
          </a:p>
        </p:txBody>
      </p:sp>
    </p:spTree>
    <p:extLst>
      <p:ext uri="{BB962C8B-B14F-4D97-AF65-F5344CB8AC3E}">
        <p14:creationId xmlns:p14="http://schemas.microsoft.com/office/powerpoint/2010/main" val="38469588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23D4A24-3B1B-5AE9-A985-F8B51AFD1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Implementeringsprocessen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A90A1C0-344C-034B-10C7-84445FCD13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1537" y="1245144"/>
            <a:ext cx="7400925" cy="4525963"/>
          </a:xfrm>
        </p:spPr>
        <p:txBody>
          <a:bodyPr/>
          <a:lstStyle/>
          <a:p>
            <a:pPr marL="0" indent="0">
              <a:buNone/>
            </a:pPr>
            <a:r>
              <a:rPr lang="sv-SE" b="1" dirty="0"/>
              <a:t>Kontext</a:t>
            </a:r>
          </a:p>
          <a:p>
            <a:pPr marL="0" indent="0">
              <a:buNone/>
            </a:pPr>
            <a:r>
              <a:rPr lang="sv-SE" dirty="0"/>
              <a:t>Faktorer i omgivningen som påverkar hur programmet kan genomföras: struktur, organisation, kultur. Händelser i omvärlden (t ex pandemin). 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b="1" dirty="0"/>
              <a:t>Implementering</a:t>
            </a:r>
          </a:p>
          <a:p>
            <a:r>
              <a:rPr lang="sv-SE" b="1" dirty="0" err="1"/>
              <a:t>Fidelity</a:t>
            </a:r>
            <a:r>
              <a:rPr lang="sv-SE" b="1" dirty="0"/>
              <a:t> – levereras stödet på det sätt som är tänkt?</a:t>
            </a:r>
          </a:p>
          <a:p>
            <a:r>
              <a:rPr lang="sv-SE" dirty="0" err="1"/>
              <a:t>Dose</a:t>
            </a:r>
            <a:r>
              <a:rPr lang="sv-SE" dirty="0"/>
              <a:t>  - används stödet i tillräcklig omfattning för att ”göra skillnad”?</a:t>
            </a:r>
          </a:p>
          <a:p>
            <a:r>
              <a:rPr lang="sv-SE" b="1" dirty="0" err="1"/>
              <a:t>Reach</a:t>
            </a:r>
            <a:r>
              <a:rPr lang="sv-SE" b="1" dirty="0"/>
              <a:t> – når stödet fram till den avsedda målgruppen?</a:t>
            </a:r>
          </a:p>
          <a:p>
            <a:pPr marL="0" indent="0">
              <a:buNone/>
            </a:pPr>
            <a:r>
              <a:rPr lang="sv-SE" dirty="0"/>
              <a:t>I implementeringen ingår långsiktig uppföljning. </a:t>
            </a:r>
            <a:r>
              <a:rPr lang="sv-SE" i="1" dirty="0"/>
              <a:t>(Regionernas ansvar?)</a:t>
            </a:r>
          </a:p>
          <a:p>
            <a:pPr marL="0" indent="0">
              <a:buNone/>
            </a:pPr>
            <a:endParaRPr lang="sv-SE" b="1" dirty="0"/>
          </a:p>
          <a:p>
            <a:pPr marL="0" indent="0">
              <a:buNone/>
            </a:pPr>
            <a:r>
              <a:rPr lang="sv-SE" b="1" dirty="0"/>
              <a:t>Mekanismer</a:t>
            </a:r>
          </a:p>
          <a:p>
            <a:pPr marL="0" indent="0">
              <a:buNone/>
            </a:pPr>
            <a:r>
              <a:rPr lang="sv-SE" dirty="0"/>
              <a:t>Vad händer i mötet med användarna? Hur upplever användarna programmet, hur reagerar och agerar de på stödet som ges? Händer det något oväntat? Fungerar det som det är tänkt när det når användarna? 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5FFCE26-AF3B-BA2F-BE90-B4261163C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C139C-B84A-AA47-B0D5-2540F7037D4F}" type="datetime1">
              <a:rPr lang="sv-SE" smtClean="0"/>
              <a:t>2023-01-26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8E505E7-EAC2-12B2-0E0F-106C2E113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Namn | Sammanhang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483981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FA2EF6C-C067-7A0A-CBE4-91019D11B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815" y="170969"/>
            <a:ext cx="7400925" cy="546434"/>
          </a:xfrm>
        </p:spPr>
        <p:txBody>
          <a:bodyPr>
            <a:normAutofit fontScale="90000"/>
          </a:bodyPr>
          <a:lstStyle/>
          <a:p>
            <a:r>
              <a:rPr lang="sv-SE" dirty="0"/>
              <a:t>Utvärderingen av Min vårdplan, våren 2023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86D7A7F-66F0-ACD4-2765-B8650D7415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5187" y="837398"/>
            <a:ext cx="7400925" cy="5393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b="1" i="0" u="none" strike="noStrike" baseline="0" dirty="0">
                <a:solidFill>
                  <a:srgbClr val="000000"/>
                </a:solidFill>
                <a:latin typeface="+mn-lt"/>
              </a:rPr>
              <a:t>Frågeställningar</a:t>
            </a:r>
          </a:p>
          <a:p>
            <a:pPr>
              <a:buFont typeface="+mj-lt"/>
              <a:buAutoNum type="arabicPeriod"/>
            </a:pPr>
            <a:r>
              <a:rPr lang="sv-SE" b="0" i="0" u="none" strike="noStrike" baseline="0" dirty="0">
                <a:solidFill>
                  <a:srgbClr val="000000"/>
                </a:solidFill>
                <a:latin typeface="+mn-lt"/>
              </a:rPr>
              <a:t>Hur används och fungerar den nationella, digitala Min vårdplan cancer (verktyg </a:t>
            </a:r>
            <a:r>
              <a:rPr lang="sv-SE" b="0" i="1" u="none" strike="noStrike" baseline="0" dirty="0">
                <a:solidFill>
                  <a:srgbClr val="000000"/>
                </a:solidFill>
                <a:latin typeface="+mn-lt"/>
              </a:rPr>
              <a:t>och</a:t>
            </a:r>
            <a:r>
              <a:rPr lang="sv-SE" b="0" i="0" u="none" strike="noStrike" baseline="0" dirty="0">
                <a:solidFill>
                  <a:srgbClr val="000000"/>
                </a:solidFill>
                <a:latin typeface="+mn-lt"/>
              </a:rPr>
              <a:t> arbetssätt) enligt patienterna? Upplevs den bidra till delaktighet och trygghet? </a:t>
            </a:r>
          </a:p>
          <a:p>
            <a:pPr>
              <a:buFont typeface="+mj-lt"/>
              <a:buAutoNum type="arabicPeriod"/>
            </a:pPr>
            <a:r>
              <a:rPr lang="sv-SE" b="0" i="0" u="none" strike="noStrike" baseline="0" dirty="0">
                <a:solidFill>
                  <a:srgbClr val="000000"/>
                </a:solidFill>
                <a:latin typeface="+mn-lt"/>
              </a:rPr>
              <a:t>Hur används och fungerar den nationella, digitala Min vårdplan cancer (verktyg </a:t>
            </a:r>
            <a:r>
              <a:rPr lang="sv-SE" b="0" i="1" u="none" strike="noStrike" baseline="0" dirty="0">
                <a:solidFill>
                  <a:srgbClr val="000000"/>
                </a:solidFill>
                <a:latin typeface="+mn-lt"/>
              </a:rPr>
              <a:t>och</a:t>
            </a:r>
            <a:r>
              <a:rPr lang="sv-SE" b="0" i="0" u="none" strike="noStrike" baseline="0" dirty="0">
                <a:solidFill>
                  <a:srgbClr val="000000"/>
                </a:solidFill>
                <a:latin typeface="+mn-lt"/>
              </a:rPr>
              <a:t> arbetssätt) enligt hälso- och sjukvården? </a:t>
            </a:r>
          </a:p>
          <a:p>
            <a:pPr>
              <a:buFont typeface="+mj-lt"/>
              <a:buAutoNum type="arabicPeriod"/>
            </a:pPr>
            <a:r>
              <a:rPr lang="sv-SE" b="0" i="0" u="none" strike="noStrike" baseline="0" dirty="0">
                <a:solidFill>
                  <a:srgbClr val="000000"/>
                </a:solidFill>
                <a:latin typeface="+mn-lt"/>
              </a:rPr>
              <a:t>Finns det befintliga underlag som kan bidra till att besvara frågeställning 1 till 2? </a:t>
            </a:r>
          </a:p>
          <a:p>
            <a:pPr>
              <a:buFont typeface="+mj-lt"/>
              <a:buAutoNum type="arabicPeriod"/>
            </a:pPr>
            <a:r>
              <a:rPr lang="sv-SE" b="0" i="0" u="none" strike="noStrike" baseline="0" dirty="0">
                <a:solidFill>
                  <a:srgbClr val="000000"/>
                </a:solidFill>
                <a:latin typeface="+mn-lt"/>
              </a:rPr>
              <a:t>Vilka styrkor och utvecklingsområden har kunnat identifieras inför det fortsatta arbetet med Min vårdplan cancer? 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b="1" dirty="0"/>
              <a:t>Tidplan </a:t>
            </a:r>
          </a:p>
          <a:p>
            <a:r>
              <a:rPr lang="sv-SE" dirty="0"/>
              <a:t>Rekrytering: januari-februari</a:t>
            </a:r>
          </a:p>
          <a:p>
            <a:r>
              <a:rPr lang="sv-SE" dirty="0"/>
              <a:t>Datainsamling: mars 2023</a:t>
            </a:r>
          </a:p>
          <a:p>
            <a:r>
              <a:rPr lang="sv-SE" dirty="0"/>
              <a:t>Rapport: maj 2023</a:t>
            </a:r>
          </a:p>
          <a:p>
            <a:pPr marL="0" indent="0">
              <a:buNone/>
            </a:pPr>
            <a:endParaRPr lang="sv-SE" b="1" dirty="0"/>
          </a:p>
          <a:p>
            <a:pPr marL="0" indent="0">
              <a:buNone/>
            </a:pPr>
            <a:r>
              <a:rPr lang="sv-SE" b="1" dirty="0"/>
              <a:t>Genomförande</a:t>
            </a:r>
          </a:p>
          <a:p>
            <a:r>
              <a:rPr lang="sv-SE" dirty="0"/>
              <a:t>RCC samordnar rekryteringen</a:t>
            </a:r>
          </a:p>
          <a:p>
            <a:r>
              <a:rPr lang="sv-SE" dirty="0" err="1"/>
              <a:t>Lumell</a:t>
            </a:r>
            <a:r>
              <a:rPr lang="sv-SE" dirty="0"/>
              <a:t> genomför datainsamling och analys</a:t>
            </a:r>
          </a:p>
          <a:p>
            <a:pPr marL="0" indent="0">
              <a:buNone/>
            </a:pPr>
            <a:endParaRPr lang="sv-SE" b="1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96E482D-704F-B3DE-AA10-CB05CF60C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C139C-B84A-AA47-B0D5-2540F7037D4F}" type="datetime1">
              <a:rPr lang="sv-SE" smtClean="0"/>
              <a:t>2023-01-26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AC634E6-B5DF-B4FC-8A46-8A0411E9C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Namn | Sammanhang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109747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68AF54B-57BA-14C8-A3F8-AF94DD86C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896" y="227531"/>
            <a:ext cx="7400925" cy="678408"/>
          </a:xfrm>
        </p:spPr>
        <p:txBody>
          <a:bodyPr/>
          <a:lstStyle/>
          <a:p>
            <a:r>
              <a:rPr lang="sv-SE" dirty="0"/>
              <a:t>Omfattning av utvärderingen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9B0BDFA-CCD0-B283-D9E9-0116F7F9A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C139C-B84A-AA47-B0D5-2540F7037D4F}" type="datetime1">
              <a:rPr lang="sv-SE" smtClean="0"/>
              <a:t>2023-01-26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E8C7FAA-814B-008F-BA1E-6A809E1F7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Namn | Sammanhang</a:t>
            </a:r>
            <a:endParaRPr lang="sv-SE" dirty="0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10DCFBF2-54A2-92B5-C6B5-C66B805E48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325516" y="1234758"/>
            <a:ext cx="17154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sv-SE" altLang="sv-S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sv-SE" altLang="sv-S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Platshållare för innehåll 7">
            <a:extLst>
              <a:ext uri="{FF2B5EF4-FFF2-40B4-BE49-F238E27FC236}">
                <a16:creationId xmlns:a16="http://schemas.microsoft.com/office/drawing/2014/main" id="{A8319A46-2B59-5F46-9587-25E2F71E1C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389" y="905940"/>
            <a:ext cx="8239226" cy="530235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v-SE" sz="1700" dirty="0"/>
              <a:t>Utvärderingen kommer att omfatta </a:t>
            </a:r>
            <a:r>
              <a:rPr lang="sv-SE" sz="1700" b="1" dirty="0"/>
              <a:t>6 enheter jämnt fördelade över landet och de 4 diagnoserna bröst, prostata, tjock- och ändtarmscancer och tumörer i det centrala nervsystemet.</a:t>
            </a:r>
            <a:r>
              <a:rPr lang="sv-SE" sz="1700" dirty="0"/>
              <a:t> Om överlämningar förekommer mellan enheter kommer även mottagare av överlämnade MVP att inkluderas. Nedanstående verksamheter är i dagsläget tillfrågade: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 </a:t>
            </a:r>
          </a:p>
          <a:p>
            <a:pPr>
              <a:buFontTx/>
              <a:buChar char="-"/>
            </a:pPr>
            <a:endParaRPr lang="sv-SE" dirty="0"/>
          </a:p>
          <a:p>
            <a:pPr>
              <a:buFontTx/>
              <a:buChar char="-"/>
            </a:pPr>
            <a:endParaRPr lang="sv-SE" dirty="0"/>
          </a:p>
          <a:p>
            <a:pPr>
              <a:buFontTx/>
              <a:buChar char="-"/>
            </a:pPr>
            <a:endParaRPr lang="sv-SE" dirty="0"/>
          </a:p>
          <a:p>
            <a:pPr>
              <a:buFontTx/>
              <a:buChar char="-"/>
            </a:pPr>
            <a:endParaRPr lang="sv-SE" dirty="0"/>
          </a:p>
          <a:p>
            <a:pPr>
              <a:buFontTx/>
              <a:buChar char="-"/>
            </a:pPr>
            <a:endParaRPr lang="sv-SE" dirty="0"/>
          </a:p>
          <a:p>
            <a:pPr>
              <a:buFontTx/>
              <a:buChar char="-"/>
            </a:pPr>
            <a:endParaRPr lang="sv-SE" dirty="0"/>
          </a:p>
          <a:p>
            <a:pPr>
              <a:buFontTx/>
              <a:buChar char="-"/>
            </a:pPr>
            <a:r>
              <a:rPr lang="sv-SE" sz="1700" dirty="0"/>
              <a:t>Enkäter skickas via servicemeddelande i </a:t>
            </a:r>
            <a:r>
              <a:rPr lang="sv-SE" sz="1700" dirty="0" err="1"/>
              <a:t>SoB</a:t>
            </a:r>
            <a:r>
              <a:rPr lang="sv-SE" sz="1700" dirty="0"/>
              <a:t> till samtliga patienter med aktiv MVP. Patienter som svarar på enkäten får även frågan om de vill medverka i en fokusgrupp. </a:t>
            </a:r>
          </a:p>
          <a:p>
            <a:pPr>
              <a:buFontTx/>
              <a:buChar char="-"/>
            </a:pPr>
            <a:r>
              <a:rPr lang="sv-SE" sz="1700" dirty="0"/>
              <a:t>En fokusgruppsintervju med närstående som rekryteras via RCC:s PNR och/eller nationella patientföreningar</a:t>
            </a:r>
          </a:p>
          <a:p>
            <a:pPr>
              <a:buFontTx/>
              <a:buChar char="-"/>
            </a:pPr>
            <a:r>
              <a:rPr lang="sv-SE" sz="1700" dirty="0"/>
              <a:t>Enkäter och fokusgrupper med kontaktsjuksköterskor</a:t>
            </a:r>
          </a:p>
          <a:p>
            <a:pPr>
              <a:buFontTx/>
              <a:buChar char="-"/>
            </a:pPr>
            <a:r>
              <a:rPr lang="sv-SE" sz="1700" dirty="0"/>
              <a:t>En fokusgrupp med chefer</a:t>
            </a:r>
          </a:p>
          <a:p>
            <a:pPr>
              <a:buFontTx/>
              <a:buChar char="-"/>
            </a:pPr>
            <a:r>
              <a:rPr lang="sv-SE" sz="1700" dirty="0"/>
              <a:t>En fokusgrupp med regionala införandestödjare</a:t>
            </a:r>
          </a:p>
        </p:txBody>
      </p:sp>
      <p:graphicFrame>
        <p:nvGraphicFramePr>
          <p:cNvPr id="3" name="Tabell 5">
            <a:extLst>
              <a:ext uri="{FF2B5EF4-FFF2-40B4-BE49-F238E27FC236}">
                <a16:creationId xmlns:a16="http://schemas.microsoft.com/office/drawing/2014/main" id="{067AEA02-A3E6-59C3-5E08-C1E75DC11E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9901103"/>
              </p:ext>
            </p:extLst>
          </p:nvPr>
        </p:nvGraphicFramePr>
        <p:xfrm>
          <a:off x="121854" y="2092387"/>
          <a:ext cx="8912992" cy="17628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2665">
                  <a:extLst>
                    <a:ext uri="{9D8B030D-6E8A-4147-A177-3AD203B41FA5}">
                      <a16:colId xmlns:a16="http://schemas.microsoft.com/office/drawing/2014/main" val="1474342920"/>
                    </a:ext>
                  </a:extLst>
                </a:gridCol>
                <a:gridCol w="1289785">
                  <a:extLst>
                    <a:ext uri="{9D8B030D-6E8A-4147-A177-3AD203B41FA5}">
                      <a16:colId xmlns:a16="http://schemas.microsoft.com/office/drawing/2014/main" val="3480795477"/>
                    </a:ext>
                  </a:extLst>
                </a:gridCol>
                <a:gridCol w="1434164">
                  <a:extLst>
                    <a:ext uri="{9D8B030D-6E8A-4147-A177-3AD203B41FA5}">
                      <a16:colId xmlns:a16="http://schemas.microsoft.com/office/drawing/2014/main" val="3740091464"/>
                    </a:ext>
                  </a:extLst>
                </a:gridCol>
                <a:gridCol w="1270535">
                  <a:extLst>
                    <a:ext uri="{9D8B030D-6E8A-4147-A177-3AD203B41FA5}">
                      <a16:colId xmlns:a16="http://schemas.microsoft.com/office/drawing/2014/main" val="552077914"/>
                    </a:ext>
                  </a:extLst>
                </a:gridCol>
                <a:gridCol w="899275">
                  <a:extLst>
                    <a:ext uri="{9D8B030D-6E8A-4147-A177-3AD203B41FA5}">
                      <a16:colId xmlns:a16="http://schemas.microsoft.com/office/drawing/2014/main" val="2414050645"/>
                    </a:ext>
                  </a:extLst>
                </a:gridCol>
                <a:gridCol w="1273284">
                  <a:extLst>
                    <a:ext uri="{9D8B030D-6E8A-4147-A177-3AD203B41FA5}">
                      <a16:colId xmlns:a16="http://schemas.microsoft.com/office/drawing/2014/main" val="4054923967"/>
                    </a:ext>
                  </a:extLst>
                </a:gridCol>
                <a:gridCol w="1273284">
                  <a:extLst>
                    <a:ext uri="{9D8B030D-6E8A-4147-A177-3AD203B41FA5}">
                      <a16:colId xmlns:a16="http://schemas.microsoft.com/office/drawing/2014/main" val="3361240368"/>
                    </a:ext>
                  </a:extLst>
                </a:gridCol>
              </a:tblGrid>
              <a:tr h="582369">
                <a:tc>
                  <a:txBody>
                    <a:bodyPr/>
                    <a:lstStyle/>
                    <a:p>
                      <a:r>
                        <a:rPr lang="sv-SE" sz="1200" dirty="0"/>
                        <a:t>Sjukvårdsregion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dirty="0"/>
                        <a:t>Stockholm-Gotland</a:t>
                      </a:r>
                    </a:p>
                    <a:p>
                      <a:endParaRPr lang="sv-S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/>
                        <a:t>Mellansverige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/>
                        <a:t>Sydöst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/>
                        <a:t>Syd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/>
                        <a:t>Norr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/>
                        <a:t>Väst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0149603"/>
                  </a:ext>
                </a:extLst>
              </a:tr>
              <a:tr h="665564">
                <a:tc>
                  <a:txBody>
                    <a:bodyPr/>
                    <a:lstStyle/>
                    <a:p>
                      <a:r>
                        <a:rPr lang="sv-SE" sz="1200" dirty="0"/>
                        <a:t>Enhet(er)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/>
                        <a:t>Södersjukhuset</a:t>
                      </a:r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/>
                        <a:t>Centralsjukhuset i Karlstad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/>
                        <a:t>Länssjukhuset Ryhov, Jönköping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/>
                        <a:t>SUS Malmö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/>
                        <a:t>Sundsvall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/>
                        <a:t>Sahlgrenska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1233555"/>
                  </a:ext>
                </a:extLst>
              </a:tr>
              <a:tr h="415978">
                <a:tc>
                  <a:txBody>
                    <a:bodyPr/>
                    <a:lstStyle/>
                    <a:p>
                      <a:r>
                        <a:rPr lang="sv-SE" sz="1200" dirty="0"/>
                        <a:t>Diagnos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/>
                        <a:t>Tjock- och ändtarm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/>
                        <a:t>Prostata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/>
                        <a:t>Prostata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/>
                        <a:t>Bröst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/>
                        <a:t>Bröst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/>
                        <a:t>CNS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69555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40987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FB767B-F509-0C0C-66DF-6E8E7BAA5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888" y="581899"/>
            <a:ext cx="7400925" cy="661492"/>
          </a:xfrm>
        </p:spPr>
        <p:txBody>
          <a:bodyPr anchor="ctr">
            <a:normAutofit/>
          </a:bodyPr>
          <a:lstStyle/>
          <a:p>
            <a:r>
              <a:rPr lang="sv-SE" dirty="0"/>
              <a:t>Kommunikation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1B5E0D4-8F9B-7939-B648-4700CD0010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77888" y="1245145"/>
            <a:ext cx="3617912" cy="4019348"/>
          </a:xfrm>
        </p:spPr>
        <p:txBody>
          <a:bodyPr>
            <a:normAutofit/>
          </a:bodyPr>
          <a:lstStyle/>
          <a:p>
            <a:r>
              <a:rPr lang="sv-SE" dirty="0"/>
              <a:t>Regionala införandestödjare för Min vårdplan ingår i nationellt nätverk samordnat av RCC. Versionsuppdateringar kommuniceras i detta forum.</a:t>
            </a:r>
          </a:p>
          <a:p>
            <a:r>
              <a:rPr lang="sv-SE" dirty="0"/>
              <a:t>Synpunkter på innehåll och struktur i Min vårdplan hänvisas till RCC.</a:t>
            </a:r>
          </a:p>
          <a:p>
            <a:r>
              <a:rPr lang="sv-SE" dirty="0"/>
              <a:t>Möten med regionala </a:t>
            </a:r>
            <a:r>
              <a:rPr lang="sv-SE" dirty="0" err="1"/>
              <a:t>SoB</a:t>
            </a:r>
            <a:r>
              <a:rPr lang="sv-SE" dirty="0"/>
              <a:t>-förvaltningar pågår. Kommunikationsvägar gällande systemuppdateringar och utvecklingsönskemål?  </a:t>
            </a:r>
          </a:p>
          <a:p>
            <a:pPr marL="0" indent="0">
              <a:buNone/>
            </a:pP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8D46442-E017-90F9-485E-6E1E8D10A7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0659" y="6419594"/>
            <a:ext cx="890049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78C139C-B84A-AA47-B0D5-2540F7037D4F}" type="datetime1">
              <a:rPr lang="sv-SE" smtClean="0"/>
              <a:pPr>
                <a:spcAft>
                  <a:spcPts val="600"/>
                </a:spcAft>
              </a:pPr>
              <a:t>2023-01-26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D62A564-7E0A-46BA-B811-A9923D093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71286" y="6419594"/>
            <a:ext cx="30861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sv-SE"/>
              <a:t>Namn | Sammanhang</a:t>
            </a:r>
          </a:p>
        </p:txBody>
      </p:sp>
      <p:pic>
        <p:nvPicPr>
          <p:cNvPr id="9" name="Platshållare för innehåll 8">
            <a:extLst>
              <a:ext uri="{FF2B5EF4-FFF2-40B4-BE49-F238E27FC236}">
                <a16:creationId xmlns:a16="http://schemas.microsoft.com/office/drawing/2014/main" id="{FF35023A-1C36-BF6B-3D5C-5985B4F4E50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35305" y="1244600"/>
            <a:ext cx="2856402" cy="401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988593"/>
      </p:ext>
    </p:extLst>
  </p:cSld>
  <p:clrMapOvr>
    <a:masterClrMapping/>
  </p:clrMapOvr>
</p:sld>
</file>

<file path=ppt/theme/theme1.xml><?xml version="1.0" encoding="utf-8"?>
<a:theme xmlns:a="http://schemas.openxmlformats.org/drawingml/2006/main" name="Startsida - pattern">
  <a:themeElements>
    <a:clrScheme name="RCC_colors">
      <a:dk1>
        <a:srgbClr val="000000"/>
      </a:dk1>
      <a:lt1>
        <a:srgbClr val="FFFFFF"/>
      </a:lt1>
      <a:dk2>
        <a:srgbClr val="00507D"/>
      </a:dk2>
      <a:lt2>
        <a:srgbClr val="EEECE1"/>
      </a:lt2>
      <a:accent1>
        <a:srgbClr val="00B3F6"/>
      </a:accent1>
      <a:accent2>
        <a:srgbClr val="FFB14D"/>
      </a:accent2>
      <a:accent3>
        <a:srgbClr val="005092"/>
      </a:accent3>
      <a:accent4>
        <a:srgbClr val="19975D"/>
      </a:accent4>
      <a:accent5>
        <a:srgbClr val="A29B96"/>
      </a:accent5>
      <a:accent6>
        <a:srgbClr val="E56284"/>
      </a:accent6>
      <a:hlink>
        <a:srgbClr val="0000FF"/>
      </a:hlink>
      <a:folHlink>
        <a:srgbClr val="800080"/>
      </a:folHlink>
    </a:clrScheme>
    <a:fontScheme name="RCC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RCC_presentation_Samverkan_4-3.potx [Skrivskyddad]" id="{BDD7562F-F3DE-4E68-ABF3-87681DBFFB41}" vid="{07EF5392-2AE4-4DAC-8C6E-2F77EBFAA16C}"/>
    </a:ext>
  </a:extLst>
</a:theme>
</file>

<file path=ppt/theme/theme2.xml><?xml version="1.0" encoding="utf-8"?>
<a:theme xmlns:a="http://schemas.openxmlformats.org/drawingml/2006/main" name="Kapitelstarter">
  <a:themeElements>
    <a:clrScheme name="RCC_colors">
      <a:dk1>
        <a:srgbClr val="000000"/>
      </a:dk1>
      <a:lt1>
        <a:srgbClr val="FFFFFF"/>
      </a:lt1>
      <a:dk2>
        <a:srgbClr val="00507D"/>
      </a:dk2>
      <a:lt2>
        <a:srgbClr val="EEECE1"/>
      </a:lt2>
      <a:accent1>
        <a:srgbClr val="00B3F6"/>
      </a:accent1>
      <a:accent2>
        <a:srgbClr val="FFB14D"/>
      </a:accent2>
      <a:accent3>
        <a:srgbClr val="005092"/>
      </a:accent3>
      <a:accent4>
        <a:srgbClr val="19975D"/>
      </a:accent4>
      <a:accent5>
        <a:srgbClr val="A29B96"/>
      </a:accent5>
      <a:accent6>
        <a:srgbClr val="E56284"/>
      </a:accent6>
      <a:hlink>
        <a:srgbClr val="0000FF"/>
      </a:hlink>
      <a:folHlink>
        <a:srgbClr val="800080"/>
      </a:folHlink>
    </a:clrScheme>
    <a:fontScheme name="RCC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RCC_presentation_Samverkan_4-3.potx [Skrivskyddad]" id="{BDD7562F-F3DE-4E68-ABF3-87681DBFFB41}" vid="{620C9DAF-351C-42C8-8776-4C57BDB163A6}"/>
    </a:ext>
  </a:extLst>
</a:theme>
</file>

<file path=ppt/theme/theme3.xml><?xml version="1.0" encoding="utf-8"?>
<a:theme xmlns:a="http://schemas.openxmlformats.org/drawingml/2006/main" name="Startsida - bild">
  <a:themeElements>
    <a:clrScheme name="RCC_colors">
      <a:dk1>
        <a:srgbClr val="000000"/>
      </a:dk1>
      <a:lt1>
        <a:srgbClr val="FFFFFF"/>
      </a:lt1>
      <a:dk2>
        <a:srgbClr val="00507D"/>
      </a:dk2>
      <a:lt2>
        <a:srgbClr val="EEECE1"/>
      </a:lt2>
      <a:accent1>
        <a:srgbClr val="00B3F6"/>
      </a:accent1>
      <a:accent2>
        <a:srgbClr val="FFB14D"/>
      </a:accent2>
      <a:accent3>
        <a:srgbClr val="005092"/>
      </a:accent3>
      <a:accent4>
        <a:srgbClr val="19975D"/>
      </a:accent4>
      <a:accent5>
        <a:srgbClr val="A29B96"/>
      </a:accent5>
      <a:accent6>
        <a:srgbClr val="E56284"/>
      </a:accent6>
      <a:hlink>
        <a:srgbClr val="0000FF"/>
      </a:hlink>
      <a:folHlink>
        <a:srgbClr val="800080"/>
      </a:folHlink>
    </a:clrScheme>
    <a:fontScheme name="RCC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RCC_presentation_Samverkan_4-3.potx [Skrivskyddad]" id="{BDD7562F-F3DE-4E68-ABF3-87681DBFFB41}" vid="{FBA4A71E-3FFE-40C2-B6FA-F0DE34D3F081}"/>
    </a:ext>
  </a:extLst>
</a:theme>
</file>

<file path=ppt/theme/theme4.xml><?xml version="1.0" encoding="utf-8"?>
<a:theme xmlns:a="http://schemas.openxmlformats.org/drawingml/2006/main" name="bg - pattern bård">
  <a:themeElements>
    <a:clrScheme name="RCC_colors">
      <a:dk1>
        <a:srgbClr val="000000"/>
      </a:dk1>
      <a:lt1>
        <a:srgbClr val="FFFFFF"/>
      </a:lt1>
      <a:dk2>
        <a:srgbClr val="00507D"/>
      </a:dk2>
      <a:lt2>
        <a:srgbClr val="EEECE1"/>
      </a:lt2>
      <a:accent1>
        <a:srgbClr val="00B3F6"/>
      </a:accent1>
      <a:accent2>
        <a:srgbClr val="FFB14D"/>
      </a:accent2>
      <a:accent3>
        <a:srgbClr val="005092"/>
      </a:accent3>
      <a:accent4>
        <a:srgbClr val="19975D"/>
      </a:accent4>
      <a:accent5>
        <a:srgbClr val="A29B96"/>
      </a:accent5>
      <a:accent6>
        <a:srgbClr val="E56284"/>
      </a:accent6>
      <a:hlink>
        <a:srgbClr val="0000FF"/>
      </a:hlink>
      <a:folHlink>
        <a:srgbClr val="800080"/>
      </a:folHlink>
    </a:clrScheme>
    <a:fontScheme name="RCC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RCC_presentation_Samverkan_4-3.potx [Skrivskyddad]" id="{BDD7562F-F3DE-4E68-ABF3-87681DBFFB41}" vid="{AB6EBE43-C250-45EA-AC0D-9B5DEAE3CEC5}"/>
    </a:ext>
  </a:extLst>
</a:theme>
</file>

<file path=ppt/theme/theme5.xml><?xml version="1.0" encoding="utf-8"?>
<a:theme xmlns:a="http://schemas.openxmlformats.org/drawingml/2006/main" name="bg - grå bård">
  <a:themeElements>
    <a:clrScheme name="RCC_colors">
      <a:dk1>
        <a:srgbClr val="000000"/>
      </a:dk1>
      <a:lt1>
        <a:srgbClr val="FFFFFF"/>
      </a:lt1>
      <a:dk2>
        <a:srgbClr val="00507D"/>
      </a:dk2>
      <a:lt2>
        <a:srgbClr val="EEECE1"/>
      </a:lt2>
      <a:accent1>
        <a:srgbClr val="00B3F6"/>
      </a:accent1>
      <a:accent2>
        <a:srgbClr val="FFB14D"/>
      </a:accent2>
      <a:accent3>
        <a:srgbClr val="005092"/>
      </a:accent3>
      <a:accent4>
        <a:srgbClr val="19975D"/>
      </a:accent4>
      <a:accent5>
        <a:srgbClr val="A29B96"/>
      </a:accent5>
      <a:accent6>
        <a:srgbClr val="E56284"/>
      </a:accent6>
      <a:hlink>
        <a:srgbClr val="0000FF"/>
      </a:hlink>
      <a:folHlink>
        <a:srgbClr val="800080"/>
      </a:folHlink>
    </a:clrScheme>
    <a:fontScheme name="RCC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RCC_presentation_Samverkan_4-3.potx [Skrivskyddad]" id="{BDD7562F-F3DE-4E68-ABF3-87681DBFFB41}" vid="{57895425-2D9F-44E3-BB65-A1D9220477A6}"/>
    </a:ext>
  </a:extLst>
</a:theme>
</file>

<file path=ppt/theme/theme6.xml><?xml version="1.0" encoding="utf-8"?>
<a:theme xmlns:a="http://schemas.openxmlformats.org/drawingml/2006/main" name="Slutsida">
  <a:themeElements>
    <a:clrScheme name="RCC_colors">
      <a:dk1>
        <a:srgbClr val="000000"/>
      </a:dk1>
      <a:lt1>
        <a:srgbClr val="FFFFFF"/>
      </a:lt1>
      <a:dk2>
        <a:srgbClr val="00507D"/>
      </a:dk2>
      <a:lt2>
        <a:srgbClr val="EEECE1"/>
      </a:lt2>
      <a:accent1>
        <a:srgbClr val="00B3F6"/>
      </a:accent1>
      <a:accent2>
        <a:srgbClr val="FFB14D"/>
      </a:accent2>
      <a:accent3>
        <a:srgbClr val="005092"/>
      </a:accent3>
      <a:accent4>
        <a:srgbClr val="19975D"/>
      </a:accent4>
      <a:accent5>
        <a:srgbClr val="A29B96"/>
      </a:accent5>
      <a:accent6>
        <a:srgbClr val="E56284"/>
      </a:accent6>
      <a:hlink>
        <a:srgbClr val="0000FF"/>
      </a:hlink>
      <a:folHlink>
        <a:srgbClr val="800080"/>
      </a:folHlink>
    </a:clrScheme>
    <a:fontScheme name="RCC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RCC_presentation_Samverkan_4-3.potx [Skrivskyddad]" id="{BDD7562F-F3DE-4E68-ABF3-87681DBFFB41}" vid="{9776676E-4FD2-4EC1-BF37-9CE6F937806A}"/>
    </a:ext>
  </a:extLst>
</a:theme>
</file>

<file path=ppt/theme/theme7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RCC_presentation_Samverkan_4-3</Template>
  <TotalTime>21136</TotalTime>
  <Words>730</Words>
  <Application>Microsoft Office PowerPoint</Application>
  <PresentationFormat>Bildspel på skärmen (4:3)</PresentationFormat>
  <Paragraphs>128</Paragraphs>
  <Slides>10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6</vt:i4>
      </vt:variant>
      <vt:variant>
        <vt:lpstr>Bildrubriker</vt:lpstr>
      </vt:variant>
      <vt:variant>
        <vt:i4>10</vt:i4>
      </vt:variant>
    </vt:vector>
  </HeadingPairs>
  <TitlesOfParts>
    <vt:vector size="18" baseType="lpstr">
      <vt:lpstr>Arial</vt:lpstr>
      <vt:lpstr>Calibri</vt:lpstr>
      <vt:lpstr>Startsida - pattern</vt:lpstr>
      <vt:lpstr>Kapitelstarter</vt:lpstr>
      <vt:lpstr>Startsida - bild</vt:lpstr>
      <vt:lpstr>bg - pattern bård</vt:lpstr>
      <vt:lpstr>bg - grå bård</vt:lpstr>
      <vt:lpstr>Slutsida</vt:lpstr>
      <vt:lpstr>Min vårdplan cancer i Stöd och behandling</vt:lpstr>
      <vt:lpstr>Agenda   </vt:lpstr>
      <vt:lpstr>Vad är Min vårdplan?</vt:lpstr>
      <vt:lpstr>Webbaserade verktyg – hur vet man att de gör nytta?</vt:lpstr>
      <vt:lpstr>Vilka frågor undersöks i en utvärdering?</vt:lpstr>
      <vt:lpstr>Implementeringsprocessen</vt:lpstr>
      <vt:lpstr>Utvärderingen av Min vårdplan, våren 2023</vt:lpstr>
      <vt:lpstr>Omfattning av utvärderingen</vt:lpstr>
      <vt:lpstr>Kommunikation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Claire Micaux</dc:creator>
  <cp:lastModifiedBy>Claire Micaux</cp:lastModifiedBy>
  <cp:revision>19</cp:revision>
  <dcterms:created xsi:type="dcterms:W3CDTF">2022-04-06T07:41:26Z</dcterms:created>
  <dcterms:modified xsi:type="dcterms:W3CDTF">2023-01-26T21:37:54Z</dcterms:modified>
</cp:coreProperties>
</file>