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12" r:id="rId5"/>
    <p:sldId id="259" r:id="rId6"/>
    <p:sldId id="327" r:id="rId7"/>
    <p:sldId id="328" r:id="rId8"/>
    <p:sldId id="472" r:id="rId9"/>
    <p:sldId id="474" r:id="rId10"/>
    <p:sldId id="475" r:id="rId11"/>
    <p:sldId id="476" r:id="rId12"/>
    <p:sldId id="449" r:id="rId13"/>
    <p:sldId id="462" r:id="rId14"/>
    <p:sldId id="477" r:id="rId15"/>
    <p:sldId id="450" r:id="rId16"/>
    <p:sldId id="463" r:id="rId17"/>
    <p:sldId id="454" r:id="rId18"/>
    <p:sldId id="464" r:id="rId19"/>
    <p:sldId id="451" r:id="rId20"/>
    <p:sldId id="473" r:id="rId21"/>
    <p:sldId id="456" r:id="rId22"/>
    <p:sldId id="332" r:id="rId23"/>
    <p:sldId id="461" r:id="rId24"/>
    <p:sldId id="459" r:id="rId25"/>
    <p:sldId id="297" r:id="rId26"/>
    <p:sldId id="26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dqvist Anne-Louise" initials="NAL" lastIdx="1" clrIdx="0">
    <p:extLst>
      <p:ext uri="{19B8F6BF-5375-455C-9EA6-DF929625EA0E}">
        <p15:presenceInfo xmlns:p15="http://schemas.microsoft.com/office/powerpoint/2012/main" userId="S::Anne-Louise.Nordqvist@inera.se::298fd2ba-5879-4078-9dd0-cb16eef6a8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sson Jenny" userId="35153831-a041-4e19-963c-026d50be729b" providerId="ADAL" clId="{B350BAEF-B930-45B1-BF08-34E3BD46BBF0}"/>
    <pc:docChg chg="modSld">
      <pc:chgData name="Axelsson Jenny" userId="35153831-a041-4e19-963c-026d50be729b" providerId="ADAL" clId="{B350BAEF-B930-45B1-BF08-34E3BD46BBF0}" dt="2023-03-24T13:46:06.457" v="21" actId="108"/>
      <pc:docMkLst>
        <pc:docMk/>
      </pc:docMkLst>
      <pc:sldChg chg="modSp mod">
        <pc:chgData name="Axelsson Jenny" userId="35153831-a041-4e19-963c-026d50be729b" providerId="ADAL" clId="{B350BAEF-B930-45B1-BF08-34E3BD46BBF0}" dt="2023-03-24T13:46:06.457" v="21" actId="108"/>
        <pc:sldMkLst>
          <pc:docMk/>
          <pc:sldMk cId="3232292107" sldId="464"/>
        </pc:sldMkLst>
        <pc:spChg chg="mod">
          <ac:chgData name="Axelsson Jenny" userId="35153831-a041-4e19-963c-026d50be729b" providerId="ADAL" clId="{B350BAEF-B930-45B1-BF08-34E3BD46BBF0}" dt="2023-03-24T13:46:06.457" v="21" actId="108"/>
          <ac:spMkLst>
            <pc:docMk/>
            <pc:sldMk cId="3232292107" sldId="464"/>
            <ac:spMk id="14" creationId="{7C91213B-BF82-E8EF-140C-6068271A5B68}"/>
          </ac:spMkLst>
        </pc:spChg>
      </pc:sldChg>
      <pc:sldChg chg="modSp mod">
        <pc:chgData name="Axelsson Jenny" userId="35153831-a041-4e19-963c-026d50be729b" providerId="ADAL" clId="{B350BAEF-B930-45B1-BF08-34E3BD46BBF0}" dt="2023-03-24T12:25:37.998" v="18" actId="20577"/>
        <pc:sldMkLst>
          <pc:docMk/>
          <pc:sldMk cId="3118738900" sldId="474"/>
        </pc:sldMkLst>
        <pc:spChg chg="mod">
          <ac:chgData name="Axelsson Jenny" userId="35153831-a041-4e19-963c-026d50be729b" providerId="ADAL" clId="{B350BAEF-B930-45B1-BF08-34E3BD46BBF0}" dt="2023-03-24T12:25:37.998" v="18" actId="20577"/>
          <ac:spMkLst>
            <pc:docMk/>
            <pc:sldMk cId="3118738900" sldId="474"/>
            <ac:spMk id="3" creationId="{12FE2581-1164-4551-BDAA-40F343E8EF0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EAF8ADE-DFB0-6344-91AF-C2340D4A73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2F8833-CBDB-8E44-991E-7719DBE5D6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D629D-E35B-0940-BCF8-E9D569AAAE2E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D6739B-AC65-D24B-AC64-71E56FA32A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D3F9890-91E1-FA43-9F16-0BBCFAAAA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80A0-A5E7-3B49-AD2F-70CF6E6299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18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3D13-F35E-4529-B3F7-0633FF5C8FD7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EDCF4-EC53-45ED-9657-3068B2115E4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782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EDCF4-EC53-45ED-9657-3068B2115E4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574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F6D261CD-7475-462D-96A6-570AC61F5569}"/>
              </a:ext>
            </a:extLst>
          </p:cNvPr>
          <p:cNvSpPr/>
          <p:nvPr userDrawn="1"/>
        </p:nvSpPr>
        <p:spPr>
          <a:xfrm>
            <a:off x="0" y="0"/>
            <a:ext cx="12192000" cy="5644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 spc="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D46721D-F352-4C9F-8260-E5322AB4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1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3338" y="1693273"/>
            <a:ext cx="5958536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E79EAE5D-FEC0-4EF7-BBA5-3270B4215A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503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795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567736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>
                <a:solidFill>
                  <a:schemeClr val="accent1"/>
                </a:solidFill>
              </a:rPr>
              <a:t>Rubrik</a:t>
            </a:r>
            <a:r>
              <a:rPr lang="sv-SE"/>
              <a:t>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5919810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DCD0C5FE-126D-416C-9A5B-02C9EAD42F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46348" y="1619250"/>
            <a:ext cx="4110037" cy="3709988"/>
          </a:xfrm>
          <a:prstGeom prst="roundRect">
            <a:avLst>
              <a:gd name="adj" fmla="val 1369"/>
            </a:avLst>
          </a:prstGeom>
          <a:noFill/>
        </p:spPr>
        <p:txBody>
          <a:bodyPr tIns="576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9791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D5545B1-EC61-4586-B3F7-6354B25D50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DDFEC98-4970-485D-A1F1-BBD55667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4166" y="2879624"/>
            <a:ext cx="259636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402CD-6991-4956-97B9-E3910AAB4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928556-41DC-4E7D-B277-65FF65098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B2DCD5D-84F3-4333-9600-FAF6E5BA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A163-B24D-46EA-873E-74E7789AD673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736BC-98B2-4BCE-A2E9-183F5B48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1D28AC-A24D-4524-BA21-B7D614B9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438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utan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C5D4EC2-9FA8-4FE8-96F7-29DCCDEDDB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728"/>
            <a:ext cx="12202510" cy="220029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4679F00-E121-4F6A-8D29-D9E7E550A9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2672"/>
            <a:ext cx="9144000" cy="2387600"/>
          </a:xfrm>
        </p:spPr>
        <p:txBody>
          <a:bodyPr anchor="t"/>
          <a:lstStyle>
            <a:lvl1pPr algn="ctr">
              <a:defRPr sz="54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kan</a:t>
            </a:r>
            <a:br>
              <a:rPr lang="sv-SE"/>
            </a:br>
            <a:r>
              <a:rPr lang="sv-SE"/>
              <a:t>vara på tre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9F3B956-728F-4271-9E5F-A466177507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176772"/>
            <a:ext cx="9144000" cy="410286"/>
          </a:xfrm>
        </p:spPr>
        <p:txBody>
          <a:bodyPr anchor="b"/>
          <a:lstStyle>
            <a:lvl1pPr marL="0" indent="0" algn="ctr">
              <a:buNone/>
              <a:defRPr sz="14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5C65CF8-0829-4AB6-891A-190544AC3286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BE118A1-F797-4EAF-B63F-697D3863BC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854132B-7C08-624A-A1EA-872AD91E1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2236" y="5906453"/>
            <a:ext cx="120545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4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68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25085D1A-A25F-BC4F-8833-78D8DBCC84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3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198FF978-7AC6-4A7A-943A-D6BAC9303385}"/>
              </a:ext>
            </a:extLst>
          </p:cNvPr>
          <p:cNvSpPr/>
          <p:nvPr userDrawn="1"/>
        </p:nvSpPr>
        <p:spPr>
          <a:xfrm>
            <a:off x="0" y="6120545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733B926C-A7EB-4393-AE91-4468A5CB55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510" y="0"/>
            <a:ext cx="12202510" cy="4781496"/>
          </a:xfrm>
          <a:custGeom>
            <a:avLst/>
            <a:gdLst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18234"/>
              <a:gd name="connsiteX1" fmla="*/ 12192000 w 12192000"/>
              <a:gd name="connsiteY1" fmla="*/ 0 h 5318234"/>
              <a:gd name="connsiteX2" fmla="*/ 12192000 w 12192000"/>
              <a:gd name="connsiteY2" fmla="*/ 5307013 h 5318234"/>
              <a:gd name="connsiteX3" fmla="*/ 6243145 w 12192000"/>
              <a:gd name="connsiteY3" fmla="*/ 5318234 h 5318234"/>
              <a:gd name="connsiteX4" fmla="*/ 0 w 12192000"/>
              <a:gd name="connsiteY4" fmla="*/ 5307013 h 5318234"/>
              <a:gd name="connsiteX5" fmla="*/ 0 w 12192000"/>
              <a:gd name="connsiteY5" fmla="*/ 0 h 5318234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6264166 w 12192000"/>
              <a:gd name="connsiteY3" fmla="*/ 4183117 h 5307013"/>
              <a:gd name="connsiteX4" fmla="*/ 0 w 12192000"/>
              <a:gd name="connsiteY4" fmla="*/ 5307013 h 5307013"/>
              <a:gd name="connsiteX5" fmla="*/ 0 w 12192000"/>
              <a:gd name="connsiteY5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0 w 12192000"/>
              <a:gd name="connsiteY3" fmla="*/ 530701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5307013"/>
              <a:gd name="connsiteX1" fmla="*/ 12192000 w 12192000"/>
              <a:gd name="connsiteY1" fmla="*/ 0 h 5307013"/>
              <a:gd name="connsiteX2" fmla="*/ 12192000 w 12192000"/>
              <a:gd name="connsiteY2" fmla="*/ 5307013 h 5307013"/>
              <a:gd name="connsiteX3" fmla="*/ 21021 w 12192000"/>
              <a:gd name="connsiteY3" fmla="*/ 4686903 h 5307013"/>
              <a:gd name="connsiteX4" fmla="*/ 0 w 12192000"/>
              <a:gd name="connsiteY4" fmla="*/ 0 h 5307013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0 w 12192000"/>
              <a:gd name="connsiteY0" fmla="*/ 0 h 4781496"/>
              <a:gd name="connsiteX1" fmla="*/ 12192000 w 12192000"/>
              <a:gd name="connsiteY1" fmla="*/ 0 h 4781496"/>
              <a:gd name="connsiteX2" fmla="*/ 12192000 w 12192000"/>
              <a:gd name="connsiteY2" fmla="*/ 4781496 h 4781496"/>
              <a:gd name="connsiteX3" fmla="*/ 21021 w 12192000"/>
              <a:gd name="connsiteY3" fmla="*/ 4686903 h 4781496"/>
              <a:gd name="connsiteX4" fmla="*/ 0 w 12192000"/>
              <a:gd name="connsiteY4" fmla="*/ 0 h 4781496"/>
              <a:gd name="connsiteX0" fmla="*/ 10510 w 12202510"/>
              <a:gd name="connsiteY0" fmla="*/ 0 h 4781496"/>
              <a:gd name="connsiteX1" fmla="*/ 12202510 w 12202510"/>
              <a:gd name="connsiteY1" fmla="*/ 0 h 4781496"/>
              <a:gd name="connsiteX2" fmla="*/ 12202510 w 12202510"/>
              <a:gd name="connsiteY2" fmla="*/ 4781496 h 4781496"/>
              <a:gd name="connsiteX3" fmla="*/ 0 w 12202510"/>
              <a:gd name="connsiteY3" fmla="*/ 4686903 h 4781496"/>
              <a:gd name="connsiteX4" fmla="*/ 10510 w 12202510"/>
              <a:gd name="connsiteY4" fmla="*/ 0 h 478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2510" h="4781496">
                <a:moveTo>
                  <a:pt x="10510" y="0"/>
                </a:moveTo>
                <a:lnTo>
                  <a:pt x="12202510" y="0"/>
                </a:lnTo>
                <a:lnTo>
                  <a:pt x="12202510" y="4781496"/>
                </a:lnTo>
                <a:cubicBezTo>
                  <a:pt x="10755586" y="4140365"/>
                  <a:pt x="5598509" y="2490241"/>
                  <a:pt x="0" y="4686903"/>
                </a:cubicBezTo>
                <a:cubicBezTo>
                  <a:pt x="3503" y="3124602"/>
                  <a:pt x="7007" y="1562301"/>
                  <a:pt x="1051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tIns="133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35504"/>
            <a:ext cx="10515600" cy="1149264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två rader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1446BD1-50A4-40FE-9679-6F29CE2913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30272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32DA7996-1E23-BB43-B5B0-B41C897391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24575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13EFC0E-885A-43B5-9260-07804A71EAA3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B8308509-CDE4-4C50-93DD-8185D40323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95FA62AD-6394-6B4F-BAD6-514062D7F2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2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, ståend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B9B1E09-5306-4C10-87AB-2A88B20FDCA3}"/>
              </a:ext>
            </a:extLst>
          </p:cNvPr>
          <p:cNvSpPr/>
          <p:nvPr userDrawn="1"/>
        </p:nvSpPr>
        <p:spPr>
          <a:xfrm>
            <a:off x="4534293" y="0"/>
            <a:ext cx="76577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D5D8B6-D25B-4C93-B295-E27694AD21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09044" cy="611505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tIns="61200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3929" y="2438399"/>
            <a:ext cx="5732929" cy="2518839"/>
          </a:xfrm>
        </p:spPr>
        <p:txBody>
          <a:bodyPr anchor="t"/>
          <a:lstStyle>
            <a:lvl1pPr algn="l">
              <a:defRPr sz="4600"/>
            </a:lvl1pPr>
          </a:lstStyle>
          <a:p>
            <a:r>
              <a:rPr lang="sv-SE"/>
              <a:t>En rubrik kommer</a:t>
            </a:r>
            <a:br>
              <a:rPr lang="sv-SE"/>
            </a:br>
            <a:r>
              <a:rPr lang="sv-SE"/>
              <a:t>att stå här och vara på tre rader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5B9738A-C3E8-4B02-8BAA-0C250B908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17" y="6316726"/>
            <a:ext cx="811630" cy="329318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F6D4D3BE-D90B-473D-BD5E-AE8A9BD8150E}"/>
              </a:ext>
            </a:extLst>
          </p:cNvPr>
          <p:cNvSpPr/>
          <p:nvPr userDrawn="1"/>
        </p:nvSpPr>
        <p:spPr>
          <a:xfrm>
            <a:off x="-2575249" y="4294662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559ADBB-AE9C-4433-8521-A9B004D10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5261867"/>
            <a:ext cx="1685925" cy="628650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D7C6379A-E5B9-4DBE-87E3-D8A0F4B3241B}"/>
              </a:ext>
            </a:extLst>
          </p:cNvPr>
          <p:cNvSpPr/>
          <p:nvPr userDrawn="1"/>
        </p:nvSpPr>
        <p:spPr>
          <a:xfrm>
            <a:off x="0" y="6112042"/>
            <a:ext cx="121920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Underrubrik 2">
            <a:extLst>
              <a:ext uri="{FF2B5EF4-FFF2-40B4-BE49-F238E27FC236}">
                <a16:creationId xmlns:a16="http://schemas.microsoft.com/office/drawing/2014/main" id="{98DE3D41-C2B5-4D95-91B2-B0834D588D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5840" y="6284797"/>
            <a:ext cx="5717628" cy="410286"/>
          </a:xfrm>
        </p:spPr>
        <p:txBody>
          <a:bodyPr anchor="ctr"/>
          <a:lstStyle>
            <a:lvl1pPr marL="0" indent="0" algn="l">
              <a:buNone/>
              <a:defRPr sz="1100" b="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Ämne/titel/namn/datum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005CDDF-F304-6A46-8FF7-C59CC995E7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8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B980B2C3-6720-4B17-BCEF-D058EE6EA5EF}"/>
              </a:ext>
            </a:extLst>
          </p:cNvPr>
          <p:cNvSpPr/>
          <p:nvPr userDrawn="1"/>
        </p:nvSpPr>
        <p:spPr>
          <a:xfrm>
            <a:off x="0" y="0"/>
            <a:ext cx="12192000" cy="61170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184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40043"/>
            <a:ext cx="10515600" cy="2679331"/>
          </a:xfrm>
        </p:spPr>
        <p:txBody>
          <a:bodyPr anchor="ctr"/>
          <a:lstStyle>
            <a:lvl1pPr algn="ctr">
              <a:defRPr sz="4600"/>
            </a:lvl1pPr>
          </a:lstStyle>
          <a:p>
            <a:r>
              <a:rPr lang="sv-SE">
                <a:solidFill>
                  <a:schemeClr val="accent1"/>
                </a:solidFill>
              </a:rPr>
              <a:t>Vi finns på</a:t>
            </a:r>
            <a:br>
              <a:rPr lang="sv-SE"/>
            </a:br>
            <a:r>
              <a:rPr lang="sv-SE"/>
              <a:t>webb och telefon och</a:t>
            </a:r>
            <a:br>
              <a:rPr lang="sv-SE"/>
            </a:br>
            <a:r>
              <a:rPr lang="sv-SE"/>
              <a:t>har öppet dygnet runt</a:t>
            </a:r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744CDB5-661C-4791-9896-07C2BE046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7223757-76B0-47E7-AE0D-6C3F025C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23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E423A-6DB5-459A-B33C-DC4295049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296" y="84221"/>
            <a:ext cx="10072630" cy="1149264"/>
          </a:xfrm>
        </p:spPr>
        <p:txBody>
          <a:bodyPr/>
          <a:lstStyle>
            <a:lvl1pPr>
              <a:defRPr spc="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91B10F-9AE3-44F1-83B7-0D36638C5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3" y="1693273"/>
            <a:ext cx="10018845" cy="3564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D24B6-D2A2-49C9-BA42-DB7B32029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7E05EC-B5C7-4E5C-99AF-DAA72183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365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13D54B3-3F29-493D-B9C7-8FF2C8DE3569}"/>
              </a:ext>
            </a:extLst>
          </p:cNvPr>
          <p:cNvSpPr/>
          <p:nvPr userDrawn="1"/>
        </p:nvSpPr>
        <p:spPr>
          <a:xfrm>
            <a:off x="0" y="6112042"/>
            <a:ext cx="12193200" cy="7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C7C7845-42F2-47E4-96D5-7F5977D3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B6E503-A6AE-440E-9524-D5848DBA3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424" y="1693273"/>
            <a:ext cx="10459450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83F6A5D-1C51-4365-ABBC-26E2E26DE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722" y="631197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 b="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E1800B5-0CC4-499E-AD85-61BE4A07F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6721" y="6311994"/>
            <a:ext cx="390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7FF155A8-5C6D-4241-95DF-81E4F2B16EE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EAFFFF7-0E10-4F4B-9970-4B0EEECA84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2013" y="6382198"/>
            <a:ext cx="612000" cy="237601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FB36DCB9-B0BC-4692-9E94-7E0F650AAE02}"/>
              </a:ext>
            </a:extLst>
          </p:cNvPr>
          <p:cNvCxnSpPr>
            <a:cxnSpLocks/>
          </p:cNvCxnSpPr>
          <p:nvPr userDrawn="1"/>
        </p:nvCxnSpPr>
        <p:spPr>
          <a:xfrm flipH="1">
            <a:off x="642809" y="6450806"/>
            <a:ext cx="16637" cy="813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ktangel 3">
            <a:extLst>
              <a:ext uri="{FF2B5EF4-FFF2-40B4-BE49-F238E27FC236}">
                <a16:creationId xmlns:a16="http://schemas.microsoft.com/office/drawing/2014/main" id="{EB9E73E2-B998-4067-931F-01E9716BB421}"/>
              </a:ext>
            </a:extLst>
          </p:cNvPr>
          <p:cNvSpPr/>
          <p:nvPr userDrawn="1"/>
        </p:nvSpPr>
        <p:spPr>
          <a:xfrm>
            <a:off x="-2575249" y="841599"/>
            <a:ext cx="2447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Varje rubrik inleds </a:t>
            </a:r>
            <a:r>
              <a:rPr lang="sv-SE" sz="100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 ljusare röd</a:t>
            </a: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se bild. (Bild på inringad färg i paletten)</a:t>
            </a:r>
          </a:p>
          <a:p>
            <a:pPr algn="r">
              <a:spcAft>
                <a:spcPts val="0"/>
              </a:spcAft>
            </a:pPr>
            <a:endParaRPr lang="sv-SE" sz="10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sv-SE" sz="10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Detta måste göras manuellt genom att markera texten.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857C6E5-A5AF-4290-829D-C981D052ABE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0767" y="1808804"/>
            <a:ext cx="16859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8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6" r:id="rId5"/>
    <p:sldLayoutId id="2147483657" r:id="rId6"/>
    <p:sldLayoutId id="2147483660" r:id="rId7"/>
    <p:sldLayoutId id="2147483653" r:id="rId8"/>
    <p:sldLayoutId id="2147483654" r:id="rId9"/>
    <p:sldLayoutId id="2147483650" r:id="rId10"/>
    <p:sldLayoutId id="2147483652" r:id="rId11"/>
    <p:sldLayoutId id="2147483655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spc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ra.se/aktuellt/nyheter/lansering-av-ny-loggtjanst-1-april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nera.atlassian.net/wiki/spaces/OSOB/pages/2957705629/Anv+ndarforum+2023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reativecommons.org/licenses/by-nc/3.0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joannaholy.pl/info/kod-na-stronie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www.flickr.com/photos/nostalgifabriken/6679532535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73EA7-C0D5-4A99-856B-5428F6A2D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sv-SE">
                <a:solidFill>
                  <a:schemeClr val="accent1"/>
                </a:solidFill>
              </a:rPr>
              <a:t>Användarforum </a:t>
            </a:r>
            <a:br>
              <a:rPr lang="sv-SE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 </a:t>
            </a:r>
            <a:br>
              <a:rPr lang="sv-SE">
                <a:solidFill>
                  <a:schemeClr val="accent1"/>
                </a:solidFill>
              </a:rPr>
            </a:br>
            <a:r>
              <a:rPr lang="sv-SE" sz="3600">
                <a:solidFill>
                  <a:schemeClr val="accent1"/>
                </a:solidFill>
              </a:rPr>
              <a:t>Stöd och behandling</a:t>
            </a:r>
            <a:endParaRPr lang="sv-SE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7C3A8192-81A1-4B54-8CE2-055E1C43C1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2023-03-24</a:t>
            </a:r>
          </a:p>
        </p:txBody>
      </p:sp>
    </p:spTree>
    <p:extLst>
      <p:ext uri="{BB962C8B-B14F-4D97-AF65-F5344CB8AC3E}">
        <p14:creationId xmlns:p14="http://schemas.microsoft.com/office/powerpoint/2010/main" val="29745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tis bilder av Internationella kvinnodagen">
            <a:extLst>
              <a:ext uri="{FF2B5EF4-FFF2-40B4-BE49-F238E27FC236}">
                <a16:creationId xmlns:a16="http://schemas.microsoft.com/office/drawing/2014/main" id="{42B9073F-F442-4881-A8EA-DCE4DB0A28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24333" b="1"/>
          <a:stretch/>
        </p:blipFill>
        <p:spPr bwMode="auto">
          <a:xfrm>
            <a:off x="20" y="10"/>
            <a:ext cx="5409024" cy="6115040"/>
          </a:xfrm>
          <a:custGeom>
            <a:avLst/>
            <a:gdLst>
              <a:gd name="connsiteX0" fmla="*/ 0 w 5468938"/>
              <a:gd name="connsiteY0" fmla="*/ 0 h 6858000"/>
              <a:gd name="connsiteX1" fmla="*/ 2734469 w 5468938"/>
              <a:gd name="connsiteY1" fmla="*/ 0 h 6858000"/>
              <a:gd name="connsiteX2" fmla="*/ 5468938 w 5468938"/>
              <a:gd name="connsiteY2" fmla="*/ 3429000 h 6858000"/>
              <a:gd name="connsiteX3" fmla="*/ 2734469 w 5468938"/>
              <a:gd name="connsiteY3" fmla="*/ 6858000 h 6858000"/>
              <a:gd name="connsiteX4" fmla="*/ 0 w 5468938"/>
              <a:gd name="connsiteY4" fmla="*/ 6858000 h 6858000"/>
              <a:gd name="connsiteX5" fmla="*/ 0 w 5468938"/>
              <a:gd name="connsiteY5" fmla="*/ 0 h 6858000"/>
              <a:gd name="connsiteX0" fmla="*/ 0 w 5792556"/>
              <a:gd name="connsiteY0" fmla="*/ 0 h 6858000"/>
              <a:gd name="connsiteX1" fmla="*/ 4724633 w 5792556"/>
              <a:gd name="connsiteY1" fmla="*/ 0 h 6858000"/>
              <a:gd name="connsiteX2" fmla="*/ 5468938 w 5792556"/>
              <a:gd name="connsiteY2" fmla="*/ 3429000 h 6858000"/>
              <a:gd name="connsiteX3" fmla="*/ 2734469 w 5792556"/>
              <a:gd name="connsiteY3" fmla="*/ 6858000 h 6858000"/>
              <a:gd name="connsiteX4" fmla="*/ 0 w 5792556"/>
              <a:gd name="connsiteY4" fmla="*/ 6858000 h 6858000"/>
              <a:gd name="connsiteX5" fmla="*/ 0 w 5792556"/>
              <a:gd name="connsiteY5" fmla="*/ 0 h 6858000"/>
              <a:gd name="connsiteX0" fmla="*/ 0 w 5715582"/>
              <a:gd name="connsiteY0" fmla="*/ 0 h 6858000"/>
              <a:gd name="connsiteX1" fmla="*/ 4724633 w 5715582"/>
              <a:gd name="connsiteY1" fmla="*/ 0 h 6858000"/>
              <a:gd name="connsiteX2" fmla="*/ 5468938 w 5715582"/>
              <a:gd name="connsiteY2" fmla="*/ 3429000 h 6858000"/>
              <a:gd name="connsiteX3" fmla="*/ 4814281 w 5715582"/>
              <a:gd name="connsiteY3" fmla="*/ 6858000 h 6858000"/>
              <a:gd name="connsiteX4" fmla="*/ 0 w 5715582"/>
              <a:gd name="connsiteY4" fmla="*/ 6858000 h 6858000"/>
              <a:gd name="connsiteX5" fmla="*/ 0 w 5715582"/>
              <a:gd name="connsiteY5" fmla="*/ 0 h 6858000"/>
              <a:gd name="connsiteX0" fmla="*/ 0 w 5657592"/>
              <a:gd name="connsiteY0" fmla="*/ 0 h 6858000"/>
              <a:gd name="connsiteX1" fmla="*/ 4724633 w 5657592"/>
              <a:gd name="connsiteY1" fmla="*/ 0 h 6858000"/>
              <a:gd name="connsiteX2" fmla="*/ 5468938 w 5657592"/>
              <a:gd name="connsiteY2" fmla="*/ 3429000 h 6858000"/>
              <a:gd name="connsiteX3" fmla="*/ 4814281 w 5657592"/>
              <a:gd name="connsiteY3" fmla="*/ 6858000 h 6858000"/>
              <a:gd name="connsiteX4" fmla="*/ 0 w 5657592"/>
              <a:gd name="connsiteY4" fmla="*/ 6858000 h 6858000"/>
              <a:gd name="connsiteX5" fmla="*/ 0 w 5657592"/>
              <a:gd name="connsiteY5" fmla="*/ 0 h 6858000"/>
              <a:gd name="connsiteX0" fmla="*/ 0 w 5540797"/>
              <a:gd name="connsiteY0" fmla="*/ 0 h 6858000"/>
              <a:gd name="connsiteX1" fmla="*/ 4724633 w 5540797"/>
              <a:gd name="connsiteY1" fmla="*/ 0 h 6858000"/>
              <a:gd name="connsiteX2" fmla="*/ 5468938 w 5540797"/>
              <a:gd name="connsiteY2" fmla="*/ 3429000 h 6858000"/>
              <a:gd name="connsiteX3" fmla="*/ 4814281 w 5540797"/>
              <a:gd name="connsiteY3" fmla="*/ 6858000 h 6858000"/>
              <a:gd name="connsiteX4" fmla="*/ 0 w 5540797"/>
              <a:gd name="connsiteY4" fmla="*/ 6858000 h 6858000"/>
              <a:gd name="connsiteX5" fmla="*/ 0 w 5540797"/>
              <a:gd name="connsiteY5" fmla="*/ 0 h 6858000"/>
              <a:gd name="connsiteX0" fmla="*/ 0 w 5367229"/>
              <a:gd name="connsiteY0" fmla="*/ 0 h 6858000"/>
              <a:gd name="connsiteX1" fmla="*/ 4724633 w 5367229"/>
              <a:gd name="connsiteY1" fmla="*/ 0 h 6858000"/>
              <a:gd name="connsiteX2" fmla="*/ 4814281 w 5367229"/>
              <a:gd name="connsiteY2" fmla="*/ 6858000 h 6858000"/>
              <a:gd name="connsiteX3" fmla="*/ 0 w 5367229"/>
              <a:gd name="connsiteY3" fmla="*/ 6858000 h 6858000"/>
              <a:gd name="connsiteX4" fmla="*/ 0 w 5367229"/>
              <a:gd name="connsiteY4" fmla="*/ 0 h 6858000"/>
              <a:gd name="connsiteX0" fmla="*/ 0 w 5373612"/>
              <a:gd name="connsiteY0" fmla="*/ 0 h 6858000"/>
              <a:gd name="connsiteX1" fmla="*/ 4724633 w 5373612"/>
              <a:gd name="connsiteY1" fmla="*/ 0 h 6858000"/>
              <a:gd name="connsiteX2" fmla="*/ 4814281 w 5373612"/>
              <a:gd name="connsiteY2" fmla="*/ 6858000 h 6858000"/>
              <a:gd name="connsiteX3" fmla="*/ 0 w 5373612"/>
              <a:gd name="connsiteY3" fmla="*/ 6858000 h 6858000"/>
              <a:gd name="connsiteX4" fmla="*/ 0 w 5373612"/>
              <a:gd name="connsiteY4" fmla="*/ 0 h 6858000"/>
              <a:gd name="connsiteX0" fmla="*/ 0 w 5409044"/>
              <a:gd name="connsiteY0" fmla="*/ 0 h 6858000"/>
              <a:gd name="connsiteX1" fmla="*/ 4724633 w 5409044"/>
              <a:gd name="connsiteY1" fmla="*/ 0 h 6858000"/>
              <a:gd name="connsiteX2" fmla="*/ 4814281 w 5409044"/>
              <a:gd name="connsiteY2" fmla="*/ 6858000 h 6858000"/>
              <a:gd name="connsiteX3" fmla="*/ 0 w 5409044"/>
              <a:gd name="connsiteY3" fmla="*/ 6858000 h 6858000"/>
              <a:gd name="connsiteX4" fmla="*/ 0 w 54090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044" h="6858000">
                <a:moveTo>
                  <a:pt x="0" y="0"/>
                </a:moveTo>
                <a:lnTo>
                  <a:pt x="4724633" y="0"/>
                </a:lnTo>
                <a:cubicBezTo>
                  <a:pt x="5544943" y="1510553"/>
                  <a:pt x="5691367" y="5015753"/>
                  <a:pt x="481428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4EC3AEAA-0F52-44A4-9C3C-57FA7EB0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849" y="355599"/>
            <a:ext cx="5732929" cy="914401"/>
          </a:xfrm>
        </p:spPr>
        <p:txBody>
          <a:bodyPr anchor="t">
            <a:normAutofit/>
          </a:bodyPr>
          <a:lstStyle/>
          <a:p>
            <a:r>
              <a:rPr lang="sv-SE"/>
              <a:t>Aktuella ämnen</a:t>
            </a:r>
          </a:p>
        </p:txBody>
      </p:sp>
      <p:sp>
        <p:nvSpPr>
          <p:cNvPr id="1040" name="Subtitle 3">
            <a:extLst>
              <a:ext uri="{FF2B5EF4-FFF2-40B4-BE49-F238E27FC236}">
                <a16:creationId xmlns:a16="http://schemas.microsoft.com/office/drawing/2014/main" id="{5E4E8140-F6CE-2F1C-6C18-8F00350CD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840" y="6284797"/>
            <a:ext cx="5717628" cy="41028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latshållare för bildnummer 4" hidden="1">
            <a:extLst>
              <a:ext uri="{FF2B5EF4-FFF2-40B4-BE49-F238E27FC236}">
                <a16:creationId xmlns:a16="http://schemas.microsoft.com/office/drawing/2014/main" id="{ED3626E5-17AA-47E4-AE44-B10F77EC71B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1B389D8-6223-4B1D-82AB-19C377706A8C}" type="slidenum">
              <a:rPr lang="sv-SE" sz="3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sv-SE" sz="300"/>
          </a:p>
        </p:txBody>
      </p:sp>
      <p:sp>
        <p:nvSpPr>
          <p:cNvPr id="1035" name="Slide Number Placeholder 4" hidden="1">
            <a:extLst>
              <a:ext uri="{FF2B5EF4-FFF2-40B4-BE49-F238E27FC236}">
                <a16:creationId xmlns:a16="http://schemas.microsoft.com/office/drawing/2014/main" id="{7AA256D2-6913-F77E-DD3B-12A3EDDCA9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76721" y="6311994"/>
            <a:ext cx="39005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7FF155A8-5C6D-4241-95DF-81E4F2B16EE5}" type="slidenum">
              <a:rPr lang="sv-SE" smtClean="0"/>
              <a:pPr>
                <a:spcAft>
                  <a:spcPts val="600"/>
                </a:spcAft>
              </a:pPr>
              <a:t>10</a:t>
            </a:fld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705308-C509-4B30-B528-AE4C983D4437}"/>
              </a:ext>
            </a:extLst>
          </p:cNvPr>
          <p:cNvSpPr txBox="1"/>
          <p:nvPr/>
        </p:nvSpPr>
        <p:spPr>
          <a:xfrm>
            <a:off x="5727849" y="1534160"/>
            <a:ext cx="6169511" cy="40538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accent2"/>
                </a:solidFill>
                <a:ea typeface="+mn-lt"/>
                <a:cs typeface="+mn-lt"/>
              </a:rPr>
              <a:t>Loggtjänsten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>
                <a:ea typeface="+mn-lt"/>
                <a:cs typeface="+mn-lt"/>
                <a:hlinkClick r:id="rId3"/>
              </a:rPr>
              <a:t>https://www.inera.se/aktuellt/nyheter/lansering-av-ny-loggtjanst-1-april/</a:t>
            </a:r>
            <a:r>
              <a:rPr lang="sv-SE" sz="2000">
                <a:ea typeface="+mn-lt"/>
                <a:cs typeface="+mn-lt"/>
              </a:rPr>
              <a:t> </a:t>
            </a:r>
            <a:endParaRPr lang="sv-SE" sz="2000">
              <a:solidFill>
                <a:schemeClr val="accent2"/>
              </a:solidFill>
              <a:ea typeface="+mn-lt"/>
              <a:cs typeface="+mn-lt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2000">
                <a:solidFill>
                  <a:schemeClr val="accent2"/>
                </a:solidFill>
                <a:ea typeface="+mn-lt"/>
                <a:cs typeface="+mn-lt"/>
              </a:rPr>
              <a:t>Nationell utgivning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2000">
              <a:solidFill>
                <a:schemeClr val="accent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12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69AFAE5-1917-0FC7-C42F-94E94AAF12FF}"/>
              </a:ext>
            </a:extLst>
          </p:cNvPr>
          <p:cNvSpPr/>
          <p:nvPr/>
        </p:nvSpPr>
        <p:spPr>
          <a:xfrm>
            <a:off x="7773898" y="3154807"/>
            <a:ext cx="3928151" cy="1188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5143BAA-3DB5-6828-B070-B413C0A9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Nationell utgivning uppdatering: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F66FDA9B-DC38-538D-74BA-AF7C2698D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883" y="1498242"/>
            <a:ext cx="6839289" cy="356452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sv-SE">
                <a:ea typeface="Open Sans"/>
                <a:cs typeface="Open Sans"/>
              </a:rPr>
              <a:t>Testfall 1 (Formulären EDEQ och CIA) går in i slutfas mot acceptanstest och leverans.</a:t>
            </a:r>
          </a:p>
          <a:p>
            <a:pPr lvl="1"/>
            <a:r>
              <a:rPr lang="sv-SE" sz="1400">
                <a:ea typeface="Open Sans"/>
                <a:cs typeface="Open Sans"/>
              </a:rPr>
              <a:t>Återstår acceptanstest av verksamheter (Sakkunniga identifierar och värvar)</a:t>
            </a:r>
          </a:p>
          <a:p>
            <a:pPr lvl="1"/>
            <a:r>
              <a:rPr lang="sv-SE" sz="1400">
                <a:ea typeface="Open Sans"/>
                <a:cs typeface="Open Sans"/>
              </a:rPr>
              <a:t>Framtagen process för kvalitetssäkring och produktion av formulär</a:t>
            </a:r>
          </a:p>
          <a:p>
            <a:pPr lvl="1"/>
            <a:r>
              <a:rPr lang="sv-SE" sz="1400">
                <a:ea typeface="Open Sans"/>
                <a:cs typeface="Open Sans"/>
              </a:rPr>
              <a:t>Framtagen och reviderat testprotokoll och testfallsbeskrivning</a:t>
            </a:r>
          </a:p>
          <a:p>
            <a:pPr lvl="1"/>
            <a:r>
              <a:rPr lang="sv-SE" sz="1400">
                <a:ea typeface="Open Sans"/>
                <a:cs typeface="Open Sans"/>
              </a:rPr>
              <a:t>Framtagen principlista för arbete med formulär</a:t>
            </a:r>
          </a:p>
          <a:p>
            <a:pPr lvl="1"/>
            <a:r>
              <a:rPr lang="sv-SE" sz="1400">
                <a:ea typeface="Open Sans"/>
                <a:cs typeface="Open Sans"/>
              </a:rPr>
              <a:t>Inte minst: stort tack till Tommy Skjulsvik såhär långt för ovärderligt bidrag i arbetet.</a:t>
            </a:r>
          </a:p>
        </p:txBody>
      </p:sp>
      <p:sp>
        <p:nvSpPr>
          <p:cNvPr id="2" name="Höger klammerparentes 1">
            <a:extLst>
              <a:ext uri="{FF2B5EF4-FFF2-40B4-BE49-F238E27FC236}">
                <a16:creationId xmlns:a16="http://schemas.microsoft.com/office/drawing/2014/main" id="{62C209E9-3333-6118-54F9-9CC2909897C8}"/>
              </a:ext>
            </a:extLst>
          </p:cNvPr>
          <p:cNvSpPr/>
          <p:nvPr/>
        </p:nvSpPr>
        <p:spPr>
          <a:xfrm>
            <a:off x="7293984" y="3280024"/>
            <a:ext cx="172572" cy="982893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51E1272-4E68-3EC2-F435-FF3BA66B4C3C}"/>
              </a:ext>
            </a:extLst>
          </p:cNvPr>
          <p:cNvSpPr txBox="1"/>
          <p:nvPr/>
        </p:nvSpPr>
        <p:spPr>
          <a:xfrm>
            <a:off x="8013842" y="3321977"/>
            <a:ext cx="333396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ea typeface="Open Sans"/>
                <a:cs typeface="Open Sans"/>
              </a:rPr>
              <a:t>Blir tillgängliga i designnätverket efter leverans av Testfall 1</a:t>
            </a:r>
            <a:endParaRPr lang="sv-SE"/>
          </a:p>
        </p:txBody>
      </p:sp>
      <p:pic>
        <p:nvPicPr>
          <p:cNvPr id="6" name="Bildobjekt 6" descr="En bild som visar transport&#10;&#10;Automatiskt genererad beskrivning">
            <a:extLst>
              <a:ext uri="{FF2B5EF4-FFF2-40B4-BE49-F238E27FC236}">
                <a16:creationId xmlns:a16="http://schemas.microsoft.com/office/drawing/2014/main" id="{95E857BF-621D-B08F-725F-3D2C756BF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130" y="1494914"/>
            <a:ext cx="3222661" cy="13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0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b="1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 b="1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Nästa användarforum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024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3C86AAB-191F-4895-9E1F-B88BBC8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13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2DFB7A-E755-406F-965A-19820751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Support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CFD6BE6-C94D-4AB3-AE4B-8C6FCB228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8">
            <a:extLst>
              <a:ext uri="{FF2B5EF4-FFF2-40B4-BE49-F238E27FC236}">
                <a16:creationId xmlns:a16="http://schemas.microsoft.com/office/drawing/2014/main" id="{69836D69-EE7E-4570-B7C2-86EC0D73D187}"/>
              </a:ext>
            </a:extLst>
          </p:cNvPr>
          <p:cNvSpPr txBox="1">
            <a:spLocks/>
          </p:cNvSpPr>
          <p:nvPr/>
        </p:nvSpPr>
        <p:spPr>
          <a:xfrm>
            <a:off x="922424" y="1693273"/>
            <a:ext cx="7954876" cy="35645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63B5A6B-47A2-4449-A0D4-AA60E92E3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600201"/>
            <a:ext cx="7288629" cy="391477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sv-SE"/>
          </a:p>
        </p:txBody>
      </p:sp>
      <p:pic>
        <p:nvPicPr>
          <p:cNvPr id="3" name="Picture 2" descr="Gratis bilder av Livräddare">
            <a:extLst>
              <a:ext uri="{FF2B5EF4-FFF2-40B4-BE49-F238E27FC236}">
                <a16:creationId xmlns:a16="http://schemas.microsoft.com/office/drawing/2014/main" id="{8581D455-C956-43B1-85C9-46068BE8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89" y="1240833"/>
            <a:ext cx="3845419" cy="35645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 b="1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Nästa användarforum</a:t>
            </a:r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443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C35794A-941E-41BC-A96F-61315D2A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96" y="84221"/>
            <a:ext cx="10515600" cy="1149264"/>
          </a:xfrm>
        </p:spPr>
        <p:txBody>
          <a:bodyPr anchor="b">
            <a:normAutofit/>
          </a:bodyPr>
          <a:lstStyle/>
          <a:p>
            <a:r>
              <a:rPr lang="sv-SE">
                <a:solidFill>
                  <a:schemeClr val="accent1"/>
                </a:solidFill>
              </a:rPr>
              <a:t>Anmälda frågor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91213B-BF82-E8EF-140C-6068271A5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18" y="1137920"/>
            <a:ext cx="7510342" cy="46634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sv-SE" sz="2000" kern="1200" dirty="0">
                <a:solidFill>
                  <a:schemeClr val="accent2"/>
                </a:solidFill>
                <a:latin typeface="+mn-lt"/>
                <a:ea typeface="+mn-lt"/>
                <a:cs typeface="+mn-lt"/>
              </a:rPr>
              <a:t>Öppna moment: </a:t>
            </a:r>
            <a:r>
              <a:rPr lang="sv-SE" dirty="0">
                <a:ea typeface="+mn-lt"/>
                <a:cs typeface="+mn-lt"/>
              </a:rPr>
              <a:t>Vi har ett behov av att förmedla patientutbildningar (information utan interaktion) och vill diskutera om det kan vara lämpligt att ha som öppet moment (</a:t>
            </a:r>
            <a:r>
              <a:rPr lang="sv-SE" sz="2000" kern="1200" dirty="0">
                <a:solidFill>
                  <a:schemeClr val="accent2"/>
                </a:solidFill>
                <a:latin typeface="+mn-lt"/>
                <a:ea typeface="+mn-lt"/>
                <a:cs typeface="+mn-lt"/>
              </a:rPr>
              <a:t>sydöstra </a:t>
            </a:r>
            <a:r>
              <a:rPr lang="sv-SE" sz="2000" kern="1200" dirty="0" err="1">
                <a:solidFill>
                  <a:schemeClr val="accent2"/>
                </a:solidFill>
                <a:latin typeface="+mn-lt"/>
                <a:ea typeface="+mn-lt"/>
                <a:cs typeface="+mn-lt"/>
              </a:rPr>
              <a:t>sjv</a:t>
            </a:r>
            <a:r>
              <a:rPr lang="sv-SE" sz="2000" kern="1200" dirty="0">
                <a:solidFill>
                  <a:schemeClr val="accent2"/>
                </a:solidFill>
                <a:latin typeface="+mn-lt"/>
                <a:ea typeface="+mn-lt"/>
                <a:cs typeface="+mn-lt"/>
              </a:rPr>
              <a:t>-regionen)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>
                <a:ea typeface="+mn-lt"/>
                <a:cs typeface="+mn-lt"/>
              </a:rPr>
              <a:t>Hur ska vi resonera kring förekomsten av </a:t>
            </a:r>
            <a:r>
              <a:rPr lang="sv-SE" dirty="0" err="1">
                <a:ea typeface="+mn-lt"/>
                <a:cs typeface="+mn-lt"/>
              </a:rPr>
              <a:t>appar</a:t>
            </a:r>
            <a:r>
              <a:rPr lang="sv-SE" dirty="0">
                <a:ea typeface="+mn-lt"/>
                <a:cs typeface="+mn-lt"/>
              </a:rPr>
              <a:t> med liknande innehåll som SoB? (</a:t>
            </a:r>
            <a:r>
              <a:rPr lang="sv-SE" sz="2000" kern="1200" dirty="0">
                <a:solidFill>
                  <a:schemeClr val="accent2"/>
                </a:solidFill>
                <a:latin typeface="+mn-lt"/>
                <a:ea typeface="+mn-lt"/>
                <a:cs typeface="+mn-lt"/>
              </a:rPr>
              <a:t>sydöstra </a:t>
            </a:r>
            <a:r>
              <a:rPr lang="sv-SE" sz="2000" kern="1200" dirty="0" err="1">
                <a:solidFill>
                  <a:schemeClr val="accent2"/>
                </a:solidFill>
                <a:latin typeface="+mn-lt"/>
                <a:ea typeface="+mn-lt"/>
                <a:cs typeface="+mn-lt"/>
              </a:rPr>
              <a:t>sjv</a:t>
            </a:r>
            <a:r>
              <a:rPr lang="sv-SE" sz="2000" kern="1200" dirty="0">
                <a:solidFill>
                  <a:schemeClr val="accent2"/>
                </a:solidFill>
                <a:latin typeface="+mn-lt"/>
                <a:ea typeface="+mn-lt"/>
                <a:cs typeface="+mn-lt"/>
              </a:rPr>
              <a:t>-regionen)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v-SE" dirty="0">
                <a:ea typeface="+mn-lt"/>
                <a:cs typeface="+mn-lt"/>
              </a:rPr>
              <a:t>Att byta moment mellan regioner (Örebro)</a:t>
            </a:r>
          </a:p>
          <a:p>
            <a:pPr>
              <a:buFont typeface="Wingdings" panose="05000000000000000000" pitchFamily="2" charset="2"/>
              <a:buChar char="q"/>
            </a:pPr>
            <a:endParaRPr lang="sv-SE" sz="2000" kern="1200" dirty="0">
              <a:solidFill>
                <a:schemeClr val="accent2"/>
              </a:solidFill>
              <a:latin typeface="+mn-lt"/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49719AF-2D2B-77EF-C1A8-7EA95DCC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1722" y="6311973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C523F7-2C97-4895-B794-AC4097AC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721" y="6311994"/>
            <a:ext cx="3900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B389D8-6223-4B1D-82AB-19C377706A8C}" type="slidenum">
              <a:rPr lang="sv-SE" smtClean="0"/>
              <a:pPr>
                <a:spcAft>
                  <a:spcPts val="600"/>
                </a:spcAft>
              </a:pPr>
              <a:t>15</a:t>
            </a:fld>
            <a:r>
              <a:rPr lang="sv-SE"/>
              <a:t>/</a:t>
            </a:r>
          </a:p>
        </p:txBody>
      </p:sp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CDCAD41F-C385-4D6D-825E-A483346057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2713459"/>
            <a:ext cx="4110037" cy="3411330"/>
          </a:xfrm>
          <a:noFill/>
        </p:spPr>
      </p:pic>
    </p:spTree>
    <p:extLst>
      <p:ext uri="{BB962C8B-B14F-4D97-AF65-F5344CB8AC3E}">
        <p14:creationId xmlns:p14="http://schemas.microsoft.com/office/powerpoint/2010/main" val="32322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35464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 b="1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75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2F9AA7-68FB-4654-9D25-2C96CBC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På gång i regionerna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39CB61E-7DB2-48E0-B47F-06B0F0291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AB0EA59-9785-4034-A948-1168C30F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17</a:t>
            </a:fld>
            <a:endParaRPr lang="sv-SE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E9EE1F23-2162-434A-B87E-BC5180C0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57" y="1547499"/>
            <a:ext cx="5804800" cy="3564527"/>
          </a:xfrm>
        </p:spPr>
        <p:txBody>
          <a:bodyPr/>
          <a:lstStyle/>
          <a:p>
            <a:pPr marL="0" indent="0">
              <a:buNone/>
            </a:pPr>
            <a:endParaRPr lang="sv-SE">
              <a:ea typeface="+mn-lt"/>
              <a:cs typeface="+mn-lt"/>
            </a:endParaRPr>
          </a:p>
          <a:p>
            <a:endParaRPr lang="sv-SE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99B14CD6-018F-4233-863B-DC31261B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672" y="0"/>
            <a:ext cx="2914649" cy="60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8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 b="1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Nästa användarforum</a:t>
            </a:r>
          </a:p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30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840DE-D0FF-4145-843F-B1AB943A3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Sammanfattning av dagens användarforum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BB36F-BDC0-4C02-A2FD-EB8CEA5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57264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4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4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4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4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400" err="1">
                <a:ea typeface="+mn-lt"/>
                <a:cs typeface="+mn-lt"/>
              </a:rPr>
              <a:t>sjv</a:t>
            </a:r>
            <a:r>
              <a:rPr lang="sv-SE" sz="14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400">
                <a:ea typeface="+mn-lt"/>
                <a:cs typeface="+mn-lt"/>
              </a:rPr>
              <a:t>Hur ska vi resonera kring förekomsten av </a:t>
            </a:r>
            <a:r>
              <a:rPr lang="sv-SE" sz="1400" err="1">
                <a:ea typeface="+mn-lt"/>
                <a:cs typeface="+mn-lt"/>
              </a:rPr>
              <a:t>appar</a:t>
            </a:r>
            <a:r>
              <a:rPr lang="sv-SE" sz="1400">
                <a:ea typeface="+mn-lt"/>
                <a:cs typeface="+mn-lt"/>
              </a:rPr>
              <a:t> med liknande innehåll som SoB? (sydöstra </a:t>
            </a:r>
            <a:r>
              <a:rPr lang="sv-SE" sz="1400" err="1">
                <a:ea typeface="+mn-lt"/>
                <a:cs typeface="+mn-lt"/>
              </a:rPr>
              <a:t>sjv</a:t>
            </a:r>
            <a:r>
              <a:rPr lang="sv-SE" sz="14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Nästa användarforum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9CFE46A-FE09-46F7-953A-876A2F17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2390D9-FD4B-49A5-A84A-D5E6DDB85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81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B3CAC4E-845C-4464-A04D-C4DB3DE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713"/>
          </a:xfrm>
        </p:spPr>
        <p:txBody>
          <a:bodyPr/>
          <a:lstStyle/>
          <a:p>
            <a:pPr algn="ctr"/>
            <a:r>
              <a:rPr lang="en-US" err="1"/>
              <a:t>Några</a:t>
            </a:r>
            <a:r>
              <a:rPr lang="en-US"/>
              <a:t> </a:t>
            </a:r>
            <a:r>
              <a:rPr lang="en-US" err="1"/>
              <a:t>enkla</a:t>
            </a:r>
            <a:r>
              <a:rPr lang="en-US"/>
              <a:t> </a:t>
            </a:r>
            <a:r>
              <a:rPr lang="en-US" err="1"/>
              <a:t>förhållningsregler</a:t>
            </a:r>
            <a:r>
              <a:rPr lang="en-US"/>
              <a:t> </a:t>
            </a:r>
            <a:r>
              <a:rPr lang="en-US" err="1"/>
              <a:t>innan</a:t>
            </a:r>
            <a:r>
              <a:rPr lang="en-US"/>
              <a:t> vi </a:t>
            </a:r>
            <a:r>
              <a:rPr lang="en-US" err="1"/>
              <a:t>börjar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93CAB1-87C1-455A-819E-ACEEB2937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547"/>
            <a:ext cx="11130280" cy="4351338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Mikrofonen avstängd, förutom när du vill säga något.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Vill du säga något? Skriv i chatten eller använd funktionen ”Räck upp handen”.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 sz="1800"/>
              <a:t>Om du vill prata, glöm inte att inleda med att presentera dig med namn samt region.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Stäng av er kamera för allas skull.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v-SE"/>
              <a:t>Användarforumet spelas in och publiceras på Öppna </a:t>
            </a:r>
            <a:r>
              <a:rPr lang="sv-SE" err="1"/>
              <a:t>confluence</a:t>
            </a:r>
            <a:r>
              <a:rPr lang="sv-SE"/>
              <a:t>. </a:t>
            </a:r>
            <a:endParaRPr lang="en-US"/>
          </a:p>
        </p:txBody>
      </p:sp>
      <p:pic>
        <p:nvPicPr>
          <p:cNvPr id="5" name="Bild 4" descr="Poddsändning">
            <a:extLst>
              <a:ext uri="{FF2B5EF4-FFF2-40B4-BE49-F238E27FC236}">
                <a16:creationId xmlns:a16="http://schemas.microsoft.com/office/drawing/2014/main" id="{BBECEADC-8CA8-4164-849C-07EB5F4D1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9452" y="1451911"/>
            <a:ext cx="692482" cy="692482"/>
          </a:xfrm>
          <a:prstGeom prst="rect">
            <a:avLst/>
          </a:prstGeom>
        </p:spPr>
      </p:pic>
      <p:pic>
        <p:nvPicPr>
          <p:cNvPr id="6" name="Bild 5" descr="Videokamera">
            <a:extLst>
              <a:ext uri="{FF2B5EF4-FFF2-40B4-BE49-F238E27FC236}">
                <a16:creationId xmlns:a16="http://schemas.microsoft.com/office/drawing/2014/main" id="{444986D8-15ED-4B88-BCA7-52BCC50F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0161" y="3521727"/>
            <a:ext cx="596109" cy="596109"/>
          </a:xfrm>
          <a:prstGeom prst="rect">
            <a:avLst/>
          </a:prstGeom>
        </p:spPr>
      </p:pic>
      <p:pic>
        <p:nvPicPr>
          <p:cNvPr id="3" name="Bild 2" descr="Filmklappa med hel fyllning">
            <a:extLst>
              <a:ext uri="{FF2B5EF4-FFF2-40B4-BE49-F238E27FC236}">
                <a16:creationId xmlns:a16="http://schemas.microsoft.com/office/drawing/2014/main" id="{32A7759F-F2D2-466D-B470-B88B57B60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8785" y="4283201"/>
            <a:ext cx="691359" cy="691359"/>
          </a:xfrm>
          <a:prstGeom prst="rect">
            <a:avLst/>
          </a:prstGeom>
        </p:spPr>
      </p:pic>
      <p:pic>
        <p:nvPicPr>
          <p:cNvPr id="8" name="Bild 7" descr="Stäng med hel fyllning">
            <a:extLst>
              <a:ext uri="{FF2B5EF4-FFF2-40B4-BE49-F238E27FC236}">
                <a16:creationId xmlns:a16="http://schemas.microsoft.com/office/drawing/2014/main" id="{C0EFF943-D4CD-45A5-B84E-CC15B29E7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20369" y="3429000"/>
            <a:ext cx="781565" cy="781565"/>
          </a:xfrm>
          <a:prstGeom prst="rect">
            <a:avLst/>
          </a:prstGeom>
        </p:spPr>
      </p:pic>
      <p:pic>
        <p:nvPicPr>
          <p:cNvPr id="12" name="Bild 11" descr="Stäng med hel fyllning">
            <a:extLst>
              <a:ext uri="{FF2B5EF4-FFF2-40B4-BE49-F238E27FC236}">
                <a16:creationId xmlns:a16="http://schemas.microsoft.com/office/drawing/2014/main" id="{18D4DD37-C385-4B27-A17E-B201DE59D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64911" y="1358673"/>
            <a:ext cx="781565" cy="781565"/>
          </a:xfrm>
          <a:prstGeom prst="rect">
            <a:avLst/>
          </a:prstGeom>
        </p:spPr>
      </p:pic>
      <p:pic>
        <p:nvPicPr>
          <p:cNvPr id="13" name="Bild 12" descr="Chattbubbla med hel fyllning">
            <a:extLst>
              <a:ext uri="{FF2B5EF4-FFF2-40B4-BE49-F238E27FC236}">
                <a16:creationId xmlns:a16="http://schemas.microsoft.com/office/drawing/2014/main" id="{ADF5A4C4-B38F-46A1-A720-9D7990C692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583569">
            <a:off x="10289470" y="2345486"/>
            <a:ext cx="587792" cy="587792"/>
          </a:xfrm>
          <a:prstGeom prst="rect">
            <a:avLst/>
          </a:prstGeom>
        </p:spPr>
      </p:pic>
      <p:pic>
        <p:nvPicPr>
          <p:cNvPr id="15" name="Bild 14" descr="Höjd hand kontur">
            <a:extLst>
              <a:ext uri="{FF2B5EF4-FFF2-40B4-BE49-F238E27FC236}">
                <a16:creationId xmlns:a16="http://schemas.microsoft.com/office/drawing/2014/main" id="{A1FEA663-DB3A-434F-99D7-B0F02F1BA2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372961">
            <a:off x="10666396" y="2599131"/>
            <a:ext cx="535420" cy="5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02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6" y="1375221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 b="1">
                <a:ea typeface="+mn-lt"/>
                <a:cs typeface="+mn-lt"/>
              </a:rPr>
              <a:t>Nästa användarforum</a:t>
            </a:r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1771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4ECAD1-1366-4DC6-A52D-46CAD4ED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Nästa användarforum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CACF75-476D-4F67-8A65-18DCB501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108" y="4671091"/>
            <a:ext cx="10515600" cy="930428"/>
          </a:xfrm>
        </p:spPr>
        <p:txBody>
          <a:bodyPr/>
          <a:lstStyle/>
          <a:p>
            <a:pPr marL="0" indent="0">
              <a:buNone/>
            </a:pPr>
            <a:endParaRPr lang="sv-SE"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sv-SE">
                <a:hlinkClick r:id="rId2"/>
              </a:rPr>
              <a:t>Stöd och behandlings Användarforum 2023</a:t>
            </a: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A023E84-A1EB-4477-8B49-1989F555A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035B657-67F1-4FD9-8175-5BA0694E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21</a:t>
            </a:fld>
            <a:endParaRPr lang="sv-SE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AF32B9A1-2C89-4892-AAED-46BD39B23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70001"/>
              </p:ext>
            </p:extLst>
          </p:nvPr>
        </p:nvGraphicFramePr>
        <p:xfrm>
          <a:off x="517108" y="1344580"/>
          <a:ext cx="11229975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845">
                  <a:extLst>
                    <a:ext uri="{9D8B030D-6E8A-4147-A177-3AD203B41FA5}">
                      <a16:colId xmlns:a16="http://schemas.microsoft.com/office/drawing/2014/main" val="3436364400"/>
                    </a:ext>
                  </a:extLst>
                </a:gridCol>
                <a:gridCol w="8396130">
                  <a:extLst>
                    <a:ext uri="{9D8B030D-6E8A-4147-A177-3AD203B41FA5}">
                      <a16:colId xmlns:a16="http://schemas.microsoft.com/office/drawing/2014/main" val="1092032681"/>
                    </a:ext>
                  </a:extLst>
                </a:gridCol>
              </a:tblGrid>
              <a:tr h="221448">
                <a:tc>
                  <a:txBody>
                    <a:bodyPr/>
                    <a:lstStyle/>
                    <a:p>
                      <a:r>
                        <a:rPr lang="sv-SE" sz="1400"/>
                        <a:t>Datum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Preliminär agenda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612703"/>
                  </a:ext>
                </a:extLst>
              </a:tr>
              <a:tr h="963379">
                <a:tc>
                  <a:txBody>
                    <a:bodyPr/>
                    <a:lstStyle/>
                    <a:p>
                      <a:r>
                        <a:rPr lang="sv-SE" sz="1600"/>
                        <a:t>21 april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Nationella förvaltningen informerar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Teknikinformation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Aktuella ämnen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Support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?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Anmälda frågor 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Diskussion kring vad som bör finnas med i innehållskatalogen kring ett moment, till exempel målgrupp, behandlare, kontaktperson och om momentet kan delas till andra regioner (Sydöstra sjv-region)</a:t>
                      </a:r>
                    </a:p>
                    <a:p>
                      <a:pPr marL="742950" lvl="1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Utmaningar kring medarbetaruppdrag och Min vårdplan (Västerbotten)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På gång i regionerna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Sammanfattning av dagens användarforum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sv-SE">
                          <a:solidFill>
                            <a:schemeClr val="accent2"/>
                          </a:solidFill>
                          <a:ea typeface="+mn-lt"/>
                          <a:cs typeface="+mn-lt"/>
                        </a:rPr>
                        <a:t>Kommande användarforum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sv-SE" sz="16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345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80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28D93B-810B-4496-B5A7-8067431B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0043"/>
            <a:ext cx="10515600" cy="4588041"/>
          </a:xfrm>
        </p:spPr>
        <p:txBody>
          <a:bodyPr/>
          <a:lstStyle/>
          <a:p>
            <a:r>
              <a:rPr lang="sv-SE"/>
              <a:t>Tack för er uppmärksamhet!</a:t>
            </a:r>
            <a:br>
              <a:rPr lang="sv-SE"/>
            </a:br>
            <a:br>
              <a:rPr lang="sv-SE" sz="2400">
                <a:latin typeface="+mn-lt"/>
              </a:rPr>
            </a:br>
            <a:r>
              <a:rPr lang="sv-SE" sz="2400">
                <a:ea typeface="+mj-lt"/>
                <a:cs typeface="+mj-lt"/>
              </a:rPr>
              <a:t>Finns det fördjupningsområde ni är intresserade av att höra om eller kanske själva prata om? Skicka ett ärende till supporten och tagga med ”Användarforum”</a:t>
            </a:r>
            <a:endParaRPr lang="sv-SE">
              <a:ea typeface="+mj-lt"/>
              <a:cs typeface="+mj-lt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2485EB-416D-41A4-8A24-F8A0946376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576C32-35B8-4D1C-9C86-5C58C6FF8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96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3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9685"/>
            <a:ext cx="10515600" cy="1149264"/>
          </a:xfrm>
        </p:spPr>
        <p:txBody>
          <a:bodyPr/>
          <a:lstStyle/>
          <a:p>
            <a:r>
              <a:rPr lang="sv-SE">
                <a:ea typeface="+mj-lt"/>
                <a:cs typeface="+mj-lt"/>
              </a:rPr>
              <a:t>Syfte: Koordinera och samla in behov samt kanal för informations- och erfarenhetsutbyte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082" y="1314460"/>
            <a:ext cx="10459450" cy="4098851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Nästa användarforum</a:t>
            </a:r>
          </a:p>
          <a:p>
            <a:pPr>
              <a:lnSpc>
                <a:spcPct val="100000"/>
              </a:lnSpc>
            </a:pPr>
            <a:endParaRPr lang="sv-SE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endParaRPr lang="sv-SE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sv-SE">
              <a:solidFill>
                <a:schemeClr val="tx1"/>
              </a:solidFill>
              <a:ea typeface="Open Sans"/>
              <a:cs typeface="Open Sans"/>
            </a:endParaRP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5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FCCCF5-BAA9-4E4C-96B6-6829CE835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+mj-lt"/>
                <a:cs typeface="+mj-lt"/>
              </a:rPr>
              <a:t>Agenda</a:t>
            </a:r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C5C837C-7D53-4E50-BDC1-752E6FCF0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06194"/>
            <a:ext cx="10459450" cy="3564527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1800" b="1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 b="1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Nästa användarforum</a:t>
            </a:r>
          </a:p>
          <a:p>
            <a:endParaRPr lang="sv-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sv-SE">
                <a:solidFill>
                  <a:schemeClr val="tx1"/>
                </a:solidFill>
                <a:ea typeface="Open Sans"/>
                <a:cs typeface="Open Sans"/>
              </a:rPr>
              <a:t> 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9B9BDEB0-A059-4A27-A7FB-18D322E6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71C981C-F9F9-4167-9BDA-91B21A78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155A8-5C6D-4241-95DF-81E4F2B16EE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820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E07BD9-A3D6-4994-B676-46D8042DE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Teknikinformation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6CD917-DBE6-486B-AFD8-EE5E1A9D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D9FBC94-CB35-41C8-99ED-633B1B0C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5</a:t>
            </a:fld>
            <a:endParaRPr lang="sv-SE"/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00339DDF-120F-4211-ADF4-C9A168CE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4" y="1693273"/>
            <a:ext cx="10459450" cy="3935170"/>
          </a:xfrm>
        </p:spPr>
        <p:txBody>
          <a:bodyPr/>
          <a:lstStyle/>
          <a:p>
            <a:r>
              <a:rPr lang="sv-SE" err="1"/>
              <a:t>Migreringen</a:t>
            </a:r>
            <a:endParaRPr lang="sv-SE"/>
          </a:p>
          <a:p>
            <a:r>
              <a:rPr lang="sv-SE"/>
              <a:t>Release SOB 2023:0.0.1</a:t>
            </a:r>
          </a:p>
          <a:p>
            <a:pPr marL="0" indent="0">
              <a:buNone/>
            </a:pPr>
            <a:r>
              <a:rPr lang="sv-SE"/>
              <a:t> 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C1C26DC-D37C-44B5-B1A6-A2095050117C}"/>
              </a:ext>
            </a:extLst>
          </p:cNvPr>
          <p:cNvSpPr txBox="1"/>
          <p:nvPr/>
        </p:nvSpPr>
        <p:spPr>
          <a:xfrm>
            <a:off x="6647948" y="6160018"/>
            <a:ext cx="47339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s://creativecommons.org/licenses/by-nc/3.0/"/>
              </a:rPr>
              <a:t> BY-NC</a:t>
            </a:r>
            <a:endParaRPr lang="sv-SE" sz="900"/>
          </a:p>
        </p:txBody>
      </p:sp>
      <p:pic>
        <p:nvPicPr>
          <p:cNvPr id="6" name="Bildobjekt 5" descr="En bild som visar text, inomhus&#10;&#10;Automatiskt genererad beskrivning">
            <a:extLst>
              <a:ext uri="{FF2B5EF4-FFF2-40B4-BE49-F238E27FC236}">
                <a16:creationId xmlns:a16="http://schemas.microsoft.com/office/drawing/2014/main" id="{264F743B-307C-457F-93FB-9D2429933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49667" y="1001938"/>
            <a:ext cx="3048000" cy="3048000"/>
          </a:xfrm>
          <a:prstGeom prst="rect">
            <a:avLst/>
          </a:prstGeom>
        </p:spPr>
      </p:pic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87F171B1-0B88-4B4D-81B6-918C2D315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57438" y="3689911"/>
            <a:ext cx="3599695" cy="19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7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544392-F70B-410C-8CD1-53A5CA7C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err="1"/>
              <a:t>Migrering</a:t>
            </a:r>
            <a:r>
              <a:rPr lang="sv-SE"/>
              <a:t> till ny driftleverantör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2FE2581-1164-4551-BDAA-40F343E8E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Migreringen</a:t>
            </a:r>
            <a:r>
              <a:rPr lang="sv-SE" dirty="0"/>
              <a:t> flyter på</a:t>
            </a:r>
          </a:p>
          <a:p>
            <a:r>
              <a:rPr lang="sv-SE" dirty="0"/>
              <a:t>Preliminärt sista veckan i april sker övergången till ny driftleverantör</a:t>
            </a:r>
          </a:p>
          <a:p>
            <a:r>
              <a:rPr lang="sv-SE" dirty="0" err="1"/>
              <a:t>Kvällsdeploy</a:t>
            </a:r>
            <a:r>
              <a:rPr lang="sv-SE" dirty="0"/>
              <a:t> på grund av svårt att planera exakt vilken dag vi gör övergången </a:t>
            </a: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564955-8FCA-459B-B1A6-10F96554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7A00A4-1626-4DED-A81E-5BC6D6E8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873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BD5863-39BF-465F-9931-DD633041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Release </a:t>
            </a:r>
            <a:r>
              <a:rPr lang="sv-SE" i="0">
                <a:effectLst/>
                <a:latin typeface="-apple-system"/>
              </a:rPr>
              <a:t>SOB 2023:0.0.1</a:t>
            </a:r>
            <a:br>
              <a:rPr lang="sv-SE" b="0" i="0">
                <a:solidFill>
                  <a:srgbClr val="172B4D"/>
                </a:solidFill>
                <a:effectLst/>
                <a:latin typeface="-apple-system"/>
              </a:rPr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0150DA-0893-4AB7-B66A-53FD5F359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Innehåller buggrättningar</a:t>
            </a:r>
          </a:p>
          <a:p>
            <a:r>
              <a:rPr lang="sv-SE"/>
              <a:t>Ingen </a:t>
            </a:r>
            <a:r>
              <a:rPr lang="sv-SE" err="1"/>
              <a:t>nertid</a:t>
            </a:r>
            <a:r>
              <a:rPr lang="sv-SE"/>
              <a:t> i systemet</a:t>
            </a:r>
          </a:p>
          <a:p>
            <a:r>
              <a:rPr lang="sv-SE"/>
              <a:t>Preliminärt mitten av nästa vecka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8E79C3-E441-4562-B021-E0F716D6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FC7B91-56B6-4E22-BF82-3D7E3BE1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11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598264-1AE0-4D93-9591-8208F4274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Teknikinformation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5C414F-0C94-42E5-8468-D650960EB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Incident </a:t>
            </a:r>
            <a:r>
              <a:rPr lang="sv-SE"/>
              <a:t>idag mediaservern </a:t>
            </a:r>
          </a:p>
          <a:p>
            <a:r>
              <a:rPr lang="sv-SE"/>
              <a:t>FRÅGOR?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0664FE4-A5B9-419C-B015-877D3473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72AC44-7C8D-4EF0-9EDE-6AFF48810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38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BDC100-F96C-4F7E-91D8-28F42007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7EA1ACE-F745-469A-9F5D-EDBECE153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5" y="1414977"/>
            <a:ext cx="10459450" cy="35645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800" b="1">
                <a:ea typeface="+mn-lt"/>
                <a:cs typeface="+mn-lt"/>
              </a:rPr>
              <a:t>Nationella förvaltningen informerar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Teknikinformation</a:t>
            </a:r>
          </a:p>
          <a:p>
            <a:pPr lvl="1">
              <a:lnSpc>
                <a:spcPct val="100000"/>
              </a:lnSpc>
            </a:pPr>
            <a:r>
              <a:rPr lang="sv-SE" sz="1600" b="1">
                <a:ea typeface="+mn-lt"/>
                <a:cs typeface="+mn-lt"/>
              </a:rPr>
              <a:t>Aktuella ämnen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Support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Anmälda frågor 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Öppna moment: Vi har ett behov av att förmedla patientutbildningar (information utan interaktion) och vill diskutera om det kan vara lämpligt att ha som öppet moment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 lvl="1">
              <a:lnSpc>
                <a:spcPct val="100000"/>
              </a:lnSpc>
            </a:pPr>
            <a:r>
              <a:rPr lang="sv-SE" sz="1600">
                <a:ea typeface="+mn-lt"/>
                <a:cs typeface="+mn-lt"/>
              </a:rPr>
              <a:t>Hur ska vi resonera kring förekomsten av </a:t>
            </a:r>
            <a:r>
              <a:rPr lang="sv-SE" sz="1600" err="1">
                <a:ea typeface="+mn-lt"/>
                <a:cs typeface="+mn-lt"/>
              </a:rPr>
              <a:t>appar</a:t>
            </a:r>
            <a:r>
              <a:rPr lang="sv-SE" sz="1600">
                <a:ea typeface="+mn-lt"/>
                <a:cs typeface="+mn-lt"/>
              </a:rPr>
              <a:t> med liknande innehåll som SoB? (sydöstra </a:t>
            </a:r>
            <a:r>
              <a:rPr lang="sv-SE" sz="1600" err="1">
                <a:ea typeface="+mn-lt"/>
                <a:cs typeface="+mn-lt"/>
              </a:rPr>
              <a:t>sjv</a:t>
            </a:r>
            <a:r>
              <a:rPr lang="sv-SE" sz="1600">
                <a:ea typeface="+mn-lt"/>
                <a:cs typeface="+mn-lt"/>
              </a:rPr>
              <a:t>-regionen)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På gång i regionerna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Sammanfattning av dagens användarforum</a:t>
            </a:r>
          </a:p>
          <a:p>
            <a:pPr>
              <a:lnSpc>
                <a:spcPct val="100000"/>
              </a:lnSpc>
            </a:pPr>
            <a:r>
              <a:rPr lang="sv-SE" sz="1800">
                <a:ea typeface="+mn-lt"/>
                <a:cs typeface="+mn-lt"/>
              </a:rPr>
              <a:t>Nästa användarforum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>
                <a:ea typeface="+mn-lt"/>
                <a:cs typeface="+mn-lt"/>
              </a:rPr>
              <a:t> </a:t>
            </a:r>
            <a:endParaRPr lang="sv-SE"/>
          </a:p>
          <a:p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7A5240F-EF9B-4653-A677-35F7A68F0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E2E8E3-5EA4-4906-B204-9BF711DF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89D8-6223-4B1D-82AB-19C377706A8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884714"/>
      </p:ext>
    </p:extLst>
  </p:cSld>
  <p:clrMapOvr>
    <a:masterClrMapping/>
  </p:clrMapOvr>
</p:sld>
</file>

<file path=ppt/theme/theme1.xml><?xml version="1.0" encoding="utf-8"?>
<a:theme xmlns:a="http://schemas.openxmlformats.org/drawingml/2006/main" name="1177 Vårguiden">
  <a:themeElements>
    <a:clrScheme name="1177">
      <a:dk1>
        <a:sysClr val="windowText" lastClr="000000"/>
      </a:dk1>
      <a:lt1>
        <a:sysClr val="window" lastClr="FFFFFF"/>
      </a:lt1>
      <a:dk2>
        <a:srgbClr val="FA8100"/>
      </a:dk2>
      <a:lt2>
        <a:srgbClr val="636466"/>
      </a:lt2>
      <a:accent1>
        <a:srgbClr val="C12143"/>
      </a:accent1>
      <a:accent2>
        <a:srgbClr val="6A0032"/>
      </a:accent2>
      <a:accent3>
        <a:srgbClr val="FAEEF0"/>
      </a:accent3>
      <a:accent4>
        <a:srgbClr val="396291"/>
      </a:accent4>
      <a:accent5>
        <a:srgbClr val="438F2C"/>
      </a:accent5>
      <a:accent6>
        <a:srgbClr val="A9428B"/>
      </a:accent6>
      <a:hlink>
        <a:srgbClr val="C12143"/>
      </a:hlink>
      <a:folHlink>
        <a:srgbClr val="6A0032"/>
      </a:folHlink>
    </a:clrScheme>
    <a:fontScheme name="1177">
      <a:majorFont>
        <a:latin typeface="Inter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177_Mall_2022_PPT" id="{F0558235-F980-9842-AE80-35F66CA6E98D}" vid="{F832F52E-FA2C-7747-B507-937D1506238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4AF1B5AFADE1438984E4ED97CAED62" ma:contentTypeVersion="15" ma:contentTypeDescription="Skapa ett nytt dokument." ma:contentTypeScope="" ma:versionID="a59e5fa7f24c8c4337a72b962dac02a3">
  <xsd:schema xmlns:xsd="http://www.w3.org/2001/XMLSchema" xmlns:xs="http://www.w3.org/2001/XMLSchema" xmlns:p="http://schemas.microsoft.com/office/2006/metadata/properties" xmlns:ns2="69252be8-17ef-4408-949c-5e7cc87314a9" xmlns:ns3="820a17fa-c612-436a-ad40-1f0b54d174c8" targetNamespace="http://schemas.microsoft.com/office/2006/metadata/properties" ma:root="true" ma:fieldsID="9a8e7cb3f8c73536b4eeb4ef0383aaa4" ns2:_="" ns3:_="">
    <xsd:import namespace="69252be8-17ef-4408-949c-5e7cc87314a9"/>
    <xsd:import namespace="820a17fa-c612-436a-ad40-1f0b54d174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LengthInSeconds" minOccurs="0"/>
                <xsd:element ref="ns2:Noter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52be8-17ef-4408-949c-5e7cc87314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d24b8daa-ea0d-4019-ac30-410f7b645d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Notering" ma:index="21" nillable="true" ma:displayName="Notering" ma:format="Dropdown" ma:internalName="Noterin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a17fa-c612-436a-ad40-1f0b54d174c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55771c1-dc24-4a76-bc59-e65bba6642bc}" ma:internalName="TaxCatchAll" ma:showField="CatchAllData" ma:web="820a17fa-c612-436a-ad40-1f0b54d174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0a17fa-c612-436a-ad40-1f0b54d174c8" xsi:nil="true"/>
    <lcf76f155ced4ddcb4097134ff3c332f xmlns="69252be8-17ef-4408-949c-5e7cc87314a9">
      <Terms xmlns="http://schemas.microsoft.com/office/infopath/2007/PartnerControls"/>
    </lcf76f155ced4ddcb4097134ff3c332f>
    <Notering xmlns="69252be8-17ef-4408-949c-5e7cc87314a9" xsi:nil="true"/>
  </documentManagement>
</p:properties>
</file>

<file path=customXml/itemProps1.xml><?xml version="1.0" encoding="utf-8"?>
<ds:datastoreItem xmlns:ds="http://schemas.openxmlformats.org/officeDocument/2006/customXml" ds:itemID="{861AD5CA-C494-41BD-8315-7D0E2F154D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547264-9072-4DC6-B1FC-F271704D71E6}">
  <ds:schemaRefs>
    <ds:schemaRef ds:uri="69252be8-17ef-4408-949c-5e7cc87314a9"/>
    <ds:schemaRef ds:uri="820a17fa-c612-436a-ad40-1f0b54d174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52BBF9D-F6C3-4ABF-AFAF-532C0509F3B3}">
  <ds:schemaRefs>
    <ds:schemaRef ds:uri="69252be8-17ef-4408-949c-5e7cc87314a9"/>
    <ds:schemaRef ds:uri="820a17fa-c612-436a-ad40-1f0b54d174c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1177_Mall_2022_PPT</Template>
  <TotalTime>84</TotalTime>
  <Words>1080</Words>
  <Application>Microsoft Office PowerPoint</Application>
  <PresentationFormat>Bredbild</PresentationFormat>
  <Paragraphs>185</Paragraphs>
  <Slides>23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-apple-system</vt:lpstr>
      <vt:lpstr>Arial</vt:lpstr>
      <vt:lpstr>Calibri</vt:lpstr>
      <vt:lpstr>Inter</vt:lpstr>
      <vt:lpstr>Open Sans</vt:lpstr>
      <vt:lpstr>Wingdings</vt:lpstr>
      <vt:lpstr>1177 Vårguiden</vt:lpstr>
      <vt:lpstr>Användarforum    Stöd och behandling</vt:lpstr>
      <vt:lpstr>Några enkla förhållningsregler innan vi börjar</vt:lpstr>
      <vt:lpstr>Syfte: Koordinera och samla in behov samt kanal för informations- och erfarenhetsutbyte</vt:lpstr>
      <vt:lpstr>Agenda</vt:lpstr>
      <vt:lpstr>Teknikinformation</vt:lpstr>
      <vt:lpstr>Migrering till ny driftleverantör</vt:lpstr>
      <vt:lpstr>Release SOB 2023:0.0.1 </vt:lpstr>
      <vt:lpstr>Teknikinformation</vt:lpstr>
      <vt:lpstr>Agenda</vt:lpstr>
      <vt:lpstr>Aktuella ämnen</vt:lpstr>
      <vt:lpstr>Nationell utgivning uppdatering:</vt:lpstr>
      <vt:lpstr>Agenda</vt:lpstr>
      <vt:lpstr>Support</vt:lpstr>
      <vt:lpstr>Agenda</vt:lpstr>
      <vt:lpstr>Anmälda frågor</vt:lpstr>
      <vt:lpstr>Agenda</vt:lpstr>
      <vt:lpstr>På gång i regionerna </vt:lpstr>
      <vt:lpstr>Agenda</vt:lpstr>
      <vt:lpstr>Sammanfattning av dagens användarforum</vt:lpstr>
      <vt:lpstr>Agenda</vt:lpstr>
      <vt:lpstr>Nästa användarforum </vt:lpstr>
      <vt:lpstr>Tack för er uppmärksamhet!  Finns det fördjupningsområde ni är intresserade av att höra om eller kanske själva prata om? Skicka ett ärende till supporten och tagga med ”Användarforum”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Användarforum    Stöd och behandling</dc:title>
  <dc:creator>Axelsson Jenny</dc:creator>
  <cp:lastModifiedBy>Axelsson Jenny</cp:lastModifiedBy>
  <cp:revision>1</cp:revision>
  <dcterms:created xsi:type="dcterms:W3CDTF">2022-09-20T06:32:16Z</dcterms:created>
  <dcterms:modified xsi:type="dcterms:W3CDTF">2023-03-24T13:46:09Z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0x010100E04AF1B5AFADE1438984E4ED97CAED62</vt:lpwstr>
  </property>
</Properties>
</file>