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312" r:id="rId5"/>
    <p:sldId id="259" r:id="rId6"/>
    <p:sldId id="327" r:id="rId7"/>
    <p:sldId id="328" r:id="rId8"/>
    <p:sldId id="472" r:id="rId9"/>
    <p:sldId id="449" r:id="rId10"/>
    <p:sldId id="462" r:id="rId11"/>
    <p:sldId id="473" r:id="rId12"/>
    <p:sldId id="474" r:id="rId13"/>
    <p:sldId id="258" r:id="rId14"/>
    <p:sldId id="479" r:id="rId15"/>
    <p:sldId id="477" r:id="rId16"/>
    <p:sldId id="480" r:id="rId17"/>
    <p:sldId id="475" r:id="rId18"/>
    <p:sldId id="450" r:id="rId19"/>
    <p:sldId id="463" r:id="rId20"/>
    <p:sldId id="454" r:id="rId21"/>
    <p:sldId id="464" r:id="rId22"/>
    <p:sldId id="451" r:id="rId23"/>
    <p:sldId id="457" r:id="rId24"/>
    <p:sldId id="456" r:id="rId25"/>
    <p:sldId id="332" r:id="rId26"/>
    <p:sldId id="461" r:id="rId27"/>
    <p:sldId id="459" r:id="rId28"/>
    <p:sldId id="297" r:id="rId29"/>
    <p:sldId id="262" r:id="rId3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rdqvist Anne-Louise" initials="NAL" lastIdx="1" clrIdx="0">
    <p:extLst>
      <p:ext uri="{19B8F6BF-5375-455C-9EA6-DF929625EA0E}">
        <p15:presenceInfo xmlns:p15="http://schemas.microsoft.com/office/powerpoint/2012/main" userId="S::Anne-Louise.Nordqvist@inera.se::298fd2ba-5879-4078-9dd0-cb16eef6a8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CDA8D3-46C4-43FC-8C39-13B9A9CF0DFE}" v="111" dt="2023-04-21T09:29:33.449"/>
    <p1510:client id="{B130AEF7-1D9C-49A7-8AE4-A028C9280948}" v="31" dt="2023-04-21T11:43:15.893"/>
    <p1510:client id="{B84EEB14-AB96-4567-BBA0-5EB30606C7DF}" v="1313" dt="2023-04-21T10:06:15.0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0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DEAF8ADE-DFB0-6344-91AF-C2340D4A73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02F8833-CBDB-8E44-991E-7719DBE5D6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D629D-E35B-0940-BCF8-E9D569AAAE2E}" type="datetimeFigureOut">
              <a:rPr lang="sv-SE" smtClean="0"/>
              <a:t>2023-04-21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3D6739B-AC65-D24B-AC64-71E56FA32A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D3F9890-91E1-FA43-9F16-0BBCFAAAAB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680A0-A5E7-3B49-AD2F-70CF6E6299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1180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23D13-F35E-4529-B3F7-0633FF5C8FD7}" type="datetimeFigureOut">
              <a:rPr lang="sv-SE" smtClean="0"/>
              <a:t>2023-04-21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EDCF4-EC53-45ED-9657-3068B2115E4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8782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EDCF4-EC53-45ED-9657-3068B2115E42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5748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sida utan bild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F6D261CD-7475-462D-96A6-570AC61F5569}"/>
              </a:ext>
            </a:extLst>
          </p:cNvPr>
          <p:cNvSpPr/>
          <p:nvPr userDrawn="1"/>
        </p:nvSpPr>
        <p:spPr>
          <a:xfrm>
            <a:off x="0" y="0"/>
            <a:ext cx="12192000" cy="56440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0C5D4EC2-9FA8-4FE8-96F7-29DCCDEDDB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8728"/>
            <a:ext cx="12202510" cy="2200292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4679F00-E121-4F6A-8D29-D9E7E550A9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952672"/>
            <a:ext cx="9144000" cy="2387600"/>
          </a:xfrm>
        </p:spPr>
        <p:txBody>
          <a:bodyPr anchor="t"/>
          <a:lstStyle>
            <a:lvl1pPr algn="ctr">
              <a:defRPr sz="5400" spc="0"/>
            </a:lvl1pPr>
          </a:lstStyle>
          <a:p>
            <a:r>
              <a:rPr lang="sv-SE" dirty="0"/>
              <a:t>En rubrik kommer</a:t>
            </a:r>
            <a:br>
              <a:rPr lang="sv-SE" dirty="0"/>
            </a:br>
            <a:r>
              <a:rPr lang="sv-SE" dirty="0"/>
              <a:t>att stå här och kan</a:t>
            </a:r>
            <a:br>
              <a:rPr lang="sv-SE" dirty="0"/>
            </a:br>
            <a:r>
              <a:rPr lang="sv-SE" dirty="0"/>
              <a:t>vara på tre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9F3B956-728F-4271-9E5F-A466177507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176772"/>
            <a:ext cx="9144000" cy="410286"/>
          </a:xfrm>
        </p:spPr>
        <p:txBody>
          <a:bodyPr anchor="b"/>
          <a:lstStyle>
            <a:lvl1pPr marL="0" indent="0" algn="ctr">
              <a:buNone/>
              <a:defRPr sz="14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Ämne/titel/namn/datum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0D46721D-F352-4C9F-8260-E5322AB478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2236" y="5906453"/>
            <a:ext cx="1205458" cy="46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25C65CF8-0829-4AB6-891A-190544AC3286}"/>
              </a:ext>
            </a:extLst>
          </p:cNvPr>
          <p:cNvSpPr/>
          <p:nvPr userDrawn="1"/>
        </p:nvSpPr>
        <p:spPr>
          <a:xfrm>
            <a:off x="-2575249" y="841599"/>
            <a:ext cx="24476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Varje rubrik inleds </a:t>
            </a:r>
            <a:r>
              <a:rPr lang="sv-SE" sz="100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 ljusare röd</a:t>
            </a: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 bild. (Bild på inringad färg i paletten)</a:t>
            </a:r>
          </a:p>
          <a:p>
            <a:pPr algn="r">
              <a:spcAft>
                <a:spcPts val="0"/>
              </a:spcAft>
            </a:pPr>
            <a:endParaRPr lang="sv-SE" sz="1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Detta måste göras manuellt genom att markera texten.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EBE118A1-F797-4EAF-B63F-697D3863BC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767" y="1808804"/>
            <a:ext cx="168592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01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sida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/>
            </a:lvl1pPr>
          </a:lstStyle>
          <a:p>
            <a:r>
              <a:rPr lang="sv-SE" dirty="0">
                <a:solidFill>
                  <a:schemeClr val="accent1"/>
                </a:solidFill>
              </a:rPr>
              <a:t>Rubrik</a:t>
            </a:r>
            <a:r>
              <a:rPr lang="sv-SE" dirty="0"/>
              <a:t>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591B10F-9AE3-44F1-83B7-0D36638C5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3338" y="1693273"/>
            <a:ext cx="5958536" cy="356452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8D24B6-D2A2-49C9-BA42-DB7B32029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77E05EC-B5C7-4E5C-99AF-DAA72183B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55A8-5C6D-4241-95DF-81E4F2B16EE5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E79EAE5D-FEC0-4EF7-BBA5-3270B4215A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5038" y="1619250"/>
            <a:ext cx="4110037" cy="3709988"/>
          </a:xfrm>
          <a:prstGeom prst="roundRect">
            <a:avLst>
              <a:gd name="adj" fmla="val 1369"/>
            </a:avLst>
          </a:prstGeom>
          <a:noFill/>
        </p:spPr>
        <p:txBody>
          <a:bodyPr tIns="57600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5795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sida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296" y="84221"/>
            <a:ext cx="10567736" cy="1149264"/>
          </a:xfrm>
        </p:spPr>
        <p:txBody>
          <a:bodyPr/>
          <a:lstStyle>
            <a:lvl1pPr>
              <a:defRPr spc="0"/>
            </a:lvl1pPr>
          </a:lstStyle>
          <a:p>
            <a:r>
              <a:rPr lang="sv-SE" dirty="0">
                <a:solidFill>
                  <a:schemeClr val="accent1"/>
                </a:solidFill>
              </a:rPr>
              <a:t>Rubrik</a:t>
            </a:r>
            <a:r>
              <a:rPr lang="sv-SE" dirty="0"/>
              <a:t>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591B10F-9AE3-44F1-83B7-0D36638C5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424" y="1693273"/>
            <a:ext cx="5919810" cy="356452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8D24B6-D2A2-49C9-BA42-DB7B32029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77E05EC-B5C7-4E5C-99AF-DAA72183B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55A8-5C6D-4241-95DF-81E4F2B16EE5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DCD0C5FE-126D-416C-9A5B-02C9EAD42F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46348" y="1619250"/>
            <a:ext cx="4110037" cy="3709988"/>
          </a:xfrm>
          <a:prstGeom prst="roundRect">
            <a:avLst>
              <a:gd name="adj" fmla="val 1369"/>
            </a:avLst>
          </a:prstGeom>
          <a:noFill/>
        </p:spPr>
        <p:txBody>
          <a:bodyPr tIns="57600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419791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8D5545B1-EC61-4586-B3F7-6354B25D50F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DDFEC98-4970-485D-A1F1-BBD55667B1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4166" y="2879624"/>
            <a:ext cx="2596368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84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9402CD-6991-4956-97B9-E3910AAB4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4928556-41DC-4E7D-B277-65FF65098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B2DCD5D-84F3-4333-9600-FAF6E5BA3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1A163-B24D-46EA-873E-74E7789AD673}" type="datetimeFigureOut">
              <a:rPr lang="sv-SE" smtClean="0"/>
              <a:t>2023-04-21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93736BC-98B2-4BCE-A2E9-183F5B48C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1D28AC-A24D-4524-BA21-B7D614B9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89D8-6223-4B1D-82AB-19C377706A8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4383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innehåll -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867" y="696720"/>
            <a:ext cx="10346267" cy="812286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867" y="1824038"/>
            <a:ext cx="7230534" cy="39528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2023-04-21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8916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sida utan bild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0C5D4EC2-9FA8-4FE8-96F7-29DCCDEDDB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8728"/>
            <a:ext cx="12202510" cy="2200292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4679F00-E121-4F6A-8D29-D9E7E550A9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952672"/>
            <a:ext cx="9144000" cy="2387600"/>
          </a:xfrm>
        </p:spPr>
        <p:txBody>
          <a:bodyPr anchor="t"/>
          <a:lstStyle>
            <a:lvl1pPr algn="ctr">
              <a:defRPr sz="5400"/>
            </a:lvl1pPr>
          </a:lstStyle>
          <a:p>
            <a:r>
              <a:rPr lang="sv-SE"/>
              <a:t>En rubrik kommer</a:t>
            </a:r>
            <a:br>
              <a:rPr lang="sv-SE"/>
            </a:br>
            <a:r>
              <a:rPr lang="sv-SE"/>
              <a:t>att stå här och kan</a:t>
            </a:r>
            <a:br>
              <a:rPr lang="sv-SE"/>
            </a:br>
            <a:r>
              <a:rPr lang="sv-SE"/>
              <a:t>vara på tre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9F3B956-728F-4271-9E5F-A466177507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176772"/>
            <a:ext cx="9144000" cy="410286"/>
          </a:xfrm>
        </p:spPr>
        <p:txBody>
          <a:bodyPr anchor="b"/>
          <a:lstStyle>
            <a:lvl1pPr marL="0" indent="0" algn="ctr">
              <a:buNone/>
              <a:defRPr sz="14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Ämne/titel/namn/datum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5C65CF8-0829-4AB6-891A-190544AC3286}"/>
              </a:ext>
            </a:extLst>
          </p:cNvPr>
          <p:cNvSpPr/>
          <p:nvPr userDrawn="1"/>
        </p:nvSpPr>
        <p:spPr>
          <a:xfrm>
            <a:off x="-2575249" y="841599"/>
            <a:ext cx="24476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Varje rubrik inleds </a:t>
            </a:r>
            <a:r>
              <a:rPr lang="sv-SE" sz="100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 ljusare röd</a:t>
            </a: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 bild. (Bild på inringad färg i paletten)</a:t>
            </a:r>
          </a:p>
          <a:p>
            <a:pPr algn="r">
              <a:spcAft>
                <a:spcPts val="0"/>
              </a:spcAft>
            </a:pPr>
            <a:endParaRPr lang="sv-SE" sz="1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Detta måste göras manuellt genom att markera texten.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EBE118A1-F797-4EAF-B63F-697D3863BC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767" y="1808804"/>
            <a:ext cx="1685925" cy="628650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C854132B-7C08-624A-A1EA-872AD91E18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2236" y="5906453"/>
            <a:ext cx="1205458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4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med bild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198FF978-7AC6-4A7A-943A-D6BAC9303385}"/>
              </a:ext>
            </a:extLst>
          </p:cNvPr>
          <p:cNvSpPr/>
          <p:nvPr userDrawn="1"/>
        </p:nvSpPr>
        <p:spPr>
          <a:xfrm>
            <a:off x="0" y="6120545"/>
            <a:ext cx="12196800" cy="7459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733B926C-A7EB-4393-AE91-4468A5CB55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0510" y="0"/>
            <a:ext cx="12202510" cy="4781496"/>
          </a:xfrm>
          <a:custGeom>
            <a:avLst/>
            <a:gdLst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0 w 12192000"/>
              <a:gd name="connsiteY3" fmla="*/ 5307013 h 5307013"/>
              <a:gd name="connsiteX4" fmla="*/ 0 w 12192000"/>
              <a:gd name="connsiteY4" fmla="*/ 0 h 5307013"/>
              <a:gd name="connsiteX0" fmla="*/ 0 w 12192000"/>
              <a:gd name="connsiteY0" fmla="*/ 0 h 5318234"/>
              <a:gd name="connsiteX1" fmla="*/ 12192000 w 12192000"/>
              <a:gd name="connsiteY1" fmla="*/ 0 h 5318234"/>
              <a:gd name="connsiteX2" fmla="*/ 12192000 w 12192000"/>
              <a:gd name="connsiteY2" fmla="*/ 5307013 h 5318234"/>
              <a:gd name="connsiteX3" fmla="*/ 6243145 w 12192000"/>
              <a:gd name="connsiteY3" fmla="*/ 5318234 h 5318234"/>
              <a:gd name="connsiteX4" fmla="*/ 0 w 12192000"/>
              <a:gd name="connsiteY4" fmla="*/ 5307013 h 5318234"/>
              <a:gd name="connsiteX5" fmla="*/ 0 w 12192000"/>
              <a:gd name="connsiteY5" fmla="*/ 0 h 5318234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6264166 w 12192000"/>
              <a:gd name="connsiteY3" fmla="*/ 4183117 h 5307013"/>
              <a:gd name="connsiteX4" fmla="*/ 0 w 12192000"/>
              <a:gd name="connsiteY4" fmla="*/ 5307013 h 5307013"/>
              <a:gd name="connsiteX5" fmla="*/ 0 w 12192000"/>
              <a:gd name="connsiteY5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6264166 w 12192000"/>
              <a:gd name="connsiteY3" fmla="*/ 4183117 h 5307013"/>
              <a:gd name="connsiteX4" fmla="*/ 0 w 12192000"/>
              <a:gd name="connsiteY4" fmla="*/ 5307013 h 5307013"/>
              <a:gd name="connsiteX5" fmla="*/ 0 w 12192000"/>
              <a:gd name="connsiteY5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6264166 w 12192000"/>
              <a:gd name="connsiteY3" fmla="*/ 4183117 h 5307013"/>
              <a:gd name="connsiteX4" fmla="*/ 0 w 12192000"/>
              <a:gd name="connsiteY4" fmla="*/ 5307013 h 5307013"/>
              <a:gd name="connsiteX5" fmla="*/ 0 w 12192000"/>
              <a:gd name="connsiteY5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0 w 12192000"/>
              <a:gd name="connsiteY3" fmla="*/ 5307013 h 5307013"/>
              <a:gd name="connsiteX4" fmla="*/ 0 w 12192000"/>
              <a:gd name="connsiteY4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0 w 12192000"/>
              <a:gd name="connsiteY3" fmla="*/ 5307013 h 5307013"/>
              <a:gd name="connsiteX4" fmla="*/ 0 w 12192000"/>
              <a:gd name="connsiteY4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21021 w 12192000"/>
              <a:gd name="connsiteY3" fmla="*/ 4686903 h 5307013"/>
              <a:gd name="connsiteX4" fmla="*/ 0 w 12192000"/>
              <a:gd name="connsiteY4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21021 w 12192000"/>
              <a:gd name="connsiteY3" fmla="*/ 4686903 h 5307013"/>
              <a:gd name="connsiteX4" fmla="*/ 0 w 12192000"/>
              <a:gd name="connsiteY4" fmla="*/ 0 h 5307013"/>
              <a:gd name="connsiteX0" fmla="*/ 0 w 12192000"/>
              <a:gd name="connsiteY0" fmla="*/ 0 h 4781496"/>
              <a:gd name="connsiteX1" fmla="*/ 12192000 w 12192000"/>
              <a:gd name="connsiteY1" fmla="*/ 0 h 4781496"/>
              <a:gd name="connsiteX2" fmla="*/ 12192000 w 12192000"/>
              <a:gd name="connsiteY2" fmla="*/ 4781496 h 4781496"/>
              <a:gd name="connsiteX3" fmla="*/ 21021 w 12192000"/>
              <a:gd name="connsiteY3" fmla="*/ 4686903 h 4781496"/>
              <a:gd name="connsiteX4" fmla="*/ 0 w 12192000"/>
              <a:gd name="connsiteY4" fmla="*/ 0 h 4781496"/>
              <a:gd name="connsiteX0" fmla="*/ 0 w 12192000"/>
              <a:gd name="connsiteY0" fmla="*/ 0 h 4781496"/>
              <a:gd name="connsiteX1" fmla="*/ 12192000 w 12192000"/>
              <a:gd name="connsiteY1" fmla="*/ 0 h 4781496"/>
              <a:gd name="connsiteX2" fmla="*/ 12192000 w 12192000"/>
              <a:gd name="connsiteY2" fmla="*/ 4781496 h 4781496"/>
              <a:gd name="connsiteX3" fmla="*/ 21021 w 12192000"/>
              <a:gd name="connsiteY3" fmla="*/ 4686903 h 4781496"/>
              <a:gd name="connsiteX4" fmla="*/ 0 w 12192000"/>
              <a:gd name="connsiteY4" fmla="*/ 0 h 4781496"/>
              <a:gd name="connsiteX0" fmla="*/ 0 w 12192000"/>
              <a:gd name="connsiteY0" fmla="*/ 0 h 4781496"/>
              <a:gd name="connsiteX1" fmla="*/ 12192000 w 12192000"/>
              <a:gd name="connsiteY1" fmla="*/ 0 h 4781496"/>
              <a:gd name="connsiteX2" fmla="*/ 12192000 w 12192000"/>
              <a:gd name="connsiteY2" fmla="*/ 4781496 h 4781496"/>
              <a:gd name="connsiteX3" fmla="*/ 21021 w 12192000"/>
              <a:gd name="connsiteY3" fmla="*/ 4686903 h 4781496"/>
              <a:gd name="connsiteX4" fmla="*/ 0 w 12192000"/>
              <a:gd name="connsiteY4" fmla="*/ 0 h 4781496"/>
              <a:gd name="connsiteX0" fmla="*/ 10510 w 12202510"/>
              <a:gd name="connsiteY0" fmla="*/ 0 h 4781496"/>
              <a:gd name="connsiteX1" fmla="*/ 12202510 w 12202510"/>
              <a:gd name="connsiteY1" fmla="*/ 0 h 4781496"/>
              <a:gd name="connsiteX2" fmla="*/ 12202510 w 12202510"/>
              <a:gd name="connsiteY2" fmla="*/ 4781496 h 4781496"/>
              <a:gd name="connsiteX3" fmla="*/ 0 w 12202510"/>
              <a:gd name="connsiteY3" fmla="*/ 4686903 h 4781496"/>
              <a:gd name="connsiteX4" fmla="*/ 10510 w 12202510"/>
              <a:gd name="connsiteY4" fmla="*/ 0 h 478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2510" h="4781496">
                <a:moveTo>
                  <a:pt x="10510" y="0"/>
                </a:moveTo>
                <a:lnTo>
                  <a:pt x="12202510" y="0"/>
                </a:lnTo>
                <a:lnTo>
                  <a:pt x="12202510" y="4781496"/>
                </a:lnTo>
                <a:cubicBezTo>
                  <a:pt x="10755586" y="4140365"/>
                  <a:pt x="5598509" y="2490241"/>
                  <a:pt x="0" y="4686903"/>
                </a:cubicBezTo>
                <a:cubicBezTo>
                  <a:pt x="3503" y="3124602"/>
                  <a:pt x="7007" y="1562301"/>
                  <a:pt x="10510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tIns="133200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35504"/>
            <a:ext cx="10515600" cy="1149264"/>
          </a:xfrm>
        </p:spPr>
        <p:txBody>
          <a:bodyPr/>
          <a:lstStyle>
            <a:lvl1pPr algn="ctr">
              <a:defRPr sz="4600"/>
            </a:lvl1pPr>
          </a:lstStyle>
          <a:p>
            <a:r>
              <a:rPr lang="sv-SE"/>
              <a:t>En rubrik kommer</a:t>
            </a:r>
            <a:br>
              <a:rPr lang="sv-SE"/>
            </a:br>
            <a:r>
              <a:rPr lang="sv-SE"/>
              <a:t>att stå här och vara på två rader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A1446BD1-50A4-40FE-9679-6F29CE2913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5840" y="6302727"/>
            <a:ext cx="5717628" cy="410286"/>
          </a:xfrm>
        </p:spPr>
        <p:txBody>
          <a:bodyPr anchor="ctr"/>
          <a:lstStyle>
            <a:lvl1pPr marL="0" indent="0" algn="l">
              <a:buNone/>
              <a:defRPr sz="1100" b="0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Ämne/titel/namn/datum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F6D4D3BE-D90B-473D-BD5E-AE8A9BD8150E}"/>
              </a:ext>
            </a:extLst>
          </p:cNvPr>
          <p:cNvSpPr/>
          <p:nvPr userDrawn="1"/>
        </p:nvSpPr>
        <p:spPr>
          <a:xfrm>
            <a:off x="-2575249" y="4294662"/>
            <a:ext cx="24476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Varje rubrik inleds </a:t>
            </a:r>
            <a:r>
              <a:rPr lang="sv-SE" sz="100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 ljusare röd</a:t>
            </a: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 bild. (Bild på inringad färg i paletten)</a:t>
            </a:r>
          </a:p>
          <a:p>
            <a:pPr algn="r">
              <a:spcAft>
                <a:spcPts val="0"/>
              </a:spcAft>
            </a:pPr>
            <a:endParaRPr lang="sv-SE" sz="1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Detta måste göras manuellt genom att markera texten.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F559ADBB-AE9C-4433-8521-A9B004D10A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767" y="5261867"/>
            <a:ext cx="1685925" cy="628650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25085D1A-A25F-BC4F-8833-78D8DBCC84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72013" y="6382198"/>
            <a:ext cx="612000" cy="23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13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med bild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198FF978-7AC6-4A7A-943A-D6BAC9303385}"/>
              </a:ext>
            </a:extLst>
          </p:cNvPr>
          <p:cNvSpPr/>
          <p:nvPr userDrawn="1"/>
        </p:nvSpPr>
        <p:spPr>
          <a:xfrm>
            <a:off x="0" y="6120545"/>
            <a:ext cx="12193200" cy="7459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733B926C-A7EB-4393-AE91-4468A5CB55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0510" y="0"/>
            <a:ext cx="12202510" cy="4781496"/>
          </a:xfrm>
          <a:custGeom>
            <a:avLst/>
            <a:gdLst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0 w 12192000"/>
              <a:gd name="connsiteY3" fmla="*/ 5307013 h 5307013"/>
              <a:gd name="connsiteX4" fmla="*/ 0 w 12192000"/>
              <a:gd name="connsiteY4" fmla="*/ 0 h 5307013"/>
              <a:gd name="connsiteX0" fmla="*/ 0 w 12192000"/>
              <a:gd name="connsiteY0" fmla="*/ 0 h 5318234"/>
              <a:gd name="connsiteX1" fmla="*/ 12192000 w 12192000"/>
              <a:gd name="connsiteY1" fmla="*/ 0 h 5318234"/>
              <a:gd name="connsiteX2" fmla="*/ 12192000 w 12192000"/>
              <a:gd name="connsiteY2" fmla="*/ 5307013 h 5318234"/>
              <a:gd name="connsiteX3" fmla="*/ 6243145 w 12192000"/>
              <a:gd name="connsiteY3" fmla="*/ 5318234 h 5318234"/>
              <a:gd name="connsiteX4" fmla="*/ 0 w 12192000"/>
              <a:gd name="connsiteY4" fmla="*/ 5307013 h 5318234"/>
              <a:gd name="connsiteX5" fmla="*/ 0 w 12192000"/>
              <a:gd name="connsiteY5" fmla="*/ 0 h 5318234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6264166 w 12192000"/>
              <a:gd name="connsiteY3" fmla="*/ 4183117 h 5307013"/>
              <a:gd name="connsiteX4" fmla="*/ 0 w 12192000"/>
              <a:gd name="connsiteY4" fmla="*/ 5307013 h 5307013"/>
              <a:gd name="connsiteX5" fmla="*/ 0 w 12192000"/>
              <a:gd name="connsiteY5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6264166 w 12192000"/>
              <a:gd name="connsiteY3" fmla="*/ 4183117 h 5307013"/>
              <a:gd name="connsiteX4" fmla="*/ 0 w 12192000"/>
              <a:gd name="connsiteY4" fmla="*/ 5307013 h 5307013"/>
              <a:gd name="connsiteX5" fmla="*/ 0 w 12192000"/>
              <a:gd name="connsiteY5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6264166 w 12192000"/>
              <a:gd name="connsiteY3" fmla="*/ 4183117 h 5307013"/>
              <a:gd name="connsiteX4" fmla="*/ 0 w 12192000"/>
              <a:gd name="connsiteY4" fmla="*/ 5307013 h 5307013"/>
              <a:gd name="connsiteX5" fmla="*/ 0 w 12192000"/>
              <a:gd name="connsiteY5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0 w 12192000"/>
              <a:gd name="connsiteY3" fmla="*/ 5307013 h 5307013"/>
              <a:gd name="connsiteX4" fmla="*/ 0 w 12192000"/>
              <a:gd name="connsiteY4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0 w 12192000"/>
              <a:gd name="connsiteY3" fmla="*/ 5307013 h 5307013"/>
              <a:gd name="connsiteX4" fmla="*/ 0 w 12192000"/>
              <a:gd name="connsiteY4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21021 w 12192000"/>
              <a:gd name="connsiteY3" fmla="*/ 4686903 h 5307013"/>
              <a:gd name="connsiteX4" fmla="*/ 0 w 12192000"/>
              <a:gd name="connsiteY4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21021 w 12192000"/>
              <a:gd name="connsiteY3" fmla="*/ 4686903 h 5307013"/>
              <a:gd name="connsiteX4" fmla="*/ 0 w 12192000"/>
              <a:gd name="connsiteY4" fmla="*/ 0 h 5307013"/>
              <a:gd name="connsiteX0" fmla="*/ 0 w 12192000"/>
              <a:gd name="connsiteY0" fmla="*/ 0 h 4781496"/>
              <a:gd name="connsiteX1" fmla="*/ 12192000 w 12192000"/>
              <a:gd name="connsiteY1" fmla="*/ 0 h 4781496"/>
              <a:gd name="connsiteX2" fmla="*/ 12192000 w 12192000"/>
              <a:gd name="connsiteY2" fmla="*/ 4781496 h 4781496"/>
              <a:gd name="connsiteX3" fmla="*/ 21021 w 12192000"/>
              <a:gd name="connsiteY3" fmla="*/ 4686903 h 4781496"/>
              <a:gd name="connsiteX4" fmla="*/ 0 w 12192000"/>
              <a:gd name="connsiteY4" fmla="*/ 0 h 4781496"/>
              <a:gd name="connsiteX0" fmla="*/ 0 w 12192000"/>
              <a:gd name="connsiteY0" fmla="*/ 0 h 4781496"/>
              <a:gd name="connsiteX1" fmla="*/ 12192000 w 12192000"/>
              <a:gd name="connsiteY1" fmla="*/ 0 h 4781496"/>
              <a:gd name="connsiteX2" fmla="*/ 12192000 w 12192000"/>
              <a:gd name="connsiteY2" fmla="*/ 4781496 h 4781496"/>
              <a:gd name="connsiteX3" fmla="*/ 21021 w 12192000"/>
              <a:gd name="connsiteY3" fmla="*/ 4686903 h 4781496"/>
              <a:gd name="connsiteX4" fmla="*/ 0 w 12192000"/>
              <a:gd name="connsiteY4" fmla="*/ 0 h 4781496"/>
              <a:gd name="connsiteX0" fmla="*/ 0 w 12192000"/>
              <a:gd name="connsiteY0" fmla="*/ 0 h 4781496"/>
              <a:gd name="connsiteX1" fmla="*/ 12192000 w 12192000"/>
              <a:gd name="connsiteY1" fmla="*/ 0 h 4781496"/>
              <a:gd name="connsiteX2" fmla="*/ 12192000 w 12192000"/>
              <a:gd name="connsiteY2" fmla="*/ 4781496 h 4781496"/>
              <a:gd name="connsiteX3" fmla="*/ 21021 w 12192000"/>
              <a:gd name="connsiteY3" fmla="*/ 4686903 h 4781496"/>
              <a:gd name="connsiteX4" fmla="*/ 0 w 12192000"/>
              <a:gd name="connsiteY4" fmla="*/ 0 h 4781496"/>
              <a:gd name="connsiteX0" fmla="*/ 10510 w 12202510"/>
              <a:gd name="connsiteY0" fmla="*/ 0 h 4781496"/>
              <a:gd name="connsiteX1" fmla="*/ 12202510 w 12202510"/>
              <a:gd name="connsiteY1" fmla="*/ 0 h 4781496"/>
              <a:gd name="connsiteX2" fmla="*/ 12202510 w 12202510"/>
              <a:gd name="connsiteY2" fmla="*/ 4781496 h 4781496"/>
              <a:gd name="connsiteX3" fmla="*/ 0 w 12202510"/>
              <a:gd name="connsiteY3" fmla="*/ 4686903 h 4781496"/>
              <a:gd name="connsiteX4" fmla="*/ 10510 w 12202510"/>
              <a:gd name="connsiteY4" fmla="*/ 0 h 478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2510" h="4781496">
                <a:moveTo>
                  <a:pt x="10510" y="0"/>
                </a:moveTo>
                <a:lnTo>
                  <a:pt x="12202510" y="0"/>
                </a:lnTo>
                <a:lnTo>
                  <a:pt x="12202510" y="4781496"/>
                </a:lnTo>
                <a:cubicBezTo>
                  <a:pt x="10755586" y="4140365"/>
                  <a:pt x="5598509" y="2490241"/>
                  <a:pt x="0" y="4686903"/>
                </a:cubicBezTo>
                <a:cubicBezTo>
                  <a:pt x="3503" y="3124602"/>
                  <a:pt x="7007" y="1562301"/>
                  <a:pt x="10510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tIns="133200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35504"/>
            <a:ext cx="10515600" cy="1149264"/>
          </a:xfrm>
        </p:spPr>
        <p:txBody>
          <a:bodyPr/>
          <a:lstStyle>
            <a:lvl1pPr algn="ctr">
              <a:defRPr sz="4600"/>
            </a:lvl1pPr>
          </a:lstStyle>
          <a:p>
            <a:r>
              <a:rPr lang="sv-SE"/>
              <a:t>En rubrik kommer</a:t>
            </a:r>
            <a:br>
              <a:rPr lang="sv-SE"/>
            </a:br>
            <a:r>
              <a:rPr lang="sv-SE"/>
              <a:t>att stå här och vara på två rader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A1446BD1-50A4-40FE-9679-6F29CE2913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5840" y="6302727"/>
            <a:ext cx="5717628" cy="410286"/>
          </a:xfrm>
        </p:spPr>
        <p:txBody>
          <a:bodyPr anchor="ctr"/>
          <a:lstStyle>
            <a:lvl1pPr marL="0" indent="0" algn="l">
              <a:buNone/>
              <a:defRPr sz="1100" b="0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Ämne/titel/namn/datum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F6D4D3BE-D90B-473D-BD5E-AE8A9BD8150E}"/>
              </a:ext>
            </a:extLst>
          </p:cNvPr>
          <p:cNvSpPr/>
          <p:nvPr userDrawn="1"/>
        </p:nvSpPr>
        <p:spPr>
          <a:xfrm>
            <a:off x="-2575249" y="4294662"/>
            <a:ext cx="24476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Varje rubrik inleds </a:t>
            </a:r>
            <a:r>
              <a:rPr lang="sv-SE" sz="100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 ljusare röd</a:t>
            </a: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 bild. (Bild på inringad färg i paletten)</a:t>
            </a:r>
          </a:p>
          <a:p>
            <a:pPr algn="r">
              <a:spcAft>
                <a:spcPts val="0"/>
              </a:spcAft>
            </a:pPr>
            <a:endParaRPr lang="sv-SE" sz="1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Detta måste göras manuellt genom att markera texten.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F559ADBB-AE9C-4433-8521-A9B004D10A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767" y="5261867"/>
            <a:ext cx="1685925" cy="628650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32DA7996-1E23-BB43-B5B0-B41C897391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72013" y="6382198"/>
            <a:ext cx="612000" cy="23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32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med bild, stående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2B9B1E09-5306-4C10-87AB-2A88B20FDCA3}"/>
              </a:ext>
            </a:extLst>
          </p:cNvPr>
          <p:cNvSpPr/>
          <p:nvPr userDrawn="1"/>
        </p:nvSpPr>
        <p:spPr>
          <a:xfrm>
            <a:off x="4534293" y="0"/>
            <a:ext cx="7657707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A6D5D8B6-D25B-4C93-B295-E27694AD21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409044" cy="6124575"/>
          </a:xfrm>
          <a:custGeom>
            <a:avLst/>
            <a:gdLst>
              <a:gd name="connsiteX0" fmla="*/ 0 w 5468938"/>
              <a:gd name="connsiteY0" fmla="*/ 0 h 6858000"/>
              <a:gd name="connsiteX1" fmla="*/ 2734469 w 5468938"/>
              <a:gd name="connsiteY1" fmla="*/ 0 h 6858000"/>
              <a:gd name="connsiteX2" fmla="*/ 5468938 w 5468938"/>
              <a:gd name="connsiteY2" fmla="*/ 3429000 h 6858000"/>
              <a:gd name="connsiteX3" fmla="*/ 2734469 w 5468938"/>
              <a:gd name="connsiteY3" fmla="*/ 6858000 h 6858000"/>
              <a:gd name="connsiteX4" fmla="*/ 0 w 5468938"/>
              <a:gd name="connsiteY4" fmla="*/ 6858000 h 6858000"/>
              <a:gd name="connsiteX5" fmla="*/ 0 w 5468938"/>
              <a:gd name="connsiteY5" fmla="*/ 0 h 6858000"/>
              <a:gd name="connsiteX0" fmla="*/ 0 w 5792556"/>
              <a:gd name="connsiteY0" fmla="*/ 0 h 6858000"/>
              <a:gd name="connsiteX1" fmla="*/ 4724633 w 5792556"/>
              <a:gd name="connsiteY1" fmla="*/ 0 h 6858000"/>
              <a:gd name="connsiteX2" fmla="*/ 5468938 w 5792556"/>
              <a:gd name="connsiteY2" fmla="*/ 3429000 h 6858000"/>
              <a:gd name="connsiteX3" fmla="*/ 2734469 w 5792556"/>
              <a:gd name="connsiteY3" fmla="*/ 6858000 h 6858000"/>
              <a:gd name="connsiteX4" fmla="*/ 0 w 5792556"/>
              <a:gd name="connsiteY4" fmla="*/ 6858000 h 6858000"/>
              <a:gd name="connsiteX5" fmla="*/ 0 w 5792556"/>
              <a:gd name="connsiteY5" fmla="*/ 0 h 6858000"/>
              <a:gd name="connsiteX0" fmla="*/ 0 w 5715582"/>
              <a:gd name="connsiteY0" fmla="*/ 0 h 6858000"/>
              <a:gd name="connsiteX1" fmla="*/ 4724633 w 5715582"/>
              <a:gd name="connsiteY1" fmla="*/ 0 h 6858000"/>
              <a:gd name="connsiteX2" fmla="*/ 5468938 w 5715582"/>
              <a:gd name="connsiteY2" fmla="*/ 3429000 h 6858000"/>
              <a:gd name="connsiteX3" fmla="*/ 4814281 w 5715582"/>
              <a:gd name="connsiteY3" fmla="*/ 6858000 h 6858000"/>
              <a:gd name="connsiteX4" fmla="*/ 0 w 5715582"/>
              <a:gd name="connsiteY4" fmla="*/ 6858000 h 6858000"/>
              <a:gd name="connsiteX5" fmla="*/ 0 w 5715582"/>
              <a:gd name="connsiteY5" fmla="*/ 0 h 6858000"/>
              <a:gd name="connsiteX0" fmla="*/ 0 w 5657592"/>
              <a:gd name="connsiteY0" fmla="*/ 0 h 6858000"/>
              <a:gd name="connsiteX1" fmla="*/ 4724633 w 5657592"/>
              <a:gd name="connsiteY1" fmla="*/ 0 h 6858000"/>
              <a:gd name="connsiteX2" fmla="*/ 5468938 w 5657592"/>
              <a:gd name="connsiteY2" fmla="*/ 3429000 h 6858000"/>
              <a:gd name="connsiteX3" fmla="*/ 4814281 w 5657592"/>
              <a:gd name="connsiteY3" fmla="*/ 6858000 h 6858000"/>
              <a:gd name="connsiteX4" fmla="*/ 0 w 5657592"/>
              <a:gd name="connsiteY4" fmla="*/ 6858000 h 6858000"/>
              <a:gd name="connsiteX5" fmla="*/ 0 w 5657592"/>
              <a:gd name="connsiteY5" fmla="*/ 0 h 6858000"/>
              <a:gd name="connsiteX0" fmla="*/ 0 w 5540797"/>
              <a:gd name="connsiteY0" fmla="*/ 0 h 6858000"/>
              <a:gd name="connsiteX1" fmla="*/ 4724633 w 5540797"/>
              <a:gd name="connsiteY1" fmla="*/ 0 h 6858000"/>
              <a:gd name="connsiteX2" fmla="*/ 5468938 w 5540797"/>
              <a:gd name="connsiteY2" fmla="*/ 3429000 h 6858000"/>
              <a:gd name="connsiteX3" fmla="*/ 4814281 w 5540797"/>
              <a:gd name="connsiteY3" fmla="*/ 6858000 h 6858000"/>
              <a:gd name="connsiteX4" fmla="*/ 0 w 5540797"/>
              <a:gd name="connsiteY4" fmla="*/ 6858000 h 6858000"/>
              <a:gd name="connsiteX5" fmla="*/ 0 w 5540797"/>
              <a:gd name="connsiteY5" fmla="*/ 0 h 6858000"/>
              <a:gd name="connsiteX0" fmla="*/ 0 w 5367229"/>
              <a:gd name="connsiteY0" fmla="*/ 0 h 6858000"/>
              <a:gd name="connsiteX1" fmla="*/ 4724633 w 5367229"/>
              <a:gd name="connsiteY1" fmla="*/ 0 h 6858000"/>
              <a:gd name="connsiteX2" fmla="*/ 4814281 w 5367229"/>
              <a:gd name="connsiteY2" fmla="*/ 6858000 h 6858000"/>
              <a:gd name="connsiteX3" fmla="*/ 0 w 5367229"/>
              <a:gd name="connsiteY3" fmla="*/ 6858000 h 6858000"/>
              <a:gd name="connsiteX4" fmla="*/ 0 w 5367229"/>
              <a:gd name="connsiteY4" fmla="*/ 0 h 6858000"/>
              <a:gd name="connsiteX0" fmla="*/ 0 w 5373612"/>
              <a:gd name="connsiteY0" fmla="*/ 0 h 6858000"/>
              <a:gd name="connsiteX1" fmla="*/ 4724633 w 5373612"/>
              <a:gd name="connsiteY1" fmla="*/ 0 h 6858000"/>
              <a:gd name="connsiteX2" fmla="*/ 4814281 w 5373612"/>
              <a:gd name="connsiteY2" fmla="*/ 6858000 h 6858000"/>
              <a:gd name="connsiteX3" fmla="*/ 0 w 5373612"/>
              <a:gd name="connsiteY3" fmla="*/ 6858000 h 6858000"/>
              <a:gd name="connsiteX4" fmla="*/ 0 w 5373612"/>
              <a:gd name="connsiteY4" fmla="*/ 0 h 6858000"/>
              <a:gd name="connsiteX0" fmla="*/ 0 w 5409044"/>
              <a:gd name="connsiteY0" fmla="*/ 0 h 6858000"/>
              <a:gd name="connsiteX1" fmla="*/ 4724633 w 5409044"/>
              <a:gd name="connsiteY1" fmla="*/ 0 h 6858000"/>
              <a:gd name="connsiteX2" fmla="*/ 4814281 w 5409044"/>
              <a:gd name="connsiteY2" fmla="*/ 6858000 h 6858000"/>
              <a:gd name="connsiteX3" fmla="*/ 0 w 5409044"/>
              <a:gd name="connsiteY3" fmla="*/ 6858000 h 6858000"/>
              <a:gd name="connsiteX4" fmla="*/ 0 w 540904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9044" h="6858000">
                <a:moveTo>
                  <a:pt x="0" y="0"/>
                </a:moveTo>
                <a:lnTo>
                  <a:pt x="4724633" y="0"/>
                </a:lnTo>
                <a:cubicBezTo>
                  <a:pt x="5544943" y="1510553"/>
                  <a:pt x="5691367" y="5015753"/>
                  <a:pt x="4814281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tIns="61200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3929" y="2438399"/>
            <a:ext cx="5732929" cy="2518839"/>
          </a:xfrm>
        </p:spPr>
        <p:txBody>
          <a:bodyPr anchor="t"/>
          <a:lstStyle>
            <a:lvl1pPr algn="l">
              <a:defRPr sz="4600"/>
            </a:lvl1pPr>
          </a:lstStyle>
          <a:p>
            <a:r>
              <a:rPr lang="sv-SE"/>
              <a:t>En rubrik kommer</a:t>
            </a:r>
            <a:br>
              <a:rPr lang="sv-SE"/>
            </a:br>
            <a:r>
              <a:rPr lang="sv-SE"/>
              <a:t>att stå här och vara på tre rader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5B9738A-C3E8-4B02-8BAA-0C250B908C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317" y="6316726"/>
            <a:ext cx="811630" cy="329318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F6D4D3BE-D90B-473D-BD5E-AE8A9BD8150E}"/>
              </a:ext>
            </a:extLst>
          </p:cNvPr>
          <p:cNvSpPr/>
          <p:nvPr userDrawn="1"/>
        </p:nvSpPr>
        <p:spPr>
          <a:xfrm>
            <a:off x="-2575249" y="4294662"/>
            <a:ext cx="24476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Varje rubrik inleds </a:t>
            </a:r>
            <a:r>
              <a:rPr lang="sv-SE" sz="100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 ljusare röd</a:t>
            </a: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 bild. (Bild på inringad färg i paletten)</a:t>
            </a:r>
          </a:p>
          <a:p>
            <a:pPr algn="r">
              <a:spcAft>
                <a:spcPts val="0"/>
              </a:spcAft>
            </a:pPr>
            <a:endParaRPr lang="sv-SE" sz="1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Detta måste göras manuellt genom att markera texten.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F559ADBB-AE9C-4433-8521-A9B004D10A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767" y="5261867"/>
            <a:ext cx="1685925" cy="628650"/>
          </a:xfrm>
          <a:prstGeom prst="rect">
            <a:avLst/>
          </a:prstGeom>
        </p:spPr>
      </p:pic>
      <p:sp>
        <p:nvSpPr>
          <p:cNvPr id="32" name="Rektangel 31">
            <a:extLst>
              <a:ext uri="{FF2B5EF4-FFF2-40B4-BE49-F238E27FC236}">
                <a16:creationId xmlns:a16="http://schemas.microsoft.com/office/drawing/2014/main" id="{813EFC0E-885A-43B5-9260-07804A71EAA3}"/>
              </a:ext>
            </a:extLst>
          </p:cNvPr>
          <p:cNvSpPr/>
          <p:nvPr userDrawn="1"/>
        </p:nvSpPr>
        <p:spPr>
          <a:xfrm>
            <a:off x="0" y="6112042"/>
            <a:ext cx="12193200" cy="7459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Underrubrik 2">
            <a:extLst>
              <a:ext uri="{FF2B5EF4-FFF2-40B4-BE49-F238E27FC236}">
                <a16:creationId xmlns:a16="http://schemas.microsoft.com/office/drawing/2014/main" id="{B8308509-CDE4-4C50-93DD-8185D40323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5840" y="6284797"/>
            <a:ext cx="5717628" cy="410286"/>
          </a:xfrm>
        </p:spPr>
        <p:txBody>
          <a:bodyPr anchor="ctr"/>
          <a:lstStyle>
            <a:lvl1pPr marL="0" indent="0" algn="l">
              <a:buNone/>
              <a:defRPr sz="1100" b="0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Ämne/titel/namn/datum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95FA62AD-6394-6B4F-BAD6-514062D7F20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72013" y="6382198"/>
            <a:ext cx="612000" cy="23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22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med bild, stående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2B9B1E09-5306-4C10-87AB-2A88B20FDCA3}"/>
              </a:ext>
            </a:extLst>
          </p:cNvPr>
          <p:cNvSpPr/>
          <p:nvPr userDrawn="1"/>
        </p:nvSpPr>
        <p:spPr>
          <a:xfrm>
            <a:off x="4534293" y="0"/>
            <a:ext cx="765770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A6D5D8B6-D25B-4C93-B295-E27694AD21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409044" cy="6115050"/>
          </a:xfrm>
          <a:custGeom>
            <a:avLst/>
            <a:gdLst>
              <a:gd name="connsiteX0" fmla="*/ 0 w 5468938"/>
              <a:gd name="connsiteY0" fmla="*/ 0 h 6858000"/>
              <a:gd name="connsiteX1" fmla="*/ 2734469 w 5468938"/>
              <a:gd name="connsiteY1" fmla="*/ 0 h 6858000"/>
              <a:gd name="connsiteX2" fmla="*/ 5468938 w 5468938"/>
              <a:gd name="connsiteY2" fmla="*/ 3429000 h 6858000"/>
              <a:gd name="connsiteX3" fmla="*/ 2734469 w 5468938"/>
              <a:gd name="connsiteY3" fmla="*/ 6858000 h 6858000"/>
              <a:gd name="connsiteX4" fmla="*/ 0 w 5468938"/>
              <a:gd name="connsiteY4" fmla="*/ 6858000 h 6858000"/>
              <a:gd name="connsiteX5" fmla="*/ 0 w 5468938"/>
              <a:gd name="connsiteY5" fmla="*/ 0 h 6858000"/>
              <a:gd name="connsiteX0" fmla="*/ 0 w 5792556"/>
              <a:gd name="connsiteY0" fmla="*/ 0 h 6858000"/>
              <a:gd name="connsiteX1" fmla="*/ 4724633 w 5792556"/>
              <a:gd name="connsiteY1" fmla="*/ 0 h 6858000"/>
              <a:gd name="connsiteX2" fmla="*/ 5468938 w 5792556"/>
              <a:gd name="connsiteY2" fmla="*/ 3429000 h 6858000"/>
              <a:gd name="connsiteX3" fmla="*/ 2734469 w 5792556"/>
              <a:gd name="connsiteY3" fmla="*/ 6858000 h 6858000"/>
              <a:gd name="connsiteX4" fmla="*/ 0 w 5792556"/>
              <a:gd name="connsiteY4" fmla="*/ 6858000 h 6858000"/>
              <a:gd name="connsiteX5" fmla="*/ 0 w 5792556"/>
              <a:gd name="connsiteY5" fmla="*/ 0 h 6858000"/>
              <a:gd name="connsiteX0" fmla="*/ 0 w 5715582"/>
              <a:gd name="connsiteY0" fmla="*/ 0 h 6858000"/>
              <a:gd name="connsiteX1" fmla="*/ 4724633 w 5715582"/>
              <a:gd name="connsiteY1" fmla="*/ 0 h 6858000"/>
              <a:gd name="connsiteX2" fmla="*/ 5468938 w 5715582"/>
              <a:gd name="connsiteY2" fmla="*/ 3429000 h 6858000"/>
              <a:gd name="connsiteX3" fmla="*/ 4814281 w 5715582"/>
              <a:gd name="connsiteY3" fmla="*/ 6858000 h 6858000"/>
              <a:gd name="connsiteX4" fmla="*/ 0 w 5715582"/>
              <a:gd name="connsiteY4" fmla="*/ 6858000 h 6858000"/>
              <a:gd name="connsiteX5" fmla="*/ 0 w 5715582"/>
              <a:gd name="connsiteY5" fmla="*/ 0 h 6858000"/>
              <a:gd name="connsiteX0" fmla="*/ 0 w 5657592"/>
              <a:gd name="connsiteY0" fmla="*/ 0 h 6858000"/>
              <a:gd name="connsiteX1" fmla="*/ 4724633 w 5657592"/>
              <a:gd name="connsiteY1" fmla="*/ 0 h 6858000"/>
              <a:gd name="connsiteX2" fmla="*/ 5468938 w 5657592"/>
              <a:gd name="connsiteY2" fmla="*/ 3429000 h 6858000"/>
              <a:gd name="connsiteX3" fmla="*/ 4814281 w 5657592"/>
              <a:gd name="connsiteY3" fmla="*/ 6858000 h 6858000"/>
              <a:gd name="connsiteX4" fmla="*/ 0 w 5657592"/>
              <a:gd name="connsiteY4" fmla="*/ 6858000 h 6858000"/>
              <a:gd name="connsiteX5" fmla="*/ 0 w 5657592"/>
              <a:gd name="connsiteY5" fmla="*/ 0 h 6858000"/>
              <a:gd name="connsiteX0" fmla="*/ 0 w 5540797"/>
              <a:gd name="connsiteY0" fmla="*/ 0 h 6858000"/>
              <a:gd name="connsiteX1" fmla="*/ 4724633 w 5540797"/>
              <a:gd name="connsiteY1" fmla="*/ 0 h 6858000"/>
              <a:gd name="connsiteX2" fmla="*/ 5468938 w 5540797"/>
              <a:gd name="connsiteY2" fmla="*/ 3429000 h 6858000"/>
              <a:gd name="connsiteX3" fmla="*/ 4814281 w 5540797"/>
              <a:gd name="connsiteY3" fmla="*/ 6858000 h 6858000"/>
              <a:gd name="connsiteX4" fmla="*/ 0 w 5540797"/>
              <a:gd name="connsiteY4" fmla="*/ 6858000 h 6858000"/>
              <a:gd name="connsiteX5" fmla="*/ 0 w 5540797"/>
              <a:gd name="connsiteY5" fmla="*/ 0 h 6858000"/>
              <a:gd name="connsiteX0" fmla="*/ 0 w 5367229"/>
              <a:gd name="connsiteY0" fmla="*/ 0 h 6858000"/>
              <a:gd name="connsiteX1" fmla="*/ 4724633 w 5367229"/>
              <a:gd name="connsiteY1" fmla="*/ 0 h 6858000"/>
              <a:gd name="connsiteX2" fmla="*/ 4814281 w 5367229"/>
              <a:gd name="connsiteY2" fmla="*/ 6858000 h 6858000"/>
              <a:gd name="connsiteX3" fmla="*/ 0 w 5367229"/>
              <a:gd name="connsiteY3" fmla="*/ 6858000 h 6858000"/>
              <a:gd name="connsiteX4" fmla="*/ 0 w 5367229"/>
              <a:gd name="connsiteY4" fmla="*/ 0 h 6858000"/>
              <a:gd name="connsiteX0" fmla="*/ 0 w 5373612"/>
              <a:gd name="connsiteY0" fmla="*/ 0 h 6858000"/>
              <a:gd name="connsiteX1" fmla="*/ 4724633 w 5373612"/>
              <a:gd name="connsiteY1" fmla="*/ 0 h 6858000"/>
              <a:gd name="connsiteX2" fmla="*/ 4814281 w 5373612"/>
              <a:gd name="connsiteY2" fmla="*/ 6858000 h 6858000"/>
              <a:gd name="connsiteX3" fmla="*/ 0 w 5373612"/>
              <a:gd name="connsiteY3" fmla="*/ 6858000 h 6858000"/>
              <a:gd name="connsiteX4" fmla="*/ 0 w 5373612"/>
              <a:gd name="connsiteY4" fmla="*/ 0 h 6858000"/>
              <a:gd name="connsiteX0" fmla="*/ 0 w 5409044"/>
              <a:gd name="connsiteY0" fmla="*/ 0 h 6858000"/>
              <a:gd name="connsiteX1" fmla="*/ 4724633 w 5409044"/>
              <a:gd name="connsiteY1" fmla="*/ 0 h 6858000"/>
              <a:gd name="connsiteX2" fmla="*/ 4814281 w 5409044"/>
              <a:gd name="connsiteY2" fmla="*/ 6858000 h 6858000"/>
              <a:gd name="connsiteX3" fmla="*/ 0 w 5409044"/>
              <a:gd name="connsiteY3" fmla="*/ 6858000 h 6858000"/>
              <a:gd name="connsiteX4" fmla="*/ 0 w 540904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9044" h="6858000">
                <a:moveTo>
                  <a:pt x="0" y="0"/>
                </a:moveTo>
                <a:lnTo>
                  <a:pt x="4724633" y="0"/>
                </a:lnTo>
                <a:cubicBezTo>
                  <a:pt x="5544943" y="1510553"/>
                  <a:pt x="5691367" y="5015753"/>
                  <a:pt x="4814281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tIns="61200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3929" y="2438399"/>
            <a:ext cx="5732929" cy="2518839"/>
          </a:xfrm>
        </p:spPr>
        <p:txBody>
          <a:bodyPr anchor="t"/>
          <a:lstStyle>
            <a:lvl1pPr algn="l">
              <a:defRPr sz="4600"/>
            </a:lvl1pPr>
          </a:lstStyle>
          <a:p>
            <a:r>
              <a:rPr lang="sv-SE"/>
              <a:t>En rubrik kommer</a:t>
            </a:r>
            <a:br>
              <a:rPr lang="sv-SE"/>
            </a:br>
            <a:r>
              <a:rPr lang="sv-SE"/>
              <a:t>att stå här och vara på tre rader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5B9738A-C3E8-4B02-8BAA-0C250B908C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317" y="6316726"/>
            <a:ext cx="811630" cy="329318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F6D4D3BE-D90B-473D-BD5E-AE8A9BD8150E}"/>
              </a:ext>
            </a:extLst>
          </p:cNvPr>
          <p:cNvSpPr/>
          <p:nvPr userDrawn="1"/>
        </p:nvSpPr>
        <p:spPr>
          <a:xfrm>
            <a:off x="-2575249" y="4294662"/>
            <a:ext cx="24476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Varje rubrik inleds </a:t>
            </a:r>
            <a:r>
              <a:rPr lang="sv-SE" sz="100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 ljusare röd</a:t>
            </a: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 bild. (Bild på inringad färg i paletten)</a:t>
            </a:r>
          </a:p>
          <a:p>
            <a:pPr algn="r">
              <a:spcAft>
                <a:spcPts val="0"/>
              </a:spcAft>
            </a:pPr>
            <a:endParaRPr lang="sv-SE" sz="1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Detta måste göras manuellt genom att markera texten.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F559ADBB-AE9C-4433-8521-A9B004D10A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767" y="5261867"/>
            <a:ext cx="1685925" cy="628650"/>
          </a:xfrm>
          <a:prstGeom prst="rect">
            <a:avLst/>
          </a:prstGeom>
        </p:spPr>
      </p:pic>
      <p:sp>
        <p:nvSpPr>
          <p:cNvPr id="32" name="Rektangel 31">
            <a:extLst>
              <a:ext uri="{FF2B5EF4-FFF2-40B4-BE49-F238E27FC236}">
                <a16:creationId xmlns:a16="http://schemas.microsoft.com/office/drawing/2014/main" id="{D7C6379A-E5B9-4DBE-87E3-D8A0F4B3241B}"/>
              </a:ext>
            </a:extLst>
          </p:cNvPr>
          <p:cNvSpPr/>
          <p:nvPr userDrawn="1"/>
        </p:nvSpPr>
        <p:spPr>
          <a:xfrm>
            <a:off x="0" y="6112042"/>
            <a:ext cx="12192000" cy="7459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Underrubrik 2">
            <a:extLst>
              <a:ext uri="{FF2B5EF4-FFF2-40B4-BE49-F238E27FC236}">
                <a16:creationId xmlns:a16="http://schemas.microsoft.com/office/drawing/2014/main" id="{98DE3D41-C2B5-4D95-91B2-B0834D588D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5840" y="6284797"/>
            <a:ext cx="5717628" cy="410286"/>
          </a:xfrm>
        </p:spPr>
        <p:txBody>
          <a:bodyPr anchor="ctr"/>
          <a:lstStyle>
            <a:lvl1pPr marL="0" indent="0" algn="l">
              <a:buNone/>
              <a:defRPr sz="1100" b="0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Ämne/titel/namn/datum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C005CDDF-F304-6A46-8FF7-C59CC995E7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72013" y="6382198"/>
            <a:ext cx="612000" cy="23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68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elsida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B980B2C3-6720-4B17-BCEF-D058EE6EA5EF}"/>
              </a:ext>
            </a:extLst>
          </p:cNvPr>
          <p:cNvSpPr/>
          <p:nvPr userDrawn="1"/>
        </p:nvSpPr>
        <p:spPr>
          <a:xfrm>
            <a:off x="0" y="0"/>
            <a:ext cx="12192000" cy="61170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40043"/>
            <a:ext cx="10515600" cy="2679331"/>
          </a:xfrm>
        </p:spPr>
        <p:txBody>
          <a:bodyPr anchor="ctr"/>
          <a:lstStyle>
            <a:lvl1pPr algn="ctr">
              <a:defRPr sz="4600"/>
            </a:lvl1pPr>
          </a:lstStyle>
          <a:p>
            <a:r>
              <a:rPr lang="sv-SE">
                <a:solidFill>
                  <a:schemeClr val="accent1"/>
                </a:solidFill>
              </a:rPr>
              <a:t>Vi finns på</a:t>
            </a:r>
            <a:br>
              <a:rPr lang="sv-SE"/>
            </a:br>
            <a:r>
              <a:rPr lang="sv-SE"/>
              <a:t>webb och telefon och</a:t>
            </a:r>
            <a:br>
              <a:rPr lang="sv-SE"/>
            </a:br>
            <a:r>
              <a:rPr lang="sv-SE"/>
              <a:t>har öppet dygnet runt</a:t>
            </a:r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E744CDB5-661C-4791-9896-07C2BE0466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722" y="6311973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B7223757-76B0-47E7-AE0D-6C3F025C0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6721" y="6311994"/>
            <a:ext cx="390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7FF155A8-5C6D-4241-95DF-81E4F2B16EE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184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40043"/>
            <a:ext cx="10515600" cy="2679331"/>
          </a:xfrm>
        </p:spPr>
        <p:txBody>
          <a:bodyPr anchor="ctr"/>
          <a:lstStyle>
            <a:lvl1pPr algn="ctr">
              <a:defRPr sz="4600"/>
            </a:lvl1pPr>
          </a:lstStyle>
          <a:p>
            <a:r>
              <a:rPr lang="sv-SE" dirty="0">
                <a:solidFill>
                  <a:schemeClr val="accent1"/>
                </a:solidFill>
              </a:rPr>
              <a:t>Vi finns på</a:t>
            </a:r>
            <a:br>
              <a:rPr lang="sv-SE" dirty="0"/>
            </a:br>
            <a:r>
              <a:rPr lang="sv-SE" dirty="0"/>
              <a:t>webb och telefon och</a:t>
            </a:r>
            <a:br>
              <a:rPr lang="sv-SE" dirty="0"/>
            </a:br>
            <a:r>
              <a:rPr lang="sv-SE" dirty="0"/>
              <a:t>har öppet dygnet runt</a:t>
            </a:r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E744CDB5-661C-4791-9896-07C2BE0466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722" y="6311973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B7223757-76B0-47E7-AE0D-6C3F025C0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6721" y="6311994"/>
            <a:ext cx="390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7FF155A8-5C6D-4241-95DF-81E4F2B16EE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423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296" y="84221"/>
            <a:ext cx="10072630" cy="1149264"/>
          </a:xfrm>
        </p:spPr>
        <p:txBody>
          <a:bodyPr/>
          <a:lstStyle>
            <a:lvl1pPr>
              <a:defRPr spc="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591B10F-9AE3-44F1-83B7-0D36638C5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423" y="1693273"/>
            <a:ext cx="10018845" cy="356452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8D24B6-D2A2-49C9-BA42-DB7B32029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77E05EC-B5C7-4E5C-99AF-DAA72183B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55A8-5C6D-4241-95DF-81E4F2B16EE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365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113D54B3-3F29-493D-B9C7-8FF2C8DE3569}"/>
              </a:ext>
            </a:extLst>
          </p:cNvPr>
          <p:cNvSpPr/>
          <p:nvPr userDrawn="1"/>
        </p:nvSpPr>
        <p:spPr>
          <a:xfrm>
            <a:off x="0" y="6112042"/>
            <a:ext cx="12193200" cy="7459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C7C7845-42F2-47E4-96D5-7F5977D34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296" y="84221"/>
            <a:ext cx="10515600" cy="114926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2B6E503-A6AE-440E-9524-D5848DBA3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2424" y="1693273"/>
            <a:ext cx="10459450" cy="35645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83F6A5D-1C51-4365-ABBC-26E2E26DE4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722" y="6311973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E1800B5-0CC4-499E-AD85-61BE4A07F5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6721" y="6311994"/>
            <a:ext cx="390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7FF155A8-5C6D-4241-95DF-81E4F2B16EE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EAFFFF7-0E10-4F4B-9970-4B0EEECA844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72013" y="6382198"/>
            <a:ext cx="612000" cy="237601"/>
          </a:xfrm>
          <a:prstGeom prst="rect">
            <a:avLst/>
          </a:prstGeom>
        </p:spPr>
      </p:pic>
      <p:cxnSp>
        <p:nvCxnSpPr>
          <p:cNvPr id="16" name="Rak koppling 15">
            <a:extLst>
              <a:ext uri="{FF2B5EF4-FFF2-40B4-BE49-F238E27FC236}">
                <a16:creationId xmlns:a16="http://schemas.microsoft.com/office/drawing/2014/main" id="{FB36DCB9-B0BC-4692-9E94-7E0F650AAE02}"/>
              </a:ext>
            </a:extLst>
          </p:cNvPr>
          <p:cNvCxnSpPr>
            <a:cxnSpLocks/>
          </p:cNvCxnSpPr>
          <p:nvPr userDrawn="1"/>
        </p:nvCxnSpPr>
        <p:spPr>
          <a:xfrm flipH="1">
            <a:off x="642809" y="6450806"/>
            <a:ext cx="16637" cy="813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ktangel 3">
            <a:extLst>
              <a:ext uri="{FF2B5EF4-FFF2-40B4-BE49-F238E27FC236}">
                <a16:creationId xmlns:a16="http://schemas.microsoft.com/office/drawing/2014/main" id="{EB9E73E2-B998-4067-931F-01E9716BB421}"/>
              </a:ext>
            </a:extLst>
          </p:cNvPr>
          <p:cNvSpPr/>
          <p:nvPr userDrawn="1"/>
        </p:nvSpPr>
        <p:spPr>
          <a:xfrm>
            <a:off x="-2575249" y="841599"/>
            <a:ext cx="24476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Varje rubrik inleds </a:t>
            </a:r>
            <a:r>
              <a:rPr lang="sv-SE" sz="100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 ljusare röd</a:t>
            </a: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 bild. (Bild på inringad färg i paletten)</a:t>
            </a:r>
          </a:p>
          <a:p>
            <a:pPr algn="r">
              <a:spcAft>
                <a:spcPts val="0"/>
              </a:spcAft>
            </a:pPr>
            <a:endParaRPr lang="sv-SE" sz="1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Detta måste göras manuellt genom att markera texten.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4857C6E5-A5AF-4290-829D-C981D052ABE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767" y="1808804"/>
            <a:ext cx="168592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584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9" r:id="rId4"/>
    <p:sldLayoutId id="2147483656" r:id="rId5"/>
    <p:sldLayoutId id="2147483657" r:id="rId6"/>
    <p:sldLayoutId id="2147483660" r:id="rId7"/>
    <p:sldLayoutId id="2147483653" r:id="rId8"/>
    <p:sldLayoutId id="2147483654" r:id="rId9"/>
    <p:sldLayoutId id="2147483650" r:id="rId10"/>
    <p:sldLayoutId id="2147483652" r:id="rId11"/>
    <p:sldLayoutId id="2147483655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 spc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inera.atlassian.net/wiki/spaces/OSOB/pages/2957705629/Anv+ndarforum+2023" TargetMode="Externa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nc/3.0/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573EA7-C0D5-4A99-856B-5428F6A2DA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/>
          <a:lstStyle/>
          <a:p>
            <a:r>
              <a:rPr lang="sv-SE" dirty="0">
                <a:solidFill>
                  <a:schemeClr val="accent1"/>
                </a:solidFill>
              </a:rPr>
              <a:t>Användarforum </a:t>
            </a:r>
            <a:br>
              <a:rPr lang="sv-SE" dirty="0">
                <a:solidFill>
                  <a:schemeClr val="accent1"/>
                </a:solidFill>
              </a:rPr>
            </a:br>
            <a:r>
              <a:rPr lang="sv-SE" sz="1200" dirty="0">
                <a:solidFill>
                  <a:schemeClr val="accent1"/>
                </a:solidFill>
              </a:rPr>
              <a:t> </a:t>
            </a:r>
            <a:br>
              <a:rPr lang="sv-SE" dirty="0">
                <a:solidFill>
                  <a:schemeClr val="accent1"/>
                </a:solidFill>
              </a:rPr>
            </a:br>
            <a:r>
              <a:rPr lang="sv-SE" sz="3600" dirty="0">
                <a:solidFill>
                  <a:schemeClr val="accent1"/>
                </a:solidFill>
              </a:rPr>
              <a:t>Stöd och behandling</a:t>
            </a:r>
            <a:endParaRPr lang="sv-SE" dirty="0"/>
          </a:p>
        </p:txBody>
      </p:sp>
      <p:sp>
        <p:nvSpPr>
          <p:cNvPr id="4" name="Underrubrik 3">
            <a:extLst>
              <a:ext uri="{FF2B5EF4-FFF2-40B4-BE49-F238E27FC236}">
                <a16:creationId xmlns:a16="http://schemas.microsoft.com/office/drawing/2014/main" id="{7C3A8192-81A1-4B54-8CE2-055E1C43C1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2023-04-21</a:t>
            </a:r>
          </a:p>
        </p:txBody>
      </p:sp>
    </p:spTree>
    <p:extLst>
      <p:ext uri="{BB962C8B-B14F-4D97-AF65-F5344CB8AC3E}">
        <p14:creationId xmlns:p14="http://schemas.microsoft.com/office/powerpoint/2010/main" val="2974578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4C2A6F-7FFA-43AB-BDBF-B92E2121C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866" y="389071"/>
            <a:ext cx="10346267" cy="812286"/>
          </a:xfrm>
        </p:spPr>
        <p:txBody>
          <a:bodyPr/>
          <a:lstStyle/>
          <a:p>
            <a:r>
              <a:rPr lang="sv-SE"/>
              <a:t>Axplock från undersökningen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671D853-790C-4C5B-A58D-21EBE8390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866" y="1824038"/>
            <a:ext cx="9126987" cy="3952875"/>
          </a:xfrm>
        </p:spPr>
        <p:txBody>
          <a:bodyPr/>
          <a:lstStyle/>
          <a:p>
            <a:pPr marL="0" indent="0">
              <a:buNone/>
            </a:pPr>
            <a:r>
              <a:rPr lang="sv-SE"/>
              <a:t>Antal svarande: 19 Regioner</a:t>
            </a:r>
          </a:p>
          <a:p>
            <a:pPr marL="0" indent="0">
              <a:buNone/>
            </a:pPr>
            <a:r>
              <a:rPr lang="sv-SE"/>
              <a:t>Potentialen hos tjänsten: 9/10</a:t>
            </a:r>
          </a:p>
          <a:p>
            <a:pPr marL="0" indent="0">
              <a:buNone/>
            </a:pPr>
            <a:r>
              <a:rPr lang="sv-SE"/>
              <a:t>NKI värde: 44</a:t>
            </a:r>
          </a:p>
          <a:p>
            <a:pPr marL="0" indent="0">
              <a:buNone/>
            </a:pPr>
            <a:r>
              <a:rPr lang="sv-SE"/>
              <a:t>Antal resurser per region i snitt: 1,2 (Skåne och Stockholm lyfter snittet över 1)</a:t>
            </a:r>
          </a:p>
          <a:p>
            <a:pPr marL="0" indent="0">
              <a:buNone/>
            </a:pPr>
            <a:r>
              <a:rPr lang="sv-SE"/>
              <a:t>75% Av regionerna saknar mål för tjänsten och saknar övergripande strategi för övriga e-tjänster</a:t>
            </a:r>
          </a:p>
          <a:p>
            <a:pPr marL="0" indent="0">
              <a:buNone/>
            </a:pPr>
            <a:r>
              <a:rPr lang="sv-SE"/>
              <a:t>Stort behov av förändrings/förbättringsarbete, behov och utveckling av tjänst, designstöd, mål och strategi, utvärderingsstöd, samverkansstöd, bättre dialog med Ineras förvaltning och som företag, kunskapshöjning av tjänsten.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8585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E3A499-88C1-4ADD-B388-88328DF65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Störst behov 2022-2023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9A210A1-B0E5-461F-B6BA-A88BC5B9D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4063" y="1789855"/>
            <a:ext cx="7230534" cy="3952875"/>
          </a:xfrm>
        </p:spPr>
        <p:txBody>
          <a:bodyPr/>
          <a:lstStyle/>
          <a:p>
            <a:pPr marL="0" indent="0">
              <a:buNone/>
            </a:pPr>
            <a:r>
              <a:rPr lang="sv-SE"/>
              <a:t>Mål och strategi</a:t>
            </a:r>
          </a:p>
          <a:p>
            <a:pPr marL="0" indent="0">
              <a:buNone/>
            </a:pPr>
            <a:r>
              <a:rPr lang="sv-SE"/>
              <a:t>Utvärdering</a:t>
            </a:r>
          </a:p>
          <a:p>
            <a:pPr marL="0" indent="0">
              <a:buNone/>
            </a:pPr>
            <a:r>
              <a:rPr lang="sv-SE"/>
              <a:t>Samverkan</a:t>
            </a:r>
          </a:p>
          <a:p>
            <a:pPr marL="0" indent="0">
              <a:buNone/>
            </a:pPr>
            <a:r>
              <a:rPr lang="sv-SE" err="1"/>
              <a:t>Behovsinfångst</a:t>
            </a:r>
            <a:r>
              <a:rPr lang="sv-SE"/>
              <a:t> och utveckling av tjänsten</a:t>
            </a:r>
          </a:p>
          <a:p>
            <a:pPr marL="0" indent="0">
              <a:buNone/>
            </a:pPr>
            <a:r>
              <a:rPr lang="sv-SE"/>
              <a:t>Förbättringsarbete och förändringsarbete</a:t>
            </a:r>
          </a:p>
          <a:p>
            <a:pPr marL="0" indent="0">
              <a:buNone/>
            </a:pPr>
            <a:r>
              <a:rPr lang="sv-SE"/>
              <a:t>Dialog med Inera</a:t>
            </a:r>
          </a:p>
          <a:p>
            <a:pPr marL="0" indent="0">
              <a:buNone/>
            </a:pPr>
            <a:r>
              <a:rPr lang="sv-SE"/>
              <a:t>Kunskapshöjning om tjänsten</a:t>
            </a:r>
          </a:p>
          <a:p>
            <a:pPr marL="0" indent="0">
              <a:buNone/>
            </a:pPr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6F7A33E-F408-47AA-AEA0-3024FEF73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F3E442E-C58B-4D08-B622-143ED6D16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2815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2E8279-6A5F-4135-AE37-E32F9277B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867" y="500167"/>
            <a:ext cx="10346267" cy="812286"/>
          </a:xfrm>
        </p:spPr>
        <p:txBody>
          <a:bodyPr/>
          <a:lstStyle/>
          <a:p>
            <a:r>
              <a:rPr lang="sv-SE" dirty="0"/>
              <a:t>Detta har vi gjort hittills för att möta behov: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116C606-3478-4353-97A0-C0D8386FE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867" y="1509006"/>
            <a:ext cx="8041671" cy="3952875"/>
          </a:xfrm>
        </p:spPr>
        <p:txBody>
          <a:bodyPr/>
          <a:lstStyle/>
          <a:p>
            <a:r>
              <a:rPr lang="sv-SE"/>
              <a:t>Kalenderformulär efter feedback (Mötesinbjudan och visning kommer)</a:t>
            </a:r>
          </a:p>
          <a:p>
            <a:r>
              <a:rPr lang="sv-SE"/>
              <a:t>Erbjudit regioner uppföljande avstämningsmöten</a:t>
            </a:r>
          </a:p>
          <a:p>
            <a:r>
              <a:rPr lang="sv-SE"/>
              <a:t>Framtagande av nyttokalkyl</a:t>
            </a:r>
          </a:p>
          <a:p>
            <a:r>
              <a:rPr lang="sv-SE"/>
              <a:t>Metodstöd</a:t>
            </a:r>
          </a:p>
          <a:p>
            <a:r>
              <a:rPr lang="sv-SE"/>
              <a:t>Samverkansstöd</a:t>
            </a:r>
          </a:p>
          <a:p>
            <a:r>
              <a:rPr lang="sv-SE"/>
              <a:t>Användarforum</a:t>
            </a:r>
          </a:p>
          <a:p>
            <a:r>
              <a:rPr lang="sv-SE"/>
              <a:t>Kommunikation om tjänsten</a:t>
            </a:r>
          </a:p>
          <a:p>
            <a:r>
              <a:rPr lang="sv-SE"/>
              <a:t>Nationell utgivning</a:t>
            </a:r>
          </a:p>
          <a:p>
            <a:r>
              <a:rPr lang="sv-SE"/>
              <a:t>Ett år + utan incident eller </a:t>
            </a:r>
            <a:r>
              <a:rPr lang="sv-SE" err="1"/>
              <a:t>nertid</a:t>
            </a:r>
            <a:r>
              <a:rPr lang="sv-SE"/>
              <a:t> för plattformen</a:t>
            </a:r>
          </a:p>
          <a:p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BB775F-2CA4-4ADC-8C1A-278E489A2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0219413-E634-4B23-A1E8-A199F3A22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2623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2E8279-6A5F-4135-AE37-E32F9277B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867" y="500167"/>
            <a:ext cx="10346267" cy="812286"/>
          </a:xfrm>
        </p:spPr>
        <p:txBody>
          <a:bodyPr/>
          <a:lstStyle/>
          <a:p>
            <a:r>
              <a:rPr lang="sv-SE"/>
              <a:t>Som kommer: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116C606-3478-4353-97A0-C0D8386FE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866" y="1312453"/>
            <a:ext cx="8041671" cy="3952875"/>
          </a:xfrm>
        </p:spPr>
        <p:txBody>
          <a:bodyPr/>
          <a:lstStyle/>
          <a:p>
            <a:r>
              <a:rPr lang="sv-SE"/>
              <a:t>Leveranser i nationell utgivning (EDE-Q och CIA </a:t>
            </a:r>
            <a:r>
              <a:rPr lang="sv-SE" err="1"/>
              <a:t>acceptanstestas</a:t>
            </a:r>
            <a:r>
              <a:rPr lang="sv-SE"/>
              <a:t> under Maj av verksamheter) (Testfall 2 och Övertagande av moment under hösten)</a:t>
            </a:r>
          </a:p>
          <a:p>
            <a:r>
              <a:rPr lang="sv-SE"/>
              <a:t>Designguiden och införandeguiden uppdateras</a:t>
            </a:r>
          </a:p>
          <a:p>
            <a:r>
              <a:rPr lang="sv-SE"/>
              <a:t>Designnätverket kommer ha fler återkommande aktiviteter</a:t>
            </a:r>
          </a:p>
          <a:p>
            <a:r>
              <a:rPr lang="sv-SE"/>
              <a:t>Mer kommunikation utåt om tjänsten </a:t>
            </a:r>
          </a:p>
          <a:p>
            <a:pPr lvl="1"/>
            <a:r>
              <a:rPr lang="sv-SE" err="1"/>
              <a:t>Vitalis</a:t>
            </a:r>
            <a:r>
              <a:rPr lang="sv-SE"/>
              <a:t> </a:t>
            </a:r>
          </a:p>
          <a:p>
            <a:pPr lvl="1"/>
            <a:r>
              <a:rPr lang="sv-SE"/>
              <a:t>Samarbeten med SKR och Adda </a:t>
            </a:r>
            <a:r>
              <a:rPr lang="sv-SE" err="1"/>
              <a:t>mfl.</a:t>
            </a:r>
            <a:endParaRPr lang="sv-SE"/>
          </a:p>
          <a:p>
            <a:pPr lvl="1"/>
            <a:r>
              <a:rPr lang="sv-SE"/>
              <a:t>Lyfter pågående initiativ</a:t>
            </a:r>
          </a:p>
          <a:p>
            <a:pPr lvl="1"/>
            <a:r>
              <a:rPr lang="sv-SE"/>
              <a:t>Publicering av matris av tillgängliga program i teams (Finns redan nu!)</a:t>
            </a:r>
          </a:p>
          <a:p>
            <a:r>
              <a:rPr lang="sv-SE"/>
              <a:t>Samverkansstöd</a:t>
            </a:r>
          </a:p>
          <a:p>
            <a:r>
              <a:rPr lang="sv-SE"/>
              <a:t>Ny </a:t>
            </a:r>
            <a:r>
              <a:rPr lang="sv-SE" err="1"/>
              <a:t>roadmap</a:t>
            </a:r>
            <a:r>
              <a:rPr lang="sv-SE"/>
              <a:t> </a:t>
            </a:r>
          </a:p>
          <a:p>
            <a:pPr marL="0" indent="0">
              <a:buNone/>
            </a:pPr>
            <a:endParaRPr lang="sv-SE"/>
          </a:p>
          <a:p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BB775F-2CA4-4ADC-8C1A-278E489A2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0219413-E634-4B23-A1E8-A199F3A22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9771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3203B0-9635-4ABF-BE64-FD805C817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Checklista för utbildning – kolla din kunskap!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143E73D-FB46-4ED6-947C-A4FDAADD5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Ny sida på </a:t>
            </a:r>
            <a:r>
              <a:rPr lang="sv-SE" dirty="0" err="1"/>
              <a:t>confluence</a:t>
            </a:r>
            <a:r>
              <a:rPr lang="sv-SE" dirty="0"/>
              <a:t> för Stöd och behandling</a:t>
            </a:r>
          </a:p>
          <a:p>
            <a:r>
              <a:rPr lang="sv-SE" dirty="0"/>
              <a:t>Använd för att…</a:t>
            </a:r>
          </a:p>
          <a:p>
            <a:pPr lvl="1"/>
            <a:r>
              <a:rPr lang="sv-SE" dirty="0"/>
              <a:t>Skapa utbildningsmaterial</a:t>
            </a:r>
          </a:p>
          <a:p>
            <a:pPr lvl="1"/>
            <a:r>
              <a:rPr lang="sv-SE" dirty="0"/>
              <a:t>Se över rutiner för dig själv och verksamheter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3476568-EAE8-4CF2-980E-4D670FB0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A9BA618-38F3-4AD0-B0A7-C88266524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55A8-5C6D-4241-95DF-81E4F2B16EE5}" type="slidenum">
              <a:rPr lang="sv-SE" smtClean="0"/>
              <a:t>14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1CF56F7-0348-405F-9134-E79295AA5B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336" t="23889" r="2812" b="18333"/>
          <a:stretch/>
        </p:blipFill>
        <p:spPr>
          <a:xfrm>
            <a:off x="5993949" y="3693894"/>
            <a:ext cx="5275628" cy="226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89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BDC100-F96C-4F7E-91D8-28F42007C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7EA1ACE-F745-469A-9F5D-EDBECE153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275" y="1375220"/>
            <a:ext cx="10459450" cy="356452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b="1" dirty="0">
                <a:ea typeface="+mn-lt"/>
                <a:cs typeface="+mn-lt"/>
              </a:rPr>
              <a:t>Nationella förvaltningen informerar</a:t>
            </a:r>
          </a:p>
          <a:p>
            <a:pPr lvl="1"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Teknikinformation	</a:t>
            </a:r>
          </a:p>
          <a:p>
            <a:pPr lvl="1"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Aktuella ämnen</a:t>
            </a:r>
          </a:p>
          <a:p>
            <a:pPr lvl="1">
              <a:lnSpc>
                <a:spcPct val="100000"/>
              </a:lnSpc>
            </a:pPr>
            <a:r>
              <a:rPr lang="sv-SE" b="1" dirty="0">
                <a:ea typeface="+mn-lt"/>
                <a:cs typeface="+mn-lt"/>
              </a:rPr>
              <a:t>Support</a:t>
            </a:r>
          </a:p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Anmälda frågor </a:t>
            </a:r>
          </a:p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På gång i regionerna</a:t>
            </a:r>
          </a:p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Sammanfattning av dagens användarforum</a:t>
            </a:r>
          </a:p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Nästa användarforum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7A5240F-EF9B-4653-A677-35F7A68F0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DE2E8E3-5EA4-4906-B204-9BF711DF2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89D8-6223-4B1D-82AB-19C377706A8C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0241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2DFB7A-E755-406F-965A-19820751E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840" y="433853"/>
            <a:ext cx="5732929" cy="988547"/>
          </a:xfrm>
        </p:spPr>
        <p:txBody>
          <a:bodyPr anchor="t">
            <a:normAutofit/>
          </a:bodyPr>
          <a:lstStyle/>
          <a:p>
            <a:r>
              <a:rPr lang="sv-SE" dirty="0"/>
              <a:t>Support</a:t>
            </a:r>
          </a:p>
        </p:txBody>
      </p:sp>
      <p:sp>
        <p:nvSpPr>
          <p:cNvPr id="17" name="Subtitle 3">
            <a:extLst>
              <a:ext uri="{FF2B5EF4-FFF2-40B4-BE49-F238E27FC236}">
                <a16:creationId xmlns:a16="http://schemas.microsoft.com/office/drawing/2014/main" id="{984AADB6-8E22-7B82-FC32-8B2EDEA619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5840" y="6284797"/>
            <a:ext cx="5717628" cy="410286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latshållare för bildnummer 4" hidden="1">
            <a:extLst>
              <a:ext uri="{FF2B5EF4-FFF2-40B4-BE49-F238E27FC236}">
                <a16:creationId xmlns:a16="http://schemas.microsoft.com/office/drawing/2014/main" id="{73C86AAB-191F-4895-9E1F-B88BBC89DF8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11900"/>
            <a:ext cx="39052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1B389D8-6223-4B1D-82AB-19C377706A8C}" type="slidenum">
              <a:rPr lang="sv-SE" smtClean="0"/>
              <a:pPr>
                <a:spcAft>
                  <a:spcPts val="600"/>
                </a:spcAft>
              </a:pPr>
              <a:t>16</a:t>
            </a:fld>
            <a:endParaRPr lang="sv-SE"/>
          </a:p>
        </p:txBody>
      </p:sp>
      <p:sp>
        <p:nvSpPr>
          <p:cNvPr id="12" name="Platshållare för innehåll 8">
            <a:extLst>
              <a:ext uri="{FF2B5EF4-FFF2-40B4-BE49-F238E27FC236}">
                <a16:creationId xmlns:a16="http://schemas.microsoft.com/office/drawing/2014/main" id="{69836D69-EE7E-4570-B7C2-86EC0D73D187}"/>
              </a:ext>
            </a:extLst>
          </p:cNvPr>
          <p:cNvSpPr txBox="1">
            <a:spLocks/>
          </p:cNvSpPr>
          <p:nvPr/>
        </p:nvSpPr>
        <p:spPr>
          <a:xfrm>
            <a:off x="922424" y="1693273"/>
            <a:ext cx="7954876" cy="35645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dirty="0"/>
          </a:p>
        </p:txBody>
      </p:sp>
      <p:pic>
        <p:nvPicPr>
          <p:cNvPr id="4" name="Bildobjekt 3" descr="En bild som visar text&#10;&#10;Automatiskt genererad beskrivning">
            <a:extLst>
              <a:ext uri="{FF2B5EF4-FFF2-40B4-BE49-F238E27FC236}">
                <a16:creationId xmlns:a16="http://schemas.microsoft.com/office/drawing/2014/main" id="{494948AF-B6B5-427A-BAD1-19A2E8005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940" y="157123"/>
            <a:ext cx="29337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21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BDC100-F96C-4F7E-91D8-28F42007C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7EA1ACE-F745-469A-9F5D-EDBECE153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275" y="1375221"/>
            <a:ext cx="10459450" cy="356452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Nationella förvaltningen informerar</a:t>
            </a:r>
          </a:p>
          <a:p>
            <a:pPr lvl="1"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Teknikinformation	</a:t>
            </a:r>
          </a:p>
          <a:p>
            <a:pPr lvl="1"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Aktuella ämnen</a:t>
            </a:r>
          </a:p>
          <a:p>
            <a:pPr lvl="1"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Support</a:t>
            </a:r>
          </a:p>
          <a:p>
            <a:pPr>
              <a:lnSpc>
                <a:spcPct val="100000"/>
              </a:lnSpc>
            </a:pPr>
            <a:r>
              <a:rPr lang="sv-SE" b="1" dirty="0">
                <a:ea typeface="+mn-lt"/>
                <a:cs typeface="+mn-lt"/>
              </a:rPr>
              <a:t>Anmälda frågor </a:t>
            </a:r>
          </a:p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På gång i regionerna</a:t>
            </a:r>
          </a:p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Sammanfattning av dagens användarforum</a:t>
            </a:r>
          </a:p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Nästa användarforum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7A5240F-EF9B-4653-A677-35F7A68F0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DE2E8E3-5EA4-4906-B204-9BF711DF2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89D8-6223-4B1D-82AB-19C377706A8C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4431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AC35794A-941E-41BC-A96F-61315D2AF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132" y="136733"/>
            <a:ext cx="10567736" cy="712192"/>
          </a:xfrm>
        </p:spPr>
        <p:txBody>
          <a:bodyPr/>
          <a:lstStyle/>
          <a:p>
            <a:r>
              <a:rPr lang="sv-SE" dirty="0"/>
              <a:t>Anmälda frågor</a:t>
            </a:r>
          </a:p>
        </p:txBody>
      </p:sp>
      <p:sp>
        <p:nvSpPr>
          <p:cNvPr id="16" name="Platshållare för innehåll 15">
            <a:extLst>
              <a:ext uri="{FF2B5EF4-FFF2-40B4-BE49-F238E27FC236}">
                <a16:creationId xmlns:a16="http://schemas.microsoft.com/office/drawing/2014/main" id="{81228A0D-0352-40A4-BD68-CE4EF8F51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63" y="985658"/>
            <a:ext cx="7168001" cy="3976007"/>
          </a:xfrm>
        </p:spPr>
        <p:txBody>
          <a:bodyPr vert="horz" lIns="0" tIns="0" rIns="0" bIns="0" rtlCol="0" anchor="t">
            <a:noAutofit/>
          </a:bodyPr>
          <a:lstStyle/>
          <a:p>
            <a:pPr algn="l"/>
            <a:r>
              <a:rPr lang="sv-SE" dirty="0">
                <a:ea typeface="+mn-lt"/>
                <a:cs typeface="+mn-lt"/>
              </a:rPr>
              <a:t>Vad bör finnas med i innehållskatalogen kring ett program? målgrupp, behandlare, kontaktperson och om programmet kan delas till andra regioner? (Sydöstra sjukvårdsregionen)</a:t>
            </a:r>
          </a:p>
          <a:p>
            <a:pPr algn="l"/>
            <a:r>
              <a:rPr lang="sv-SE" dirty="0">
                <a:ea typeface="+mn-lt"/>
                <a:cs typeface="+mn-lt"/>
              </a:rPr>
              <a:t>Utmaningar kring medarbetaruppdrag och Min vårdplan (Västerbotten)</a:t>
            </a:r>
          </a:p>
          <a:p>
            <a:pPr algn="l"/>
            <a:r>
              <a:rPr lang="sv-SE" dirty="0">
                <a:ea typeface="+mn-lt"/>
                <a:cs typeface="+mn-lt"/>
              </a:rPr>
              <a:t>Jävsdeklaration och eventuell nationell standard för innehållansvariga för stöd och behandlingsprogram (Region Östergötland). </a:t>
            </a:r>
          </a:p>
          <a:p>
            <a:endParaRPr lang="sv-SE" sz="1600" dirty="0">
              <a:ea typeface="+mn-lt"/>
              <a:cs typeface="+mn-lt"/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4C523F7-2C97-4895-B794-AC4097AC2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89D8-6223-4B1D-82AB-19C377706A8C}" type="slidenum">
              <a:rPr lang="sv-SE" smtClean="0"/>
              <a:t>18</a:t>
            </a:fld>
            <a:r>
              <a:rPr lang="sv-SE" dirty="0"/>
              <a:t>/</a:t>
            </a:r>
          </a:p>
        </p:txBody>
      </p:sp>
      <p:pic>
        <p:nvPicPr>
          <p:cNvPr id="1026" name="Picture 2" descr="Gratis bilder av Frågetecken">
            <a:extLst>
              <a:ext uri="{FF2B5EF4-FFF2-40B4-BE49-F238E27FC236}">
                <a16:creationId xmlns:a16="http://schemas.microsoft.com/office/drawing/2014/main" id="{A7FDC7B8-9B8E-40BF-97E8-4C7A5E6D4E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91" r="10000"/>
          <a:stretch/>
        </p:blipFill>
        <p:spPr bwMode="auto">
          <a:xfrm>
            <a:off x="7674122" y="0"/>
            <a:ext cx="4517877" cy="612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292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BDC100-F96C-4F7E-91D8-28F42007C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7EA1ACE-F745-469A-9F5D-EDBECE153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296" y="1335464"/>
            <a:ext cx="10459450" cy="356452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Nationella förvaltningen informerar</a:t>
            </a:r>
          </a:p>
          <a:p>
            <a:pPr lvl="1"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Teknikinformation	</a:t>
            </a:r>
          </a:p>
          <a:p>
            <a:pPr lvl="1"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Aktuella ämnen</a:t>
            </a:r>
          </a:p>
          <a:p>
            <a:pPr lvl="1"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Support</a:t>
            </a:r>
          </a:p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Anmälda frågor </a:t>
            </a:r>
          </a:p>
          <a:p>
            <a:pPr>
              <a:lnSpc>
                <a:spcPct val="100000"/>
              </a:lnSpc>
            </a:pPr>
            <a:r>
              <a:rPr lang="sv-SE" b="1" dirty="0">
                <a:ea typeface="+mn-lt"/>
                <a:cs typeface="+mn-lt"/>
              </a:rPr>
              <a:t>På gång i regionerna</a:t>
            </a:r>
          </a:p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Sammanfattning av dagens användarforum</a:t>
            </a:r>
          </a:p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Nästa användarforum</a:t>
            </a:r>
          </a:p>
          <a:p>
            <a:pPr marL="0" indent="0">
              <a:lnSpc>
                <a:spcPct val="100000"/>
              </a:lnSpc>
              <a:buNone/>
            </a:pPr>
            <a:endParaRPr lang="sv-SE" dirty="0"/>
          </a:p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7A5240F-EF9B-4653-A677-35F7A68F0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DE2E8E3-5EA4-4906-B204-9BF711DF2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89D8-6223-4B1D-82AB-19C377706A8C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4750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B3CAC4E-845C-4464-A04D-C4DB3DE4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44713"/>
          </a:xfrm>
        </p:spPr>
        <p:txBody>
          <a:bodyPr/>
          <a:lstStyle/>
          <a:p>
            <a:pPr algn="ctr"/>
            <a:r>
              <a:rPr lang="en-US" dirty="0" err="1"/>
              <a:t>Några</a:t>
            </a:r>
            <a:r>
              <a:rPr lang="en-US" dirty="0"/>
              <a:t> </a:t>
            </a:r>
            <a:r>
              <a:rPr lang="en-US" dirty="0" err="1"/>
              <a:t>enkla</a:t>
            </a:r>
            <a:r>
              <a:rPr lang="en-US" dirty="0"/>
              <a:t> </a:t>
            </a:r>
            <a:r>
              <a:rPr lang="en-US" dirty="0" err="1"/>
              <a:t>förhållningsregler</a:t>
            </a:r>
            <a:r>
              <a:rPr lang="en-US" dirty="0"/>
              <a:t> </a:t>
            </a:r>
            <a:r>
              <a:rPr lang="en-US" dirty="0" err="1"/>
              <a:t>innan</a:t>
            </a:r>
            <a:r>
              <a:rPr lang="en-US" dirty="0"/>
              <a:t> vi </a:t>
            </a:r>
            <a:r>
              <a:rPr lang="en-US" dirty="0" err="1"/>
              <a:t>börjar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993CAB1-87C1-455A-819E-ACEEB2937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547"/>
            <a:ext cx="11130280" cy="4351338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sv-SE" dirty="0"/>
              <a:t>Mikrofonen avstängd, förutom när du vill säga något.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sv-SE" dirty="0"/>
              <a:t>Vill du säga något? Skriv i chatten eller använd funktionen ”Räck upp handen”.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sv-SE" sz="1800" dirty="0"/>
              <a:t>Om du vill prata, glöm inte att inleda med att presentera dig med namn samt region.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sv-SE" dirty="0"/>
              <a:t>Stäng av er kamera för allas skull.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sv-SE" dirty="0"/>
              <a:t>Användarforumet spelas in och publiceras på Öppna </a:t>
            </a:r>
            <a:r>
              <a:rPr lang="sv-SE" dirty="0" err="1"/>
              <a:t>confluence</a:t>
            </a:r>
            <a:r>
              <a:rPr lang="sv-SE" dirty="0"/>
              <a:t>. </a:t>
            </a:r>
            <a:endParaRPr lang="en-US" dirty="0"/>
          </a:p>
        </p:txBody>
      </p:sp>
      <p:pic>
        <p:nvPicPr>
          <p:cNvPr id="5" name="Bild 4" descr="Poddsändning">
            <a:extLst>
              <a:ext uri="{FF2B5EF4-FFF2-40B4-BE49-F238E27FC236}">
                <a16:creationId xmlns:a16="http://schemas.microsoft.com/office/drawing/2014/main" id="{BBECEADC-8CA8-4164-849C-07EB5F4D1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09452" y="1451911"/>
            <a:ext cx="692482" cy="692482"/>
          </a:xfrm>
          <a:prstGeom prst="rect">
            <a:avLst/>
          </a:prstGeom>
        </p:spPr>
      </p:pic>
      <p:pic>
        <p:nvPicPr>
          <p:cNvPr id="6" name="Bild 5" descr="Videokamera">
            <a:extLst>
              <a:ext uri="{FF2B5EF4-FFF2-40B4-BE49-F238E27FC236}">
                <a16:creationId xmlns:a16="http://schemas.microsoft.com/office/drawing/2014/main" id="{444986D8-15ED-4B88-BCA7-52BCC50FBD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60161" y="3521727"/>
            <a:ext cx="596109" cy="596109"/>
          </a:xfrm>
          <a:prstGeom prst="rect">
            <a:avLst/>
          </a:prstGeom>
        </p:spPr>
      </p:pic>
      <p:pic>
        <p:nvPicPr>
          <p:cNvPr id="3" name="Bild 2" descr="Filmklappa med hel fyllning">
            <a:extLst>
              <a:ext uri="{FF2B5EF4-FFF2-40B4-BE49-F238E27FC236}">
                <a16:creationId xmlns:a16="http://schemas.microsoft.com/office/drawing/2014/main" id="{32A7759F-F2D2-466D-B470-B88B57B60D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58785" y="4283201"/>
            <a:ext cx="691359" cy="691359"/>
          </a:xfrm>
          <a:prstGeom prst="rect">
            <a:avLst/>
          </a:prstGeom>
        </p:spPr>
      </p:pic>
      <p:pic>
        <p:nvPicPr>
          <p:cNvPr id="8" name="Bild 7" descr="Stäng med hel fyllning">
            <a:extLst>
              <a:ext uri="{FF2B5EF4-FFF2-40B4-BE49-F238E27FC236}">
                <a16:creationId xmlns:a16="http://schemas.microsoft.com/office/drawing/2014/main" id="{C0EFF943-D4CD-45A5-B84E-CC15B29E75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20369" y="3429000"/>
            <a:ext cx="781565" cy="781565"/>
          </a:xfrm>
          <a:prstGeom prst="rect">
            <a:avLst/>
          </a:prstGeom>
        </p:spPr>
      </p:pic>
      <p:pic>
        <p:nvPicPr>
          <p:cNvPr id="12" name="Bild 11" descr="Stäng med hel fyllning">
            <a:extLst>
              <a:ext uri="{FF2B5EF4-FFF2-40B4-BE49-F238E27FC236}">
                <a16:creationId xmlns:a16="http://schemas.microsoft.com/office/drawing/2014/main" id="{18D4DD37-C385-4B27-A17E-B201DE59DD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64911" y="1358673"/>
            <a:ext cx="781565" cy="781565"/>
          </a:xfrm>
          <a:prstGeom prst="rect">
            <a:avLst/>
          </a:prstGeom>
        </p:spPr>
      </p:pic>
      <p:pic>
        <p:nvPicPr>
          <p:cNvPr id="13" name="Bild 12" descr="Chattbubbla med hel fyllning">
            <a:extLst>
              <a:ext uri="{FF2B5EF4-FFF2-40B4-BE49-F238E27FC236}">
                <a16:creationId xmlns:a16="http://schemas.microsoft.com/office/drawing/2014/main" id="{ADF5A4C4-B38F-46A1-A720-9D7990C692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0583569">
            <a:off x="10289470" y="2345486"/>
            <a:ext cx="587792" cy="587792"/>
          </a:xfrm>
          <a:prstGeom prst="rect">
            <a:avLst/>
          </a:prstGeom>
        </p:spPr>
      </p:pic>
      <p:pic>
        <p:nvPicPr>
          <p:cNvPr id="15" name="Bild 14" descr="Höjd hand kontur">
            <a:extLst>
              <a:ext uri="{FF2B5EF4-FFF2-40B4-BE49-F238E27FC236}">
                <a16:creationId xmlns:a16="http://schemas.microsoft.com/office/drawing/2014/main" id="{A1FEA663-DB3A-434F-99D7-B0F02F1BA24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372961">
            <a:off x="10666396" y="2599131"/>
            <a:ext cx="535420" cy="53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302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2F9AA7-68FB-4654-9D25-2C96CBC00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På gång i regionerna 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39CB61E-7DB2-48E0-B47F-06B0F0291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AB0EA59-9785-4034-A948-1168C30F0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89D8-6223-4B1D-82AB-19C377706A8C}" type="slidenum">
              <a:rPr lang="sv-SE" smtClean="0"/>
              <a:t>20</a:t>
            </a:fld>
            <a:endParaRPr lang="sv-SE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E9EE1F23-2162-434A-B87E-BC5180C07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757" y="1547499"/>
            <a:ext cx="5804800" cy="3564527"/>
          </a:xfrm>
        </p:spPr>
        <p:txBody>
          <a:bodyPr/>
          <a:lstStyle/>
          <a:p>
            <a:pPr marL="0" indent="0">
              <a:buNone/>
            </a:pPr>
            <a:endParaRPr lang="sv-SE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sv-SE" sz="2400" dirty="0">
                <a:ea typeface="+mn-lt"/>
                <a:cs typeface="+mn-lt"/>
              </a:rPr>
              <a:t>Vad är på gång i regionerna just nu?  </a:t>
            </a:r>
            <a:endParaRPr lang="sv-SE" sz="2400" dirty="0"/>
          </a:p>
          <a:p>
            <a:endParaRPr lang="sv-SE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BA1AAA78-620D-49AB-9B5A-4F394CBA4160}"/>
              </a:ext>
            </a:extLst>
          </p:cNvPr>
          <p:cNvSpPr/>
          <p:nvPr/>
        </p:nvSpPr>
        <p:spPr>
          <a:xfrm rot="20500736">
            <a:off x="1444747" y="4030099"/>
            <a:ext cx="4138502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C00000"/>
            </a:solidFill>
            <a:round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36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ORDET ÄR FRITT!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02DD74B5-2F26-4C3B-8C0A-FC4A653DD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7775" y="0"/>
            <a:ext cx="4046468" cy="611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978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BDC100-F96C-4F7E-91D8-28F42007C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7EA1ACE-F745-469A-9F5D-EDBECE153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296" y="1375221"/>
            <a:ext cx="10459450" cy="356452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Förvaltningen informerar</a:t>
            </a:r>
          </a:p>
          <a:p>
            <a:pPr lvl="1"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Teknikinformation	</a:t>
            </a:r>
          </a:p>
          <a:p>
            <a:pPr lvl="1"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Aktuella ämnen</a:t>
            </a:r>
          </a:p>
          <a:p>
            <a:pPr lvl="1"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Support</a:t>
            </a:r>
          </a:p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Anmälda frågor </a:t>
            </a:r>
          </a:p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På gång i regionerna</a:t>
            </a:r>
          </a:p>
          <a:p>
            <a:pPr>
              <a:lnSpc>
                <a:spcPct val="100000"/>
              </a:lnSpc>
            </a:pPr>
            <a:r>
              <a:rPr lang="sv-SE" b="1" dirty="0">
                <a:ea typeface="+mn-lt"/>
                <a:cs typeface="+mn-lt"/>
              </a:rPr>
              <a:t>Sammanfattning av dagens användarforum</a:t>
            </a:r>
          </a:p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Nästa användarforum</a:t>
            </a:r>
          </a:p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DE2E8E3-5EA4-4906-B204-9BF711DF2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89D8-6223-4B1D-82AB-19C377706A8C}" type="slidenum">
              <a:rPr lang="sv-SE" smtClean="0"/>
              <a:t>21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293085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6840DE-D0FF-4145-843F-B1AB943A3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Sammanfattning av dagens användarforum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F0BB36F-BDC0-4C02-A2FD-EB8CEA53D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296" y="1572641"/>
            <a:ext cx="10459450" cy="356452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sz="1800" dirty="0">
                <a:ea typeface="+mn-lt"/>
                <a:cs typeface="+mn-lt"/>
              </a:rPr>
              <a:t>Nationella förvaltningen informerar</a:t>
            </a:r>
          </a:p>
          <a:p>
            <a:pPr lvl="1">
              <a:lnSpc>
                <a:spcPct val="100000"/>
              </a:lnSpc>
            </a:pPr>
            <a:r>
              <a:rPr lang="sv-SE" sz="1800" dirty="0">
                <a:ea typeface="+mn-lt"/>
                <a:cs typeface="+mn-lt"/>
              </a:rPr>
              <a:t>Teknikinformation	</a:t>
            </a:r>
          </a:p>
          <a:p>
            <a:pPr lvl="1">
              <a:lnSpc>
                <a:spcPct val="100000"/>
              </a:lnSpc>
            </a:pPr>
            <a:r>
              <a:rPr lang="sv-SE" sz="1800" dirty="0">
                <a:ea typeface="+mn-lt"/>
                <a:cs typeface="+mn-lt"/>
              </a:rPr>
              <a:t>Aktuella ämnen</a:t>
            </a:r>
          </a:p>
          <a:p>
            <a:pPr lvl="1">
              <a:lnSpc>
                <a:spcPct val="100000"/>
              </a:lnSpc>
            </a:pPr>
            <a:r>
              <a:rPr lang="sv-SE" sz="1800" dirty="0">
                <a:ea typeface="+mn-lt"/>
                <a:cs typeface="+mn-lt"/>
              </a:rPr>
              <a:t>Support</a:t>
            </a:r>
          </a:p>
          <a:p>
            <a:pPr>
              <a:lnSpc>
                <a:spcPct val="100000"/>
              </a:lnSpc>
            </a:pPr>
            <a:r>
              <a:rPr lang="sv-SE" sz="1800" dirty="0">
                <a:ea typeface="+mn-lt"/>
                <a:cs typeface="+mn-lt"/>
              </a:rPr>
              <a:t>Anmälda frågor </a:t>
            </a:r>
          </a:p>
          <a:p>
            <a:pPr lvl="1"/>
            <a:r>
              <a:rPr lang="sv-SE" sz="1800" dirty="0">
                <a:ea typeface="+mn-lt"/>
                <a:cs typeface="+mn-lt"/>
              </a:rPr>
              <a:t>Vad bör finnas med i innehållskatalogen kring ett program? </a:t>
            </a:r>
          </a:p>
          <a:p>
            <a:pPr lvl="1"/>
            <a:r>
              <a:rPr lang="sv-SE" sz="1800" dirty="0">
                <a:ea typeface="+mn-lt"/>
                <a:cs typeface="+mn-lt"/>
              </a:rPr>
              <a:t>Utmaningar kring medarbetaruppdrag och Min vårdplan </a:t>
            </a:r>
          </a:p>
          <a:p>
            <a:pPr lvl="1"/>
            <a:r>
              <a:rPr lang="sv-SE" sz="1800" dirty="0">
                <a:ea typeface="+mn-lt"/>
                <a:cs typeface="+mn-lt"/>
              </a:rPr>
              <a:t>Jävsdeklaration och eventuell nationell standard för innehållansvariga för stöd och behandlingsprogram</a:t>
            </a:r>
          </a:p>
          <a:p>
            <a:pPr>
              <a:lnSpc>
                <a:spcPct val="100000"/>
              </a:lnSpc>
            </a:pPr>
            <a:r>
              <a:rPr lang="sv-SE" sz="1800" dirty="0">
                <a:ea typeface="+mn-lt"/>
                <a:cs typeface="+mn-lt"/>
              </a:rPr>
              <a:t>På gång i regionerna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9CFE46A-FE09-46F7-953A-876A2F174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F2390D9-FD4B-49A5-A84A-D5E6DDB85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89D8-6223-4B1D-82AB-19C377706A8C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08188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BDC100-F96C-4F7E-91D8-28F42007C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7EA1ACE-F745-469A-9F5D-EDBECE153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296" y="1375221"/>
            <a:ext cx="10459450" cy="356452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Nationella förvaltningen informerar</a:t>
            </a:r>
          </a:p>
          <a:p>
            <a:pPr lvl="1"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Teknikinformation	</a:t>
            </a:r>
          </a:p>
          <a:p>
            <a:pPr lvl="1"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Aktuella ämnen</a:t>
            </a:r>
          </a:p>
          <a:p>
            <a:pPr lvl="1"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Support</a:t>
            </a:r>
          </a:p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Anmälda frågor </a:t>
            </a:r>
          </a:p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På gång i regionerna</a:t>
            </a:r>
          </a:p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Sammanfattning av dagens användarforum</a:t>
            </a:r>
          </a:p>
          <a:p>
            <a:pPr>
              <a:lnSpc>
                <a:spcPct val="100000"/>
              </a:lnSpc>
            </a:pPr>
            <a:r>
              <a:rPr lang="sv-SE" b="1" dirty="0">
                <a:ea typeface="+mn-lt"/>
                <a:cs typeface="+mn-lt"/>
              </a:rPr>
              <a:t>Nästa användarforum</a:t>
            </a:r>
          </a:p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7A5240F-EF9B-4653-A677-35F7A68F0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DE2E8E3-5EA4-4906-B204-9BF711DF2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89D8-6223-4B1D-82AB-19C377706A8C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17716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4ECAD1-1366-4DC6-A52D-46CAD4EDE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Kommande användarforum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BCACF75-476D-4F67-8A65-18DCB5017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199" y="4843287"/>
            <a:ext cx="10515600" cy="930428"/>
          </a:xfrm>
        </p:spPr>
        <p:txBody>
          <a:bodyPr/>
          <a:lstStyle/>
          <a:p>
            <a:pPr marL="0" indent="0">
              <a:buNone/>
            </a:pPr>
            <a:endParaRPr lang="sv-SE" dirty="0">
              <a:ea typeface="Open Sans"/>
              <a:cs typeface="Open Sans"/>
            </a:endParaRPr>
          </a:p>
          <a:p>
            <a:pPr marL="0" indent="0">
              <a:buNone/>
            </a:pPr>
            <a:r>
              <a:rPr lang="sv-SE" dirty="0">
                <a:hlinkClick r:id="rId2"/>
              </a:rPr>
              <a:t>Stöd och behandlings Användarforum 2023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A023E84-A1EB-4477-8B49-1989F555A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035B657-67F1-4FD9-8175-5BA0694EB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89D8-6223-4B1D-82AB-19C377706A8C}" type="slidenum">
              <a:rPr lang="sv-SE" smtClean="0"/>
              <a:t>24</a:t>
            </a:fld>
            <a:endParaRPr lang="sv-SE"/>
          </a:p>
        </p:txBody>
      </p:sp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BEDBE730-6B3A-44EE-B3F9-3E984C11E9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031391"/>
              </p:ext>
            </p:extLst>
          </p:nvPr>
        </p:nvGraphicFramePr>
        <p:xfrm>
          <a:off x="534199" y="1569953"/>
          <a:ext cx="11229975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3845">
                  <a:extLst>
                    <a:ext uri="{9D8B030D-6E8A-4147-A177-3AD203B41FA5}">
                      <a16:colId xmlns:a16="http://schemas.microsoft.com/office/drawing/2014/main" val="3436364400"/>
                    </a:ext>
                  </a:extLst>
                </a:gridCol>
                <a:gridCol w="8396130">
                  <a:extLst>
                    <a:ext uri="{9D8B030D-6E8A-4147-A177-3AD203B41FA5}">
                      <a16:colId xmlns:a16="http://schemas.microsoft.com/office/drawing/2014/main" val="1092032681"/>
                    </a:ext>
                  </a:extLst>
                </a:gridCol>
              </a:tblGrid>
              <a:tr h="221448">
                <a:tc>
                  <a:txBody>
                    <a:bodyPr/>
                    <a:lstStyle/>
                    <a:p>
                      <a:r>
                        <a:rPr lang="sv-SE" sz="1400" dirty="0"/>
                        <a:t>Datum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Preliminär agenda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612703"/>
                  </a:ext>
                </a:extLst>
              </a:tr>
              <a:tr h="963379">
                <a:tc>
                  <a:txBody>
                    <a:bodyPr/>
                    <a:lstStyle/>
                    <a:p>
                      <a:r>
                        <a:rPr lang="sv-SE" sz="1600" dirty="0"/>
                        <a:t>26 maj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sv-SE" dirty="0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Nationella förvaltningen informerar</a:t>
                      </a:r>
                    </a:p>
                    <a:p>
                      <a:pPr marL="742950" lvl="1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sv-SE" dirty="0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Teknikinformation</a:t>
                      </a:r>
                    </a:p>
                    <a:p>
                      <a:pPr marL="742950" lvl="1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sv-SE" dirty="0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Aktuella ämnen</a:t>
                      </a:r>
                    </a:p>
                    <a:p>
                      <a:pPr marL="742950" lvl="1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sv-SE" dirty="0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Support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v-SE" sz="1800" dirty="0">
                          <a:solidFill>
                            <a:schemeClr val="accent2"/>
                          </a:solidFill>
                        </a:rPr>
                        <a:t>Utvärdering från RCC om verktyg och arbetssätt</a:t>
                      </a:r>
                      <a:endParaRPr lang="sv-SE" dirty="0">
                        <a:solidFill>
                          <a:schemeClr val="accent2"/>
                        </a:solidFill>
                        <a:ea typeface="+mn-lt"/>
                        <a:cs typeface="+mn-lt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sv-SE" dirty="0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Anmälda frågor 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sv-SE" dirty="0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På gång i regionerna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sv-SE" dirty="0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Sammanfattning av dagens användarforum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sv-SE" dirty="0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Kommande användarforum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sv-SE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3451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80804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28D93B-810B-4496-B5A7-8067431BE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0043"/>
            <a:ext cx="10515600" cy="4588041"/>
          </a:xfrm>
        </p:spPr>
        <p:txBody>
          <a:bodyPr/>
          <a:lstStyle/>
          <a:p>
            <a:r>
              <a:rPr lang="sv-SE" dirty="0"/>
              <a:t>Tack för er uppmärksamhet!</a:t>
            </a:r>
            <a:br>
              <a:rPr lang="sv-SE" dirty="0"/>
            </a:br>
            <a:br>
              <a:rPr lang="sv-SE" sz="2400" dirty="0">
                <a:latin typeface="+mn-lt"/>
              </a:rPr>
            </a:br>
            <a:r>
              <a:rPr lang="sv-SE" sz="2400" dirty="0">
                <a:ea typeface="+mj-lt"/>
                <a:cs typeface="+mj-lt"/>
              </a:rPr>
              <a:t>Finns det fördjupningsområde ni är intresserade av att höra om eller kanske själva prata om? Skicka ett ärende till supporten och tagga med ”Användarforum”</a:t>
            </a:r>
            <a:endParaRPr lang="sv-SE" dirty="0">
              <a:ea typeface="+mj-lt"/>
              <a:cs typeface="+mj-lt"/>
            </a:endParaRP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B2485EB-416D-41A4-8A24-F8A0946376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576C32-35B8-4D1C-9C86-5C58C6FF8A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F155A8-5C6D-4241-95DF-81E4F2B16EE5}" type="slidenum">
              <a:rPr lang="sv-SE" smtClean="0"/>
              <a:pPr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9666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0328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FCCCF5-BAA9-4E4C-96B6-6829CE835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74" y="9685"/>
            <a:ext cx="10515600" cy="1149264"/>
          </a:xfrm>
        </p:spPr>
        <p:txBody>
          <a:bodyPr/>
          <a:lstStyle/>
          <a:p>
            <a:r>
              <a:rPr lang="sv-SE">
                <a:ea typeface="+mj-lt"/>
                <a:cs typeface="+mj-lt"/>
              </a:rPr>
              <a:t>Syfte: Koordinera och samla in behov samt kanal för informations- och erfarenhetsutbyte</a:t>
            </a:r>
            <a:endParaRPr lang="sv-SE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BC5C837C-7D53-4E50-BDC1-752E6FCF0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082" y="1314460"/>
            <a:ext cx="10459450" cy="4098851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Nationella förvaltningen informerar</a:t>
            </a:r>
          </a:p>
          <a:p>
            <a:pPr lvl="1"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Teknikinformation</a:t>
            </a:r>
          </a:p>
          <a:p>
            <a:pPr lvl="1"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Aktuella ämnen</a:t>
            </a:r>
          </a:p>
          <a:p>
            <a:pPr lvl="1"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Support</a:t>
            </a:r>
          </a:p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Anmälda frågor </a:t>
            </a:r>
          </a:p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På gång i regionerna</a:t>
            </a:r>
          </a:p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Sammanfattning av dagens användarforum</a:t>
            </a:r>
          </a:p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Nästa användarforum</a:t>
            </a:r>
          </a:p>
          <a:p>
            <a:pPr>
              <a:lnSpc>
                <a:spcPct val="100000"/>
              </a:lnSpc>
            </a:pPr>
            <a:endParaRPr lang="sv-SE" dirty="0">
              <a:ea typeface="+mn-lt"/>
              <a:cs typeface="+mn-lt"/>
            </a:endParaRPr>
          </a:p>
          <a:p>
            <a:pPr marL="0">
              <a:lnSpc>
                <a:spcPct val="100000"/>
              </a:lnSpc>
              <a:buFont typeface="Arial" panose="020B0604020202020204" pitchFamily="34" charset="0"/>
              <a:buNone/>
            </a:pPr>
            <a:endParaRPr lang="sv-SE" dirty="0">
              <a:ea typeface="+mn-lt"/>
              <a:cs typeface="+mn-lt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</a:pPr>
            <a:endParaRPr lang="sv-SE" dirty="0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sv-SE" dirty="0">
              <a:solidFill>
                <a:schemeClr val="tx1"/>
              </a:solidFill>
              <a:ea typeface="Open Sans"/>
              <a:cs typeface="Open Sans"/>
            </a:endParaRP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B9BDEB0-A059-4A27-A7FB-18D322E60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71C981C-F9F9-4167-9BDA-91B21A785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55A8-5C6D-4241-95DF-81E4F2B16EE5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8514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FCCCF5-BAA9-4E4C-96B6-6829CE835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ea typeface="+mj-lt"/>
                <a:cs typeface="+mj-lt"/>
              </a:rPr>
              <a:t>Agenda</a:t>
            </a:r>
            <a:endParaRPr lang="sv-SE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BC5C837C-7D53-4E50-BDC1-752E6FCF0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275" y="1406194"/>
            <a:ext cx="10459450" cy="3564527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sv-SE" b="1" dirty="0">
                <a:ea typeface="+mn-lt"/>
                <a:cs typeface="+mn-lt"/>
              </a:rPr>
              <a:t>Nationella förvaltningen informerar</a:t>
            </a:r>
          </a:p>
          <a:p>
            <a:pPr lvl="1">
              <a:lnSpc>
                <a:spcPct val="100000"/>
              </a:lnSpc>
            </a:pPr>
            <a:r>
              <a:rPr lang="sv-SE" b="1" dirty="0">
                <a:ea typeface="+mn-lt"/>
                <a:cs typeface="+mn-lt"/>
              </a:rPr>
              <a:t>Teknikinformation</a:t>
            </a:r>
          </a:p>
          <a:p>
            <a:pPr lvl="1"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Aktuella ämnen</a:t>
            </a:r>
          </a:p>
          <a:p>
            <a:pPr lvl="1"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Support</a:t>
            </a:r>
          </a:p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Anmälda frågor </a:t>
            </a:r>
          </a:p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På gång i regionerna</a:t>
            </a:r>
          </a:p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Sammanfattning av dagens användarforum</a:t>
            </a:r>
          </a:p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Nästa användarforum</a:t>
            </a:r>
          </a:p>
          <a:p>
            <a:endParaRPr lang="sv-SE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sv-SE" dirty="0">
                <a:solidFill>
                  <a:schemeClr val="tx1"/>
                </a:solidFill>
                <a:ea typeface="Open Sans"/>
                <a:cs typeface="Open Sans"/>
              </a:rPr>
              <a:t> 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B9BDEB0-A059-4A27-A7FB-18D322E60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71C981C-F9F9-4167-9BDA-91B21A785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55A8-5C6D-4241-95DF-81E4F2B16EE5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8201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E07BD9-A3D6-4994-B676-46D8042DE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Teknikinformation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76CD917-DBE6-486B-AFD8-EE5E1A9D9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D9FBC94-CB35-41C8-99ED-633B1B0C7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89D8-6223-4B1D-82AB-19C377706A8C}" type="slidenum">
              <a:rPr lang="sv-SE" smtClean="0"/>
              <a:t>5</a:t>
            </a:fld>
            <a:endParaRPr lang="sv-SE"/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00339DDF-120F-4211-ADF4-C9A168CE7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424" y="1693273"/>
            <a:ext cx="10459450" cy="3935170"/>
          </a:xfrm>
        </p:spPr>
        <p:txBody>
          <a:bodyPr/>
          <a:lstStyle/>
          <a:p>
            <a:r>
              <a:rPr lang="sv-SE" err="1">
                <a:sym typeface="Wingdings" panose="05000000000000000000" pitchFamily="2" charset="2"/>
              </a:rPr>
              <a:t>Migrering</a:t>
            </a:r>
            <a:r>
              <a:rPr lang="sv-SE">
                <a:sym typeface="Wingdings" panose="05000000000000000000" pitchFamily="2" charset="2"/>
              </a:rPr>
              <a:t> till ny driftleverantör</a:t>
            </a:r>
            <a:endParaRPr lang="sv-SE" dirty="0">
              <a:sym typeface="Wingdings" panose="05000000000000000000" pitchFamily="2" charset="2"/>
            </a:endParaRPr>
          </a:p>
          <a:p>
            <a:r>
              <a:rPr lang="sv-SE">
                <a:sym typeface="Wingdings" panose="05000000000000000000" pitchFamily="2" charset="2"/>
              </a:rPr>
              <a:t>Driftsättningen sker kvällstid – framförhållning?</a:t>
            </a:r>
            <a:endParaRPr lang="sv-SE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C1C26DC-D37C-44B5-B1A6-A2095050117C}"/>
              </a:ext>
            </a:extLst>
          </p:cNvPr>
          <p:cNvSpPr txBox="1"/>
          <p:nvPr/>
        </p:nvSpPr>
        <p:spPr>
          <a:xfrm>
            <a:off x="6647948" y="6160018"/>
            <a:ext cx="473392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900">
                <a:hlinkClick r:id="rId2" tooltip="https://creativecommons.org/licenses/by-nc/3.0/"/>
              </a:rPr>
              <a:t> BY-NC</a:t>
            </a:r>
            <a:endParaRPr lang="sv-SE" sz="900"/>
          </a:p>
        </p:txBody>
      </p:sp>
    </p:spTree>
    <p:extLst>
      <p:ext uri="{BB962C8B-B14F-4D97-AF65-F5344CB8AC3E}">
        <p14:creationId xmlns:p14="http://schemas.microsoft.com/office/powerpoint/2010/main" val="2191574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BDC100-F96C-4F7E-91D8-28F42007C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7EA1ACE-F745-469A-9F5D-EDBECE153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275" y="1414977"/>
            <a:ext cx="10459450" cy="356452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b="1" dirty="0">
                <a:ea typeface="+mn-lt"/>
                <a:cs typeface="+mn-lt"/>
              </a:rPr>
              <a:t>Nationella förvaltningen informerar</a:t>
            </a:r>
          </a:p>
          <a:p>
            <a:pPr lvl="1"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Teknikinformation	</a:t>
            </a:r>
          </a:p>
          <a:p>
            <a:pPr lvl="1">
              <a:lnSpc>
                <a:spcPct val="100000"/>
              </a:lnSpc>
            </a:pPr>
            <a:r>
              <a:rPr lang="sv-SE" b="1" dirty="0">
                <a:ea typeface="+mn-lt"/>
                <a:cs typeface="+mn-lt"/>
              </a:rPr>
              <a:t>Aktuella ämnen</a:t>
            </a:r>
          </a:p>
          <a:p>
            <a:pPr lvl="1"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Support</a:t>
            </a:r>
          </a:p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Anmälda frågor </a:t>
            </a:r>
          </a:p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På gång i regionerna</a:t>
            </a:r>
          </a:p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Sammanfattning av dagens användarforum</a:t>
            </a:r>
          </a:p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Nästa användarforum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dirty="0">
                <a:ea typeface="+mn-lt"/>
                <a:cs typeface="+mn-lt"/>
              </a:rPr>
              <a:t> 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7A5240F-EF9B-4653-A677-35F7A68F0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DE2E8E3-5EA4-4906-B204-9BF711DF2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89D8-6223-4B1D-82AB-19C377706A8C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1884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natur, silhuett&#10;&#10;Automatiskt genererad beskrivning">
            <a:extLst>
              <a:ext uri="{FF2B5EF4-FFF2-40B4-BE49-F238E27FC236}">
                <a16:creationId xmlns:a16="http://schemas.microsoft.com/office/drawing/2014/main" id="{7CBC096E-A674-4D93-873B-6802333BFC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27" r="-1" b="5813"/>
          <a:stretch/>
        </p:blipFill>
        <p:spPr>
          <a:xfrm>
            <a:off x="-10510" y="10"/>
            <a:ext cx="12202510" cy="4781486"/>
          </a:xfrm>
          <a:custGeom>
            <a:avLst/>
            <a:gdLst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0 w 12192000"/>
              <a:gd name="connsiteY3" fmla="*/ 5307013 h 5307013"/>
              <a:gd name="connsiteX4" fmla="*/ 0 w 12192000"/>
              <a:gd name="connsiteY4" fmla="*/ 0 h 5307013"/>
              <a:gd name="connsiteX0" fmla="*/ 0 w 12192000"/>
              <a:gd name="connsiteY0" fmla="*/ 0 h 5318234"/>
              <a:gd name="connsiteX1" fmla="*/ 12192000 w 12192000"/>
              <a:gd name="connsiteY1" fmla="*/ 0 h 5318234"/>
              <a:gd name="connsiteX2" fmla="*/ 12192000 w 12192000"/>
              <a:gd name="connsiteY2" fmla="*/ 5307013 h 5318234"/>
              <a:gd name="connsiteX3" fmla="*/ 6243145 w 12192000"/>
              <a:gd name="connsiteY3" fmla="*/ 5318234 h 5318234"/>
              <a:gd name="connsiteX4" fmla="*/ 0 w 12192000"/>
              <a:gd name="connsiteY4" fmla="*/ 5307013 h 5318234"/>
              <a:gd name="connsiteX5" fmla="*/ 0 w 12192000"/>
              <a:gd name="connsiteY5" fmla="*/ 0 h 5318234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6264166 w 12192000"/>
              <a:gd name="connsiteY3" fmla="*/ 4183117 h 5307013"/>
              <a:gd name="connsiteX4" fmla="*/ 0 w 12192000"/>
              <a:gd name="connsiteY4" fmla="*/ 5307013 h 5307013"/>
              <a:gd name="connsiteX5" fmla="*/ 0 w 12192000"/>
              <a:gd name="connsiteY5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6264166 w 12192000"/>
              <a:gd name="connsiteY3" fmla="*/ 4183117 h 5307013"/>
              <a:gd name="connsiteX4" fmla="*/ 0 w 12192000"/>
              <a:gd name="connsiteY4" fmla="*/ 5307013 h 5307013"/>
              <a:gd name="connsiteX5" fmla="*/ 0 w 12192000"/>
              <a:gd name="connsiteY5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6264166 w 12192000"/>
              <a:gd name="connsiteY3" fmla="*/ 4183117 h 5307013"/>
              <a:gd name="connsiteX4" fmla="*/ 0 w 12192000"/>
              <a:gd name="connsiteY4" fmla="*/ 5307013 h 5307013"/>
              <a:gd name="connsiteX5" fmla="*/ 0 w 12192000"/>
              <a:gd name="connsiteY5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0 w 12192000"/>
              <a:gd name="connsiteY3" fmla="*/ 5307013 h 5307013"/>
              <a:gd name="connsiteX4" fmla="*/ 0 w 12192000"/>
              <a:gd name="connsiteY4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0 w 12192000"/>
              <a:gd name="connsiteY3" fmla="*/ 5307013 h 5307013"/>
              <a:gd name="connsiteX4" fmla="*/ 0 w 12192000"/>
              <a:gd name="connsiteY4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21021 w 12192000"/>
              <a:gd name="connsiteY3" fmla="*/ 4686903 h 5307013"/>
              <a:gd name="connsiteX4" fmla="*/ 0 w 12192000"/>
              <a:gd name="connsiteY4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21021 w 12192000"/>
              <a:gd name="connsiteY3" fmla="*/ 4686903 h 5307013"/>
              <a:gd name="connsiteX4" fmla="*/ 0 w 12192000"/>
              <a:gd name="connsiteY4" fmla="*/ 0 h 5307013"/>
              <a:gd name="connsiteX0" fmla="*/ 0 w 12192000"/>
              <a:gd name="connsiteY0" fmla="*/ 0 h 4781496"/>
              <a:gd name="connsiteX1" fmla="*/ 12192000 w 12192000"/>
              <a:gd name="connsiteY1" fmla="*/ 0 h 4781496"/>
              <a:gd name="connsiteX2" fmla="*/ 12192000 w 12192000"/>
              <a:gd name="connsiteY2" fmla="*/ 4781496 h 4781496"/>
              <a:gd name="connsiteX3" fmla="*/ 21021 w 12192000"/>
              <a:gd name="connsiteY3" fmla="*/ 4686903 h 4781496"/>
              <a:gd name="connsiteX4" fmla="*/ 0 w 12192000"/>
              <a:gd name="connsiteY4" fmla="*/ 0 h 4781496"/>
              <a:gd name="connsiteX0" fmla="*/ 0 w 12192000"/>
              <a:gd name="connsiteY0" fmla="*/ 0 h 4781496"/>
              <a:gd name="connsiteX1" fmla="*/ 12192000 w 12192000"/>
              <a:gd name="connsiteY1" fmla="*/ 0 h 4781496"/>
              <a:gd name="connsiteX2" fmla="*/ 12192000 w 12192000"/>
              <a:gd name="connsiteY2" fmla="*/ 4781496 h 4781496"/>
              <a:gd name="connsiteX3" fmla="*/ 21021 w 12192000"/>
              <a:gd name="connsiteY3" fmla="*/ 4686903 h 4781496"/>
              <a:gd name="connsiteX4" fmla="*/ 0 w 12192000"/>
              <a:gd name="connsiteY4" fmla="*/ 0 h 4781496"/>
              <a:gd name="connsiteX0" fmla="*/ 0 w 12192000"/>
              <a:gd name="connsiteY0" fmla="*/ 0 h 4781496"/>
              <a:gd name="connsiteX1" fmla="*/ 12192000 w 12192000"/>
              <a:gd name="connsiteY1" fmla="*/ 0 h 4781496"/>
              <a:gd name="connsiteX2" fmla="*/ 12192000 w 12192000"/>
              <a:gd name="connsiteY2" fmla="*/ 4781496 h 4781496"/>
              <a:gd name="connsiteX3" fmla="*/ 21021 w 12192000"/>
              <a:gd name="connsiteY3" fmla="*/ 4686903 h 4781496"/>
              <a:gd name="connsiteX4" fmla="*/ 0 w 12192000"/>
              <a:gd name="connsiteY4" fmla="*/ 0 h 4781496"/>
              <a:gd name="connsiteX0" fmla="*/ 10510 w 12202510"/>
              <a:gd name="connsiteY0" fmla="*/ 0 h 4781496"/>
              <a:gd name="connsiteX1" fmla="*/ 12202510 w 12202510"/>
              <a:gd name="connsiteY1" fmla="*/ 0 h 4781496"/>
              <a:gd name="connsiteX2" fmla="*/ 12202510 w 12202510"/>
              <a:gd name="connsiteY2" fmla="*/ 4781496 h 4781496"/>
              <a:gd name="connsiteX3" fmla="*/ 0 w 12202510"/>
              <a:gd name="connsiteY3" fmla="*/ 4686903 h 4781496"/>
              <a:gd name="connsiteX4" fmla="*/ 10510 w 12202510"/>
              <a:gd name="connsiteY4" fmla="*/ 0 h 478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2510" h="4781496">
                <a:moveTo>
                  <a:pt x="10510" y="0"/>
                </a:moveTo>
                <a:lnTo>
                  <a:pt x="12202510" y="0"/>
                </a:lnTo>
                <a:lnTo>
                  <a:pt x="12202510" y="4781496"/>
                </a:lnTo>
                <a:cubicBezTo>
                  <a:pt x="10755586" y="4140365"/>
                  <a:pt x="5598509" y="2490241"/>
                  <a:pt x="0" y="4686903"/>
                </a:cubicBezTo>
                <a:cubicBezTo>
                  <a:pt x="3503" y="3124602"/>
                  <a:pt x="7007" y="1562301"/>
                  <a:pt x="10510" y="0"/>
                </a:cubicBezTo>
                <a:close/>
              </a:path>
            </a:pathLst>
          </a:custGeom>
          <a:noFill/>
        </p:spPr>
      </p:pic>
      <p:sp>
        <p:nvSpPr>
          <p:cNvPr id="22" name="Rubrik 1">
            <a:extLst>
              <a:ext uri="{FF2B5EF4-FFF2-40B4-BE49-F238E27FC236}">
                <a16:creationId xmlns:a16="http://schemas.microsoft.com/office/drawing/2014/main" id="{4EC3AEAA-0F52-44A4-9C3C-57FA7EB01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5504"/>
            <a:ext cx="10515600" cy="1149264"/>
          </a:xfr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sv-SE" b="1" kern="1200" spc="0">
                <a:latin typeface="+mj-lt"/>
                <a:ea typeface="+mj-ea"/>
                <a:cs typeface="+mj-cs"/>
              </a:rPr>
              <a:t>Aktuella ämnen</a:t>
            </a:r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86358881-08E5-4432-9556-75237BDD304F}"/>
              </a:ext>
            </a:extLst>
          </p:cNvPr>
          <p:cNvSpPr txBox="1">
            <a:spLocks/>
          </p:cNvSpPr>
          <p:nvPr/>
        </p:nvSpPr>
        <p:spPr>
          <a:xfrm>
            <a:off x="385840" y="6302727"/>
            <a:ext cx="5717628" cy="4102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100" b="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b="0" kern="1200" cap="all" baseline="0">
                <a:latin typeface="+mj-lt"/>
                <a:ea typeface="+mn-ea"/>
                <a:cs typeface="+mn-cs"/>
              </a:rPr>
              <a:t>Text ska stå här </a:t>
            </a:r>
          </a:p>
          <a:p>
            <a:endParaRPr lang="sv-SE" b="0" kern="1200" cap="all" baseline="0">
              <a:latin typeface="+mj-lt"/>
              <a:ea typeface="+mn-ea"/>
              <a:cs typeface="+mn-cs"/>
            </a:endParaRPr>
          </a:p>
        </p:txBody>
      </p:sp>
      <p:sp>
        <p:nvSpPr>
          <p:cNvPr id="5" name="Platshållare för bildnummer 4" hidden="1">
            <a:extLst>
              <a:ext uri="{FF2B5EF4-FFF2-40B4-BE49-F238E27FC236}">
                <a16:creationId xmlns:a16="http://schemas.microsoft.com/office/drawing/2014/main" id="{ED3626E5-17AA-47E4-AE44-B10F77EC71B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76721" y="6311994"/>
            <a:ext cx="390055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1B389D8-6223-4B1D-82AB-19C377706A8C}" type="slidenum">
              <a:rPr lang="sv-SE" sz="100" smtClean="0"/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sv-SE" sz="100"/>
          </a:p>
        </p:txBody>
      </p:sp>
      <p:sp>
        <p:nvSpPr>
          <p:cNvPr id="1035" name="Slide Number Placeholder 4" hidden="1">
            <a:extLst>
              <a:ext uri="{FF2B5EF4-FFF2-40B4-BE49-F238E27FC236}">
                <a16:creationId xmlns:a16="http://schemas.microsoft.com/office/drawing/2014/main" id="{7AA256D2-6913-F77E-DD3B-12A3EDDCA9B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11900"/>
            <a:ext cx="39052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FF155A8-5C6D-4241-95DF-81E4F2B16EE5}" type="slidenum">
              <a:rPr lang="sv-SE" smtClean="0"/>
              <a:pPr>
                <a:spcAft>
                  <a:spcPts val="600"/>
                </a:spcAft>
              </a:pPr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8125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E52601B2-D491-44FC-8D3F-DF3CD38B2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Aktuella ämnen 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72A0FB54-25C0-4381-B570-447985E1F9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Om utveckling planerad Q1 (flagga invånare)</a:t>
            </a:r>
          </a:p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Skåne har rapporterat in stort breddinförande – börjar använda Artrosskolan! Kul!</a:t>
            </a:r>
          </a:p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Information om användarundersökningen</a:t>
            </a:r>
          </a:p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Checklista för utbildning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9303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FE51F3A-A197-4D2E-84A6-6EF76D460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Användarundersökningen och vad gör vi framåt?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EFDBD0C-2EDE-46B2-AC95-EADD6BFF5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Resultat och intervjuer</a:t>
            </a:r>
          </a:p>
          <a:p>
            <a:r>
              <a:rPr lang="sv-SE" dirty="0"/>
              <a:t>Handlingsplan</a:t>
            </a:r>
          </a:p>
          <a:p>
            <a:r>
              <a:rPr lang="sv-SE" dirty="0"/>
              <a:t>Nästa undersökning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99A374-ADC7-4AC8-ADC5-DCDBD7E83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DB33CF3-05B7-472F-AC69-3FAB08D43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55A8-5C6D-4241-95DF-81E4F2B16EE5}" type="slidenum">
              <a:rPr lang="sv-SE" smtClean="0"/>
              <a:t>9</a:t>
            </a:fld>
            <a:endParaRPr lang="sv-SE"/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1F6015D8-98D5-4E9D-B0CE-20B7E04C3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04933" y="1288460"/>
            <a:ext cx="809625" cy="809625"/>
          </a:xfrm>
          <a:prstGeom prst="rect">
            <a:avLst/>
          </a:prstGeom>
        </p:spPr>
      </p:pic>
      <p:pic>
        <p:nvPicPr>
          <p:cNvPr id="7" name="Bild 6">
            <a:extLst>
              <a:ext uri="{FF2B5EF4-FFF2-40B4-BE49-F238E27FC236}">
                <a16:creationId xmlns:a16="http://schemas.microsoft.com/office/drawing/2014/main" id="{9043D575-9948-439D-9E81-A2D454FA5E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91753" y="2679244"/>
            <a:ext cx="847725" cy="847725"/>
          </a:xfrm>
          <a:prstGeom prst="rect">
            <a:avLst/>
          </a:prstGeom>
        </p:spPr>
      </p:pic>
      <p:pic>
        <p:nvPicPr>
          <p:cNvPr id="8" name="Bild 7">
            <a:extLst>
              <a:ext uri="{FF2B5EF4-FFF2-40B4-BE49-F238E27FC236}">
                <a16:creationId xmlns:a16="http://schemas.microsoft.com/office/drawing/2014/main" id="{C41CE713-FAE0-41D6-BC82-3657E10595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37384" y="2717344"/>
            <a:ext cx="809625" cy="809625"/>
          </a:xfrm>
          <a:prstGeom prst="rect">
            <a:avLst/>
          </a:prstGeom>
        </p:spPr>
      </p:pic>
      <p:pic>
        <p:nvPicPr>
          <p:cNvPr id="10" name="Bild 9">
            <a:extLst>
              <a:ext uri="{FF2B5EF4-FFF2-40B4-BE49-F238E27FC236}">
                <a16:creationId xmlns:a16="http://schemas.microsoft.com/office/drawing/2014/main" id="{83D500B4-96E8-4B26-9689-75407D7442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54145" y="4255380"/>
            <a:ext cx="711200" cy="711200"/>
          </a:xfrm>
          <a:prstGeom prst="rect">
            <a:avLst/>
          </a:prstGeom>
        </p:spPr>
      </p:pic>
      <p:sp>
        <p:nvSpPr>
          <p:cNvPr id="9" name="Pil: cirkelformad 8">
            <a:extLst>
              <a:ext uri="{FF2B5EF4-FFF2-40B4-BE49-F238E27FC236}">
                <a16:creationId xmlns:a16="http://schemas.microsoft.com/office/drawing/2014/main" id="{CDD5B8E6-A3E3-4CCC-8329-AE47986E6ED3}"/>
              </a:ext>
            </a:extLst>
          </p:cNvPr>
          <p:cNvSpPr/>
          <p:nvPr/>
        </p:nvSpPr>
        <p:spPr>
          <a:xfrm>
            <a:off x="8814558" y="1834934"/>
            <a:ext cx="978408" cy="97840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248158"/>
              <a:gd name="adj5" fmla="val 125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1" name="Pil: cirkelformad 10">
            <a:extLst>
              <a:ext uri="{FF2B5EF4-FFF2-40B4-BE49-F238E27FC236}">
                <a16:creationId xmlns:a16="http://schemas.microsoft.com/office/drawing/2014/main" id="{EC73A161-082C-4BE9-AA65-613F479B90CB}"/>
              </a:ext>
            </a:extLst>
          </p:cNvPr>
          <p:cNvSpPr/>
          <p:nvPr/>
        </p:nvSpPr>
        <p:spPr>
          <a:xfrm rot="5400000">
            <a:off x="8765345" y="3644578"/>
            <a:ext cx="978408" cy="97840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248158"/>
              <a:gd name="adj5" fmla="val 125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2" name="Pil: cirkelformad 11">
            <a:extLst>
              <a:ext uri="{FF2B5EF4-FFF2-40B4-BE49-F238E27FC236}">
                <a16:creationId xmlns:a16="http://schemas.microsoft.com/office/drawing/2014/main" id="{810A7304-74D4-42BC-9F75-144C0D352F99}"/>
              </a:ext>
            </a:extLst>
          </p:cNvPr>
          <p:cNvSpPr/>
          <p:nvPr/>
        </p:nvSpPr>
        <p:spPr>
          <a:xfrm rot="10800000">
            <a:off x="6942196" y="3632572"/>
            <a:ext cx="978408" cy="97840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248158"/>
              <a:gd name="adj5" fmla="val 125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3" name="Pil: cirkelformad 12">
            <a:extLst>
              <a:ext uri="{FF2B5EF4-FFF2-40B4-BE49-F238E27FC236}">
                <a16:creationId xmlns:a16="http://schemas.microsoft.com/office/drawing/2014/main" id="{C98607F6-1CC4-4969-A9A0-762A4C2063E3}"/>
              </a:ext>
            </a:extLst>
          </p:cNvPr>
          <p:cNvSpPr/>
          <p:nvPr/>
        </p:nvSpPr>
        <p:spPr>
          <a:xfrm rot="16044990">
            <a:off x="6942195" y="1856488"/>
            <a:ext cx="978408" cy="97840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248158"/>
              <a:gd name="adj5" fmla="val 125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181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177 Vårguiden">
  <a:themeElements>
    <a:clrScheme name="1177">
      <a:dk1>
        <a:sysClr val="windowText" lastClr="000000"/>
      </a:dk1>
      <a:lt1>
        <a:sysClr val="window" lastClr="FFFFFF"/>
      </a:lt1>
      <a:dk2>
        <a:srgbClr val="FA8100"/>
      </a:dk2>
      <a:lt2>
        <a:srgbClr val="636466"/>
      </a:lt2>
      <a:accent1>
        <a:srgbClr val="C12143"/>
      </a:accent1>
      <a:accent2>
        <a:srgbClr val="6A0032"/>
      </a:accent2>
      <a:accent3>
        <a:srgbClr val="FAEEF0"/>
      </a:accent3>
      <a:accent4>
        <a:srgbClr val="396291"/>
      </a:accent4>
      <a:accent5>
        <a:srgbClr val="438F2C"/>
      </a:accent5>
      <a:accent6>
        <a:srgbClr val="A9428B"/>
      </a:accent6>
      <a:hlink>
        <a:srgbClr val="C12143"/>
      </a:hlink>
      <a:folHlink>
        <a:srgbClr val="6A0032"/>
      </a:folHlink>
    </a:clrScheme>
    <a:fontScheme name="1177">
      <a:majorFont>
        <a:latin typeface="Inter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1177_Mall_2022_PPT" id="{F0558235-F980-9842-AE80-35F66CA6E98D}" vid="{F832F52E-FA2C-7747-B507-937D1506238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3DAF939-DE9E-48CC-8771-DF4F990619B0}">
  <we:reference id="33491e4f-5d38-4c24-85cb-c5144f8a0d2f" version="1.0.0.0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04AF1B5AFADE1438984E4ED97CAED62" ma:contentTypeVersion="15" ma:contentTypeDescription="Skapa ett nytt dokument." ma:contentTypeScope="" ma:versionID="a59e5fa7f24c8c4337a72b962dac02a3">
  <xsd:schema xmlns:xsd="http://www.w3.org/2001/XMLSchema" xmlns:xs="http://www.w3.org/2001/XMLSchema" xmlns:p="http://schemas.microsoft.com/office/2006/metadata/properties" xmlns:ns2="69252be8-17ef-4408-949c-5e7cc87314a9" xmlns:ns3="820a17fa-c612-436a-ad40-1f0b54d174c8" targetNamespace="http://schemas.microsoft.com/office/2006/metadata/properties" ma:root="true" ma:fieldsID="9a8e7cb3f8c73536b4eeb4ef0383aaa4" ns2:_="" ns3:_="">
    <xsd:import namespace="69252be8-17ef-4408-949c-5e7cc87314a9"/>
    <xsd:import namespace="820a17fa-c612-436a-ad40-1f0b54d174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LengthInSeconds" minOccurs="0"/>
                <xsd:element ref="ns2:Noterin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252be8-17ef-4408-949c-5e7cc87314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Bildmarkeringar" ma:readOnly="false" ma:fieldId="{5cf76f15-5ced-4ddc-b409-7134ff3c332f}" ma:taxonomyMulti="true" ma:sspId="d24b8daa-ea0d-4019-ac30-410f7b645d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Notering" ma:index="21" nillable="true" ma:displayName="Notering" ma:format="Dropdown" ma:internalName="Notering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0a17fa-c612-436a-ad40-1f0b54d174c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55771c1-dc24-4a76-bc59-e65bba6642bc}" ma:internalName="TaxCatchAll" ma:showField="CatchAllData" ma:web="820a17fa-c612-436a-ad40-1f0b54d174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20a17fa-c612-436a-ad40-1f0b54d174c8" xsi:nil="true"/>
    <lcf76f155ced4ddcb4097134ff3c332f xmlns="69252be8-17ef-4408-949c-5e7cc87314a9">
      <Terms xmlns="http://schemas.microsoft.com/office/infopath/2007/PartnerControls"/>
    </lcf76f155ced4ddcb4097134ff3c332f>
    <Notering xmlns="69252be8-17ef-4408-949c-5e7cc87314a9" xsi:nil="true"/>
  </documentManagement>
</p:properties>
</file>

<file path=customXml/itemProps1.xml><?xml version="1.0" encoding="utf-8"?>
<ds:datastoreItem xmlns:ds="http://schemas.openxmlformats.org/officeDocument/2006/customXml" ds:itemID="{861AD5CA-C494-41BD-8315-7D0E2F154D4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097C99-8606-42B7-94F3-98CF3F8894C8}">
  <ds:schemaRefs>
    <ds:schemaRef ds:uri="69252be8-17ef-4408-949c-5e7cc87314a9"/>
    <ds:schemaRef ds:uri="820a17fa-c612-436a-ad40-1f0b54d174c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52BBF9D-F6C3-4ABF-AFAF-532C0509F3B3}">
  <ds:schemaRefs>
    <ds:schemaRef ds:uri="69252be8-17ef-4408-949c-5e7cc87314a9"/>
    <ds:schemaRef ds:uri="820a17fa-c612-436a-ad40-1f0b54d174c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1177_Mall_2022_PPT</Template>
  <TotalTime>388</TotalTime>
  <Words>777</Words>
  <Application>Microsoft Office PowerPoint</Application>
  <PresentationFormat>Bredbild</PresentationFormat>
  <Paragraphs>199</Paragraphs>
  <Slides>26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26</vt:i4>
      </vt:variant>
    </vt:vector>
  </HeadingPairs>
  <TitlesOfParts>
    <vt:vector size="32" baseType="lpstr">
      <vt:lpstr>Arial</vt:lpstr>
      <vt:lpstr>Calibri</vt:lpstr>
      <vt:lpstr>Inter</vt:lpstr>
      <vt:lpstr>Open Sans</vt:lpstr>
      <vt:lpstr>Wingdings</vt:lpstr>
      <vt:lpstr>1177 Vårguiden</vt:lpstr>
      <vt:lpstr>Användarforum    Stöd och behandling</vt:lpstr>
      <vt:lpstr>Några enkla förhållningsregler innan vi börjar</vt:lpstr>
      <vt:lpstr>Syfte: Koordinera och samla in behov samt kanal för informations- och erfarenhetsutbyte</vt:lpstr>
      <vt:lpstr>Agenda</vt:lpstr>
      <vt:lpstr>Teknikinformation</vt:lpstr>
      <vt:lpstr>Agenda</vt:lpstr>
      <vt:lpstr>Aktuella ämnen</vt:lpstr>
      <vt:lpstr>Aktuella ämnen </vt:lpstr>
      <vt:lpstr>Användarundersökningen och vad gör vi framåt?</vt:lpstr>
      <vt:lpstr>Axplock från undersökningen</vt:lpstr>
      <vt:lpstr>Störst behov 2022-2023</vt:lpstr>
      <vt:lpstr>Detta har vi gjort hittills för att möta behov:</vt:lpstr>
      <vt:lpstr>Som kommer:</vt:lpstr>
      <vt:lpstr>Checklista för utbildning – kolla din kunskap!</vt:lpstr>
      <vt:lpstr>Agenda</vt:lpstr>
      <vt:lpstr>Support</vt:lpstr>
      <vt:lpstr>Agenda</vt:lpstr>
      <vt:lpstr>Anmälda frågor</vt:lpstr>
      <vt:lpstr>Agenda</vt:lpstr>
      <vt:lpstr>På gång i regionerna </vt:lpstr>
      <vt:lpstr>Agenda</vt:lpstr>
      <vt:lpstr>Sammanfattning av dagens användarforum</vt:lpstr>
      <vt:lpstr>Agenda</vt:lpstr>
      <vt:lpstr>Kommande användarforum </vt:lpstr>
      <vt:lpstr>Tack för er uppmärksamhet!  Finns det fördjupningsområde ni är intresserade av att höra om eller kanske själva prata om? Skicka ett ärende till supporten och tagga med ”Användarforum”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Användarforum    Stöd och behandling</dc:title>
  <dc:creator>Axelsson Jenny</dc:creator>
  <cp:lastModifiedBy>Axelsson Jenny</cp:lastModifiedBy>
  <cp:revision>2</cp:revision>
  <dcterms:created xsi:type="dcterms:W3CDTF">2022-09-20T06:32:16Z</dcterms:created>
  <dcterms:modified xsi:type="dcterms:W3CDTF">2023-04-21T11:43:15Z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0x010100E04AF1B5AFADE1438984E4ED97CAED62</vt:lpwstr>
  </property>
</Properties>
</file>