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28" r:id="rId2"/>
    <p:sldMasterId id="2147483676" r:id="rId3"/>
    <p:sldMasterId id="2147483690" r:id="rId4"/>
    <p:sldMasterId id="2147483704" r:id="rId5"/>
    <p:sldMasterId id="2147483761" r:id="rId6"/>
  </p:sldMasterIdLst>
  <p:sldIdLst>
    <p:sldId id="256" r:id="rId7"/>
    <p:sldId id="258" r:id="rId8"/>
    <p:sldId id="259" r:id="rId9"/>
    <p:sldId id="261" r:id="rId10"/>
    <p:sldId id="257" r:id="rId11"/>
    <p:sldId id="266" r:id="rId12"/>
    <p:sldId id="263" r:id="rId13"/>
    <p:sldId id="264" r:id="rId14"/>
    <p:sldId id="265" r:id="rId15"/>
    <p:sldId id="298" r:id="rId16"/>
    <p:sldId id="278" r:id="rId17"/>
    <p:sldId id="288" r:id="rId18"/>
    <p:sldId id="281" r:id="rId19"/>
    <p:sldId id="299" r:id="rId20"/>
    <p:sldId id="280" r:id="rId21"/>
    <p:sldId id="279" r:id="rId22"/>
    <p:sldId id="284" r:id="rId23"/>
    <p:sldId id="285" r:id="rId24"/>
    <p:sldId id="286" r:id="rId25"/>
    <p:sldId id="287" r:id="rId26"/>
    <p:sldId id="297" r:id="rId27"/>
    <p:sldId id="296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5" autoAdjust="0"/>
    <p:restoredTop sz="94586"/>
  </p:normalViewPr>
  <p:slideViewPr>
    <p:cSldViewPr showGuides="1">
      <p:cViewPr varScale="1">
        <p:scale>
          <a:sx n="102" d="100"/>
          <a:sy n="102" d="100"/>
        </p:scale>
        <p:origin x="2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ÖN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6CF8486D-A3B9-4509-B1C3-217F8C9A8EF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41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360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4984" y="6513513"/>
            <a:ext cx="1151467" cy="1698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2DE7F-EE03-462D-9D2C-8E91FA9049BD}" type="datetimeFigureOut">
              <a:rPr lang="sv-SE" altLang="sv-SE"/>
              <a:pPr>
                <a:defRPr/>
              </a:pPr>
              <a:t>2017-12-18</a:t>
            </a:fld>
            <a:endParaRPr lang="sv-SE" alt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240FA-400E-4576-9B2B-274DDBE10842}" type="slidenum">
              <a:rPr lang="sv-SE" altLang="sv-SE"/>
              <a:pPr>
                <a:defRPr/>
              </a:pPr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0434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46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443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154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CC45-EAD9-438E-A17C-DDB1EDA6D8CF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87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CC45-EAD9-438E-A17C-DDB1EDA6D8CF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2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63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72C-FC11-4730-B9BA-6B8B0206AD6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972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A40-51A7-4D96-80C0-8B52CBD092FA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87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D45-CEF1-418D-907B-F71C21454A1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342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343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938-3AE4-4CC2-B341-789DD135F14D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894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935-3C9D-4BD3-AE40-88265D7AD2AE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27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843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86D-A3B9-4509-B1C3-217F8C9A8EF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720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426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145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85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592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RISE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23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CC45-EAD9-438E-A17C-DDB1EDA6D8CF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7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603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72C-FC11-4730-B9BA-6B8B0206AD6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018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A40-51A7-4D96-80C0-8B52CBD092FA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922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ISE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D45-CEF1-418D-907B-F71C21454A1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073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156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938-3AE4-4CC2-B341-789DD135F14D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4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041BE72C-FC11-4730-B9BA-6B8B0206AD6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951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935-3C9D-4BD3-AE40-88265D7AD2AE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95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961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86D-A3B9-4509-B1C3-217F8C9A8EF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668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3014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380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ISE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742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2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CC45-EAD9-438E-A17C-DDB1EDA6D8CF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8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573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E72C-FC11-4730-B9BA-6B8B0206AD6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13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C4DB9A40-51A7-4D96-80C0-8B52CBD092FA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5938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9A40-51A7-4D96-80C0-8B52CBD092FA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559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4D45-CEF1-418D-907B-F71C21454A1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097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FA5D-0135-42F2-A306-E966EE2D14C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657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B938-3AE4-4CC2-B341-789DD135F14D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834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935-3C9D-4BD3-AE40-88265D7AD2AE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61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16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49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922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86D-A3B9-4509-B1C3-217F8C9A8EF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000886"/>
            <a:ext cx="5293995" cy="189674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389" y="1989138"/>
            <a:ext cx="5328286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053206"/>
            <a:ext cx="5305425" cy="1896744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2894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000886"/>
            <a:ext cx="10801349" cy="394906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568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25" y="1989138"/>
            <a:ext cx="10801350" cy="3960812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626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01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4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C4D45-CEF1-418D-907B-F71C21454A1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3180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/>
              <a:t>2017-12-18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164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0851-13CF-4A9F-8488-ED004F0A00E9}" type="datetime1">
              <a:rPr lang="sv-SE" smtClean="0"/>
              <a:t>2017-12-18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143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RANGE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2997200"/>
            <a:ext cx="10801350" cy="1613989"/>
          </a:xfrm>
        </p:spPr>
        <p:txBody>
          <a:bodyPr anchor="b"/>
          <a:lstStyle>
            <a:lvl1pPr algn="l">
              <a:defRPr sz="500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10801350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02D6-C043-4AC9-8E41-79BFB3AF64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2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4678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ÖN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360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RÖN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C4877F55-A354-40FC-8E03-C76C1CC09D77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145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B506-56CF-482D-BC77-D6194E570CA3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8398-CA92-4EB8-AB1F-3A98C837F0D6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12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066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625A-67C2-4F15-83CE-1A3AFA2766EF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A150-C1D5-4635-90C4-324FB116FA4E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200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CFE6-1FFA-40BA-87EE-D2CA40D16684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EF21-8F19-472A-B00C-53A26D3942ED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3DA6FA5D-0135-42F2-A306-E966EE2D14C8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19" y="2997200"/>
            <a:ext cx="505015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5214-30FD-4E17-AF7E-75D0C08B2E00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2C98-993C-453D-8FA4-4B96265A1348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74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EA3E-9028-4CD2-981D-A85D68F34D73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E7F3-5C11-48FD-806F-CBD6D36E175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70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279E-398A-41BB-9F56-FBEDC48FD9EC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7384-0173-49A2-B856-32B0DADCF12B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38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80B0-D0BB-4BF5-9490-99C3C67BEB0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E2DA-6DC8-4978-A473-A689FD78B7EF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7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007B-A404-48A4-BDA9-15B8F0CC6180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1E02-8716-4644-9796-A763D73FCE63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65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5A87-E049-47E8-9473-11A36A07E66E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5133-BEA6-49A6-AF06-0B53D68C81E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7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29F2-1323-43DF-A2DC-3EC1087EB7C2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3E02-F6AA-4346-81D4-562F895E5A84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70" y="2997200"/>
            <a:ext cx="6490335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6C49B938-3AE4-4CC2-B341-789DD135F14D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5" y="4562474"/>
            <a:ext cx="3945255" cy="13874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55" y="2997200"/>
            <a:ext cx="3945255" cy="137096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EB935-3C9D-4BD3-AE40-88265D7AD2AE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2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45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6" Type="http://schemas.openxmlformats.org/officeDocument/2006/relationships/image" Target="../media/image3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6" Type="http://schemas.openxmlformats.org/officeDocument/2006/relationships/image" Target="../media/image4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theme" Target="../theme/theme4.xml"/><Relationship Id="rId16" Type="http://schemas.openxmlformats.org/officeDocument/2006/relationships/image" Target="../media/image5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theme" Target="../theme/theme5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2"/>
            <a:ext cx="1980000" cy="59761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25" r:id="rId14"/>
    <p:sldLayoutId id="2147483756" r:id="rId15"/>
    <p:sldLayoutId id="2147483757" r:id="rId16"/>
    <p:sldLayoutId id="21474837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5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2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06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0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27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4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19C8-A0D3-4536-97A4-2E130B18FED2}" type="datetime1">
              <a:rPr lang="sv-SE" smtClean="0"/>
              <a:t>2017-12-18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792685" y="556200"/>
            <a:ext cx="4703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695325" y="6281501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3"/>
            <a:ext cx="1980000" cy="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55" r:id="rId3"/>
    <p:sldLayoutId id="2147483758" r:id="rId4"/>
    <p:sldLayoutId id="2147483760" r:id="rId5"/>
    <p:sldLayoutId id="2147483773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FD4615-D5EC-4974-8DEF-EB9AD94964ED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2017-12-18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655947-88F2-4DAA-950F-D878C76C8962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6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64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64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64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64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5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eHälsodeklaration</a:t>
            </a:r>
            <a:r>
              <a:rPr lang="sv-SE" dirty="0" smtClean="0"/>
              <a:t> inför operation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Mina vårdkontakter/1177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67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08720"/>
            <a:ext cx="826054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665296" cy="504056"/>
          </a:xfrm>
        </p:spPr>
        <p:txBody>
          <a:bodyPr>
            <a:noAutofit/>
          </a:bodyPr>
          <a:lstStyle/>
          <a:p>
            <a:r>
              <a:rPr lang="sv-SE" sz="3200" dirty="0" smtClean="0"/>
              <a:t>Hälsodeklarationen finns länkad i Operationsanmälan</a:t>
            </a:r>
            <a:endParaRPr lang="sv-SE" sz="3200" dirty="0"/>
          </a:p>
        </p:txBody>
      </p:sp>
      <p:cxnSp>
        <p:nvCxnSpPr>
          <p:cNvPr id="5" name="Rak pil 4"/>
          <p:cNvCxnSpPr/>
          <p:nvPr/>
        </p:nvCxnSpPr>
        <p:spPr>
          <a:xfrm flipH="1">
            <a:off x="4655840" y="4725144"/>
            <a:ext cx="4529916" cy="1405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139555"/>
            <a:ext cx="27241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75720" y="116632"/>
            <a:ext cx="5892210" cy="932632"/>
          </a:xfrm>
        </p:spPr>
        <p:txBody>
          <a:bodyPr/>
          <a:lstStyle/>
          <a:p>
            <a:r>
              <a:rPr lang="sv-SE" dirty="0" smtClean="0"/>
              <a:t>I Patientöversikten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145818"/>
            <a:ext cx="1076338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2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16632"/>
            <a:ext cx="69437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0128448" y="1772816"/>
            <a:ext cx="19442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Öppnas via klick på länken</a:t>
            </a:r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>
            <a:off x="6384032" y="2142234"/>
            <a:ext cx="3751926" cy="15027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504" y="2348880"/>
            <a:ext cx="4783376" cy="115212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Pre-</a:t>
            </a:r>
            <a:r>
              <a:rPr lang="sv-SE" dirty="0" err="1" smtClean="0"/>
              <a:t>op</a:t>
            </a:r>
            <a:r>
              <a:rPr lang="sv-SE" dirty="0" smtClean="0"/>
              <a:t> bedömning</a:t>
            </a:r>
            <a:br>
              <a:rPr lang="sv-SE" dirty="0" smtClean="0"/>
            </a:br>
            <a:r>
              <a:rPr lang="sv-SE" dirty="0" smtClean="0"/>
              <a:t>egen kolumn i listan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7624"/>
            <a:ext cx="6552728" cy="659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50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79776" y="260647"/>
            <a:ext cx="7056932" cy="777577"/>
          </a:xfrm>
        </p:spPr>
        <p:txBody>
          <a:bodyPr/>
          <a:lstStyle/>
          <a:p>
            <a:r>
              <a:rPr lang="sv-SE" dirty="0" smtClean="0"/>
              <a:t>i Pre </a:t>
            </a:r>
            <a:r>
              <a:rPr lang="sv-SE" dirty="0" err="1" smtClean="0"/>
              <a:t>op</a:t>
            </a:r>
            <a:r>
              <a:rPr lang="sv-SE" dirty="0" smtClean="0"/>
              <a:t> bedömningen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908720"/>
            <a:ext cx="1044532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1665" y="404664"/>
            <a:ext cx="7992888" cy="720080"/>
          </a:xfrm>
        </p:spPr>
        <p:txBody>
          <a:bodyPr/>
          <a:lstStyle/>
          <a:p>
            <a:r>
              <a:rPr lang="sv-SE" dirty="0" smtClean="0"/>
              <a:t>Vid registrering under operation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412776"/>
            <a:ext cx="1167848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1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43672" y="185308"/>
            <a:ext cx="8352928" cy="50738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Om äldre hälsodeklarationer finns</a:t>
            </a:r>
            <a:endParaRPr lang="sv-S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167377"/>
            <a:ext cx="8819256" cy="451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347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23392" y="1844824"/>
            <a:ext cx="10972800" cy="3805883"/>
          </a:xfrm>
        </p:spPr>
        <p:txBody>
          <a:bodyPr/>
          <a:lstStyle/>
          <a:p>
            <a:pPr marL="0" indent="0">
              <a:buNone/>
            </a:pPr>
            <a:r>
              <a:rPr lang="sv-SE" sz="2400" b="1" dirty="0" smtClean="0"/>
              <a:t>Marknadsföring</a:t>
            </a:r>
          </a:p>
          <a:p>
            <a:r>
              <a:rPr lang="sv-SE" sz="2400" dirty="0"/>
              <a:t>Information på mottagningen</a:t>
            </a:r>
          </a:p>
          <a:p>
            <a:r>
              <a:rPr lang="sv-SE" sz="2400" dirty="0" smtClean="0"/>
              <a:t>Marknadsföringsmaterial </a:t>
            </a:r>
          </a:p>
          <a:p>
            <a:r>
              <a:rPr lang="sv-SE" sz="2400" dirty="0" smtClean="0"/>
              <a:t>Marknadsföring av personal på mottagningen</a:t>
            </a:r>
          </a:p>
          <a:p>
            <a:r>
              <a:rPr lang="sv-SE" sz="2400" dirty="0" smtClean="0"/>
              <a:t>Landstingsinformatörer och vårdvägvisare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059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055440" y="2996952"/>
            <a:ext cx="3888432" cy="719832"/>
          </a:xfrm>
        </p:spPr>
        <p:txBody>
          <a:bodyPr>
            <a:normAutofit/>
          </a:bodyPr>
          <a:lstStyle/>
          <a:p>
            <a:r>
              <a:rPr lang="sv-SE" dirty="0" smtClean="0"/>
              <a:t>Affisch på mottagning</a:t>
            </a:r>
            <a:endParaRPr lang="sv-SE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88640"/>
            <a:ext cx="4968552" cy="658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07369" y="2348880"/>
            <a:ext cx="6696744" cy="4164165"/>
          </a:xfrm>
        </p:spPr>
        <p:txBody>
          <a:bodyPr/>
          <a:lstStyle/>
          <a:p>
            <a:r>
              <a:rPr lang="sv-SE" sz="1200" b="1" dirty="0"/>
              <a:t>Fyll i din hälsodeklaration </a:t>
            </a:r>
            <a:r>
              <a:rPr lang="sv-SE" sz="1200" b="1" dirty="0" smtClean="0"/>
              <a:t>på 1177 Vårdguiden e-tjänster</a:t>
            </a:r>
            <a:endParaRPr lang="sv-SE" sz="1200" dirty="0"/>
          </a:p>
          <a:p>
            <a:r>
              <a:rPr lang="sv-SE" sz="1200" dirty="0"/>
              <a:t>Vi hjälper dig gärna att skaffa inloggningsuppgifter så att du kan fylla i din hälsodeklaration hemma i lugn och ro.</a:t>
            </a:r>
          </a:p>
          <a:p>
            <a:r>
              <a:rPr lang="sv-SE" sz="1200" dirty="0"/>
              <a:t>Via </a:t>
            </a:r>
            <a:r>
              <a:rPr lang="sv-SE" sz="1200" dirty="0" smtClean="0"/>
              <a:t>1177 </a:t>
            </a:r>
            <a:r>
              <a:rPr lang="sv-SE" sz="1200" dirty="0"/>
              <a:t>tar du själv kontakt med </a:t>
            </a:r>
            <a:r>
              <a:rPr lang="sv-SE" sz="1200" dirty="0" smtClean="0"/>
              <a:t>din mottagning när </a:t>
            </a:r>
            <a:r>
              <a:rPr lang="sv-SE" sz="1200" dirty="0"/>
              <a:t>du har tid.</a:t>
            </a:r>
          </a:p>
          <a:p>
            <a:r>
              <a:rPr lang="sv-SE" sz="1200" dirty="0"/>
              <a:t>Nu kan du också fylla i hälsodeklarationen inför operation via </a:t>
            </a:r>
            <a:r>
              <a:rPr lang="sv-SE" sz="1200" dirty="0" smtClean="0"/>
              <a:t>e-tjänsten, </a:t>
            </a:r>
            <a:r>
              <a:rPr lang="sv-SE" sz="1200" dirty="0"/>
              <a:t>uppgifterna kommer då direkt in i </a:t>
            </a:r>
            <a:r>
              <a:rPr lang="sv-SE" sz="1200" dirty="0" smtClean="0"/>
              <a:t>din patientjournal </a:t>
            </a:r>
            <a:r>
              <a:rPr lang="sv-SE" sz="1200" dirty="0"/>
              <a:t>och vi kan ta del av dem inför din operation.</a:t>
            </a:r>
          </a:p>
          <a:p>
            <a:r>
              <a:rPr lang="sv-SE" sz="1200" dirty="0" smtClean="0"/>
              <a:t>Via e-tjänsten kan du </a:t>
            </a:r>
            <a:r>
              <a:rPr lang="sv-SE" sz="1200" dirty="0"/>
              <a:t>även exempelvis beställa recept eller av- och omboka din tid</a:t>
            </a:r>
            <a:r>
              <a:rPr lang="sv-SE" sz="1200" dirty="0" smtClean="0"/>
              <a:t>.</a:t>
            </a:r>
          </a:p>
          <a:p>
            <a:r>
              <a:rPr lang="sv-SE" sz="1200" dirty="0" smtClean="0"/>
              <a:t>Din hälsodeklaration kommer att finnas i din in-korg när du loggar in på 1177 Vårdguidens e-tjänster</a:t>
            </a:r>
            <a:endParaRPr lang="sv-SE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116632"/>
            <a:ext cx="212289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5" y="116631"/>
            <a:ext cx="2001437" cy="65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51384" y="16288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Små kontaktkort att ex dela ut vid besök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70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innehåll 1"/>
          <p:cNvSpPr>
            <a:spLocks noGrp="1"/>
          </p:cNvSpPr>
          <p:nvPr>
            <p:ph idx="4294967295"/>
          </p:nvPr>
        </p:nvSpPr>
        <p:spPr>
          <a:xfrm>
            <a:off x="1127448" y="1556792"/>
            <a:ext cx="9224640" cy="4250283"/>
          </a:xfrm>
        </p:spPr>
        <p:txBody>
          <a:bodyPr/>
          <a:lstStyle/>
          <a:p>
            <a:pPr eaLnBrk="1" hangingPunct="1"/>
            <a:r>
              <a:rPr lang="sv-SE" altLang="sv-SE" dirty="0" err="1" smtClean="0"/>
              <a:t>Op</a:t>
            </a:r>
            <a:r>
              <a:rPr lang="sv-SE" altLang="sv-SE" dirty="0" smtClean="0"/>
              <a:t>-anmälan i Provisio genererar formulär för Hälsodeklaration  i Mina vårdkontakter/1177.</a:t>
            </a:r>
          </a:p>
          <a:p>
            <a:pPr eaLnBrk="1" hangingPunct="1"/>
            <a:endParaRPr lang="sv-SE" altLang="sv-SE" dirty="0" smtClean="0"/>
          </a:p>
          <a:p>
            <a:pPr eaLnBrk="1" hangingPunct="1"/>
            <a:r>
              <a:rPr lang="sv-SE" altLang="sv-SE" dirty="0" smtClean="0"/>
              <a:t>Efter att formuläret är ifyllt i 1177, visas länk med datum i Provisio</a:t>
            </a:r>
          </a:p>
          <a:p>
            <a:pPr eaLnBrk="1" hangingPunct="1"/>
            <a:endParaRPr lang="sv-SE" altLang="sv-SE" dirty="0" smtClean="0"/>
          </a:p>
          <a:p>
            <a:pPr eaLnBrk="1" hangingPunct="1"/>
            <a:r>
              <a:rPr lang="sv-SE" altLang="sv-SE" dirty="0" smtClean="0"/>
              <a:t>Länken öppnar </a:t>
            </a:r>
            <a:r>
              <a:rPr lang="sv-SE" altLang="sv-SE" dirty="0" err="1" smtClean="0"/>
              <a:t>Pdf</a:t>
            </a:r>
            <a:r>
              <a:rPr lang="sv-SE" altLang="sv-SE" dirty="0" err="1"/>
              <a:t>-</a:t>
            </a:r>
            <a:r>
              <a:rPr lang="sv-SE" altLang="sv-SE" dirty="0" err="1" smtClean="0"/>
              <a:t>fil</a:t>
            </a:r>
            <a:r>
              <a:rPr lang="sv-SE" altLang="sv-SE" dirty="0" smtClean="0"/>
              <a:t> med hälsodeklaration</a:t>
            </a:r>
          </a:p>
        </p:txBody>
      </p:sp>
    </p:spTree>
    <p:extLst>
      <p:ext uri="{BB962C8B-B14F-4D97-AF65-F5344CB8AC3E}">
        <p14:creationId xmlns:p14="http://schemas.microsoft.com/office/powerpoint/2010/main" val="41202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706755" y="2997200"/>
            <a:ext cx="2436918" cy="863848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Blankett på mottagningen</a:t>
            </a:r>
            <a:endParaRPr lang="sv-S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88640"/>
            <a:ext cx="5053093" cy="654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2" y="1268760"/>
            <a:ext cx="10956719" cy="107664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Möjligt att aktivera Hälsodeklaration även utan opanmälan via patientöversikten</a:t>
            </a:r>
            <a:endParaRPr lang="sv-SE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519784"/>
            <a:ext cx="5405592" cy="334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1665296" cy="5401882"/>
          </a:xfrm>
        </p:spPr>
        <p:txBody>
          <a:bodyPr>
            <a:normAutofit/>
          </a:bodyPr>
          <a:lstStyle/>
          <a:p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Om patienten redan har konto, visas det genom en grön bock samt att  knappen ”</a:t>
            </a:r>
            <a:r>
              <a:rPr lang="sv-SE" sz="2400" smtClean="0"/>
              <a:t>MVK” är </a:t>
            </a:r>
            <a:r>
              <a:rPr lang="sv-SE" sz="2400" dirty="0" smtClean="0"/>
              <a:t>inaktiverad</a:t>
            </a:r>
            <a:endParaRPr lang="sv-SE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8" y="3006557"/>
            <a:ext cx="4914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pil 5"/>
          <p:cNvCxnSpPr/>
          <p:nvPr/>
        </p:nvCxnSpPr>
        <p:spPr>
          <a:xfrm flipH="1">
            <a:off x="5159896" y="2564904"/>
            <a:ext cx="2592288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999656" y="332656"/>
            <a:ext cx="9001000" cy="1008112"/>
          </a:xfrm>
        </p:spPr>
        <p:txBody>
          <a:bodyPr>
            <a:normAutofit/>
          </a:bodyPr>
          <a:lstStyle/>
          <a:p>
            <a:r>
              <a:rPr lang="sv-SE" altLang="sv-SE" sz="2800" dirty="0" smtClean="0"/>
              <a:t>När opanmälan sparas, skickas formulär </a:t>
            </a:r>
            <a:br>
              <a:rPr lang="sv-SE" altLang="sv-SE" sz="2800" dirty="0" smtClean="0"/>
            </a:br>
            <a:r>
              <a:rPr lang="sv-SE" altLang="sv-SE" sz="2800" dirty="0" smtClean="0"/>
              <a:t>”Hälsodeklaration inför operation”  till 1177</a:t>
            </a:r>
          </a:p>
        </p:txBody>
      </p: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556792"/>
            <a:ext cx="1110509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7448" y="1340768"/>
            <a:ext cx="9705238" cy="4824536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647728" y="60544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Uppmaning i kallelse att fylla i formuläret på 1177</a:t>
            </a:r>
            <a:endParaRPr lang="sv-SE" b="1" dirty="0"/>
          </a:p>
        </p:txBody>
      </p:sp>
      <p:cxnSp>
        <p:nvCxnSpPr>
          <p:cNvPr id="5" name="Rak pil 4"/>
          <p:cNvCxnSpPr/>
          <p:nvPr/>
        </p:nvCxnSpPr>
        <p:spPr>
          <a:xfrm flipH="1">
            <a:off x="5735960" y="974779"/>
            <a:ext cx="1944216" cy="3030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5879976" y="3991953"/>
            <a:ext cx="230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accent6">
                    <a:lumMod val="75000"/>
                  </a:schemeClr>
                </a:solidFill>
              </a:rPr>
              <a:t>Inför operation</a:t>
            </a:r>
            <a:endParaRPr lang="sv-S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32175"/>
            <a:ext cx="849256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med rundade hörn 1"/>
          <p:cNvSpPr/>
          <p:nvPr/>
        </p:nvSpPr>
        <p:spPr>
          <a:xfrm>
            <a:off x="6672064" y="3284984"/>
            <a:ext cx="4608512" cy="158417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8328248" y="2024189"/>
            <a:ext cx="207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</a:t>
            </a:r>
            <a:r>
              <a:rPr lang="sv-SE" dirty="0" smtClean="0"/>
              <a:t>nför operation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51384" y="231752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Info text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0427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/>
          </p:cNvSpPr>
          <p:nvPr>
            <p:ph type="title" idx="4294967295"/>
          </p:nvPr>
        </p:nvSpPr>
        <p:spPr>
          <a:xfrm>
            <a:off x="3935760" y="332656"/>
            <a:ext cx="8064896" cy="648072"/>
          </a:xfrm>
        </p:spPr>
        <p:txBody>
          <a:bodyPr>
            <a:normAutofit/>
          </a:bodyPr>
          <a:lstStyle/>
          <a:p>
            <a:r>
              <a:rPr lang="sv-SE" sz="2400" b="0" dirty="0"/>
              <a:t>S</a:t>
            </a:r>
            <a:r>
              <a:rPr lang="sv-SE" sz="2400" b="0" dirty="0" smtClean="0"/>
              <a:t>varen kan kontrolleras innan formuläret sparas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12" y="908720"/>
            <a:ext cx="768286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med rundade hörn 1"/>
          <p:cNvSpPr/>
          <p:nvPr/>
        </p:nvSpPr>
        <p:spPr>
          <a:xfrm>
            <a:off x="5807968" y="3212976"/>
            <a:ext cx="4104456" cy="3384376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7826869" y="2528797"/>
            <a:ext cx="183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sv-S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nför operation</a:t>
            </a:r>
            <a:endParaRPr lang="sv-S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19336" y="2729049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Efter att frågorna är besvarade, visas en sammanfattning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636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780928"/>
            <a:ext cx="822960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908720"/>
            <a:ext cx="6120680" cy="9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548680"/>
            <a:ext cx="7272809" cy="521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2" y="1340768"/>
            <a:ext cx="893086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med rundade hörn 1"/>
          <p:cNvSpPr/>
          <p:nvPr/>
        </p:nvSpPr>
        <p:spPr>
          <a:xfrm>
            <a:off x="6168008" y="2564904"/>
            <a:ext cx="3528392" cy="14401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gande presentation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Gavleborg_office tema" id="{AC66ADA5-37EB-47AB-A13A-E1E6DDED8136}" vid="{AC6A8451-B8EE-4F53-904D-F24A430DDAF6}"/>
    </a:ext>
  </a:extLst>
</a:theme>
</file>

<file path=ppt/theme/theme2.xml><?xml version="1.0" encoding="utf-8"?>
<a:theme xmlns:a="http://schemas.openxmlformats.org/drawingml/2006/main" name="BLÅ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ERISE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ANGE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lternativ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FCCC84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ppt/theme/themeOverride2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ppt/theme/themeOverride3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ppt/theme/themeOverride4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ppt/theme/themeOverride5.xml><?xml version="1.0" encoding="utf-8"?>
<a:themeOverride xmlns:a="http://schemas.openxmlformats.org/drawingml/2006/main">
  <a:clrScheme name="Region Gävleborg">
    <a:dk1>
      <a:sysClr val="windowText" lastClr="000000"/>
    </a:dk1>
    <a:lt1>
      <a:sysClr val="window" lastClr="FFFFFF"/>
    </a:lt1>
    <a:dk2>
      <a:srgbClr val="292929"/>
    </a:dk2>
    <a:lt2>
      <a:srgbClr val="B2B2B2"/>
    </a:lt2>
    <a:accent1>
      <a:srgbClr val="69BE28"/>
    </a:accent1>
    <a:accent2>
      <a:srgbClr val="0089C4"/>
    </a:accent2>
    <a:accent3>
      <a:srgbClr val="F08800"/>
    </a:accent3>
    <a:accent4>
      <a:srgbClr val="E21776"/>
    </a:accent4>
    <a:accent5>
      <a:srgbClr val="A8CD82"/>
    </a:accent5>
    <a:accent6>
      <a:srgbClr val="5DB8DE"/>
    </a:accent6>
    <a:hlink>
      <a:srgbClr val="FCCC84"/>
    </a:hlink>
    <a:folHlink>
      <a:srgbClr val="EF92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liggande u dekor 2015</Template>
  <TotalTime>1222</TotalTime>
  <Words>240</Words>
  <Application>Microsoft Macintosh PowerPoint</Application>
  <PresentationFormat>Bredbild</PresentationFormat>
  <Paragraphs>38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Arial</vt:lpstr>
      <vt:lpstr>Calibri</vt:lpstr>
      <vt:lpstr>Liggande presentation</vt:lpstr>
      <vt:lpstr>BLÅ</vt:lpstr>
      <vt:lpstr>CERISE</vt:lpstr>
      <vt:lpstr>ORANGE</vt:lpstr>
      <vt:lpstr>Alternativ</vt:lpstr>
      <vt:lpstr>Office-tema</vt:lpstr>
      <vt:lpstr>eHälsodeklaration inför operation</vt:lpstr>
      <vt:lpstr>PowerPoint-presentation</vt:lpstr>
      <vt:lpstr>När opanmälan sparas, skickas formulär  ”Hälsodeklaration inför operation”  till 1177</vt:lpstr>
      <vt:lpstr>PowerPoint-presentation</vt:lpstr>
      <vt:lpstr>PowerPoint-presentation</vt:lpstr>
      <vt:lpstr>Svaren kan kontrolleras innan formuläret sparas</vt:lpstr>
      <vt:lpstr>PowerPoint-presentation</vt:lpstr>
      <vt:lpstr>PowerPoint-presentation</vt:lpstr>
      <vt:lpstr>PowerPoint-presentation</vt:lpstr>
      <vt:lpstr>Hälsodeklarationen finns länkad i Operationsanmälan</vt:lpstr>
      <vt:lpstr>I Patientöversikten</vt:lpstr>
      <vt:lpstr>PowerPoint-presentation</vt:lpstr>
      <vt:lpstr>Pre-op bedömning egen kolumn i listan</vt:lpstr>
      <vt:lpstr>i Pre op bedömningen</vt:lpstr>
      <vt:lpstr>Vid registrering under operation</vt:lpstr>
      <vt:lpstr>Om äldre hälsodeklarationer finns</vt:lpstr>
      <vt:lpstr>PowerPoint-presentation</vt:lpstr>
      <vt:lpstr>PowerPoint-presentation</vt:lpstr>
      <vt:lpstr>PowerPoint-presentation</vt:lpstr>
      <vt:lpstr>PowerPoint-presentation</vt:lpstr>
      <vt:lpstr>Möjligt att aktivera Hälsodeklaration även utan opanmälan via patientöversikten</vt:lpstr>
      <vt:lpstr>     Om patienten redan har konto, visas det genom en grön bock samt att  knappen ”MVK” är inaktiverad</vt:lpstr>
    </vt:vector>
  </TitlesOfParts>
  <Company>Landstinget Gävleborg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Elfving Lars - LOV - Systemförvaltning Vårdsystem</dc:creator>
  <cp:lastModifiedBy>Jenny weijnitz</cp:lastModifiedBy>
  <cp:revision>69</cp:revision>
  <dcterms:created xsi:type="dcterms:W3CDTF">2015-04-10T13:37:02Z</dcterms:created>
  <dcterms:modified xsi:type="dcterms:W3CDTF">2017-12-18T13:31:12Z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-657994617</vt:i4>
  </property>
  <property fmtid="{D5CDD505-2E9C-101B-9397-08002B2CF9AE}" pid="3" name="_NewReviewCycle">
    <vt:lpwstr/>
  </property>
  <property fmtid="{D5CDD505-2E9C-101B-9397-08002B2CF9AE}" pid="4" name="_EmailSubject">
    <vt:lpwstr>Hälsodeklaration inför operation - 1177 - breddinförande</vt:lpwstr>
  </property>
  <property fmtid="{D5CDD505-2E9C-101B-9397-08002B2CF9AE}" pid="5" name="_AuthorEmail">
    <vt:lpwstr>lars.elfving@regiongavleborg.se</vt:lpwstr>
  </property>
  <property fmtid="{D5CDD505-2E9C-101B-9397-08002B2CF9AE}" pid="6" name="_AuthorEmailDisplayName">
    <vt:lpwstr>Elfving Lars - LOV - Systemförvaltning</vt:lpwstr>
  </property>
  <property fmtid="{D5CDD505-2E9C-101B-9397-08002B2CF9AE}" pid="7" name="_PreviousAdHocReviewCycleID">
    <vt:i4>-775266703</vt:i4>
  </property>
</Properties>
</file>