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28" r:id="rId2"/>
    <p:sldMasterId id="2147483676" r:id="rId3"/>
    <p:sldMasterId id="2147483690" r:id="rId4"/>
    <p:sldMasterId id="2147483704" r:id="rId5"/>
    <p:sldMasterId id="2147483761" r:id="rId6"/>
  </p:sldMasterIdLst>
  <p:sldIdLst>
    <p:sldId id="256" r:id="rId7"/>
    <p:sldId id="258" r:id="rId8"/>
    <p:sldId id="259" r:id="rId9"/>
    <p:sldId id="261" r:id="rId10"/>
    <p:sldId id="257" r:id="rId11"/>
    <p:sldId id="266" r:id="rId12"/>
    <p:sldId id="263" r:id="rId13"/>
    <p:sldId id="264" r:id="rId14"/>
    <p:sldId id="265" r:id="rId15"/>
    <p:sldId id="278" r:id="rId16"/>
    <p:sldId id="288" r:id="rId17"/>
    <p:sldId id="281" r:id="rId18"/>
    <p:sldId id="280" r:id="rId19"/>
    <p:sldId id="279" r:id="rId20"/>
    <p:sldId id="284" r:id="rId21"/>
    <p:sldId id="285" r:id="rId22"/>
    <p:sldId id="286" r:id="rId23"/>
    <p:sldId id="287" r:id="rId24"/>
    <p:sldId id="292" r:id="rId25"/>
    <p:sldId id="293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8" autoAdjust="0"/>
    <p:restoredTop sz="94586"/>
  </p:normalViewPr>
  <p:slideViewPr>
    <p:cSldViewPr showGuides="1">
      <p:cViewPr varScale="1">
        <p:scale>
          <a:sx n="102" d="100"/>
          <a:sy n="102" d="100"/>
        </p:scale>
        <p:origin x="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ÖN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8486D-A3B9-4509-B1C3-217F8C9A8EF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1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60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4984" y="6513513"/>
            <a:ext cx="1151467" cy="1698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2DE7F-EE03-462D-9D2C-8E91FA9049BD}" type="datetimeFigureOut">
              <a:rPr lang="sv-SE" altLang="sv-SE"/>
              <a:pPr>
                <a:defRPr/>
              </a:pPr>
              <a:t>2017-12-18</a:t>
            </a:fld>
            <a:endParaRPr lang="sv-SE" alt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40FA-400E-4576-9B2B-274DDBE10842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0434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46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443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54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87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CC45-EAD9-438E-A17C-DDB1EDA6D8CF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2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6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97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87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342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34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894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27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843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720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426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45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85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59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RIS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23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7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603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018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922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073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156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4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041BE72C-FC11-4730-B9BA-6B8B0206AD6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951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95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61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668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014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380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742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2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573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13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C4DB9A40-51A7-4D96-80C0-8B52CBD092FA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938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559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097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57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83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61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922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289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68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626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01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C4D45-CEF1-418D-907B-F71C21454A1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3180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164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143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RANG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2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467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60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45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B506-56CF-482D-BC77-D6194E570CA3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8398-CA92-4EB8-AB1F-3A98C837F0D6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12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066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625A-67C2-4F15-83CE-1A3AFA2766E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A150-C1D5-4635-90C4-324FB116FA4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20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CFE6-1FFA-40BA-87EE-D2CA40D16684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EF21-8F19-472A-B00C-53A26D3942ED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6FA5D-0135-42F2-A306-E966EE2D14C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5214-30FD-4E17-AF7E-75D0C08B2E00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2C98-993C-453D-8FA4-4B96265A134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74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EA3E-9028-4CD2-981D-A85D68F34D73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E7F3-5C11-48FD-806F-CBD6D36E175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70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279E-398A-41BB-9F56-FBEDC48FD9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7384-0173-49A2-B856-32B0DADCF12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38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80B0-D0BB-4BF5-9490-99C3C67BEB0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E2DA-6DC8-4978-A473-A689FD78B7E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7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007B-A404-48A4-BDA9-15B8F0CC6180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1E02-8716-4644-9796-A763D73FCE6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5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5A87-E049-47E8-9473-11A36A07E66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5133-BEA6-49A6-AF06-0B53D68C81E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7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29F2-1323-43DF-A2DC-3EC1087EB7C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3E02-F6AA-4346-81D4-562F895E5A8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9B938-3AE4-4CC2-B341-789DD135F14D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EB935-3C9D-4BD3-AE40-88265D7AD2AE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45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6" Type="http://schemas.openxmlformats.org/officeDocument/2006/relationships/image" Target="../media/image3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6" Type="http://schemas.openxmlformats.org/officeDocument/2006/relationships/image" Target="../media/image4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theme" Target="../theme/theme4.xml"/><Relationship Id="rId16" Type="http://schemas.openxmlformats.org/officeDocument/2006/relationships/image" Target="../media/image5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theme" Target="../theme/theme5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2"/>
            <a:ext cx="1980000" cy="59761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25" r:id="rId14"/>
    <p:sldLayoutId id="2147483756" r:id="rId15"/>
    <p:sldLayoutId id="2147483757" r:id="rId16"/>
    <p:sldLayoutId id="21474837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5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2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06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2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55" r:id="rId3"/>
    <p:sldLayoutId id="2147483758" r:id="rId4"/>
    <p:sldLayoutId id="2147483760" r:id="rId5"/>
    <p:sldLayoutId id="214748377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FD4615-D5EC-4974-8DEF-EB9AD94964ED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655947-88F2-4DAA-950F-D878C76C896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6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64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64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64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hyperlink" Target="mailto:IT-support@regiongavleborg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Breddinförande av </a:t>
            </a:r>
            <a:br>
              <a:rPr lang="sv-SE" dirty="0" smtClean="0"/>
            </a:br>
            <a:r>
              <a:rPr lang="sv-SE" dirty="0" err="1" smtClean="0"/>
              <a:t>eHälsodeklaration</a:t>
            </a:r>
            <a:r>
              <a:rPr lang="sv-SE" dirty="0" smtClean="0"/>
              <a:t> inför operation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Mina vårdkontakter/1177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67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15680" y="332656"/>
            <a:ext cx="8424936" cy="93263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Kan öppnas ex via Patientöversikten</a:t>
            </a:r>
            <a:endParaRPr lang="sv-S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196752"/>
            <a:ext cx="91540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2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type="media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268760"/>
            <a:ext cx="10779506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8112224" y="3051392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Öppnas via klick på länken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>
            <a:off x="3791744" y="3374557"/>
            <a:ext cx="4320480" cy="7025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15680" y="404664"/>
            <a:ext cx="6624736" cy="792088"/>
          </a:xfrm>
        </p:spPr>
        <p:txBody>
          <a:bodyPr/>
          <a:lstStyle/>
          <a:p>
            <a:r>
              <a:rPr lang="sv-SE" dirty="0" smtClean="0"/>
              <a:t>Pre </a:t>
            </a:r>
            <a:r>
              <a:rPr lang="sv-SE" dirty="0" err="1" smtClean="0"/>
              <a:t>op</a:t>
            </a:r>
            <a:r>
              <a:rPr lang="sv-SE" dirty="0" smtClean="0"/>
              <a:t> bedömningen</a:t>
            </a:r>
            <a:endParaRPr lang="sv-S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85" y="1124744"/>
            <a:ext cx="692831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50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1665" y="404664"/>
            <a:ext cx="7992888" cy="720080"/>
          </a:xfrm>
        </p:spPr>
        <p:txBody>
          <a:bodyPr/>
          <a:lstStyle/>
          <a:p>
            <a:r>
              <a:rPr lang="sv-SE" dirty="0" smtClean="0"/>
              <a:t>Vid registrering under operation</a:t>
            </a:r>
            <a:endParaRPr lang="sv-S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49" y="1268760"/>
            <a:ext cx="816155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51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43672" y="185308"/>
            <a:ext cx="8352928" cy="50738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Om äldre hälsodeklarationer finns</a:t>
            </a:r>
            <a:endParaRPr lang="sv-SE" dirty="0"/>
          </a:p>
        </p:txBody>
      </p:sp>
      <p:pic>
        <p:nvPicPr>
          <p:cNvPr id="3" name="Bildobjekt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836712"/>
            <a:ext cx="5752465" cy="300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725144"/>
            <a:ext cx="3391535" cy="1456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1830258" y="4293096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Listan med alla </a:t>
            </a:r>
            <a:r>
              <a:rPr lang="sv-SE" dirty="0" err="1"/>
              <a:t>hd</a:t>
            </a:r>
            <a:r>
              <a:rPr lang="sv-SE" dirty="0"/>
              <a:t>, kolumnen ”</a:t>
            </a:r>
            <a:r>
              <a:rPr lang="sv-SE" dirty="0" err="1"/>
              <a:t>pdf</a:t>
            </a:r>
            <a:r>
              <a:rPr lang="sv-SE" dirty="0"/>
              <a:t>” </a:t>
            </a:r>
            <a:r>
              <a:rPr lang="sv-SE" dirty="0" smtClean="0"/>
              <a:t>tas bort, ersätts med datum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1347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23392" y="1124744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Marknadsföring internt</a:t>
            </a:r>
          </a:p>
          <a:p>
            <a:r>
              <a:rPr lang="sv-SE" sz="2400" dirty="0" smtClean="0"/>
              <a:t>Intern hemsida</a:t>
            </a:r>
          </a:p>
          <a:p>
            <a:r>
              <a:rPr lang="sv-SE" sz="2400" dirty="0" smtClean="0"/>
              <a:t>Information på mottagningen, Mina vårdkontakter/1177 och </a:t>
            </a:r>
            <a:r>
              <a:rPr lang="sv-SE" sz="2400" dirty="0" err="1" smtClean="0"/>
              <a:t>eHälsodeklaration</a:t>
            </a:r>
            <a:endParaRPr lang="sv-SE" sz="2400" dirty="0" smtClean="0"/>
          </a:p>
          <a:p>
            <a:pPr marL="0" indent="0">
              <a:buNone/>
            </a:pPr>
            <a:endParaRPr lang="sv-SE" sz="2400" b="1" dirty="0" smtClean="0"/>
          </a:p>
          <a:p>
            <a:pPr marL="0" indent="0">
              <a:buNone/>
            </a:pPr>
            <a:r>
              <a:rPr lang="sv-SE" sz="2400" b="1" dirty="0" smtClean="0"/>
              <a:t>Marknadsföring externt</a:t>
            </a:r>
          </a:p>
          <a:p>
            <a:r>
              <a:rPr lang="sv-SE" sz="2400" dirty="0" smtClean="0"/>
              <a:t>Landstingets hemsida</a:t>
            </a:r>
          </a:p>
          <a:p>
            <a:r>
              <a:rPr lang="sv-SE" sz="2400" dirty="0" smtClean="0"/>
              <a:t>Marknadsföringsmaterial </a:t>
            </a:r>
          </a:p>
          <a:p>
            <a:r>
              <a:rPr lang="sv-SE" sz="2400" dirty="0" smtClean="0"/>
              <a:t>Marknadsföring av personal på mottagningen</a:t>
            </a:r>
          </a:p>
          <a:p>
            <a:r>
              <a:rPr lang="sv-SE" sz="2400" dirty="0" smtClean="0"/>
              <a:t>Landstingsinformatörer och vårdvägvisare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059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055440" y="2996952"/>
            <a:ext cx="3888432" cy="719832"/>
          </a:xfrm>
        </p:spPr>
        <p:txBody>
          <a:bodyPr>
            <a:normAutofit/>
          </a:bodyPr>
          <a:lstStyle/>
          <a:p>
            <a:r>
              <a:rPr lang="sv-SE" dirty="0" smtClean="0"/>
              <a:t>Affisch på mottagning</a:t>
            </a:r>
            <a:endParaRPr lang="sv-S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88640"/>
            <a:ext cx="4968552" cy="65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07369" y="1916833"/>
            <a:ext cx="8640960" cy="4596212"/>
          </a:xfrm>
        </p:spPr>
        <p:txBody>
          <a:bodyPr/>
          <a:lstStyle/>
          <a:p>
            <a:r>
              <a:rPr lang="sv-SE" sz="1200" b="1" dirty="0"/>
              <a:t>Fyll i din hälsodeklaration </a:t>
            </a:r>
            <a:r>
              <a:rPr lang="sv-SE" sz="1200" b="1" dirty="0" smtClean="0"/>
              <a:t>på 1177 Vårdguiden e-tjänster</a:t>
            </a:r>
            <a:endParaRPr lang="sv-SE" sz="1200" dirty="0"/>
          </a:p>
          <a:p>
            <a:r>
              <a:rPr lang="sv-SE" sz="1200" dirty="0"/>
              <a:t>Vi hjälper dig gärna att skaffa inloggningsuppgifter så att du kan fylla i din hälsodeklaration hemma i lugn och ro.</a:t>
            </a:r>
          </a:p>
          <a:p>
            <a:r>
              <a:rPr lang="sv-SE" sz="1200" dirty="0"/>
              <a:t>Via e-tjänsten Mina Vårdkontakter tar du själv kontakt med ortopedkliniken när du har tid.</a:t>
            </a:r>
          </a:p>
          <a:p>
            <a:r>
              <a:rPr lang="sv-SE" sz="1200" dirty="0"/>
              <a:t>Nu kan du också fylla i hälsodeklarationen inför operation via Mina vårdkontakter, uppgifterna kommer då direkt in i din</a:t>
            </a:r>
          </a:p>
          <a:p>
            <a:r>
              <a:rPr lang="sv-SE" sz="1200" dirty="0"/>
              <a:t>patientjournal och vi kan ta del av dem inför din operation.</a:t>
            </a:r>
          </a:p>
          <a:p>
            <a:r>
              <a:rPr lang="sv-SE" sz="1200" dirty="0"/>
              <a:t>I Mina vårdkontakter kan du även exempelvis beställa recept eller av- och omboka din tid.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60648"/>
            <a:ext cx="19018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010" y="3549181"/>
            <a:ext cx="1908175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0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706755" y="2997200"/>
            <a:ext cx="2436918" cy="863848"/>
          </a:xfrm>
        </p:spPr>
        <p:txBody>
          <a:bodyPr/>
          <a:lstStyle/>
          <a:p>
            <a:r>
              <a:rPr lang="sv-SE" dirty="0" smtClean="0"/>
              <a:t>Blankett</a:t>
            </a:r>
            <a:endParaRPr lang="sv-SE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5385"/>
            <a:ext cx="5256584" cy="692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3647728" y="3212976"/>
            <a:ext cx="4536504" cy="57606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0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16280" y="5661248"/>
            <a:ext cx="3301013" cy="788616"/>
          </a:xfrm>
        </p:spPr>
        <p:txBody>
          <a:bodyPr/>
          <a:lstStyle/>
          <a:p>
            <a:r>
              <a:rPr lang="sv-SE" dirty="0" smtClean="0"/>
              <a:t>Opanmälan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9989"/>
            <a:ext cx="7776864" cy="55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1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innehåll 1"/>
          <p:cNvSpPr>
            <a:spLocks noGrp="1"/>
          </p:cNvSpPr>
          <p:nvPr>
            <p:ph idx="4294967295"/>
          </p:nvPr>
        </p:nvSpPr>
        <p:spPr>
          <a:xfrm>
            <a:off x="1127448" y="1556792"/>
            <a:ext cx="9224640" cy="4250283"/>
          </a:xfrm>
        </p:spPr>
        <p:txBody>
          <a:bodyPr/>
          <a:lstStyle/>
          <a:p>
            <a:pPr eaLnBrk="1" hangingPunct="1"/>
            <a:r>
              <a:rPr lang="sv-SE" altLang="sv-SE" dirty="0" err="1" smtClean="0"/>
              <a:t>Op</a:t>
            </a:r>
            <a:r>
              <a:rPr lang="sv-SE" altLang="sv-SE" dirty="0" smtClean="0"/>
              <a:t>-anmälan i Provisio genererar formulär för Hälsodeklaration  i Mina vårdkontakter/1177.</a:t>
            </a:r>
          </a:p>
          <a:p>
            <a:pPr eaLnBrk="1" hangingPunct="1"/>
            <a:endParaRPr lang="sv-SE" altLang="sv-SE" dirty="0" smtClean="0"/>
          </a:p>
          <a:p>
            <a:pPr eaLnBrk="1" hangingPunct="1"/>
            <a:r>
              <a:rPr lang="sv-SE" altLang="sv-SE" dirty="0" smtClean="0"/>
              <a:t>Efter att formuläret är ifyllt i 1177, visas länk med datum i Provisio</a:t>
            </a:r>
          </a:p>
          <a:p>
            <a:pPr eaLnBrk="1" hangingPunct="1"/>
            <a:endParaRPr lang="sv-SE" altLang="sv-SE" dirty="0" smtClean="0"/>
          </a:p>
          <a:p>
            <a:pPr eaLnBrk="1" hangingPunct="1"/>
            <a:r>
              <a:rPr lang="sv-SE" altLang="sv-SE" dirty="0" smtClean="0"/>
              <a:t>Länken öppnar </a:t>
            </a:r>
            <a:r>
              <a:rPr lang="sv-SE" altLang="sv-SE" dirty="0" err="1" smtClean="0"/>
              <a:t>Pdf</a:t>
            </a:r>
            <a:r>
              <a:rPr lang="sv-SE" altLang="sv-SE" dirty="0" err="1"/>
              <a:t>-</a:t>
            </a:r>
            <a:r>
              <a:rPr lang="sv-SE" altLang="sv-SE" dirty="0" err="1" smtClean="0"/>
              <a:t>fil</a:t>
            </a:r>
            <a:r>
              <a:rPr lang="sv-SE" altLang="sv-SE" dirty="0" smtClean="0"/>
              <a:t> med hälsodeklaration</a:t>
            </a:r>
          </a:p>
        </p:txBody>
      </p:sp>
    </p:spTree>
    <p:extLst>
      <p:ext uri="{BB962C8B-B14F-4D97-AF65-F5344CB8AC3E}">
        <p14:creationId xmlns:p14="http://schemas.microsoft.com/office/powerpoint/2010/main" val="41202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6755" y="3645024"/>
            <a:ext cx="10717838" cy="2304926"/>
          </a:xfrm>
        </p:spPr>
        <p:txBody>
          <a:bodyPr/>
          <a:lstStyle/>
          <a:p>
            <a:r>
              <a:rPr lang="sv-SE" dirty="0" smtClean="0"/>
              <a:t>Janette Linderstam, Mina vårdkontakter</a:t>
            </a:r>
          </a:p>
          <a:p>
            <a:r>
              <a:rPr lang="sv-SE" dirty="0" smtClean="0"/>
              <a:t>Lars Elfving, Provisio</a:t>
            </a:r>
          </a:p>
          <a:p>
            <a:r>
              <a:rPr lang="sv-SE" dirty="0" smtClean="0">
                <a:hlinkClick r:id="rId2"/>
              </a:rPr>
              <a:t>IT-support@regiongavleborg.se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18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23392" y="1628800"/>
            <a:ext cx="10801348" cy="785022"/>
          </a:xfrm>
        </p:spPr>
        <p:txBody>
          <a:bodyPr>
            <a:normAutofit fontScale="90000"/>
          </a:bodyPr>
          <a:lstStyle/>
          <a:p>
            <a:r>
              <a:rPr lang="sv-SE" altLang="sv-SE" sz="2800" dirty="0" smtClean="0"/>
              <a:t>När opanmälan sparas, skickar formulär </a:t>
            </a:r>
            <a:r>
              <a:rPr lang="sv-SE" altLang="sv-SE" sz="2800" dirty="0" err="1" smtClean="0"/>
              <a:t>eHälsodeklaration</a:t>
            </a:r>
            <a:r>
              <a:rPr lang="sv-SE" altLang="sv-SE" sz="2800" dirty="0" smtClean="0"/>
              <a:t> inför operation  till 1177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628829"/>
              </p:ext>
            </p:extLst>
          </p:nvPr>
        </p:nvGraphicFramePr>
        <p:xfrm>
          <a:off x="1559496" y="2636912"/>
          <a:ext cx="8685212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Bitmappsbild" r:id="rId4" imgW="8685714" imgH="2933333" progId="Paint.Picture">
                  <p:embed/>
                </p:oleObj>
              </mc:Choice>
              <mc:Fallback>
                <p:oleObj name="Bitmappsbild" r:id="rId4" imgW="8685714" imgH="2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2636912"/>
                        <a:ext cx="8685212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7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7448" y="1340768"/>
            <a:ext cx="9705238" cy="4824536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647728" y="60544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Uppmaning i kallelse att fylla i formuläret på 1177</a:t>
            </a:r>
            <a:endParaRPr lang="sv-SE" b="1" dirty="0"/>
          </a:p>
        </p:txBody>
      </p:sp>
      <p:cxnSp>
        <p:nvCxnSpPr>
          <p:cNvPr id="5" name="Rak pil 4"/>
          <p:cNvCxnSpPr/>
          <p:nvPr/>
        </p:nvCxnSpPr>
        <p:spPr>
          <a:xfrm flipH="1">
            <a:off x="5735960" y="974779"/>
            <a:ext cx="1944216" cy="3030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32175"/>
            <a:ext cx="849256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med rundade hörn 1"/>
          <p:cNvSpPr/>
          <p:nvPr/>
        </p:nvSpPr>
        <p:spPr>
          <a:xfrm>
            <a:off x="6672064" y="3284984"/>
            <a:ext cx="4608512" cy="158417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7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>
          <a:xfrm>
            <a:off x="3935760" y="332656"/>
            <a:ext cx="8064896" cy="648072"/>
          </a:xfrm>
        </p:spPr>
        <p:txBody>
          <a:bodyPr>
            <a:normAutofit/>
          </a:bodyPr>
          <a:lstStyle/>
          <a:p>
            <a:r>
              <a:rPr lang="sv-SE" sz="2400" b="0" dirty="0"/>
              <a:t>S</a:t>
            </a:r>
            <a:r>
              <a:rPr lang="sv-SE" sz="2400" b="0" dirty="0" smtClean="0"/>
              <a:t>varen kan kontrolleras innan formuläret sparas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908720"/>
            <a:ext cx="76828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med rundade hörn 1"/>
          <p:cNvSpPr/>
          <p:nvPr/>
        </p:nvSpPr>
        <p:spPr>
          <a:xfrm>
            <a:off x="5807968" y="3212976"/>
            <a:ext cx="4104456" cy="3384376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780928"/>
            <a:ext cx="82296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908720"/>
            <a:ext cx="6120680" cy="9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8328248" y="5445224"/>
            <a:ext cx="1368152" cy="57606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48680"/>
            <a:ext cx="7272809" cy="52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2" y="1340768"/>
            <a:ext cx="893086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med rundade hörn 1"/>
          <p:cNvSpPr/>
          <p:nvPr/>
        </p:nvSpPr>
        <p:spPr>
          <a:xfrm>
            <a:off x="6168008" y="2564904"/>
            <a:ext cx="3528392" cy="14401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gande presentation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2.xml><?xml version="1.0" encoding="utf-8"?>
<a:theme xmlns:a="http://schemas.openxmlformats.org/drawingml/2006/main" name="BLÅ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RISE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GE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lternativ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ppt/theme/themeOverride2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ppt/theme/themeOverride3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ppt/theme/themeOverride4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ppt/theme/themeOverride5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liggande u dekor 2015</Template>
  <TotalTime>610</TotalTime>
  <Words>230</Words>
  <Application>Microsoft Macintosh PowerPoint</Application>
  <PresentationFormat>Bredbild</PresentationFormat>
  <Paragraphs>38</Paragraphs>
  <Slides>20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9" baseType="lpstr">
      <vt:lpstr>Arial</vt:lpstr>
      <vt:lpstr>Calibri</vt:lpstr>
      <vt:lpstr>Liggande presentation</vt:lpstr>
      <vt:lpstr>BLÅ</vt:lpstr>
      <vt:lpstr>CERISE</vt:lpstr>
      <vt:lpstr>ORANGE</vt:lpstr>
      <vt:lpstr>Alternativ</vt:lpstr>
      <vt:lpstr>Office-tema</vt:lpstr>
      <vt:lpstr>Bitmappsbild</vt:lpstr>
      <vt:lpstr>Breddinförande av  eHälsodeklaration inför operation</vt:lpstr>
      <vt:lpstr>PowerPoint-presentation</vt:lpstr>
      <vt:lpstr>När opanmälan sparas, skickar formulär eHälsodeklaration inför operation  till 1177</vt:lpstr>
      <vt:lpstr>PowerPoint-presentation</vt:lpstr>
      <vt:lpstr>PowerPoint-presentation</vt:lpstr>
      <vt:lpstr>Svaren kan kontrolleras innan formuläret sparas</vt:lpstr>
      <vt:lpstr>PowerPoint-presentation</vt:lpstr>
      <vt:lpstr>PowerPoint-presentation</vt:lpstr>
      <vt:lpstr>PowerPoint-presentation</vt:lpstr>
      <vt:lpstr>Kan öppnas ex via Patientöversikten</vt:lpstr>
      <vt:lpstr>PowerPoint-presentation</vt:lpstr>
      <vt:lpstr>Pre op bedömningen</vt:lpstr>
      <vt:lpstr>Vid registrering under operation</vt:lpstr>
      <vt:lpstr>Om äldre hälsodeklarationer finns</vt:lpstr>
      <vt:lpstr>PowerPoint-presentation</vt:lpstr>
      <vt:lpstr>PowerPoint-presentation</vt:lpstr>
      <vt:lpstr>PowerPoint-presentation</vt:lpstr>
      <vt:lpstr>PowerPoint-presentation</vt:lpstr>
      <vt:lpstr>Opanmälan</vt:lpstr>
      <vt:lpstr>Frågor?</vt:lpstr>
    </vt:vector>
  </TitlesOfParts>
  <Company>Landstinget Gävleborg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Elfving Lars - LOV - Systemförvaltning Vårdsystem</dc:creator>
  <cp:lastModifiedBy>Jenny weijnitz</cp:lastModifiedBy>
  <cp:revision>54</cp:revision>
  <dcterms:created xsi:type="dcterms:W3CDTF">2015-04-10T13:37:02Z</dcterms:created>
  <dcterms:modified xsi:type="dcterms:W3CDTF">2017-12-18T13:31:03Z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-7889779</vt:i4>
  </property>
  <property fmtid="{D5CDD505-2E9C-101B-9397-08002B2CF9AE}" pid="3" name="_NewReviewCycle">
    <vt:lpwstr/>
  </property>
  <property fmtid="{D5CDD505-2E9C-101B-9397-08002B2CF9AE}" pid="4" name="_EmailSubject">
    <vt:lpwstr>Mallarna - senaste versionen</vt:lpwstr>
  </property>
  <property fmtid="{D5CDD505-2E9C-101B-9397-08002B2CF9AE}" pid="5" name="_AuthorEmail">
    <vt:lpwstr>sara.asplund@lg.se</vt:lpwstr>
  </property>
  <property fmtid="{D5CDD505-2E9C-101B-9397-08002B2CF9AE}" pid="6" name="_AuthorEmailDisplayName">
    <vt:lpwstr>Asplund Sara - LOV - Grafiker</vt:lpwstr>
  </property>
</Properties>
</file>