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312" r:id="rId5"/>
    <p:sldId id="597" r:id="rId6"/>
    <p:sldId id="606" r:id="rId7"/>
    <p:sldId id="776" r:id="rId8"/>
    <p:sldId id="599" r:id="rId9"/>
    <p:sldId id="617" r:id="rId10"/>
    <p:sldId id="734" r:id="rId11"/>
    <p:sldId id="521" r:id="rId12"/>
    <p:sldId id="615" r:id="rId13"/>
    <p:sldId id="607" r:id="rId14"/>
    <p:sldId id="577" r:id="rId15"/>
    <p:sldId id="610" r:id="rId16"/>
    <p:sldId id="581" r:id="rId17"/>
    <p:sldId id="735" r:id="rId18"/>
    <p:sldId id="616" r:id="rId19"/>
    <p:sldId id="600" r:id="rId20"/>
    <p:sldId id="737" r:id="rId21"/>
    <p:sldId id="736" r:id="rId22"/>
    <p:sldId id="739" r:id="rId23"/>
    <p:sldId id="741" r:id="rId24"/>
    <p:sldId id="601" r:id="rId25"/>
    <p:sldId id="598" r:id="rId26"/>
    <p:sldId id="589" r:id="rId27"/>
    <p:sldId id="590" r:id="rId28"/>
    <p:sldId id="591" r:id="rId29"/>
    <p:sldId id="742" r:id="rId30"/>
    <p:sldId id="744" r:id="rId31"/>
    <p:sldId id="602" r:id="rId32"/>
    <p:sldId id="592" r:id="rId33"/>
    <p:sldId id="777" r:id="rId34"/>
    <p:sldId id="550" r:id="rId35"/>
    <p:sldId id="544" r:id="rId36"/>
    <p:sldId id="551" r:id="rId37"/>
    <p:sldId id="572" r:id="rId38"/>
    <p:sldId id="614" r:id="rId39"/>
    <p:sldId id="559" r:id="rId40"/>
  </p:sldIdLst>
  <p:sldSz cx="12192000" cy="6858000"/>
  <p:notesSz cx="6858000" cy="9144000"/>
  <p:custDataLst>
    <p:tags r:id="rId42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67" autoAdjust="0"/>
    <p:restoredTop sz="96197" autoAdjust="0"/>
  </p:normalViewPr>
  <p:slideViewPr>
    <p:cSldViewPr snapToGrid="0">
      <p:cViewPr varScale="1">
        <p:scale>
          <a:sx n="114" d="100"/>
          <a:sy n="114" d="100"/>
        </p:scale>
        <p:origin x="672" y="176"/>
      </p:cViewPr>
      <p:guideLst/>
    </p:cSldViewPr>
  </p:slideViewPr>
  <p:outlineViewPr>
    <p:cViewPr>
      <p:scale>
        <a:sx n="33" d="100"/>
        <a:sy n="33" d="100"/>
      </p:scale>
      <p:origin x="0" y="-64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E3CA31-A028-3348-A957-1D07D8EC63C2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B95B8F25-4805-4E4B-8565-A92187E95F1B}">
      <dgm:prSet phldrT="[Text]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sv-SE" dirty="0"/>
            <a:t>Systemägare</a:t>
          </a:r>
        </a:p>
        <a:p>
          <a:r>
            <a:rPr lang="sv-SE" dirty="0"/>
            <a:t>Carl-Gunnar Höglund</a:t>
          </a:r>
        </a:p>
      </dgm:t>
    </dgm:pt>
    <dgm:pt modelId="{D6C52AAF-8ADF-0E45-8052-EC4AF2E80E7A}" type="parTrans" cxnId="{76994A8F-16EF-544E-9D4E-35EDEAB27177}">
      <dgm:prSet/>
      <dgm:spPr/>
      <dgm:t>
        <a:bodyPr/>
        <a:lstStyle/>
        <a:p>
          <a:endParaRPr lang="sv-SE"/>
        </a:p>
      </dgm:t>
    </dgm:pt>
    <dgm:pt modelId="{A7B205FC-3075-EA4D-B5E2-6716913DC1B1}" type="sibTrans" cxnId="{76994A8F-16EF-544E-9D4E-35EDEAB27177}">
      <dgm:prSet/>
      <dgm:spPr/>
      <dgm:t>
        <a:bodyPr/>
        <a:lstStyle/>
        <a:p>
          <a:endParaRPr lang="sv-SE"/>
        </a:p>
      </dgm:t>
    </dgm:pt>
    <dgm:pt modelId="{A2FD53EE-9D63-0547-A93C-9A2D1E8A7E17}" type="asst">
      <dgm:prSet phldrT="[Text]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sv-SE" dirty="0"/>
            <a:t>Förvaltningsledare</a:t>
          </a:r>
        </a:p>
        <a:p>
          <a:r>
            <a:rPr lang="sv-SE" dirty="0"/>
            <a:t>Jenny Weijnitz (konsult)</a:t>
          </a:r>
          <a:br>
            <a:rPr lang="sv-SE" dirty="0"/>
          </a:br>
          <a:endParaRPr lang="sv-SE" dirty="0"/>
        </a:p>
      </dgm:t>
    </dgm:pt>
    <dgm:pt modelId="{CA731769-8D9D-B146-9212-714A27A25ECD}" type="parTrans" cxnId="{62B3FF16-3408-3C4D-B0D1-D84F36A0C801}">
      <dgm:prSet/>
      <dgm:spPr/>
      <dgm:t>
        <a:bodyPr/>
        <a:lstStyle/>
        <a:p>
          <a:endParaRPr lang="sv-SE"/>
        </a:p>
      </dgm:t>
    </dgm:pt>
    <dgm:pt modelId="{0D62C674-81CC-6B47-ADCC-6F5ED2A4E9AD}" type="sibTrans" cxnId="{62B3FF16-3408-3C4D-B0D1-D84F36A0C801}">
      <dgm:prSet/>
      <dgm:spPr/>
      <dgm:t>
        <a:bodyPr/>
        <a:lstStyle/>
        <a:p>
          <a:endParaRPr lang="sv-SE"/>
        </a:p>
      </dgm:t>
    </dgm:pt>
    <dgm:pt modelId="{DABFDE9C-1DC8-3844-9BFE-AB6E8AD0607E}">
      <dgm:prSet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sv-SE" dirty="0"/>
            <a:t>Tjänsteförvaltare</a:t>
          </a:r>
        </a:p>
        <a:p>
          <a:r>
            <a:rPr lang="sv-SE" dirty="0"/>
            <a:t>Vakant</a:t>
          </a:r>
        </a:p>
      </dgm:t>
    </dgm:pt>
    <dgm:pt modelId="{50C759F7-628B-6146-8170-3D3876452045}" type="parTrans" cxnId="{6E636D03-CE61-8941-852F-FA4D0B63E35D}">
      <dgm:prSet/>
      <dgm:spPr>
        <a:ln>
          <a:solidFill>
            <a:schemeClr val="accent5"/>
          </a:solidFill>
        </a:ln>
      </dgm:spPr>
      <dgm:t>
        <a:bodyPr/>
        <a:lstStyle/>
        <a:p>
          <a:endParaRPr lang="sv-SE"/>
        </a:p>
      </dgm:t>
    </dgm:pt>
    <dgm:pt modelId="{AA58A997-FC26-0745-ACC0-F8C574BF314A}" type="sibTrans" cxnId="{6E636D03-CE61-8941-852F-FA4D0B63E35D}">
      <dgm:prSet/>
      <dgm:spPr/>
      <dgm:t>
        <a:bodyPr/>
        <a:lstStyle/>
        <a:p>
          <a:endParaRPr lang="sv-SE"/>
        </a:p>
      </dgm:t>
    </dgm:pt>
    <dgm:pt modelId="{798A3ACB-3669-C542-8CE2-B17384890392}">
      <dgm:prSet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sv-SE" dirty="0"/>
            <a:t>Införande</a:t>
          </a:r>
        </a:p>
        <a:p>
          <a:r>
            <a:rPr lang="sv-SE" i="1" dirty="0"/>
            <a:t>Vakant</a:t>
          </a:r>
        </a:p>
      </dgm:t>
    </dgm:pt>
    <dgm:pt modelId="{DE120143-AB7F-4946-9D49-44ADDFE51A44}" type="parTrans" cxnId="{54745215-C044-CC47-9D18-96A6882A6BF4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sv-SE"/>
        </a:p>
      </dgm:t>
    </dgm:pt>
    <dgm:pt modelId="{89BA0E5D-9FA9-5B47-8533-14A298D3FA8C}" type="sibTrans" cxnId="{54745215-C044-CC47-9D18-96A6882A6BF4}">
      <dgm:prSet/>
      <dgm:spPr/>
      <dgm:t>
        <a:bodyPr/>
        <a:lstStyle/>
        <a:p>
          <a:endParaRPr lang="sv-SE"/>
        </a:p>
      </dgm:t>
    </dgm:pt>
    <dgm:pt modelId="{5156B9B9-02E9-B344-B5ED-6A9C636BD9E5}">
      <dgm:prSet custT="1"/>
      <dgm:spPr>
        <a:solidFill>
          <a:srgbClr val="438F2C"/>
        </a:solidFill>
        <a:ln>
          <a:solidFill>
            <a:srgbClr val="438F2C"/>
          </a:solidFill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kern="1200" dirty="0"/>
            <a:t>Systemförvaltare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kern="1200" dirty="0"/>
            <a:t>Anne-Louise Nordqvist</a:t>
          </a:r>
          <a:endParaRPr lang="sv-SE" sz="140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gm:t>
    </dgm:pt>
    <dgm:pt modelId="{C656C920-B3D6-024A-840D-E0ACE2170E13}" type="sibTrans" cxnId="{AEC560B9-7F65-DC4C-97EE-51A3906CEEB2}">
      <dgm:prSet/>
      <dgm:spPr/>
      <dgm:t>
        <a:bodyPr/>
        <a:lstStyle/>
        <a:p>
          <a:endParaRPr lang="sv-SE"/>
        </a:p>
      </dgm:t>
    </dgm:pt>
    <dgm:pt modelId="{75E61C38-5B90-5945-833B-FA3EE0E2F6E0}" type="parTrans" cxnId="{AEC560B9-7F65-DC4C-97EE-51A3906CEEB2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sv-SE"/>
        </a:p>
      </dgm:t>
    </dgm:pt>
    <dgm:pt modelId="{AFC7CF81-BCED-1848-B703-C82630BB28BC}" type="pres">
      <dgm:prSet presAssocID="{D0E3CA31-A028-3348-A957-1D07D8EC63C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E2BF718-A41F-7F46-9B66-6EE4D44B191C}" type="pres">
      <dgm:prSet presAssocID="{B95B8F25-4805-4E4B-8565-A92187E95F1B}" presName="hierRoot1" presStyleCnt="0">
        <dgm:presLayoutVars>
          <dgm:hierBranch val="init"/>
        </dgm:presLayoutVars>
      </dgm:prSet>
      <dgm:spPr/>
    </dgm:pt>
    <dgm:pt modelId="{4DF4BD1D-440D-9D4F-98BF-56C06E02BADD}" type="pres">
      <dgm:prSet presAssocID="{B95B8F25-4805-4E4B-8565-A92187E95F1B}" presName="rootComposite1" presStyleCnt="0"/>
      <dgm:spPr/>
    </dgm:pt>
    <dgm:pt modelId="{75DEBFAE-5942-0A49-9966-DE6836CB7B3F}" type="pres">
      <dgm:prSet presAssocID="{B95B8F25-4805-4E4B-8565-A92187E95F1B}" presName="rootText1" presStyleLbl="node0" presStyleIdx="0" presStyleCnt="2" custLinFactX="21000" custLinFactY="-26471" custLinFactNeighborX="100000" custLinFactNeighborY="-100000">
        <dgm:presLayoutVars>
          <dgm:chPref val="3"/>
        </dgm:presLayoutVars>
      </dgm:prSet>
      <dgm:spPr/>
    </dgm:pt>
    <dgm:pt modelId="{D181767A-57A7-8842-AC89-EE71CD10BB81}" type="pres">
      <dgm:prSet presAssocID="{B95B8F25-4805-4E4B-8565-A92187E95F1B}" presName="rootConnector1" presStyleLbl="node1" presStyleIdx="0" presStyleCnt="0"/>
      <dgm:spPr/>
    </dgm:pt>
    <dgm:pt modelId="{AFC20E61-8F84-714B-9938-4005B0ED2312}" type="pres">
      <dgm:prSet presAssocID="{B95B8F25-4805-4E4B-8565-A92187E95F1B}" presName="hierChild2" presStyleCnt="0"/>
      <dgm:spPr/>
    </dgm:pt>
    <dgm:pt modelId="{F5216C36-8235-4B43-A9D2-AD380C5F04BE}" type="pres">
      <dgm:prSet presAssocID="{B95B8F25-4805-4E4B-8565-A92187E95F1B}" presName="hierChild3" presStyleCnt="0"/>
      <dgm:spPr/>
    </dgm:pt>
    <dgm:pt modelId="{5AAD6A49-678E-7B46-81C5-A332B605B3B7}" type="pres">
      <dgm:prSet presAssocID="{A2FD53EE-9D63-0547-A93C-9A2D1E8A7E17}" presName="hierRoot1" presStyleCnt="0">
        <dgm:presLayoutVars>
          <dgm:hierBranch val="init"/>
        </dgm:presLayoutVars>
      </dgm:prSet>
      <dgm:spPr/>
    </dgm:pt>
    <dgm:pt modelId="{547512E6-D4AA-2D40-A02C-8F06A23CDF78}" type="pres">
      <dgm:prSet presAssocID="{A2FD53EE-9D63-0547-A93C-9A2D1E8A7E17}" presName="rootComposite1" presStyleCnt="0"/>
      <dgm:spPr/>
    </dgm:pt>
    <dgm:pt modelId="{2E821A4B-E72E-7941-BF55-860CA1D2419F}" type="pres">
      <dgm:prSet presAssocID="{A2FD53EE-9D63-0547-A93C-9A2D1E8A7E17}" presName="rootText1" presStyleLbl="node0" presStyleIdx="1" presStyleCnt="2">
        <dgm:presLayoutVars>
          <dgm:chPref val="3"/>
        </dgm:presLayoutVars>
      </dgm:prSet>
      <dgm:spPr/>
    </dgm:pt>
    <dgm:pt modelId="{EAEE8070-73BC-7C48-88FA-B38CCF97A22F}" type="pres">
      <dgm:prSet presAssocID="{A2FD53EE-9D63-0547-A93C-9A2D1E8A7E17}" presName="rootConnector1" presStyleLbl="asst0" presStyleIdx="0" presStyleCnt="0"/>
      <dgm:spPr/>
    </dgm:pt>
    <dgm:pt modelId="{5456FDF8-2891-D749-9C72-BDE04DB07462}" type="pres">
      <dgm:prSet presAssocID="{A2FD53EE-9D63-0547-A93C-9A2D1E8A7E17}" presName="hierChild2" presStyleCnt="0"/>
      <dgm:spPr/>
    </dgm:pt>
    <dgm:pt modelId="{190215A0-C49F-D746-9D49-E4AFCA94325F}" type="pres">
      <dgm:prSet presAssocID="{75E61C38-5B90-5945-833B-FA3EE0E2F6E0}" presName="Name37" presStyleLbl="parChTrans1D2" presStyleIdx="0" presStyleCnt="3"/>
      <dgm:spPr/>
    </dgm:pt>
    <dgm:pt modelId="{98B7B20E-3FCE-5440-9D76-DAD286A03884}" type="pres">
      <dgm:prSet presAssocID="{5156B9B9-02E9-B344-B5ED-6A9C636BD9E5}" presName="hierRoot2" presStyleCnt="0">
        <dgm:presLayoutVars>
          <dgm:hierBranch val="init"/>
        </dgm:presLayoutVars>
      </dgm:prSet>
      <dgm:spPr/>
    </dgm:pt>
    <dgm:pt modelId="{C0667D16-AE5F-BC44-9CDB-33B0920CA70C}" type="pres">
      <dgm:prSet presAssocID="{5156B9B9-02E9-B344-B5ED-6A9C636BD9E5}" presName="rootComposite" presStyleCnt="0"/>
      <dgm:spPr/>
    </dgm:pt>
    <dgm:pt modelId="{CA83F6A0-F85D-334F-9BB4-B66C85BA7108}" type="pres">
      <dgm:prSet presAssocID="{5156B9B9-02E9-B344-B5ED-6A9C636BD9E5}" presName="rootText" presStyleLbl="node2" presStyleIdx="0" presStyleCnt="3">
        <dgm:presLayoutVars>
          <dgm:chPref val="3"/>
        </dgm:presLayoutVars>
      </dgm:prSet>
      <dgm:spPr>
        <a:xfrm>
          <a:off x="409" y="2373806"/>
          <a:ext cx="1782216" cy="891108"/>
        </a:xfrm>
        <a:prstGeom prst="rect">
          <a:avLst/>
        </a:prstGeom>
      </dgm:spPr>
    </dgm:pt>
    <dgm:pt modelId="{38EA5FCE-161D-FE45-885A-83EB558A477A}" type="pres">
      <dgm:prSet presAssocID="{5156B9B9-02E9-B344-B5ED-6A9C636BD9E5}" presName="rootConnector" presStyleLbl="node2" presStyleIdx="0" presStyleCnt="3"/>
      <dgm:spPr/>
    </dgm:pt>
    <dgm:pt modelId="{A53617D7-15BF-A140-B4A3-3A9B4DBE1512}" type="pres">
      <dgm:prSet presAssocID="{5156B9B9-02E9-B344-B5ED-6A9C636BD9E5}" presName="hierChild4" presStyleCnt="0"/>
      <dgm:spPr/>
    </dgm:pt>
    <dgm:pt modelId="{9038FBDD-3616-104E-8B15-B64D265C5D08}" type="pres">
      <dgm:prSet presAssocID="{5156B9B9-02E9-B344-B5ED-6A9C636BD9E5}" presName="hierChild5" presStyleCnt="0"/>
      <dgm:spPr/>
    </dgm:pt>
    <dgm:pt modelId="{038CBA82-72B0-0B4A-B4B4-0E015E4E78EA}" type="pres">
      <dgm:prSet presAssocID="{50C759F7-628B-6146-8170-3D3876452045}" presName="Name37" presStyleLbl="parChTrans1D2" presStyleIdx="1" presStyleCnt="3"/>
      <dgm:spPr/>
    </dgm:pt>
    <dgm:pt modelId="{CD1B5B2B-5B9F-AB4A-94EC-0C109B308DB8}" type="pres">
      <dgm:prSet presAssocID="{DABFDE9C-1DC8-3844-9BFE-AB6E8AD0607E}" presName="hierRoot2" presStyleCnt="0">
        <dgm:presLayoutVars>
          <dgm:hierBranch val="init"/>
        </dgm:presLayoutVars>
      </dgm:prSet>
      <dgm:spPr/>
    </dgm:pt>
    <dgm:pt modelId="{75998A94-315A-F445-A1C1-C8A6CDB89851}" type="pres">
      <dgm:prSet presAssocID="{DABFDE9C-1DC8-3844-9BFE-AB6E8AD0607E}" presName="rootComposite" presStyleCnt="0"/>
      <dgm:spPr/>
    </dgm:pt>
    <dgm:pt modelId="{4A76E66C-DAFA-A24A-85AE-0DEB0533C7FE}" type="pres">
      <dgm:prSet presAssocID="{DABFDE9C-1DC8-3844-9BFE-AB6E8AD0607E}" presName="rootText" presStyleLbl="node2" presStyleIdx="1" presStyleCnt="3">
        <dgm:presLayoutVars>
          <dgm:chPref val="3"/>
        </dgm:presLayoutVars>
      </dgm:prSet>
      <dgm:spPr/>
    </dgm:pt>
    <dgm:pt modelId="{D8C0A3AB-8E39-EE41-BF45-3F018079E0EE}" type="pres">
      <dgm:prSet presAssocID="{DABFDE9C-1DC8-3844-9BFE-AB6E8AD0607E}" presName="rootConnector" presStyleLbl="node2" presStyleIdx="1" presStyleCnt="3"/>
      <dgm:spPr/>
    </dgm:pt>
    <dgm:pt modelId="{2210A28B-AECE-D645-A0C9-225AA383E8FC}" type="pres">
      <dgm:prSet presAssocID="{DABFDE9C-1DC8-3844-9BFE-AB6E8AD0607E}" presName="hierChild4" presStyleCnt="0"/>
      <dgm:spPr/>
    </dgm:pt>
    <dgm:pt modelId="{F29F7DDC-B972-4644-B9DA-D50466CE6409}" type="pres">
      <dgm:prSet presAssocID="{DABFDE9C-1DC8-3844-9BFE-AB6E8AD0607E}" presName="hierChild5" presStyleCnt="0"/>
      <dgm:spPr/>
    </dgm:pt>
    <dgm:pt modelId="{2F05DB18-8B3D-BC4F-832C-E0926FA5D897}" type="pres">
      <dgm:prSet presAssocID="{DE120143-AB7F-4946-9D49-44ADDFE51A44}" presName="Name37" presStyleLbl="parChTrans1D2" presStyleIdx="2" presStyleCnt="3"/>
      <dgm:spPr/>
    </dgm:pt>
    <dgm:pt modelId="{F46C0D1E-1B22-184C-B30D-DA839543199F}" type="pres">
      <dgm:prSet presAssocID="{798A3ACB-3669-C542-8CE2-B17384890392}" presName="hierRoot2" presStyleCnt="0">
        <dgm:presLayoutVars>
          <dgm:hierBranch val="init"/>
        </dgm:presLayoutVars>
      </dgm:prSet>
      <dgm:spPr/>
    </dgm:pt>
    <dgm:pt modelId="{CD8784B2-E637-424C-AD0D-260BE7F6EF83}" type="pres">
      <dgm:prSet presAssocID="{798A3ACB-3669-C542-8CE2-B17384890392}" presName="rootComposite" presStyleCnt="0"/>
      <dgm:spPr/>
    </dgm:pt>
    <dgm:pt modelId="{7E536B3C-7513-D94E-ADE5-DD08B10C07B9}" type="pres">
      <dgm:prSet presAssocID="{798A3ACB-3669-C542-8CE2-B17384890392}" presName="rootText" presStyleLbl="node2" presStyleIdx="2" presStyleCnt="3">
        <dgm:presLayoutVars>
          <dgm:chPref val="3"/>
        </dgm:presLayoutVars>
      </dgm:prSet>
      <dgm:spPr/>
    </dgm:pt>
    <dgm:pt modelId="{1EA51935-0920-2A4E-A32C-C21C63C53963}" type="pres">
      <dgm:prSet presAssocID="{798A3ACB-3669-C542-8CE2-B17384890392}" presName="rootConnector" presStyleLbl="node2" presStyleIdx="2" presStyleCnt="3"/>
      <dgm:spPr/>
    </dgm:pt>
    <dgm:pt modelId="{1F8042D4-1218-5048-9D95-EA8B5662E469}" type="pres">
      <dgm:prSet presAssocID="{798A3ACB-3669-C542-8CE2-B17384890392}" presName="hierChild4" presStyleCnt="0"/>
      <dgm:spPr/>
    </dgm:pt>
    <dgm:pt modelId="{2CCF5EA0-31A4-AB45-B2B0-54347C786DE7}" type="pres">
      <dgm:prSet presAssocID="{798A3ACB-3669-C542-8CE2-B17384890392}" presName="hierChild5" presStyleCnt="0"/>
      <dgm:spPr/>
    </dgm:pt>
    <dgm:pt modelId="{4502D105-2CDB-CC45-9B5C-331701BF6B4B}" type="pres">
      <dgm:prSet presAssocID="{A2FD53EE-9D63-0547-A93C-9A2D1E8A7E17}" presName="hierChild3" presStyleCnt="0"/>
      <dgm:spPr/>
    </dgm:pt>
  </dgm:ptLst>
  <dgm:cxnLst>
    <dgm:cxn modelId="{6E636D03-CE61-8941-852F-FA4D0B63E35D}" srcId="{A2FD53EE-9D63-0547-A93C-9A2D1E8A7E17}" destId="{DABFDE9C-1DC8-3844-9BFE-AB6E8AD0607E}" srcOrd="1" destOrd="0" parTransId="{50C759F7-628B-6146-8170-3D3876452045}" sibTransId="{AA58A997-FC26-0745-ACC0-F8C574BF314A}"/>
    <dgm:cxn modelId="{41E8D506-C7F0-D94D-B81E-420A6AA131E6}" type="presOf" srcId="{798A3ACB-3669-C542-8CE2-B17384890392}" destId="{7E536B3C-7513-D94E-ADE5-DD08B10C07B9}" srcOrd="0" destOrd="0" presId="urn:microsoft.com/office/officeart/2005/8/layout/orgChart1"/>
    <dgm:cxn modelId="{4EF95313-8149-BB4A-BC53-BAD3EACF5FB5}" type="presOf" srcId="{DABFDE9C-1DC8-3844-9BFE-AB6E8AD0607E}" destId="{D8C0A3AB-8E39-EE41-BF45-3F018079E0EE}" srcOrd="1" destOrd="0" presId="urn:microsoft.com/office/officeart/2005/8/layout/orgChart1"/>
    <dgm:cxn modelId="{54745215-C044-CC47-9D18-96A6882A6BF4}" srcId="{A2FD53EE-9D63-0547-A93C-9A2D1E8A7E17}" destId="{798A3ACB-3669-C542-8CE2-B17384890392}" srcOrd="2" destOrd="0" parTransId="{DE120143-AB7F-4946-9D49-44ADDFE51A44}" sibTransId="{89BA0E5D-9FA9-5B47-8533-14A298D3FA8C}"/>
    <dgm:cxn modelId="{62B3FF16-3408-3C4D-B0D1-D84F36A0C801}" srcId="{D0E3CA31-A028-3348-A957-1D07D8EC63C2}" destId="{A2FD53EE-9D63-0547-A93C-9A2D1E8A7E17}" srcOrd="1" destOrd="0" parTransId="{CA731769-8D9D-B146-9212-714A27A25ECD}" sibTransId="{0D62C674-81CC-6B47-ADCC-6F5ED2A4E9AD}"/>
    <dgm:cxn modelId="{3A8D8D1A-0001-9F46-8B06-D19DF1D6B43B}" type="presOf" srcId="{A2FD53EE-9D63-0547-A93C-9A2D1E8A7E17}" destId="{2E821A4B-E72E-7941-BF55-860CA1D2419F}" srcOrd="0" destOrd="0" presId="urn:microsoft.com/office/officeart/2005/8/layout/orgChart1"/>
    <dgm:cxn modelId="{DCF09921-5FDA-834F-B46E-F4094EAF73E9}" type="presOf" srcId="{75E61C38-5B90-5945-833B-FA3EE0E2F6E0}" destId="{190215A0-C49F-D746-9D49-E4AFCA94325F}" srcOrd="0" destOrd="0" presId="urn:microsoft.com/office/officeart/2005/8/layout/orgChart1"/>
    <dgm:cxn modelId="{4C478D2E-9C73-604C-8661-909C1C47D3E8}" type="presOf" srcId="{B95B8F25-4805-4E4B-8565-A92187E95F1B}" destId="{75DEBFAE-5942-0A49-9966-DE6836CB7B3F}" srcOrd="0" destOrd="0" presId="urn:microsoft.com/office/officeart/2005/8/layout/orgChart1"/>
    <dgm:cxn modelId="{6AA0C838-E303-A645-A16B-5B825D2A3375}" type="presOf" srcId="{D0E3CA31-A028-3348-A957-1D07D8EC63C2}" destId="{AFC7CF81-BCED-1848-B703-C82630BB28BC}" srcOrd="0" destOrd="0" presId="urn:microsoft.com/office/officeart/2005/8/layout/orgChart1"/>
    <dgm:cxn modelId="{7B69E64F-EA23-D047-9105-6746AC2B0ED0}" type="presOf" srcId="{5156B9B9-02E9-B344-B5ED-6A9C636BD9E5}" destId="{CA83F6A0-F85D-334F-9BB4-B66C85BA7108}" srcOrd="0" destOrd="0" presId="urn:microsoft.com/office/officeart/2005/8/layout/orgChart1"/>
    <dgm:cxn modelId="{05CD4666-66F3-DB47-A06A-6C3B59B54573}" type="presOf" srcId="{DABFDE9C-1DC8-3844-9BFE-AB6E8AD0607E}" destId="{4A76E66C-DAFA-A24A-85AE-0DEB0533C7FE}" srcOrd="0" destOrd="0" presId="urn:microsoft.com/office/officeart/2005/8/layout/orgChart1"/>
    <dgm:cxn modelId="{3CAFC08B-6AC2-7545-B1EB-AA894DC491B7}" type="presOf" srcId="{5156B9B9-02E9-B344-B5ED-6A9C636BD9E5}" destId="{38EA5FCE-161D-FE45-885A-83EB558A477A}" srcOrd="1" destOrd="0" presId="urn:microsoft.com/office/officeart/2005/8/layout/orgChart1"/>
    <dgm:cxn modelId="{76994A8F-16EF-544E-9D4E-35EDEAB27177}" srcId="{D0E3CA31-A028-3348-A957-1D07D8EC63C2}" destId="{B95B8F25-4805-4E4B-8565-A92187E95F1B}" srcOrd="0" destOrd="0" parTransId="{D6C52AAF-8ADF-0E45-8052-EC4AF2E80E7A}" sibTransId="{A7B205FC-3075-EA4D-B5E2-6716913DC1B1}"/>
    <dgm:cxn modelId="{966BFC96-A67A-4440-B45A-49D6A500DD01}" type="presOf" srcId="{798A3ACB-3669-C542-8CE2-B17384890392}" destId="{1EA51935-0920-2A4E-A32C-C21C63C53963}" srcOrd="1" destOrd="0" presId="urn:microsoft.com/office/officeart/2005/8/layout/orgChart1"/>
    <dgm:cxn modelId="{EA8740A9-60F3-3340-B20A-00F7FDF3F773}" type="presOf" srcId="{A2FD53EE-9D63-0547-A93C-9A2D1E8A7E17}" destId="{EAEE8070-73BC-7C48-88FA-B38CCF97A22F}" srcOrd="1" destOrd="0" presId="urn:microsoft.com/office/officeart/2005/8/layout/orgChart1"/>
    <dgm:cxn modelId="{AEC560B9-7F65-DC4C-97EE-51A3906CEEB2}" srcId="{A2FD53EE-9D63-0547-A93C-9A2D1E8A7E17}" destId="{5156B9B9-02E9-B344-B5ED-6A9C636BD9E5}" srcOrd="0" destOrd="0" parTransId="{75E61C38-5B90-5945-833B-FA3EE0E2F6E0}" sibTransId="{C656C920-B3D6-024A-840D-E0ACE2170E13}"/>
    <dgm:cxn modelId="{0508A7D1-B7C9-4042-9F90-57E017CBE341}" type="presOf" srcId="{DE120143-AB7F-4946-9D49-44ADDFE51A44}" destId="{2F05DB18-8B3D-BC4F-832C-E0926FA5D897}" srcOrd="0" destOrd="0" presId="urn:microsoft.com/office/officeart/2005/8/layout/orgChart1"/>
    <dgm:cxn modelId="{6E37E8F1-29E2-2B4E-A627-8326C0B25981}" type="presOf" srcId="{50C759F7-628B-6146-8170-3D3876452045}" destId="{038CBA82-72B0-0B4A-B4B4-0E015E4E78EA}" srcOrd="0" destOrd="0" presId="urn:microsoft.com/office/officeart/2005/8/layout/orgChart1"/>
    <dgm:cxn modelId="{1D3BFDF2-51AC-764B-B294-317A5770F073}" type="presOf" srcId="{B95B8F25-4805-4E4B-8565-A92187E95F1B}" destId="{D181767A-57A7-8842-AC89-EE71CD10BB81}" srcOrd="1" destOrd="0" presId="urn:microsoft.com/office/officeart/2005/8/layout/orgChart1"/>
    <dgm:cxn modelId="{35537347-268E-8547-B02C-70DA80ACC1C4}" type="presParOf" srcId="{AFC7CF81-BCED-1848-B703-C82630BB28BC}" destId="{FE2BF718-A41F-7F46-9B66-6EE4D44B191C}" srcOrd="0" destOrd="0" presId="urn:microsoft.com/office/officeart/2005/8/layout/orgChart1"/>
    <dgm:cxn modelId="{F22562D0-0A99-8F49-808E-DAD3EAA17B2B}" type="presParOf" srcId="{FE2BF718-A41F-7F46-9B66-6EE4D44B191C}" destId="{4DF4BD1D-440D-9D4F-98BF-56C06E02BADD}" srcOrd="0" destOrd="0" presId="urn:microsoft.com/office/officeart/2005/8/layout/orgChart1"/>
    <dgm:cxn modelId="{9462713B-CF04-4B48-B349-FF0F43AD7429}" type="presParOf" srcId="{4DF4BD1D-440D-9D4F-98BF-56C06E02BADD}" destId="{75DEBFAE-5942-0A49-9966-DE6836CB7B3F}" srcOrd="0" destOrd="0" presId="urn:microsoft.com/office/officeart/2005/8/layout/orgChart1"/>
    <dgm:cxn modelId="{45B853C0-5956-8048-9AB5-DC10081CDAE7}" type="presParOf" srcId="{4DF4BD1D-440D-9D4F-98BF-56C06E02BADD}" destId="{D181767A-57A7-8842-AC89-EE71CD10BB81}" srcOrd="1" destOrd="0" presId="urn:microsoft.com/office/officeart/2005/8/layout/orgChart1"/>
    <dgm:cxn modelId="{1B2987D6-E6FD-014C-9477-B2DA7D497F76}" type="presParOf" srcId="{FE2BF718-A41F-7F46-9B66-6EE4D44B191C}" destId="{AFC20E61-8F84-714B-9938-4005B0ED2312}" srcOrd="1" destOrd="0" presId="urn:microsoft.com/office/officeart/2005/8/layout/orgChart1"/>
    <dgm:cxn modelId="{EEC59E1F-3DCD-544C-82BE-7AA93494427C}" type="presParOf" srcId="{FE2BF718-A41F-7F46-9B66-6EE4D44B191C}" destId="{F5216C36-8235-4B43-A9D2-AD380C5F04BE}" srcOrd="2" destOrd="0" presId="urn:microsoft.com/office/officeart/2005/8/layout/orgChart1"/>
    <dgm:cxn modelId="{44EAA0E9-AECA-2849-A79D-9480FAAC9C3C}" type="presParOf" srcId="{AFC7CF81-BCED-1848-B703-C82630BB28BC}" destId="{5AAD6A49-678E-7B46-81C5-A332B605B3B7}" srcOrd="1" destOrd="0" presId="urn:microsoft.com/office/officeart/2005/8/layout/orgChart1"/>
    <dgm:cxn modelId="{BC77614B-5E94-F34A-BBCB-C0300BBBDBB4}" type="presParOf" srcId="{5AAD6A49-678E-7B46-81C5-A332B605B3B7}" destId="{547512E6-D4AA-2D40-A02C-8F06A23CDF78}" srcOrd="0" destOrd="0" presId="urn:microsoft.com/office/officeart/2005/8/layout/orgChart1"/>
    <dgm:cxn modelId="{2DF86BC5-F03B-C34E-8047-5F2CE41562C8}" type="presParOf" srcId="{547512E6-D4AA-2D40-A02C-8F06A23CDF78}" destId="{2E821A4B-E72E-7941-BF55-860CA1D2419F}" srcOrd="0" destOrd="0" presId="urn:microsoft.com/office/officeart/2005/8/layout/orgChart1"/>
    <dgm:cxn modelId="{B6FB5C89-06B4-FB4D-8E84-0EA582BDC20A}" type="presParOf" srcId="{547512E6-D4AA-2D40-A02C-8F06A23CDF78}" destId="{EAEE8070-73BC-7C48-88FA-B38CCF97A22F}" srcOrd="1" destOrd="0" presId="urn:microsoft.com/office/officeart/2005/8/layout/orgChart1"/>
    <dgm:cxn modelId="{624B35F6-D913-AA46-BBFD-5A6847AC83B4}" type="presParOf" srcId="{5AAD6A49-678E-7B46-81C5-A332B605B3B7}" destId="{5456FDF8-2891-D749-9C72-BDE04DB07462}" srcOrd="1" destOrd="0" presId="urn:microsoft.com/office/officeart/2005/8/layout/orgChart1"/>
    <dgm:cxn modelId="{B811228F-3A52-8344-A9F1-C255E235AC4D}" type="presParOf" srcId="{5456FDF8-2891-D749-9C72-BDE04DB07462}" destId="{190215A0-C49F-D746-9D49-E4AFCA94325F}" srcOrd="0" destOrd="0" presId="urn:microsoft.com/office/officeart/2005/8/layout/orgChart1"/>
    <dgm:cxn modelId="{6D111F65-AA56-924E-803A-A038F7FB0D51}" type="presParOf" srcId="{5456FDF8-2891-D749-9C72-BDE04DB07462}" destId="{98B7B20E-3FCE-5440-9D76-DAD286A03884}" srcOrd="1" destOrd="0" presId="urn:microsoft.com/office/officeart/2005/8/layout/orgChart1"/>
    <dgm:cxn modelId="{BDC10496-50A8-8B43-AB4C-0E1B179FA009}" type="presParOf" srcId="{98B7B20E-3FCE-5440-9D76-DAD286A03884}" destId="{C0667D16-AE5F-BC44-9CDB-33B0920CA70C}" srcOrd="0" destOrd="0" presId="urn:microsoft.com/office/officeart/2005/8/layout/orgChart1"/>
    <dgm:cxn modelId="{B20EFD9F-8379-0349-9590-68062D273A98}" type="presParOf" srcId="{C0667D16-AE5F-BC44-9CDB-33B0920CA70C}" destId="{CA83F6A0-F85D-334F-9BB4-B66C85BA7108}" srcOrd="0" destOrd="0" presId="urn:microsoft.com/office/officeart/2005/8/layout/orgChart1"/>
    <dgm:cxn modelId="{D04EE4B9-8CC7-C349-BE65-339B3F9A0266}" type="presParOf" srcId="{C0667D16-AE5F-BC44-9CDB-33B0920CA70C}" destId="{38EA5FCE-161D-FE45-885A-83EB558A477A}" srcOrd="1" destOrd="0" presId="urn:microsoft.com/office/officeart/2005/8/layout/orgChart1"/>
    <dgm:cxn modelId="{932D18D3-3916-8247-A840-D5B29FCE8629}" type="presParOf" srcId="{98B7B20E-3FCE-5440-9D76-DAD286A03884}" destId="{A53617D7-15BF-A140-B4A3-3A9B4DBE1512}" srcOrd="1" destOrd="0" presId="urn:microsoft.com/office/officeart/2005/8/layout/orgChart1"/>
    <dgm:cxn modelId="{13BF9A55-5286-7A4C-A022-D2FF6D571E96}" type="presParOf" srcId="{98B7B20E-3FCE-5440-9D76-DAD286A03884}" destId="{9038FBDD-3616-104E-8B15-B64D265C5D08}" srcOrd="2" destOrd="0" presId="urn:microsoft.com/office/officeart/2005/8/layout/orgChart1"/>
    <dgm:cxn modelId="{D80997D1-AD5A-3B45-8319-AEE25473B9B0}" type="presParOf" srcId="{5456FDF8-2891-D749-9C72-BDE04DB07462}" destId="{038CBA82-72B0-0B4A-B4B4-0E015E4E78EA}" srcOrd="2" destOrd="0" presId="urn:microsoft.com/office/officeart/2005/8/layout/orgChart1"/>
    <dgm:cxn modelId="{AF6DF0EE-B7B7-BE4F-BCF2-B2B0AF670084}" type="presParOf" srcId="{5456FDF8-2891-D749-9C72-BDE04DB07462}" destId="{CD1B5B2B-5B9F-AB4A-94EC-0C109B308DB8}" srcOrd="3" destOrd="0" presId="urn:microsoft.com/office/officeart/2005/8/layout/orgChart1"/>
    <dgm:cxn modelId="{606890EF-A135-C942-AB54-73EDF772E32E}" type="presParOf" srcId="{CD1B5B2B-5B9F-AB4A-94EC-0C109B308DB8}" destId="{75998A94-315A-F445-A1C1-C8A6CDB89851}" srcOrd="0" destOrd="0" presId="urn:microsoft.com/office/officeart/2005/8/layout/orgChart1"/>
    <dgm:cxn modelId="{9952EC3B-36F8-164E-8662-4B9DE591D8FC}" type="presParOf" srcId="{75998A94-315A-F445-A1C1-C8A6CDB89851}" destId="{4A76E66C-DAFA-A24A-85AE-0DEB0533C7FE}" srcOrd="0" destOrd="0" presId="urn:microsoft.com/office/officeart/2005/8/layout/orgChart1"/>
    <dgm:cxn modelId="{1970B7F1-ADE9-7848-A3A0-D37E4E3CAD85}" type="presParOf" srcId="{75998A94-315A-F445-A1C1-C8A6CDB89851}" destId="{D8C0A3AB-8E39-EE41-BF45-3F018079E0EE}" srcOrd="1" destOrd="0" presId="urn:microsoft.com/office/officeart/2005/8/layout/orgChart1"/>
    <dgm:cxn modelId="{C4178EFD-949A-444E-88FF-432DF3FBB1CA}" type="presParOf" srcId="{CD1B5B2B-5B9F-AB4A-94EC-0C109B308DB8}" destId="{2210A28B-AECE-D645-A0C9-225AA383E8FC}" srcOrd="1" destOrd="0" presId="urn:microsoft.com/office/officeart/2005/8/layout/orgChart1"/>
    <dgm:cxn modelId="{F4D81C21-11CB-F64B-9BE6-AC319F7C32E5}" type="presParOf" srcId="{CD1B5B2B-5B9F-AB4A-94EC-0C109B308DB8}" destId="{F29F7DDC-B972-4644-B9DA-D50466CE6409}" srcOrd="2" destOrd="0" presId="urn:microsoft.com/office/officeart/2005/8/layout/orgChart1"/>
    <dgm:cxn modelId="{7481F73F-0616-6C42-B738-80D5E7389944}" type="presParOf" srcId="{5456FDF8-2891-D749-9C72-BDE04DB07462}" destId="{2F05DB18-8B3D-BC4F-832C-E0926FA5D897}" srcOrd="4" destOrd="0" presId="urn:microsoft.com/office/officeart/2005/8/layout/orgChart1"/>
    <dgm:cxn modelId="{43D4F788-0952-284B-80FE-2CF59F9468D8}" type="presParOf" srcId="{5456FDF8-2891-D749-9C72-BDE04DB07462}" destId="{F46C0D1E-1B22-184C-B30D-DA839543199F}" srcOrd="5" destOrd="0" presId="urn:microsoft.com/office/officeart/2005/8/layout/orgChart1"/>
    <dgm:cxn modelId="{C1EA8076-DA1C-134A-BBAA-72FF4EBAAAA5}" type="presParOf" srcId="{F46C0D1E-1B22-184C-B30D-DA839543199F}" destId="{CD8784B2-E637-424C-AD0D-260BE7F6EF83}" srcOrd="0" destOrd="0" presId="urn:microsoft.com/office/officeart/2005/8/layout/orgChart1"/>
    <dgm:cxn modelId="{84223ACA-7326-0D4F-8357-9CE8D2F33261}" type="presParOf" srcId="{CD8784B2-E637-424C-AD0D-260BE7F6EF83}" destId="{7E536B3C-7513-D94E-ADE5-DD08B10C07B9}" srcOrd="0" destOrd="0" presId="urn:microsoft.com/office/officeart/2005/8/layout/orgChart1"/>
    <dgm:cxn modelId="{BFF95DC2-7CC1-B942-831E-1CB124DF4C31}" type="presParOf" srcId="{CD8784B2-E637-424C-AD0D-260BE7F6EF83}" destId="{1EA51935-0920-2A4E-A32C-C21C63C53963}" srcOrd="1" destOrd="0" presId="urn:microsoft.com/office/officeart/2005/8/layout/orgChart1"/>
    <dgm:cxn modelId="{4D5ED00A-6063-8647-9B0E-57DA728F7F89}" type="presParOf" srcId="{F46C0D1E-1B22-184C-B30D-DA839543199F}" destId="{1F8042D4-1218-5048-9D95-EA8B5662E469}" srcOrd="1" destOrd="0" presId="urn:microsoft.com/office/officeart/2005/8/layout/orgChart1"/>
    <dgm:cxn modelId="{B1F65334-8911-D846-8685-877E60300DCB}" type="presParOf" srcId="{F46C0D1E-1B22-184C-B30D-DA839543199F}" destId="{2CCF5EA0-31A4-AB45-B2B0-54347C786DE7}" srcOrd="2" destOrd="0" presId="urn:microsoft.com/office/officeart/2005/8/layout/orgChart1"/>
    <dgm:cxn modelId="{F51FD5EB-52E3-C146-A0B3-741E7A904FD7}" type="presParOf" srcId="{5AAD6A49-678E-7B46-81C5-A332B605B3B7}" destId="{4502D105-2CDB-CC45-9B5C-331701BF6B4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5DB18-8B3D-BC4F-832C-E0926FA5D897}">
      <dsp:nvSpPr>
        <dsp:cNvPr id="0" name=""/>
        <dsp:cNvSpPr/>
      </dsp:nvSpPr>
      <dsp:spPr>
        <a:xfrm>
          <a:off x="3048000" y="1999540"/>
          <a:ext cx="2156482" cy="374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132"/>
              </a:lnTo>
              <a:lnTo>
                <a:pt x="2156482" y="187132"/>
              </a:lnTo>
              <a:lnTo>
                <a:pt x="2156482" y="374265"/>
              </a:lnTo>
            </a:path>
          </a:pathLst>
        </a:custGeom>
        <a:noFill/>
        <a:ln w="63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CBA82-72B0-0B4A-B4B4-0E015E4E78EA}">
      <dsp:nvSpPr>
        <dsp:cNvPr id="0" name=""/>
        <dsp:cNvSpPr/>
      </dsp:nvSpPr>
      <dsp:spPr>
        <a:xfrm>
          <a:off x="3002280" y="1999540"/>
          <a:ext cx="91440" cy="374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4265"/>
              </a:lnTo>
            </a:path>
          </a:pathLst>
        </a:custGeom>
        <a:noFill/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215A0-C49F-D746-9D49-E4AFCA94325F}">
      <dsp:nvSpPr>
        <dsp:cNvPr id="0" name=""/>
        <dsp:cNvSpPr/>
      </dsp:nvSpPr>
      <dsp:spPr>
        <a:xfrm>
          <a:off x="891517" y="1999540"/>
          <a:ext cx="2156482" cy="374265"/>
        </a:xfrm>
        <a:custGeom>
          <a:avLst/>
          <a:gdLst/>
          <a:ahLst/>
          <a:cxnLst/>
          <a:rect l="0" t="0" r="0" b="0"/>
          <a:pathLst>
            <a:path>
              <a:moveTo>
                <a:pt x="2156482" y="0"/>
              </a:moveTo>
              <a:lnTo>
                <a:pt x="2156482" y="187132"/>
              </a:lnTo>
              <a:lnTo>
                <a:pt x="0" y="187132"/>
              </a:lnTo>
              <a:lnTo>
                <a:pt x="0" y="374265"/>
              </a:lnTo>
            </a:path>
          </a:pathLst>
        </a:custGeom>
        <a:noFill/>
        <a:ln w="63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DEBFAE-5942-0A49-9966-DE6836CB7B3F}">
      <dsp:nvSpPr>
        <dsp:cNvPr id="0" name=""/>
        <dsp:cNvSpPr/>
      </dsp:nvSpPr>
      <dsp:spPr>
        <a:xfrm>
          <a:off x="2156891" y="0"/>
          <a:ext cx="1782216" cy="891108"/>
        </a:xfrm>
        <a:prstGeom prst="rect">
          <a:avLst/>
        </a:prstGeom>
        <a:solidFill>
          <a:schemeClr val="accent5"/>
        </a:solidFill>
        <a:ln>
          <a:solidFill>
            <a:schemeClr val="accent5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/>
            <a:t>Systemägare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/>
            <a:t>Carl-Gunnar Höglund</a:t>
          </a:r>
        </a:p>
      </dsp:txBody>
      <dsp:txXfrm>
        <a:off x="2156891" y="0"/>
        <a:ext cx="1782216" cy="891108"/>
      </dsp:txXfrm>
    </dsp:sp>
    <dsp:sp modelId="{2E821A4B-E72E-7941-BF55-860CA1D2419F}">
      <dsp:nvSpPr>
        <dsp:cNvPr id="0" name=""/>
        <dsp:cNvSpPr/>
      </dsp:nvSpPr>
      <dsp:spPr>
        <a:xfrm>
          <a:off x="2156891" y="1108432"/>
          <a:ext cx="1782216" cy="891108"/>
        </a:xfrm>
        <a:prstGeom prst="rect">
          <a:avLst/>
        </a:prstGeom>
        <a:solidFill>
          <a:schemeClr val="accent5"/>
        </a:solidFill>
        <a:ln>
          <a:solidFill>
            <a:schemeClr val="accent5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/>
            <a:t>Förvaltningsledare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/>
            <a:t>Jenny Weijnitz (konsult)</a:t>
          </a:r>
          <a:br>
            <a:rPr lang="sv-SE" sz="1300" kern="1200" dirty="0"/>
          </a:br>
          <a:endParaRPr lang="sv-SE" sz="1300" kern="1200" dirty="0"/>
        </a:p>
      </dsp:txBody>
      <dsp:txXfrm>
        <a:off x="2156891" y="1108432"/>
        <a:ext cx="1782216" cy="891108"/>
      </dsp:txXfrm>
    </dsp:sp>
    <dsp:sp modelId="{CA83F6A0-F85D-334F-9BB4-B66C85BA7108}">
      <dsp:nvSpPr>
        <dsp:cNvPr id="0" name=""/>
        <dsp:cNvSpPr/>
      </dsp:nvSpPr>
      <dsp:spPr>
        <a:xfrm>
          <a:off x="409" y="2373806"/>
          <a:ext cx="1782216" cy="891108"/>
        </a:xfrm>
        <a:prstGeom prst="rect">
          <a:avLst/>
        </a:prstGeom>
        <a:solidFill>
          <a:srgbClr val="438F2C"/>
        </a:solidFill>
        <a:ln>
          <a:solidFill>
            <a:srgbClr val="438F2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Systemförvaltare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Anne-Louise Nordqvist</a:t>
          </a:r>
          <a:endParaRPr lang="sv-SE" sz="140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sp:txBody>
      <dsp:txXfrm>
        <a:off x="409" y="2373806"/>
        <a:ext cx="1782216" cy="891108"/>
      </dsp:txXfrm>
    </dsp:sp>
    <dsp:sp modelId="{4A76E66C-DAFA-A24A-85AE-0DEB0533C7FE}">
      <dsp:nvSpPr>
        <dsp:cNvPr id="0" name=""/>
        <dsp:cNvSpPr/>
      </dsp:nvSpPr>
      <dsp:spPr>
        <a:xfrm>
          <a:off x="2156891" y="2373806"/>
          <a:ext cx="1782216" cy="891108"/>
        </a:xfrm>
        <a:prstGeom prst="rect">
          <a:avLst/>
        </a:prstGeom>
        <a:solidFill>
          <a:schemeClr val="accent5"/>
        </a:solidFill>
        <a:ln>
          <a:solidFill>
            <a:schemeClr val="accent5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/>
            <a:t>Tjänsteförvaltare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/>
            <a:t>Vakant</a:t>
          </a:r>
        </a:p>
      </dsp:txBody>
      <dsp:txXfrm>
        <a:off x="2156891" y="2373806"/>
        <a:ext cx="1782216" cy="891108"/>
      </dsp:txXfrm>
    </dsp:sp>
    <dsp:sp modelId="{7E536B3C-7513-D94E-ADE5-DD08B10C07B9}">
      <dsp:nvSpPr>
        <dsp:cNvPr id="0" name=""/>
        <dsp:cNvSpPr/>
      </dsp:nvSpPr>
      <dsp:spPr>
        <a:xfrm>
          <a:off x="4313373" y="2373806"/>
          <a:ext cx="1782216" cy="891108"/>
        </a:xfrm>
        <a:prstGeom prst="rect">
          <a:avLst/>
        </a:prstGeom>
        <a:solidFill>
          <a:schemeClr val="accent5"/>
        </a:solidFill>
        <a:ln>
          <a:solidFill>
            <a:schemeClr val="accent5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/>
            <a:t>Införande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i="1" kern="1200" dirty="0"/>
            <a:t>Vakant</a:t>
          </a:r>
        </a:p>
      </dsp:txBody>
      <dsp:txXfrm>
        <a:off x="4313373" y="2373806"/>
        <a:ext cx="1782216" cy="891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23D13-F35E-4529-B3F7-0633FF5C8FD7}" type="datetimeFigureOut">
              <a:rPr lang="sv-SE" smtClean="0"/>
              <a:t>2022-09-26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EDCF4-EC53-45ED-9657-3068B2115E4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878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7270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Integrerad</a:t>
            </a:r>
            <a:r>
              <a:rPr lang="sv-SE" b="1" baseline="0" dirty="0"/>
              <a:t> med vårdsystem</a:t>
            </a:r>
            <a:endParaRPr lang="sv-SE" b="1" dirty="0"/>
          </a:p>
          <a:p>
            <a:pPr marL="228600" indent="-228600">
              <a:buAutoNum type="arabicPeriod"/>
            </a:pPr>
            <a:r>
              <a:rPr lang="sv-SE" dirty="0"/>
              <a:t>Vården initierar / tillgängliggör formulär för invånaren från vårdsystemet. Om önskas kan den Fristående</a:t>
            </a:r>
            <a:r>
              <a:rPr lang="sv-SE" baseline="0" dirty="0"/>
              <a:t> Skapa-modulen användas för att skapa enkätmallen</a:t>
            </a:r>
          </a:p>
          <a:p>
            <a:pPr marL="228600" indent="-228600">
              <a:buAutoNum type="arabicPeriod"/>
            </a:pPr>
            <a:r>
              <a:rPr lang="sv-SE" baseline="0" dirty="0"/>
              <a:t>Invånaren får meddelande till sin inkorg, fyller i och skickar tillbaka</a:t>
            </a:r>
          </a:p>
          <a:p>
            <a:pPr marL="228600" indent="-228600">
              <a:buAutoNum type="arabicPeriod"/>
            </a:pPr>
            <a:endParaRPr lang="sv-SE" baseline="0" dirty="0"/>
          </a:p>
          <a:p>
            <a:pPr marL="0" indent="0">
              <a:buNone/>
            </a:pPr>
            <a:r>
              <a:rPr lang="sv-SE" b="1" baseline="0" dirty="0"/>
              <a:t>Fristående Formulär</a:t>
            </a:r>
          </a:p>
          <a:p>
            <a:pPr marL="0" indent="0">
              <a:buNone/>
            </a:pPr>
            <a:r>
              <a:rPr lang="sv-SE" baseline="0" dirty="0"/>
              <a:t>1. Vårdpersonal använder fristående nationella e-tjänster för att skapa och skicka ut formulär. Inloggning via </a:t>
            </a:r>
            <a:r>
              <a:rPr lang="sv-SE" baseline="0" dirty="0" err="1"/>
              <a:t>https</a:t>
            </a:r>
            <a:r>
              <a:rPr lang="sv-SE" baseline="0" dirty="0"/>
              <a:t>://personal.formular.1177.se</a:t>
            </a:r>
          </a:p>
          <a:p>
            <a:pPr marL="0" indent="0">
              <a:buNone/>
            </a:pPr>
            <a:r>
              <a:rPr lang="sv-SE" baseline="0" dirty="0"/>
              <a:t>2. Invånaren får meddelande till sin inkorg, fyller i och skickar tillbaka</a:t>
            </a:r>
          </a:p>
          <a:p>
            <a:pPr marL="0" indent="0">
              <a:buNone/>
            </a:pPr>
            <a:r>
              <a:rPr lang="sv-SE" baseline="0" dirty="0"/>
              <a:t>3. Vårdpersonal tittar på den ifyllda enkäten i den fristående tjänsten, exporterar enkäten till önskad lagringsyta</a:t>
            </a:r>
          </a:p>
          <a:p>
            <a:pPr marL="228600" indent="-228600">
              <a:buAutoNum type="arabicPeriod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5B6FB-17D1-184F-8C58-E34F3B88067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2234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25-5EDC-4F4E-8362-203947644F86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482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25-5EDC-4F4E-8362-203947644F86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9165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sv-SE" dirty="0"/>
              <a:t>Steg</a:t>
            </a:r>
            <a:r>
              <a:rPr lang="sv-SE" baseline="0" dirty="0"/>
              <a:t> 2 Skapa innehåll för startsida på formulär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steg två kan du skapa en startsida till formuläret. Om formuläret inte ska ha en startsida kan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 lämna denna sida tom och klicka på Spara och gå vidare.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 kan lägga till en bild på formulärets startsida samt skriva en inledande text. Du kan även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ange en länk till mer information samt en villkorstext för formuläret.</a:t>
            </a:r>
          </a:p>
          <a:p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Bild: 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Här kan du välja att ladda upp en egen bild. När du har laddat upp en bild kan du även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välja om du vill byta eller ta bort bilden.</a:t>
            </a:r>
          </a:p>
          <a:p>
            <a:r>
              <a:rPr lang="sv-S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Inledande text: 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Förutom att den inledande texten visas här på startsidan, visas den även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 inkorgsmeddelande för invånaren.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Texten kan formateras på följande sätt: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Rubrik: # framför texten (#text)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Underrubrik: ## framför texten (##text)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Kursiv text: omgärda text med * (*text*)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Fetstil: omgärda text med ** (**text**)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Punktlista: skapa ny punkt i punktlista med * och mellanslag före texten (* text)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Ny rad: skapa ny rad med &lt;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(text &lt;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&gt;)</a:t>
            </a:r>
          </a:p>
          <a:p>
            <a:r>
              <a:rPr lang="sv-S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Informationslänk: 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Skriv in en länk till eventuell övrig information, till exempel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http://www.1177.se. Texten ”Klicka här för mer information” kommer att visas i formuläret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och vara klickbar. Tänk på att länken måste börja med http:// eller https://.</a:t>
            </a:r>
          </a:p>
          <a:p>
            <a:r>
              <a:rPr lang="sv-S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Villkorstext: 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Villkorstexten kan exempelvis användas för att meddela patienten särskild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 som är viktig att ta del av. Texten kommer att visas med en klickruta i anslutning,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Ange en länk till mer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Lägg till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bild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Lägg till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text på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startsidan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Ange en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villkorstext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vilken patienten måste klicka i för att kunna besvara formuläret. Rubriken för villkorstexten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är ”Villkor” och kan inte ändras.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Vartefter du skriver i fälten till höger på sidan visas innehållet i byggarean till vänster. När du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är klar klickar du Spara eller Spara och gå vidare för att komma till nästa steg, vilket är att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lägga till frågor i formuläret.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 kan välja att gå tillbaka till föregående steg genom att klicka på Föregående steg. Välj då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 spara först om du vill ha kvar dina ändringar.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25-5EDC-4F4E-8362-203947644F86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2743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ett besvarat formulär syns alla svarsalternativ som patienten kunde välja mellan. Patientens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 är markerat med fet stil och inringat i de fall det finns flera val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25-5EDC-4F4E-8362-203947644F86}" type="slidenum">
              <a:rPr lang="sv-SE" smtClean="0"/>
              <a:pPr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3445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5395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25-5EDC-4F4E-8362-203947644F86}" type="slidenum">
              <a:rPr lang="sv-SE" smtClean="0"/>
              <a:pPr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1794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9971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 utan bild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F6D261CD-7475-462D-96A6-570AC61F5569}"/>
              </a:ext>
            </a:extLst>
          </p:cNvPr>
          <p:cNvSpPr/>
          <p:nvPr userDrawn="1"/>
        </p:nvSpPr>
        <p:spPr>
          <a:xfrm>
            <a:off x="0" y="0"/>
            <a:ext cx="12192000" cy="56440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C5D4EC2-9FA8-4FE8-96F7-29DCCDEDDB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8728"/>
            <a:ext cx="12202510" cy="220029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4679F00-E121-4F6A-8D29-D9E7E550A9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52672"/>
            <a:ext cx="9144000" cy="2387600"/>
          </a:xfrm>
        </p:spPr>
        <p:txBody>
          <a:bodyPr anchor="t"/>
          <a:lstStyle>
            <a:lvl1pPr algn="ctr">
              <a:defRPr sz="54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kan</a:t>
            </a:r>
            <a:br>
              <a:rPr lang="sv-SE"/>
            </a:br>
            <a:r>
              <a:rPr lang="sv-SE"/>
              <a:t>vara på tre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9F3B956-728F-4271-9E5F-A466177507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176772"/>
            <a:ext cx="9144000" cy="410286"/>
          </a:xfrm>
        </p:spPr>
        <p:txBody>
          <a:bodyPr anchor="b"/>
          <a:lstStyle>
            <a:lvl1pPr marL="0" indent="0" algn="ctr">
              <a:buNone/>
              <a:defRPr sz="1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0D46721D-F352-4C9F-8260-E5322AB478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00" y="5685098"/>
            <a:ext cx="1752911" cy="71124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5C65CF8-0829-4AB6-891A-190544AC3286}"/>
              </a:ext>
            </a:extLst>
          </p:cNvPr>
          <p:cNvSpPr/>
          <p:nvPr userDrawn="1"/>
        </p:nvSpPr>
        <p:spPr>
          <a:xfrm>
            <a:off x="-2575249" y="841599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BE118A1-F797-4EAF-B63F-697D3863B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1808804"/>
            <a:ext cx="1685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 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>
                <a:solidFill>
                  <a:schemeClr val="accent1"/>
                </a:solidFill>
              </a:rPr>
              <a:t>Rubrik</a:t>
            </a:r>
            <a:r>
              <a:rPr lang="sv-SE"/>
              <a:t>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91B10F-9AE3-44F1-83B7-0D36638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338" y="1693273"/>
            <a:ext cx="5958536" cy="3564527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8D24B6-D2A2-49C9-BA42-DB7B3202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7E05EC-B5C7-4E5C-99AF-DAA72183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79EAE5D-FEC0-4EF7-BBA5-3270B4215A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5038" y="1619250"/>
            <a:ext cx="4110037" cy="3709988"/>
          </a:xfrm>
          <a:prstGeom prst="roundRect">
            <a:avLst>
              <a:gd name="adj" fmla="val 1369"/>
            </a:avLst>
          </a:prstGeom>
          <a:noFill/>
        </p:spPr>
        <p:txBody>
          <a:bodyPr tIns="576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579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296" y="84221"/>
            <a:ext cx="10567736" cy="1149264"/>
          </a:xfrm>
        </p:spPr>
        <p:txBody>
          <a:bodyPr/>
          <a:lstStyle>
            <a:lvl1pPr>
              <a:defRPr/>
            </a:lvl1pPr>
          </a:lstStyle>
          <a:p>
            <a:r>
              <a:rPr lang="sv-SE">
                <a:solidFill>
                  <a:schemeClr val="accent1"/>
                </a:solidFill>
              </a:rPr>
              <a:t>Rubrik</a:t>
            </a:r>
            <a:r>
              <a:rPr lang="sv-SE"/>
              <a:t>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91B10F-9AE3-44F1-83B7-0D36638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4" y="1693273"/>
            <a:ext cx="5919810" cy="3564527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8D24B6-D2A2-49C9-BA42-DB7B3202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7E05EC-B5C7-4E5C-99AF-DAA72183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DCD0C5FE-126D-416C-9A5B-02C9EAD42F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46348" y="1619250"/>
            <a:ext cx="4110037" cy="3709988"/>
          </a:xfrm>
          <a:prstGeom prst="roundRect">
            <a:avLst>
              <a:gd name="adj" fmla="val 1369"/>
            </a:avLst>
          </a:prstGeom>
          <a:noFill/>
        </p:spPr>
        <p:txBody>
          <a:bodyPr tIns="576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19791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D5545B1-EC61-4586-B3F7-6354B25D50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DDFEC98-4970-485D-A1F1-BBD55667B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16" y="2392723"/>
            <a:ext cx="3357569" cy="136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1C88A-E4A6-4428-9F47-A7295BF19636}" type="datetimeFigureOut">
              <a:rPr lang="sv-SE" smtClean="0">
                <a:solidFill>
                  <a:prstClr val="white"/>
                </a:solidFill>
              </a:rPr>
              <a:pPr/>
              <a:t>2022-09-26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C2AB-345F-4FFA-B9BD-B2A845E70329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388217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1C88A-E4A6-4428-9F47-A7295BF19636}" type="datetimeFigureOut">
              <a:rPr lang="sv-SE" smtClean="0">
                <a:solidFill>
                  <a:prstClr val="white"/>
                </a:solidFill>
              </a:rPr>
              <a:pPr/>
              <a:t>2022-09-26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C2AB-345F-4FFA-B9BD-B2A845E70329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2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 utan bild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0C5D4EC2-9FA8-4FE8-96F7-29DCCDEDDB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8728"/>
            <a:ext cx="12202510" cy="220029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4679F00-E121-4F6A-8D29-D9E7E550A9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52672"/>
            <a:ext cx="9144000" cy="2387600"/>
          </a:xfrm>
        </p:spPr>
        <p:txBody>
          <a:bodyPr anchor="t"/>
          <a:lstStyle>
            <a:lvl1pPr algn="ctr">
              <a:defRPr sz="54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kan</a:t>
            </a:r>
            <a:br>
              <a:rPr lang="sv-SE"/>
            </a:br>
            <a:r>
              <a:rPr lang="sv-SE"/>
              <a:t>vara på tre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9F3B956-728F-4271-9E5F-A466177507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176772"/>
            <a:ext cx="9144000" cy="410286"/>
          </a:xfrm>
        </p:spPr>
        <p:txBody>
          <a:bodyPr anchor="b"/>
          <a:lstStyle>
            <a:lvl1pPr marL="0" indent="0" algn="ctr">
              <a:buNone/>
              <a:defRPr sz="1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0D46721D-F352-4C9F-8260-E5322AB478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00" y="5685098"/>
            <a:ext cx="1752911" cy="71124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5C65CF8-0829-4AB6-891A-190544AC3286}"/>
              </a:ext>
            </a:extLst>
          </p:cNvPr>
          <p:cNvSpPr/>
          <p:nvPr userDrawn="1"/>
        </p:nvSpPr>
        <p:spPr>
          <a:xfrm>
            <a:off x="-2575249" y="841599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BE118A1-F797-4EAF-B63F-697D3863B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1808804"/>
            <a:ext cx="1685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4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98FF978-7AC6-4A7A-943A-D6BAC9303385}"/>
              </a:ext>
            </a:extLst>
          </p:cNvPr>
          <p:cNvSpPr/>
          <p:nvPr userDrawn="1"/>
        </p:nvSpPr>
        <p:spPr>
          <a:xfrm>
            <a:off x="0" y="6129972"/>
            <a:ext cx="121920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733B926C-A7EB-4393-AE91-4468A5CB55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510" y="0"/>
            <a:ext cx="12202510" cy="4781496"/>
          </a:xfrm>
          <a:custGeom>
            <a:avLst/>
            <a:gdLst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18234"/>
              <a:gd name="connsiteX1" fmla="*/ 12192000 w 12192000"/>
              <a:gd name="connsiteY1" fmla="*/ 0 h 5318234"/>
              <a:gd name="connsiteX2" fmla="*/ 12192000 w 12192000"/>
              <a:gd name="connsiteY2" fmla="*/ 5307013 h 5318234"/>
              <a:gd name="connsiteX3" fmla="*/ 6243145 w 12192000"/>
              <a:gd name="connsiteY3" fmla="*/ 5318234 h 5318234"/>
              <a:gd name="connsiteX4" fmla="*/ 0 w 12192000"/>
              <a:gd name="connsiteY4" fmla="*/ 5307013 h 5318234"/>
              <a:gd name="connsiteX5" fmla="*/ 0 w 12192000"/>
              <a:gd name="connsiteY5" fmla="*/ 0 h 5318234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10510 w 12202510"/>
              <a:gd name="connsiteY0" fmla="*/ 0 h 4781496"/>
              <a:gd name="connsiteX1" fmla="*/ 12202510 w 12202510"/>
              <a:gd name="connsiteY1" fmla="*/ 0 h 4781496"/>
              <a:gd name="connsiteX2" fmla="*/ 12202510 w 12202510"/>
              <a:gd name="connsiteY2" fmla="*/ 4781496 h 4781496"/>
              <a:gd name="connsiteX3" fmla="*/ 0 w 12202510"/>
              <a:gd name="connsiteY3" fmla="*/ 4686903 h 4781496"/>
              <a:gd name="connsiteX4" fmla="*/ 10510 w 12202510"/>
              <a:gd name="connsiteY4" fmla="*/ 0 h 478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510" h="4781496">
                <a:moveTo>
                  <a:pt x="10510" y="0"/>
                </a:moveTo>
                <a:lnTo>
                  <a:pt x="12202510" y="0"/>
                </a:lnTo>
                <a:lnTo>
                  <a:pt x="12202510" y="4781496"/>
                </a:lnTo>
                <a:cubicBezTo>
                  <a:pt x="10755586" y="4140365"/>
                  <a:pt x="5598509" y="2490241"/>
                  <a:pt x="0" y="4686903"/>
                </a:cubicBezTo>
                <a:cubicBezTo>
                  <a:pt x="3503" y="3124602"/>
                  <a:pt x="7007" y="1562301"/>
                  <a:pt x="1051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tIns="133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35504"/>
            <a:ext cx="10515600" cy="1149264"/>
          </a:xfrm>
        </p:spPr>
        <p:txBody>
          <a:bodyPr/>
          <a:lstStyle>
            <a:lvl1pPr algn="ctr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två rader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A1446BD1-50A4-40FE-9679-6F29CE2913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30272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5B9738A-C3E8-4B02-8BAA-0C250B908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17" y="6316726"/>
            <a:ext cx="811630" cy="329318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98FF978-7AC6-4A7A-943A-D6BAC9303385}"/>
              </a:ext>
            </a:extLst>
          </p:cNvPr>
          <p:cNvSpPr/>
          <p:nvPr userDrawn="1"/>
        </p:nvSpPr>
        <p:spPr>
          <a:xfrm>
            <a:off x="0" y="6129972"/>
            <a:ext cx="121920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733B926C-A7EB-4393-AE91-4468A5CB55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510" y="0"/>
            <a:ext cx="12202510" cy="4781496"/>
          </a:xfrm>
          <a:custGeom>
            <a:avLst/>
            <a:gdLst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18234"/>
              <a:gd name="connsiteX1" fmla="*/ 12192000 w 12192000"/>
              <a:gd name="connsiteY1" fmla="*/ 0 h 5318234"/>
              <a:gd name="connsiteX2" fmla="*/ 12192000 w 12192000"/>
              <a:gd name="connsiteY2" fmla="*/ 5307013 h 5318234"/>
              <a:gd name="connsiteX3" fmla="*/ 6243145 w 12192000"/>
              <a:gd name="connsiteY3" fmla="*/ 5318234 h 5318234"/>
              <a:gd name="connsiteX4" fmla="*/ 0 w 12192000"/>
              <a:gd name="connsiteY4" fmla="*/ 5307013 h 5318234"/>
              <a:gd name="connsiteX5" fmla="*/ 0 w 12192000"/>
              <a:gd name="connsiteY5" fmla="*/ 0 h 5318234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10510 w 12202510"/>
              <a:gd name="connsiteY0" fmla="*/ 0 h 4781496"/>
              <a:gd name="connsiteX1" fmla="*/ 12202510 w 12202510"/>
              <a:gd name="connsiteY1" fmla="*/ 0 h 4781496"/>
              <a:gd name="connsiteX2" fmla="*/ 12202510 w 12202510"/>
              <a:gd name="connsiteY2" fmla="*/ 4781496 h 4781496"/>
              <a:gd name="connsiteX3" fmla="*/ 0 w 12202510"/>
              <a:gd name="connsiteY3" fmla="*/ 4686903 h 4781496"/>
              <a:gd name="connsiteX4" fmla="*/ 10510 w 12202510"/>
              <a:gd name="connsiteY4" fmla="*/ 0 h 478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510" h="4781496">
                <a:moveTo>
                  <a:pt x="10510" y="0"/>
                </a:moveTo>
                <a:lnTo>
                  <a:pt x="12202510" y="0"/>
                </a:lnTo>
                <a:lnTo>
                  <a:pt x="12202510" y="4781496"/>
                </a:lnTo>
                <a:cubicBezTo>
                  <a:pt x="10755586" y="4140365"/>
                  <a:pt x="5598509" y="2490241"/>
                  <a:pt x="0" y="4686903"/>
                </a:cubicBezTo>
                <a:cubicBezTo>
                  <a:pt x="3503" y="3124602"/>
                  <a:pt x="7007" y="1562301"/>
                  <a:pt x="10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tIns="133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35504"/>
            <a:ext cx="10515600" cy="1149264"/>
          </a:xfrm>
        </p:spPr>
        <p:txBody>
          <a:bodyPr/>
          <a:lstStyle>
            <a:lvl1pPr algn="ctr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två rader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A1446BD1-50A4-40FE-9679-6F29CE2913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30272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5B9738A-C3E8-4B02-8BAA-0C250B908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17" y="6316726"/>
            <a:ext cx="811630" cy="329318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2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, stående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B9B1E09-5306-4C10-87AB-2A88B20FDCA3}"/>
              </a:ext>
            </a:extLst>
          </p:cNvPr>
          <p:cNvSpPr/>
          <p:nvPr userDrawn="1"/>
        </p:nvSpPr>
        <p:spPr>
          <a:xfrm>
            <a:off x="4534293" y="0"/>
            <a:ext cx="765770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A6D5D8B6-D25B-4C93-B295-E27694AD21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09044" cy="6124575"/>
          </a:xfrm>
          <a:custGeom>
            <a:avLst/>
            <a:gdLst>
              <a:gd name="connsiteX0" fmla="*/ 0 w 5468938"/>
              <a:gd name="connsiteY0" fmla="*/ 0 h 6858000"/>
              <a:gd name="connsiteX1" fmla="*/ 2734469 w 5468938"/>
              <a:gd name="connsiteY1" fmla="*/ 0 h 6858000"/>
              <a:gd name="connsiteX2" fmla="*/ 5468938 w 5468938"/>
              <a:gd name="connsiteY2" fmla="*/ 3429000 h 6858000"/>
              <a:gd name="connsiteX3" fmla="*/ 2734469 w 5468938"/>
              <a:gd name="connsiteY3" fmla="*/ 6858000 h 6858000"/>
              <a:gd name="connsiteX4" fmla="*/ 0 w 5468938"/>
              <a:gd name="connsiteY4" fmla="*/ 6858000 h 6858000"/>
              <a:gd name="connsiteX5" fmla="*/ 0 w 5468938"/>
              <a:gd name="connsiteY5" fmla="*/ 0 h 6858000"/>
              <a:gd name="connsiteX0" fmla="*/ 0 w 5792556"/>
              <a:gd name="connsiteY0" fmla="*/ 0 h 6858000"/>
              <a:gd name="connsiteX1" fmla="*/ 4724633 w 5792556"/>
              <a:gd name="connsiteY1" fmla="*/ 0 h 6858000"/>
              <a:gd name="connsiteX2" fmla="*/ 5468938 w 5792556"/>
              <a:gd name="connsiteY2" fmla="*/ 3429000 h 6858000"/>
              <a:gd name="connsiteX3" fmla="*/ 2734469 w 5792556"/>
              <a:gd name="connsiteY3" fmla="*/ 6858000 h 6858000"/>
              <a:gd name="connsiteX4" fmla="*/ 0 w 5792556"/>
              <a:gd name="connsiteY4" fmla="*/ 6858000 h 6858000"/>
              <a:gd name="connsiteX5" fmla="*/ 0 w 5792556"/>
              <a:gd name="connsiteY5" fmla="*/ 0 h 6858000"/>
              <a:gd name="connsiteX0" fmla="*/ 0 w 5715582"/>
              <a:gd name="connsiteY0" fmla="*/ 0 h 6858000"/>
              <a:gd name="connsiteX1" fmla="*/ 4724633 w 5715582"/>
              <a:gd name="connsiteY1" fmla="*/ 0 h 6858000"/>
              <a:gd name="connsiteX2" fmla="*/ 5468938 w 5715582"/>
              <a:gd name="connsiteY2" fmla="*/ 3429000 h 6858000"/>
              <a:gd name="connsiteX3" fmla="*/ 4814281 w 5715582"/>
              <a:gd name="connsiteY3" fmla="*/ 6858000 h 6858000"/>
              <a:gd name="connsiteX4" fmla="*/ 0 w 5715582"/>
              <a:gd name="connsiteY4" fmla="*/ 6858000 h 6858000"/>
              <a:gd name="connsiteX5" fmla="*/ 0 w 5715582"/>
              <a:gd name="connsiteY5" fmla="*/ 0 h 6858000"/>
              <a:gd name="connsiteX0" fmla="*/ 0 w 5657592"/>
              <a:gd name="connsiteY0" fmla="*/ 0 h 6858000"/>
              <a:gd name="connsiteX1" fmla="*/ 4724633 w 5657592"/>
              <a:gd name="connsiteY1" fmla="*/ 0 h 6858000"/>
              <a:gd name="connsiteX2" fmla="*/ 5468938 w 5657592"/>
              <a:gd name="connsiteY2" fmla="*/ 3429000 h 6858000"/>
              <a:gd name="connsiteX3" fmla="*/ 4814281 w 5657592"/>
              <a:gd name="connsiteY3" fmla="*/ 6858000 h 6858000"/>
              <a:gd name="connsiteX4" fmla="*/ 0 w 5657592"/>
              <a:gd name="connsiteY4" fmla="*/ 6858000 h 6858000"/>
              <a:gd name="connsiteX5" fmla="*/ 0 w 5657592"/>
              <a:gd name="connsiteY5" fmla="*/ 0 h 6858000"/>
              <a:gd name="connsiteX0" fmla="*/ 0 w 5540797"/>
              <a:gd name="connsiteY0" fmla="*/ 0 h 6858000"/>
              <a:gd name="connsiteX1" fmla="*/ 4724633 w 5540797"/>
              <a:gd name="connsiteY1" fmla="*/ 0 h 6858000"/>
              <a:gd name="connsiteX2" fmla="*/ 5468938 w 5540797"/>
              <a:gd name="connsiteY2" fmla="*/ 3429000 h 6858000"/>
              <a:gd name="connsiteX3" fmla="*/ 4814281 w 5540797"/>
              <a:gd name="connsiteY3" fmla="*/ 6858000 h 6858000"/>
              <a:gd name="connsiteX4" fmla="*/ 0 w 5540797"/>
              <a:gd name="connsiteY4" fmla="*/ 6858000 h 6858000"/>
              <a:gd name="connsiteX5" fmla="*/ 0 w 5540797"/>
              <a:gd name="connsiteY5" fmla="*/ 0 h 6858000"/>
              <a:gd name="connsiteX0" fmla="*/ 0 w 5367229"/>
              <a:gd name="connsiteY0" fmla="*/ 0 h 6858000"/>
              <a:gd name="connsiteX1" fmla="*/ 4724633 w 5367229"/>
              <a:gd name="connsiteY1" fmla="*/ 0 h 6858000"/>
              <a:gd name="connsiteX2" fmla="*/ 4814281 w 5367229"/>
              <a:gd name="connsiteY2" fmla="*/ 6858000 h 6858000"/>
              <a:gd name="connsiteX3" fmla="*/ 0 w 5367229"/>
              <a:gd name="connsiteY3" fmla="*/ 6858000 h 6858000"/>
              <a:gd name="connsiteX4" fmla="*/ 0 w 5367229"/>
              <a:gd name="connsiteY4" fmla="*/ 0 h 6858000"/>
              <a:gd name="connsiteX0" fmla="*/ 0 w 5373612"/>
              <a:gd name="connsiteY0" fmla="*/ 0 h 6858000"/>
              <a:gd name="connsiteX1" fmla="*/ 4724633 w 5373612"/>
              <a:gd name="connsiteY1" fmla="*/ 0 h 6858000"/>
              <a:gd name="connsiteX2" fmla="*/ 4814281 w 5373612"/>
              <a:gd name="connsiteY2" fmla="*/ 6858000 h 6858000"/>
              <a:gd name="connsiteX3" fmla="*/ 0 w 5373612"/>
              <a:gd name="connsiteY3" fmla="*/ 6858000 h 6858000"/>
              <a:gd name="connsiteX4" fmla="*/ 0 w 5373612"/>
              <a:gd name="connsiteY4" fmla="*/ 0 h 6858000"/>
              <a:gd name="connsiteX0" fmla="*/ 0 w 5409044"/>
              <a:gd name="connsiteY0" fmla="*/ 0 h 6858000"/>
              <a:gd name="connsiteX1" fmla="*/ 4724633 w 5409044"/>
              <a:gd name="connsiteY1" fmla="*/ 0 h 6858000"/>
              <a:gd name="connsiteX2" fmla="*/ 4814281 w 5409044"/>
              <a:gd name="connsiteY2" fmla="*/ 6858000 h 6858000"/>
              <a:gd name="connsiteX3" fmla="*/ 0 w 5409044"/>
              <a:gd name="connsiteY3" fmla="*/ 6858000 h 6858000"/>
              <a:gd name="connsiteX4" fmla="*/ 0 w 54090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9044" h="6858000">
                <a:moveTo>
                  <a:pt x="0" y="0"/>
                </a:moveTo>
                <a:lnTo>
                  <a:pt x="4724633" y="0"/>
                </a:lnTo>
                <a:cubicBezTo>
                  <a:pt x="5544943" y="1510553"/>
                  <a:pt x="5691367" y="5015753"/>
                  <a:pt x="481428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tIns="61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3929" y="2438399"/>
            <a:ext cx="5732929" cy="2518839"/>
          </a:xfrm>
        </p:spPr>
        <p:txBody>
          <a:bodyPr anchor="t"/>
          <a:lstStyle>
            <a:lvl1pPr algn="l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tre rader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5B9738A-C3E8-4B02-8BAA-0C250B908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17" y="6316726"/>
            <a:ext cx="811630" cy="329318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813EFC0E-885A-43B5-9260-07804A71EAA3}"/>
              </a:ext>
            </a:extLst>
          </p:cNvPr>
          <p:cNvSpPr/>
          <p:nvPr userDrawn="1"/>
        </p:nvSpPr>
        <p:spPr>
          <a:xfrm>
            <a:off x="0" y="6112042"/>
            <a:ext cx="121920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Underrubrik 2">
            <a:extLst>
              <a:ext uri="{FF2B5EF4-FFF2-40B4-BE49-F238E27FC236}">
                <a16:creationId xmlns:a16="http://schemas.microsoft.com/office/drawing/2014/main" id="{B8308509-CDE4-4C50-93DD-8185D4032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28479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34" name="Bildobjekt 33">
            <a:extLst>
              <a:ext uri="{FF2B5EF4-FFF2-40B4-BE49-F238E27FC236}">
                <a16:creationId xmlns:a16="http://schemas.microsoft.com/office/drawing/2014/main" id="{F82C88D0-E5EA-4C03-9F7E-472FA161F6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17" y="6298796"/>
            <a:ext cx="811630" cy="3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, stående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B9B1E09-5306-4C10-87AB-2A88B20FDCA3}"/>
              </a:ext>
            </a:extLst>
          </p:cNvPr>
          <p:cNvSpPr/>
          <p:nvPr userDrawn="1"/>
        </p:nvSpPr>
        <p:spPr>
          <a:xfrm>
            <a:off x="4534293" y="0"/>
            <a:ext cx="765770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A6D5D8B6-D25B-4C93-B295-E27694AD21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09044" cy="6115050"/>
          </a:xfrm>
          <a:custGeom>
            <a:avLst/>
            <a:gdLst>
              <a:gd name="connsiteX0" fmla="*/ 0 w 5468938"/>
              <a:gd name="connsiteY0" fmla="*/ 0 h 6858000"/>
              <a:gd name="connsiteX1" fmla="*/ 2734469 w 5468938"/>
              <a:gd name="connsiteY1" fmla="*/ 0 h 6858000"/>
              <a:gd name="connsiteX2" fmla="*/ 5468938 w 5468938"/>
              <a:gd name="connsiteY2" fmla="*/ 3429000 h 6858000"/>
              <a:gd name="connsiteX3" fmla="*/ 2734469 w 5468938"/>
              <a:gd name="connsiteY3" fmla="*/ 6858000 h 6858000"/>
              <a:gd name="connsiteX4" fmla="*/ 0 w 5468938"/>
              <a:gd name="connsiteY4" fmla="*/ 6858000 h 6858000"/>
              <a:gd name="connsiteX5" fmla="*/ 0 w 5468938"/>
              <a:gd name="connsiteY5" fmla="*/ 0 h 6858000"/>
              <a:gd name="connsiteX0" fmla="*/ 0 w 5792556"/>
              <a:gd name="connsiteY0" fmla="*/ 0 h 6858000"/>
              <a:gd name="connsiteX1" fmla="*/ 4724633 w 5792556"/>
              <a:gd name="connsiteY1" fmla="*/ 0 h 6858000"/>
              <a:gd name="connsiteX2" fmla="*/ 5468938 w 5792556"/>
              <a:gd name="connsiteY2" fmla="*/ 3429000 h 6858000"/>
              <a:gd name="connsiteX3" fmla="*/ 2734469 w 5792556"/>
              <a:gd name="connsiteY3" fmla="*/ 6858000 h 6858000"/>
              <a:gd name="connsiteX4" fmla="*/ 0 w 5792556"/>
              <a:gd name="connsiteY4" fmla="*/ 6858000 h 6858000"/>
              <a:gd name="connsiteX5" fmla="*/ 0 w 5792556"/>
              <a:gd name="connsiteY5" fmla="*/ 0 h 6858000"/>
              <a:gd name="connsiteX0" fmla="*/ 0 w 5715582"/>
              <a:gd name="connsiteY0" fmla="*/ 0 h 6858000"/>
              <a:gd name="connsiteX1" fmla="*/ 4724633 w 5715582"/>
              <a:gd name="connsiteY1" fmla="*/ 0 h 6858000"/>
              <a:gd name="connsiteX2" fmla="*/ 5468938 w 5715582"/>
              <a:gd name="connsiteY2" fmla="*/ 3429000 h 6858000"/>
              <a:gd name="connsiteX3" fmla="*/ 4814281 w 5715582"/>
              <a:gd name="connsiteY3" fmla="*/ 6858000 h 6858000"/>
              <a:gd name="connsiteX4" fmla="*/ 0 w 5715582"/>
              <a:gd name="connsiteY4" fmla="*/ 6858000 h 6858000"/>
              <a:gd name="connsiteX5" fmla="*/ 0 w 5715582"/>
              <a:gd name="connsiteY5" fmla="*/ 0 h 6858000"/>
              <a:gd name="connsiteX0" fmla="*/ 0 w 5657592"/>
              <a:gd name="connsiteY0" fmla="*/ 0 h 6858000"/>
              <a:gd name="connsiteX1" fmla="*/ 4724633 w 5657592"/>
              <a:gd name="connsiteY1" fmla="*/ 0 h 6858000"/>
              <a:gd name="connsiteX2" fmla="*/ 5468938 w 5657592"/>
              <a:gd name="connsiteY2" fmla="*/ 3429000 h 6858000"/>
              <a:gd name="connsiteX3" fmla="*/ 4814281 w 5657592"/>
              <a:gd name="connsiteY3" fmla="*/ 6858000 h 6858000"/>
              <a:gd name="connsiteX4" fmla="*/ 0 w 5657592"/>
              <a:gd name="connsiteY4" fmla="*/ 6858000 h 6858000"/>
              <a:gd name="connsiteX5" fmla="*/ 0 w 5657592"/>
              <a:gd name="connsiteY5" fmla="*/ 0 h 6858000"/>
              <a:gd name="connsiteX0" fmla="*/ 0 w 5540797"/>
              <a:gd name="connsiteY0" fmla="*/ 0 h 6858000"/>
              <a:gd name="connsiteX1" fmla="*/ 4724633 w 5540797"/>
              <a:gd name="connsiteY1" fmla="*/ 0 h 6858000"/>
              <a:gd name="connsiteX2" fmla="*/ 5468938 w 5540797"/>
              <a:gd name="connsiteY2" fmla="*/ 3429000 h 6858000"/>
              <a:gd name="connsiteX3" fmla="*/ 4814281 w 5540797"/>
              <a:gd name="connsiteY3" fmla="*/ 6858000 h 6858000"/>
              <a:gd name="connsiteX4" fmla="*/ 0 w 5540797"/>
              <a:gd name="connsiteY4" fmla="*/ 6858000 h 6858000"/>
              <a:gd name="connsiteX5" fmla="*/ 0 w 5540797"/>
              <a:gd name="connsiteY5" fmla="*/ 0 h 6858000"/>
              <a:gd name="connsiteX0" fmla="*/ 0 w 5367229"/>
              <a:gd name="connsiteY0" fmla="*/ 0 h 6858000"/>
              <a:gd name="connsiteX1" fmla="*/ 4724633 w 5367229"/>
              <a:gd name="connsiteY1" fmla="*/ 0 h 6858000"/>
              <a:gd name="connsiteX2" fmla="*/ 4814281 w 5367229"/>
              <a:gd name="connsiteY2" fmla="*/ 6858000 h 6858000"/>
              <a:gd name="connsiteX3" fmla="*/ 0 w 5367229"/>
              <a:gd name="connsiteY3" fmla="*/ 6858000 h 6858000"/>
              <a:gd name="connsiteX4" fmla="*/ 0 w 5367229"/>
              <a:gd name="connsiteY4" fmla="*/ 0 h 6858000"/>
              <a:gd name="connsiteX0" fmla="*/ 0 w 5373612"/>
              <a:gd name="connsiteY0" fmla="*/ 0 h 6858000"/>
              <a:gd name="connsiteX1" fmla="*/ 4724633 w 5373612"/>
              <a:gd name="connsiteY1" fmla="*/ 0 h 6858000"/>
              <a:gd name="connsiteX2" fmla="*/ 4814281 w 5373612"/>
              <a:gd name="connsiteY2" fmla="*/ 6858000 h 6858000"/>
              <a:gd name="connsiteX3" fmla="*/ 0 w 5373612"/>
              <a:gd name="connsiteY3" fmla="*/ 6858000 h 6858000"/>
              <a:gd name="connsiteX4" fmla="*/ 0 w 5373612"/>
              <a:gd name="connsiteY4" fmla="*/ 0 h 6858000"/>
              <a:gd name="connsiteX0" fmla="*/ 0 w 5409044"/>
              <a:gd name="connsiteY0" fmla="*/ 0 h 6858000"/>
              <a:gd name="connsiteX1" fmla="*/ 4724633 w 5409044"/>
              <a:gd name="connsiteY1" fmla="*/ 0 h 6858000"/>
              <a:gd name="connsiteX2" fmla="*/ 4814281 w 5409044"/>
              <a:gd name="connsiteY2" fmla="*/ 6858000 h 6858000"/>
              <a:gd name="connsiteX3" fmla="*/ 0 w 5409044"/>
              <a:gd name="connsiteY3" fmla="*/ 6858000 h 6858000"/>
              <a:gd name="connsiteX4" fmla="*/ 0 w 54090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9044" h="6858000">
                <a:moveTo>
                  <a:pt x="0" y="0"/>
                </a:moveTo>
                <a:lnTo>
                  <a:pt x="4724633" y="0"/>
                </a:lnTo>
                <a:cubicBezTo>
                  <a:pt x="5544943" y="1510553"/>
                  <a:pt x="5691367" y="5015753"/>
                  <a:pt x="481428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tIns="61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3929" y="2438399"/>
            <a:ext cx="5732929" cy="2518839"/>
          </a:xfrm>
        </p:spPr>
        <p:txBody>
          <a:bodyPr anchor="t"/>
          <a:lstStyle>
            <a:lvl1pPr algn="l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tre rader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5B9738A-C3E8-4B02-8BAA-0C250B908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17" y="6316726"/>
            <a:ext cx="811630" cy="329318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D7C6379A-E5B9-4DBE-87E3-D8A0F4B3241B}"/>
              </a:ext>
            </a:extLst>
          </p:cNvPr>
          <p:cNvSpPr/>
          <p:nvPr userDrawn="1"/>
        </p:nvSpPr>
        <p:spPr>
          <a:xfrm>
            <a:off x="0" y="6112042"/>
            <a:ext cx="121920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Underrubrik 2">
            <a:extLst>
              <a:ext uri="{FF2B5EF4-FFF2-40B4-BE49-F238E27FC236}">
                <a16:creationId xmlns:a16="http://schemas.microsoft.com/office/drawing/2014/main" id="{98DE3D41-C2B5-4D95-91B2-B0834D588D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28479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34" name="Bildobjekt 33">
            <a:extLst>
              <a:ext uri="{FF2B5EF4-FFF2-40B4-BE49-F238E27FC236}">
                <a16:creationId xmlns:a16="http://schemas.microsoft.com/office/drawing/2014/main" id="{2BD7D724-E84A-4821-8A86-18337A8323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17" y="6298796"/>
            <a:ext cx="811630" cy="3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ida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980B2C3-6720-4B17-BCEF-D058EE6EA5EF}"/>
              </a:ext>
            </a:extLst>
          </p:cNvPr>
          <p:cNvSpPr/>
          <p:nvPr userDrawn="1"/>
        </p:nvSpPr>
        <p:spPr>
          <a:xfrm>
            <a:off x="0" y="0"/>
            <a:ext cx="12192000" cy="6117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40043"/>
            <a:ext cx="10515600" cy="2679331"/>
          </a:xfrm>
        </p:spPr>
        <p:txBody>
          <a:bodyPr anchor="ctr"/>
          <a:lstStyle>
            <a:lvl1pPr algn="ctr">
              <a:defRPr sz="4600"/>
            </a:lvl1pPr>
          </a:lstStyle>
          <a:p>
            <a:r>
              <a:rPr lang="sv-SE">
                <a:solidFill>
                  <a:schemeClr val="accent1"/>
                </a:solidFill>
              </a:rPr>
              <a:t>Vi finns på</a:t>
            </a:r>
            <a:br>
              <a:rPr lang="sv-SE"/>
            </a:br>
            <a:r>
              <a:rPr lang="sv-SE"/>
              <a:t>webb och telefon och</a:t>
            </a:r>
            <a:br>
              <a:rPr lang="sv-SE"/>
            </a:br>
            <a:r>
              <a:rPr lang="sv-SE"/>
              <a:t>har öppet dygnet runt</a:t>
            </a:r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E744CDB5-661C-4791-9896-07C2BE046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722" y="6311973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B7223757-76B0-47E7-AE0D-6C3F025C0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6721" y="6311994"/>
            <a:ext cx="390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FF155A8-5C6D-4241-95DF-81E4F2B16EE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184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40043"/>
            <a:ext cx="10515600" cy="2679331"/>
          </a:xfrm>
        </p:spPr>
        <p:txBody>
          <a:bodyPr anchor="ctr"/>
          <a:lstStyle>
            <a:lvl1pPr algn="ctr">
              <a:defRPr sz="4600"/>
            </a:lvl1pPr>
          </a:lstStyle>
          <a:p>
            <a:r>
              <a:rPr lang="sv-SE">
                <a:solidFill>
                  <a:schemeClr val="accent1"/>
                </a:solidFill>
              </a:rPr>
              <a:t>Vi finns på</a:t>
            </a:r>
            <a:br>
              <a:rPr lang="sv-SE"/>
            </a:br>
            <a:r>
              <a:rPr lang="sv-SE"/>
              <a:t>webb och telefon och</a:t>
            </a:r>
            <a:br>
              <a:rPr lang="sv-SE"/>
            </a:br>
            <a:r>
              <a:rPr lang="sv-SE"/>
              <a:t>har öppet dygnet runt</a:t>
            </a:r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E744CDB5-661C-4791-9896-07C2BE046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722" y="6311973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B7223757-76B0-47E7-AE0D-6C3F025C0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6721" y="6311994"/>
            <a:ext cx="390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FF155A8-5C6D-4241-95DF-81E4F2B16EE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423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296" y="84221"/>
            <a:ext cx="10072630" cy="1149264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91B10F-9AE3-44F1-83B7-0D36638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3" y="1693273"/>
            <a:ext cx="10018845" cy="3564527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8D24B6-D2A2-49C9-BA42-DB7B3202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7E05EC-B5C7-4E5C-99AF-DAA72183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36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223EEBE-07D2-4BC2-B732-B72D949BF9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4497579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411" imgH="412" progId="TCLayout.ActiveDocument.1">
                  <p:embed/>
                </p:oleObj>
              </mc:Choice>
              <mc:Fallback>
                <p:oleObj name="think-cell Slide" r:id="rId18" imgW="411" imgH="412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223EEBE-07D2-4BC2-B732-B72D949BF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 hidden="1">
            <a:extLst>
              <a:ext uri="{FF2B5EF4-FFF2-40B4-BE49-F238E27FC236}">
                <a16:creationId xmlns:a16="http://schemas.microsoft.com/office/drawing/2014/main" id="{92491012-DCA1-42B2-89F4-9B6C3B60D0E8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sv-SE" sz="3400" b="1" i="0" baseline="0" dirty="0">
              <a:latin typeface="Inter"/>
              <a:ea typeface="+mj-ea"/>
              <a:cs typeface="+mj-cs"/>
              <a:sym typeface="Inter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13D54B3-3F29-493D-B9C7-8FF2C8DE3569}"/>
              </a:ext>
            </a:extLst>
          </p:cNvPr>
          <p:cNvSpPr/>
          <p:nvPr userDrawn="1"/>
        </p:nvSpPr>
        <p:spPr>
          <a:xfrm>
            <a:off x="0" y="6112042"/>
            <a:ext cx="121920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C7C7845-42F2-47E4-96D5-7F5977D34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B6E503-A6AE-440E-9524-D5848DBA3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424" y="1693273"/>
            <a:ext cx="10459450" cy="35645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3F6A5D-1C51-4365-ABBC-26E2E26DE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722" y="6311973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E1800B5-0CC4-499E-AD85-61BE4A07F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6721" y="6311994"/>
            <a:ext cx="390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FF155A8-5C6D-4241-95DF-81E4F2B16EE5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EAFFFF7-0E10-4F4B-9970-4B0EEECA84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17" y="6316726"/>
            <a:ext cx="811630" cy="329318"/>
          </a:xfrm>
          <a:prstGeom prst="rect">
            <a:avLst/>
          </a:prstGeom>
        </p:spPr>
      </p:pic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FB36DCB9-B0BC-4692-9E94-7E0F650AAE02}"/>
              </a:ext>
            </a:extLst>
          </p:cNvPr>
          <p:cNvCxnSpPr>
            <a:cxnSpLocks/>
          </p:cNvCxnSpPr>
          <p:nvPr userDrawn="1"/>
        </p:nvCxnSpPr>
        <p:spPr>
          <a:xfrm flipH="1">
            <a:off x="642809" y="6450806"/>
            <a:ext cx="16637" cy="813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ktangel 3">
            <a:extLst>
              <a:ext uri="{FF2B5EF4-FFF2-40B4-BE49-F238E27FC236}">
                <a16:creationId xmlns:a16="http://schemas.microsoft.com/office/drawing/2014/main" id="{EB9E73E2-B998-4067-931F-01E9716BB421}"/>
              </a:ext>
            </a:extLst>
          </p:cNvPr>
          <p:cNvSpPr/>
          <p:nvPr userDrawn="1"/>
        </p:nvSpPr>
        <p:spPr>
          <a:xfrm>
            <a:off x="-2575249" y="841599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857C6E5-A5AF-4290-829D-C981D052ABE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1808804"/>
            <a:ext cx="1685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8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9" r:id="rId4"/>
    <p:sldLayoutId id="2147483656" r:id="rId5"/>
    <p:sldLayoutId id="2147483657" r:id="rId6"/>
    <p:sldLayoutId id="2147483660" r:id="rId7"/>
    <p:sldLayoutId id="2147483653" r:id="rId8"/>
    <p:sldLayoutId id="2147483654" r:id="rId9"/>
    <p:sldLayoutId id="2147483650" r:id="rId10"/>
    <p:sldLayoutId id="2147483652" r:id="rId11"/>
    <p:sldLayoutId id="2147483655" r:id="rId12"/>
    <p:sldLayoutId id="214748366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 spc="-15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tiff"/><Relationship Id="rId11" Type="http://schemas.openxmlformats.org/officeDocument/2006/relationships/image" Target="../media/image30.tiff"/><Relationship Id="rId5" Type="http://schemas.openxmlformats.org/officeDocument/2006/relationships/image" Target="../media/image23.png"/><Relationship Id="rId10" Type="http://schemas.openxmlformats.org/officeDocument/2006/relationships/image" Target="../media/image29.tiff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tiff"/><Relationship Id="rId10" Type="http://schemas.openxmlformats.org/officeDocument/2006/relationships/image" Target="../media/image31.png"/><Relationship Id="rId4" Type="http://schemas.openxmlformats.org/officeDocument/2006/relationships/image" Target="../media/image25.tiff"/><Relationship Id="rId9" Type="http://schemas.openxmlformats.org/officeDocument/2006/relationships/image" Target="../media/image3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10" Type="http://schemas.openxmlformats.org/officeDocument/2006/relationships/image" Target="../media/image30.tiff"/><Relationship Id="rId4" Type="http://schemas.openxmlformats.org/officeDocument/2006/relationships/image" Target="../media/image34.png"/><Relationship Id="rId9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6.tiff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e-tjanster@1177.s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personal.formular.1177.se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nera.atlassian.net/wiki/spaces/OFORM/overview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573EA7-C0D5-4A99-856B-5428F6A2D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sv-SE" dirty="0">
                <a:solidFill>
                  <a:schemeClr val="accent1"/>
                </a:solidFill>
              </a:rPr>
              <a:t>Formulärhantering </a:t>
            </a:r>
            <a:r>
              <a:rPr lang="sv-SE" dirty="0"/>
              <a:t>inom 1177</a:t>
            </a:r>
            <a:br>
              <a:rPr lang="sv-SE" dirty="0">
                <a:solidFill>
                  <a:schemeClr val="accent1"/>
                </a:solidFill>
              </a:rPr>
            </a:br>
            <a:endParaRPr lang="sv-SE" dirty="0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7C3A8192-81A1-4B54-8CE2-055E1C43C1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2022-09-26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7ED0E8BE-74E4-3E43-8B67-73CC6A14D75A}"/>
              </a:ext>
            </a:extLst>
          </p:cNvPr>
          <p:cNvSpPr txBox="1"/>
          <p:nvPr/>
        </p:nvSpPr>
        <p:spPr>
          <a:xfrm>
            <a:off x="10855030" y="6427113"/>
            <a:ext cx="12346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sz="1100" i="1" dirty="0">
                <a:solidFill>
                  <a:schemeClr val="bg1"/>
                </a:solidFill>
              </a:rPr>
              <a:t>Jenny </a:t>
            </a:r>
            <a:r>
              <a:rPr lang="sv-SE" sz="1100" i="1" dirty="0" err="1">
                <a:solidFill>
                  <a:schemeClr val="bg1"/>
                </a:solidFill>
              </a:rPr>
              <a:t>Åshammar</a:t>
            </a:r>
            <a:br>
              <a:rPr lang="sv-SE" sz="1100" i="1" dirty="0">
                <a:solidFill>
                  <a:schemeClr val="bg1"/>
                </a:solidFill>
              </a:rPr>
            </a:br>
            <a:r>
              <a:rPr lang="sv-SE" sz="1100" i="1" dirty="0">
                <a:solidFill>
                  <a:schemeClr val="bg1"/>
                </a:solidFill>
              </a:rPr>
              <a:t>2022-09-26</a:t>
            </a:r>
          </a:p>
        </p:txBody>
      </p:sp>
    </p:spTree>
    <p:extLst>
      <p:ext uri="{BB962C8B-B14F-4D97-AF65-F5344CB8AC3E}">
        <p14:creationId xmlns:p14="http://schemas.microsoft.com/office/powerpoint/2010/main" val="297457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A117C43-882C-CF4C-9689-02AC58140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18" y="894063"/>
            <a:ext cx="8204326" cy="5128054"/>
          </a:xfrm>
          <a:prstGeom prst="rect">
            <a:avLst/>
          </a:prstGeom>
        </p:spPr>
      </p:pic>
      <p:pic>
        <p:nvPicPr>
          <p:cNvPr id="5" name="Bildobjekt 4" descr="En bild som visar skärmbild&#10;&#10;Automatiskt genererad beskrivning">
            <a:extLst>
              <a:ext uri="{FF2B5EF4-FFF2-40B4-BE49-F238E27FC236}">
                <a16:creationId xmlns:a16="http://schemas.microsoft.com/office/drawing/2014/main" id="{13CC8A05-AF19-4B42-A62E-453217E9D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97" y="2315427"/>
            <a:ext cx="5311186" cy="3175166"/>
          </a:xfrm>
          <a:prstGeom prst="rect">
            <a:avLst/>
          </a:prstGeom>
        </p:spPr>
      </p:pic>
      <p:sp>
        <p:nvSpPr>
          <p:cNvPr id="6" name="Rubrik 3">
            <a:extLst>
              <a:ext uri="{FF2B5EF4-FFF2-40B4-BE49-F238E27FC236}">
                <a16:creationId xmlns:a16="http://schemas.microsoft.com/office/drawing/2014/main" id="{3A1E8D1E-0AB1-594B-8A54-E4AA8F18446F}"/>
              </a:ext>
            </a:extLst>
          </p:cNvPr>
          <p:cNvSpPr txBox="1">
            <a:spLocks/>
          </p:cNvSpPr>
          <p:nvPr/>
        </p:nvSpPr>
        <p:spPr>
          <a:xfrm>
            <a:off x="874296" y="-96754"/>
            <a:ext cx="10515600" cy="11492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sv-SE" dirty="0">
                <a:solidFill>
                  <a:schemeClr val="accent1"/>
                </a:solidFill>
              </a:rPr>
            </a:br>
            <a:r>
              <a:rPr lang="sv-SE" dirty="0">
                <a:solidFill>
                  <a:schemeClr val="accent1"/>
                </a:solidFill>
              </a:rPr>
              <a:t>9</a:t>
            </a:r>
            <a:r>
              <a:rPr lang="sv-SE" dirty="0"/>
              <a:t> olika frågetyper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3AAB5F8-8CF4-DE40-8393-1F1CA6BE5D7D}"/>
              </a:ext>
            </a:extLst>
          </p:cNvPr>
          <p:cNvSpPr/>
          <p:nvPr/>
        </p:nvSpPr>
        <p:spPr>
          <a:xfrm>
            <a:off x="2329918" y="894063"/>
            <a:ext cx="8204326" cy="51280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130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F4EB825-2925-F24D-A684-D14C5E835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860" y="1013800"/>
            <a:ext cx="7116283" cy="58442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F2875EDA-F739-BF4B-ADC4-65A1959792F3}"/>
              </a:ext>
            </a:extLst>
          </p:cNvPr>
          <p:cNvSpPr txBox="1">
            <a:spLocks/>
          </p:cNvSpPr>
          <p:nvPr/>
        </p:nvSpPr>
        <p:spPr>
          <a:xfrm>
            <a:off x="874296" y="-96754"/>
            <a:ext cx="10515600" cy="11492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sv-SE" dirty="0">
                <a:solidFill>
                  <a:schemeClr val="accent1"/>
                </a:solidFill>
              </a:rPr>
            </a:br>
            <a:r>
              <a:rPr lang="sv-SE" dirty="0">
                <a:solidFill>
                  <a:schemeClr val="accent1"/>
                </a:solidFill>
              </a:rPr>
              <a:t>Navigering</a:t>
            </a:r>
            <a:r>
              <a:rPr lang="sv-SE" dirty="0"/>
              <a:t> till vänster</a:t>
            </a:r>
          </a:p>
        </p:txBody>
      </p:sp>
    </p:spTree>
    <p:extLst>
      <p:ext uri="{BB962C8B-B14F-4D97-AF65-F5344CB8AC3E}">
        <p14:creationId xmlns:p14="http://schemas.microsoft.com/office/powerpoint/2010/main" val="3450232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23BB38F-49A0-8D40-B5A4-C19BCEFE96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65" y="1075038"/>
            <a:ext cx="7958473" cy="5029200"/>
          </a:xfrm>
          <a:prstGeom prst="rect">
            <a:avLst/>
          </a:prstGeom>
        </p:spPr>
      </p:pic>
      <p:sp>
        <p:nvSpPr>
          <p:cNvPr id="2" name="Ellips 1">
            <a:extLst>
              <a:ext uri="{FF2B5EF4-FFF2-40B4-BE49-F238E27FC236}">
                <a16:creationId xmlns:a16="http://schemas.microsoft.com/office/drawing/2014/main" id="{36DFBD4A-5835-3D4C-B94E-0C376C920929}"/>
              </a:ext>
            </a:extLst>
          </p:cNvPr>
          <p:cNvSpPr/>
          <p:nvPr/>
        </p:nvSpPr>
        <p:spPr>
          <a:xfrm>
            <a:off x="4489622" y="1260390"/>
            <a:ext cx="4584356" cy="9144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 3">
            <a:extLst>
              <a:ext uri="{FF2B5EF4-FFF2-40B4-BE49-F238E27FC236}">
                <a16:creationId xmlns:a16="http://schemas.microsoft.com/office/drawing/2014/main" id="{ECF9D4CD-F8EB-0448-AEFC-D9CF122FFFFC}"/>
              </a:ext>
            </a:extLst>
          </p:cNvPr>
          <p:cNvSpPr txBox="1">
            <a:spLocks/>
          </p:cNvSpPr>
          <p:nvPr/>
        </p:nvSpPr>
        <p:spPr>
          <a:xfrm>
            <a:off x="874296" y="-96754"/>
            <a:ext cx="10515600" cy="11492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sv-SE" dirty="0">
                <a:solidFill>
                  <a:schemeClr val="accent1"/>
                </a:solidFill>
              </a:rPr>
            </a:br>
            <a:r>
              <a:rPr lang="sv-SE" dirty="0">
                <a:solidFill>
                  <a:schemeClr val="accent1"/>
                </a:solidFill>
              </a:rPr>
              <a:t>Förhandsgranskning </a:t>
            </a:r>
            <a:r>
              <a:rPr lang="sv-SE" dirty="0"/>
              <a:t>av formulärmall</a:t>
            </a:r>
          </a:p>
        </p:txBody>
      </p:sp>
    </p:spTree>
    <p:extLst>
      <p:ext uri="{BB962C8B-B14F-4D97-AF65-F5344CB8AC3E}">
        <p14:creationId xmlns:p14="http://schemas.microsoft.com/office/powerpoint/2010/main" val="1269782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skärmbild&#10;&#10;&#10;&#10;Automatiskt genererad beskrivning">
            <a:extLst>
              <a:ext uri="{FF2B5EF4-FFF2-40B4-BE49-F238E27FC236}">
                <a16:creationId xmlns:a16="http://schemas.microsoft.com/office/drawing/2014/main" id="{8EEDFEC5-AA61-5A49-9890-CD1EACBA4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1225550"/>
            <a:ext cx="7899400" cy="4406900"/>
          </a:xfrm>
          <a:prstGeom prst="rect">
            <a:avLst/>
          </a:prstGeom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28EF25E2-5F50-3D4F-82D3-A7E1C6FFEB0E}"/>
              </a:ext>
            </a:extLst>
          </p:cNvPr>
          <p:cNvSpPr/>
          <p:nvPr/>
        </p:nvSpPr>
        <p:spPr>
          <a:xfrm>
            <a:off x="2253045" y="3768807"/>
            <a:ext cx="4757355" cy="107504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A8FEDEB2-2B06-C046-BA00-72C2383D3E74}"/>
              </a:ext>
            </a:extLst>
          </p:cNvPr>
          <p:cNvSpPr txBox="1">
            <a:spLocks/>
          </p:cNvSpPr>
          <p:nvPr/>
        </p:nvSpPr>
        <p:spPr>
          <a:xfrm>
            <a:off x="874296" y="-96754"/>
            <a:ext cx="10515600" cy="11492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sv-SE" dirty="0">
                <a:solidFill>
                  <a:schemeClr val="accent1"/>
                </a:solidFill>
              </a:rPr>
            </a:br>
            <a:r>
              <a:rPr lang="sv-SE" dirty="0">
                <a:solidFill>
                  <a:schemeClr val="accent1"/>
                </a:solidFill>
              </a:rPr>
              <a:t>Publiceringsalternativ</a:t>
            </a:r>
            <a:r>
              <a:rPr lang="sv-SE" dirty="0"/>
              <a:t> för formulärmallen</a:t>
            </a:r>
          </a:p>
        </p:txBody>
      </p:sp>
    </p:spTree>
    <p:extLst>
      <p:ext uri="{BB962C8B-B14F-4D97-AF65-F5344CB8AC3E}">
        <p14:creationId xmlns:p14="http://schemas.microsoft.com/office/powerpoint/2010/main" val="3153368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3C2F4E17-27D0-4041-8DF9-7EB4C0EDF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2198575"/>
            <a:ext cx="8229600" cy="1660852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chemeClr val="accent1"/>
                </a:solidFill>
              </a:rPr>
              <a:t>Fristående tjänsten </a:t>
            </a:r>
            <a:r>
              <a:rPr lang="sv-SE" dirty="0"/>
              <a:t>”Utskick”</a:t>
            </a:r>
            <a:br>
              <a:rPr lang="sv-SE" dirty="0"/>
            </a:br>
            <a:r>
              <a:rPr lang="sv-SE" sz="2400" i="1" dirty="0"/>
              <a:t>- personalgränssnitt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1242812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3">
            <a:extLst>
              <a:ext uri="{FF2B5EF4-FFF2-40B4-BE49-F238E27FC236}">
                <a16:creationId xmlns:a16="http://schemas.microsoft.com/office/drawing/2014/main" id="{4EA3DD83-9166-9345-81A8-DDF50A81615E}"/>
              </a:ext>
            </a:extLst>
          </p:cNvPr>
          <p:cNvSpPr txBox="1">
            <a:spLocks/>
          </p:cNvSpPr>
          <p:nvPr/>
        </p:nvSpPr>
        <p:spPr>
          <a:xfrm>
            <a:off x="874296" y="59365"/>
            <a:ext cx="10515600" cy="11492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dirty="0">
                <a:solidFill>
                  <a:schemeClr val="accent1"/>
                </a:solidFill>
              </a:rPr>
              <a:t>Skicka</a:t>
            </a:r>
            <a:r>
              <a:rPr lang="sv-SE" sz="3200" dirty="0"/>
              <a:t> till enskild person eller till lista av mottagare, </a:t>
            </a:r>
            <a:br>
              <a:rPr lang="sv-SE" sz="3200" dirty="0"/>
            </a:br>
            <a:r>
              <a:rPr lang="sv-SE" sz="3200" dirty="0"/>
              <a:t>se invånarens aviseringsinställningar</a:t>
            </a:r>
          </a:p>
        </p:txBody>
      </p:sp>
      <p:pic>
        <p:nvPicPr>
          <p:cNvPr id="5" name="Bildobjekt 4" descr="En bild som visar skärmbild&#10;&#10;Automatiskt genererad beskrivning">
            <a:extLst>
              <a:ext uri="{FF2B5EF4-FFF2-40B4-BE49-F238E27FC236}">
                <a16:creationId xmlns:a16="http://schemas.microsoft.com/office/drawing/2014/main" id="{5D2EC212-4768-7449-901D-6EE156EFB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513" y="990290"/>
            <a:ext cx="5410974" cy="584755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0" name="Ellips 9">
            <a:extLst>
              <a:ext uri="{FF2B5EF4-FFF2-40B4-BE49-F238E27FC236}">
                <a16:creationId xmlns:a16="http://schemas.microsoft.com/office/drawing/2014/main" id="{6BA5FF81-5E78-344D-A19C-2669CE10382C}"/>
              </a:ext>
            </a:extLst>
          </p:cNvPr>
          <p:cNvSpPr/>
          <p:nvPr/>
        </p:nvSpPr>
        <p:spPr>
          <a:xfrm>
            <a:off x="6561337" y="5699258"/>
            <a:ext cx="1322576" cy="114926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7615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6391D015-9739-8A4C-9326-8B9280F4B5F7}"/>
              </a:ext>
            </a:extLst>
          </p:cNvPr>
          <p:cNvSpPr txBox="1"/>
          <p:nvPr/>
        </p:nvSpPr>
        <p:spPr>
          <a:xfrm rot="1555953">
            <a:off x="9416197" y="1032158"/>
            <a:ext cx="1817805" cy="646331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sv-SE" dirty="0">
                <a:solidFill>
                  <a:schemeClr val="accent5"/>
                </a:solidFill>
              </a:rPr>
              <a:t>Ytterligare ett </a:t>
            </a:r>
            <a:br>
              <a:rPr lang="sv-SE" dirty="0">
                <a:solidFill>
                  <a:schemeClr val="accent5"/>
                </a:solidFill>
              </a:rPr>
            </a:br>
            <a:r>
              <a:rPr lang="sv-SE" dirty="0">
                <a:solidFill>
                  <a:schemeClr val="accent5"/>
                </a:solidFill>
              </a:rPr>
              <a:t>utskicksalternativ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E38453E-3215-7E46-B35C-CA59A159A2B3}"/>
              </a:ext>
            </a:extLst>
          </p:cNvPr>
          <p:cNvSpPr txBox="1">
            <a:spLocks/>
          </p:cNvSpPr>
          <p:nvPr/>
        </p:nvSpPr>
        <p:spPr>
          <a:xfrm>
            <a:off x="2095500" y="2198575"/>
            <a:ext cx="8229600" cy="166085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accent1"/>
                </a:solidFill>
              </a:rPr>
              <a:t>”Erbjuden e-tjänst” </a:t>
            </a:r>
            <a:r>
              <a:rPr lang="sv-SE" dirty="0"/>
              <a:t>= öppet formulär</a:t>
            </a:r>
            <a:br>
              <a:rPr lang="sv-SE" dirty="0"/>
            </a:br>
            <a:r>
              <a:rPr lang="sv-SE" sz="2400" i="1" dirty="0"/>
              <a:t>- formuläret publiceras till målgrupp, inte enskild invånare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2387656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skärmbild&#10;&#10;Automatiskt genererad beskrivning">
            <a:extLst>
              <a:ext uri="{FF2B5EF4-FFF2-40B4-BE49-F238E27FC236}">
                <a16:creationId xmlns:a16="http://schemas.microsoft.com/office/drawing/2014/main" id="{95DD59F9-ECD3-B140-873F-29249509B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1" y="1412068"/>
            <a:ext cx="11996059" cy="40631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28F779A5-EA48-094F-8EF8-6E879A2172EC}"/>
              </a:ext>
            </a:extLst>
          </p:cNvPr>
          <p:cNvSpPr/>
          <p:nvPr/>
        </p:nvSpPr>
        <p:spPr>
          <a:xfrm>
            <a:off x="32390" y="3062614"/>
            <a:ext cx="6280281" cy="66591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2">
            <a:extLst>
              <a:ext uri="{FF2B5EF4-FFF2-40B4-BE49-F238E27FC236}">
                <a16:creationId xmlns:a16="http://schemas.microsoft.com/office/drawing/2014/main" id="{DF6BC682-A2C4-744D-A518-6517E9B10A02}"/>
              </a:ext>
            </a:extLst>
          </p:cNvPr>
          <p:cNvSpPr txBox="1">
            <a:spLocks/>
          </p:cNvSpPr>
          <p:nvPr/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accent1"/>
                </a:solidFill>
              </a:rPr>
              <a:t>”Erbjuden e-tjänst” </a:t>
            </a:r>
            <a:r>
              <a:rPr lang="sv-SE" dirty="0"/>
              <a:t>= öppet formulär</a:t>
            </a:r>
            <a:br>
              <a:rPr lang="sv-SE" dirty="0"/>
            </a:br>
            <a:r>
              <a:rPr lang="sv-SE" i="1" dirty="0"/>
              <a:t>- formuläret publiceras till målgrupp, inte enskild invånare</a:t>
            </a:r>
          </a:p>
        </p:txBody>
      </p:sp>
    </p:spTree>
    <p:extLst>
      <p:ext uri="{BB962C8B-B14F-4D97-AF65-F5344CB8AC3E}">
        <p14:creationId xmlns:p14="http://schemas.microsoft.com/office/powerpoint/2010/main" val="2721824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 13">
            <a:extLst>
              <a:ext uri="{FF2B5EF4-FFF2-40B4-BE49-F238E27FC236}">
                <a16:creationId xmlns:a16="http://schemas.microsoft.com/office/drawing/2014/main" id="{8AAA53AE-6037-1447-BDC1-4B05815DE6C1}"/>
              </a:ext>
            </a:extLst>
          </p:cNvPr>
          <p:cNvGrpSpPr/>
          <p:nvPr/>
        </p:nvGrpSpPr>
        <p:grpSpPr>
          <a:xfrm>
            <a:off x="1744729" y="1858361"/>
            <a:ext cx="3611849" cy="2984157"/>
            <a:chOff x="220728" y="2326708"/>
            <a:chExt cx="3611849" cy="2984157"/>
          </a:xfrm>
        </p:grpSpPr>
        <p:grpSp>
          <p:nvGrpSpPr>
            <p:cNvPr id="11" name="Grupp 10">
              <a:extLst>
                <a:ext uri="{FF2B5EF4-FFF2-40B4-BE49-F238E27FC236}">
                  <a16:creationId xmlns:a16="http://schemas.microsoft.com/office/drawing/2014/main" id="{31CAEB82-278C-9748-84F1-9B53DBA68C35}"/>
                </a:ext>
              </a:extLst>
            </p:cNvPr>
            <p:cNvGrpSpPr/>
            <p:nvPr/>
          </p:nvGrpSpPr>
          <p:grpSpPr>
            <a:xfrm>
              <a:off x="220728" y="2326708"/>
              <a:ext cx="3611849" cy="2984157"/>
              <a:chOff x="220728" y="2326708"/>
              <a:chExt cx="3611849" cy="2984157"/>
            </a:xfrm>
          </p:grpSpPr>
          <p:pic>
            <p:nvPicPr>
              <p:cNvPr id="2" name="Bildobjekt 1"/>
              <p:cNvPicPr>
                <a:picLocks noChangeAspect="1"/>
              </p:cNvPicPr>
              <p:nvPr/>
            </p:nvPicPr>
            <p:blipFill rotWithShape="1">
              <a:blip r:embed="rId2"/>
              <a:srcRect l="22552" t="13447" r="23532" b="8787"/>
              <a:stretch/>
            </p:blipFill>
            <p:spPr>
              <a:xfrm>
                <a:off x="220728" y="2326708"/>
                <a:ext cx="3599149" cy="2984157"/>
              </a:xfrm>
              <a:prstGeom prst="rect">
                <a:avLst/>
              </a:prstGeom>
            </p:spPr>
          </p:pic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F240C5E6-37FF-E944-93AD-533651A7A15E}"/>
                  </a:ext>
                </a:extLst>
              </p:cNvPr>
              <p:cNvSpPr/>
              <p:nvPr/>
            </p:nvSpPr>
            <p:spPr>
              <a:xfrm>
                <a:off x="220728" y="2326708"/>
                <a:ext cx="3611849" cy="298415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sv-SE"/>
              </a:p>
            </p:txBody>
          </p:sp>
        </p:grp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28E8D71B-B8ED-6042-9347-F932822F0006}"/>
                </a:ext>
              </a:extLst>
            </p:cNvPr>
            <p:cNvSpPr txBox="1"/>
            <p:nvPr/>
          </p:nvSpPr>
          <p:spPr>
            <a:xfrm>
              <a:off x="245780" y="2849671"/>
              <a:ext cx="93968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v-SE" sz="1050" dirty="0"/>
                <a:t>Levnadsvanor</a:t>
              </a:r>
            </a:p>
          </p:txBody>
        </p:sp>
      </p:grpSp>
      <p:grpSp>
        <p:nvGrpSpPr>
          <p:cNvPr id="19" name="Grupp 18">
            <a:extLst>
              <a:ext uri="{FF2B5EF4-FFF2-40B4-BE49-F238E27FC236}">
                <a16:creationId xmlns:a16="http://schemas.microsoft.com/office/drawing/2014/main" id="{1EEAEE5C-8760-2244-BB6E-18F4230B0332}"/>
              </a:ext>
            </a:extLst>
          </p:cNvPr>
          <p:cNvGrpSpPr/>
          <p:nvPr/>
        </p:nvGrpSpPr>
        <p:grpSpPr>
          <a:xfrm>
            <a:off x="6542936" y="707012"/>
            <a:ext cx="3555131" cy="5325649"/>
            <a:chOff x="5018935" y="1175359"/>
            <a:chExt cx="3555131" cy="5325649"/>
          </a:xfrm>
        </p:grpSpPr>
        <p:grpSp>
          <p:nvGrpSpPr>
            <p:cNvPr id="12" name="Grupp 11">
              <a:extLst>
                <a:ext uri="{FF2B5EF4-FFF2-40B4-BE49-F238E27FC236}">
                  <a16:creationId xmlns:a16="http://schemas.microsoft.com/office/drawing/2014/main" id="{031B4035-74C2-7542-8938-1ABC06E4A460}"/>
                </a:ext>
              </a:extLst>
            </p:cNvPr>
            <p:cNvGrpSpPr/>
            <p:nvPr/>
          </p:nvGrpSpPr>
          <p:grpSpPr>
            <a:xfrm>
              <a:off x="5018935" y="1175359"/>
              <a:ext cx="3555131" cy="5234227"/>
              <a:chOff x="5018935" y="1175359"/>
              <a:chExt cx="3555131" cy="5234227"/>
            </a:xfrm>
          </p:grpSpPr>
          <p:grpSp>
            <p:nvGrpSpPr>
              <p:cNvPr id="8" name="Grupp 7">
                <a:extLst>
                  <a:ext uri="{FF2B5EF4-FFF2-40B4-BE49-F238E27FC236}">
                    <a16:creationId xmlns:a16="http://schemas.microsoft.com/office/drawing/2014/main" id="{E5F50A64-F5FC-7B40-AB3E-95D20E68ACBF}"/>
                  </a:ext>
                </a:extLst>
              </p:cNvPr>
              <p:cNvGrpSpPr/>
              <p:nvPr/>
            </p:nvGrpSpPr>
            <p:grpSpPr>
              <a:xfrm>
                <a:off x="5018935" y="1175359"/>
                <a:ext cx="3327400" cy="5234227"/>
                <a:chOff x="5018935" y="1175359"/>
                <a:chExt cx="3327400" cy="5234227"/>
              </a:xfrm>
            </p:grpSpPr>
            <p:pic>
              <p:nvPicPr>
                <p:cNvPr id="5" name="Bildobjekt 4" descr="En bild som visar skärmbild&#10;&#10;Automatiskt genererad beskrivning">
                  <a:extLst>
                    <a:ext uri="{FF2B5EF4-FFF2-40B4-BE49-F238E27FC236}">
                      <a16:creationId xmlns:a16="http://schemas.microsoft.com/office/drawing/2014/main" id="{8A126F80-B0FB-9747-8193-71E6B75EAE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8935" y="1175359"/>
                  <a:ext cx="3327400" cy="2590800"/>
                </a:xfrm>
                <a:prstGeom prst="rect">
                  <a:avLst/>
                </a:prstGeom>
              </p:spPr>
            </p:pic>
            <p:pic>
              <p:nvPicPr>
                <p:cNvPr id="7" name="Bildobjekt 6" descr="En bild som visar skärmbild&#10;&#10;Automatiskt genererad beskrivning">
                  <a:extLst>
                    <a:ext uri="{FF2B5EF4-FFF2-40B4-BE49-F238E27FC236}">
                      <a16:creationId xmlns:a16="http://schemas.microsoft.com/office/drawing/2014/main" id="{E0C3E85A-E475-EF45-A44B-DB99618ABC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31635" y="3818786"/>
                  <a:ext cx="3314700" cy="2590800"/>
                </a:xfrm>
                <a:prstGeom prst="rect">
                  <a:avLst/>
                </a:prstGeom>
              </p:spPr>
            </p:pic>
          </p:grpSp>
          <p:sp>
            <p:nvSpPr>
              <p:cNvPr id="9" name="Rektangel 8">
                <a:extLst>
                  <a:ext uri="{FF2B5EF4-FFF2-40B4-BE49-F238E27FC236}">
                    <a16:creationId xmlns:a16="http://schemas.microsoft.com/office/drawing/2014/main" id="{FE219365-3B9C-8B45-948F-6D57649FC00E}"/>
                  </a:ext>
                </a:extLst>
              </p:cNvPr>
              <p:cNvSpPr/>
              <p:nvPr/>
            </p:nvSpPr>
            <p:spPr>
              <a:xfrm>
                <a:off x="5018935" y="1175359"/>
                <a:ext cx="3555131" cy="523422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sv-SE"/>
              </a:p>
            </p:txBody>
          </p:sp>
        </p:grpSp>
        <p:sp>
          <p:nvSpPr>
            <p:cNvPr id="18" name="Rektangel med rundade hörn 17">
              <a:extLst>
                <a:ext uri="{FF2B5EF4-FFF2-40B4-BE49-F238E27FC236}">
                  <a16:creationId xmlns:a16="http://schemas.microsoft.com/office/drawing/2014/main" id="{700482EC-551D-A14A-969A-F01ADBFCE1C0}"/>
                </a:ext>
              </a:extLst>
            </p:cNvPr>
            <p:cNvSpPr/>
            <p:nvPr/>
          </p:nvSpPr>
          <p:spPr>
            <a:xfrm>
              <a:off x="5135671" y="4954044"/>
              <a:ext cx="3325661" cy="1546964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</p:grpSp>
      <p:sp>
        <p:nvSpPr>
          <p:cNvPr id="16" name="Höger 15">
            <a:extLst>
              <a:ext uri="{FF2B5EF4-FFF2-40B4-BE49-F238E27FC236}">
                <a16:creationId xmlns:a16="http://schemas.microsoft.com/office/drawing/2014/main" id="{4B26C8E4-CF28-A649-8BC2-687B56B6C7BC}"/>
              </a:ext>
            </a:extLst>
          </p:cNvPr>
          <p:cNvSpPr/>
          <p:nvPr/>
        </p:nvSpPr>
        <p:spPr>
          <a:xfrm>
            <a:off x="5162811" y="3118707"/>
            <a:ext cx="1521912" cy="463463"/>
          </a:xfrm>
          <a:prstGeom prst="rightArrow">
            <a:avLst/>
          </a:prstGeom>
          <a:solidFill>
            <a:schemeClr val="accent5"/>
          </a:solidFill>
          <a:ln w="31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17" name="Rubrik 2">
            <a:extLst>
              <a:ext uri="{FF2B5EF4-FFF2-40B4-BE49-F238E27FC236}">
                <a16:creationId xmlns:a16="http://schemas.microsoft.com/office/drawing/2014/main" id="{C4CA0F4A-DD40-D94D-9A66-A251F92DE4E7}"/>
              </a:ext>
            </a:extLst>
          </p:cNvPr>
          <p:cNvSpPr txBox="1">
            <a:spLocks/>
          </p:cNvSpPr>
          <p:nvPr/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accent1"/>
                </a:solidFill>
              </a:rPr>
              <a:t>Formulärmallen</a:t>
            </a:r>
            <a:r>
              <a:rPr lang="sv-SE" dirty="0"/>
              <a:t> kopplas ihop med kriterier för en målgrupp</a:t>
            </a:r>
          </a:p>
        </p:txBody>
      </p:sp>
    </p:spTree>
    <p:extLst>
      <p:ext uri="{BB962C8B-B14F-4D97-AF65-F5344CB8AC3E}">
        <p14:creationId xmlns:p14="http://schemas.microsoft.com/office/powerpoint/2010/main" val="1471887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 descr="En bild som visar text&#10;&#10;Automatiskt genererad beskrivning">
            <a:extLst>
              <a:ext uri="{FF2B5EF4-FFF2-40B4-BE49-F238E27FC236}">
                <a16:creationId xmlns:a16="http://schemas.microsoft.com/office/drawing/2014/main" id="{08EFD53D-38F2-434E-AC39-94DC21CF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26" y="3613352"/>
            <a:ext cx="3106338" cy="2838340"/>
          </a:xfrm>
          <a:prstGeom prst="rect">
            <a:avLst/>
          </a:prstGeom>
        </p:spPr>
      </p:pic>
      <p:grpSp>
        <p:nvGrpSpPr>
          <p:cNvPr id="14" name="Grupp 13">
            <a:extLst>
              <a:ext uri="{FF2B5EF4-FFF2-40B4-BE49-F238E27FC236}">
                <a16:creationId xmlns:a16="http://schemas.microsoft.com/office/drawing/2014/main" id="{8AAA53AE-6037-1447-BDC1-4B05815DE6C1}"/>
              </a:ext>
            </a:extLst>
          </p:cNvPr>
          <p:cNvGrpSpPr/>
          <p:nvPr/>
        </p:nvGrpSpPr>
        <p:grpSpPr>
          <a:xfrm>
            <a:off x="285920" y="2494649"/>
            <a:ext cx="2855449" cy="2137597"/>
            <a:chOff x="220728" y="2326708"/>
            <a:chExt cx="3611849" cy="2984157"/>
          </a:xfrm>
        </p:grpSpPr>
        <p:grpSp>
          <p:nvGrpSpPr>
            <p:cNvPr id="11" name="Grupp 10">
              <a:extLst>
                <a:ext uri="{FF2B5EF4-FFF2-40B4-BE49-F238E27FC236}">
                  <a16:creationId xmlns:a16="http://schemas.microsoft.com/office/drawing/2014/main" id="{31CAEB82-278C-9748-84F1-9B53DBA68C35}"/>
                </a:ext>
              </a:extLst>
            </p:cNvPr>
            <p:cNvGrpSpPr/>
            <p:nvPr/>
          </p:nvGrpSpPr>
          <p:grpSpPr>
            <a:xfrm>
              <a:off x="220728" y="2326708"/>
              <a:ext cx="3611849" cy="2984157"/>
              <a:chOff x="220728" y="2326708"/>
              <a:chExt cx="3611849" cy="2984157"/>
            </a:xfrm>
          </p:grpSpPr>
          <p:pic>
            <p:nvPicPr>
              <p:cNvPr id="2" name="Bildobjekt 1"/>
              <p:cNvPicPr>
                <a:picLocks noChangeAspect="1"/>
              </p:cNvPicPr>
              <p:nvPr/>
            </p:nvPicPr>
            <p:blipFill rotWithShape="1">
              <a:blip r:embed="rId3"/>
              <a:srcRect l="22552" t="13447" r="23532" b="8787"/>
              <a:stretch/>
            </p:blipFill>
            <p:spPr>
              <a:xfrm>
                <a:off x="220728" y="2326708"/>
                <a:ext cx="3599149" cy="2984157"/>
              </a:xfrm>
              <a:prstGeom prst="rect">
                <a:avLst/>
              </a:prstGeom>
            </p:spPr>
          </p:pic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F240C5E6-37FF-E944-93AD-533651A7A15E}"/>
                  </a:ext>
                </a:extLst>
              </p:cNvPr>
              <p:cNvSpPr/>
              <p:nvPr/>
            </p:nvSpPr>
            <p:spPr>
              <a:xfrm>
                <a:off x="220728" y="2326708"/>
                <a:ext cx="3611849" cy="298415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sv-SE"/>
              </a:p>
            </p:txBody>
          </p:sp>
        </p:grp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28E8D71B-B8ED-6042-9347-F932822F0006}"/>
                </a:ext>
              </a:extLst>
            </p:cNvPr>
            <p:cNvSpPr txBox="1"/>
            <p:nvPr/>
          </p:nvSpPr>
          <p:spPr>
            <a:xfrm>
              <a:off x="245780" y="2849671"/>
              <a:ext cx="1294222" cy="40080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v-SE" sz="500" dirty="0"/>
                <a:t>Levnadsvanor</a:t>
              </a:r>
            </a:p>
          </p:txBody>
        </p:sp>
      </p:grpSp>
      <p:grpSp>
        <p:nvGrpSpPr>
          <p:cNvPr id="4" name="Grupp 3">
            <a:extLst>
              <a:ext uri="{FF2B5EF4-FFF2-40B4-BE49-F238E27FC236}">
                <a16:creationId xmlns:a16="http://schemas.microsoft.com/office/drawing/2014/main" id="{DD1F869A-547B-7B48-AD97-6569FB42A1F5}"/>
              </a:ext>
            </a:extLst>
          </p:cNvPr>
          <p:cNvGrpSpPr/>
          <p:nvPr/>
        </p:nvGrpSpPr>
        <p:grpSpPr>
          <a:xfrm>
            <a:off x="3455270" y="1106467"/>
            <a:ext cx="3555131" cy="5234227"/>
            <a:chOff x="5018935" y="1175359"/>
            <a:chExt cx="3555131" cy="5234227"/>
          </a:xfrm>
        </p:grpSpPr>
        <p:grpSp>
          <p:nvGrpSpPr>
            <p:cNvPr id="12" name="Grupp 11">
              <a:extLst>
                <a:ext uri="{FF2B5EF4-FFF2-40B4-BE49-F238E27FC236}">
                  <a16:creationId xmlns:a16="http://schemas.microsoft.com/office/drawing/2014/main" id="{031B4035-74C2-7542-8938-1ABC06E4A460}"/>
                </a:ext>
              </a:extLst>
            </p:cNvPr>
            <p:cNvGrpSpPr/>
            <p:nvPr/>
          </p:nvGrpSpPr>
          <p:grpSpPr>
            <a:xfrm>
              <a:off x="5018935" y="1175359"/>
              <a:ext cx="3555131" cy="5234227"/>
              <a:chOff x="5018935" y="1175359"/>
              <a:chExt cx="3555131" cy="5234227"/>
            </a:xfrm>
          </p:grpSpPr>
          <p:grpSp>
            <p:nvGrpSpPr>
              <p:cNvPr id="8" name="Grupp 7">
                <a:extLst>
                  <a:ext uri="{FF2B5EF4-FFF2-40B4-BE49-F238E27FC236}">
                    <a16:creationId xmlns:a16="http://schemas.microsoft.com/office/drawing/2014/main" id="{E5F50A64-F5FC-7B40-AB3E-95D20E68ACBF}"/>
                  </a:ext>
                </a:extLst>
              </p:cNvPr>
              <p:cNvGrpSpPr/>
              <p:nvPr/>
            </p:nvGrpSpPr>
            <p:grpSpPr>
              <a:xfrm>
                <a:off x="5018935" y="1175359"/>
                <a:ext cx="3327400" cy="5234227"/>
                <a:chOff x="5018935" y="1175359"/>
                <a:chExt cx="3327400" cy="5234227"/>
              </a:xfrm>
            </p:grpSpPr>
            <p:pic>
              <p:nvPicPr>
                <p:cNvPr id="5" name="Bildobjekt 4" descr="En bild som visar skärmbild&#10;&#10;Automatiskt genererad beskrivning">
                  <a:extLst>
                    <a:ext uri="{FF2B5EF4-FFF2-40B4-BE49-F238E27FC236}">
                      <a16:creationId xmlns:a16="http://schemas.microsoft.com/office/drawing/2014/main" id="{8A126F80-B0FB-9747-8193-71E6B75EAE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8935" y="1175359"/>
                  <a:ext cx="3327400" cy="2590800"/>
                </a:xfrm>
                <a:prstGeom prst="rect">
                  <a:avLst/>
                </a:prstGeom>
              </p:spPr>
            </p:pic>
            <p:pic>
              <p:nvPicPr>
                <p:cNvPr id="7" name="Bildobjekt 6" descr="En bild som visar skärmbild&#10;&#10;Automatiskt genererad beskrivning">
                  <a:extLst>
                    <a:ext uri="{FF2B5EF4-FFF2-40B4-BE49-F238E27FC236}">
                      <a16:creationId xmlns:a16="http://schemas.microsoft.com/office/drawing/2014/main" id="{E0C3E85A-E475-EF45-A44B-DB99618ABC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31635" y="3818786"/>
                  <a:ext cx="3314700" cy="2590800"/>
                </a:xfrm>
                <a:prstGeom prst="rect">
                  <a:avLst/>
                </a:prstGeom>
              </p:spPr>
            </p:pic>
          </p:grpSp>
          <p:sp>
            <p:nvSpPr>
              <p:cNvPr id="9" name="Rektangel 8">
                <a:extLst>
                  <a:ext uri="{FF2B5EF4-FFF2-40B4-BE49-F238E27FC236}">
                    <a16:creationId xmlns:a16="http://schemas.microsoft.com/office/drawing/2014/main" id="{FE219365-3B9C-8B45-948F-6D57649FC00E}"/>
                  </a:ext>
                </a:extLst>
              </p:cNvPr>
              <p:cNvSpPr/>
              <p:nvPr/>
            </p:nvSpPr>
            <p:spPr>
              <a:xfrm>
                <a:off x="5018935" y="1175359"/>
                <a:ext cx="3555131" cy="523422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sv-SE"/>
              </a:p>
            </p:txBody>
          </p:sp>
        </p:grpSp>
        <p:sp>
          <p:nvSpPr>
            <p:cNvPr id="15" name="Ellips 14">
              <a:extLst>
                <a:ext uri="{FF2B5EF4-FFF2-40B4-BE49-F238E27FC236}">
                  <a16:creationId xmlns:a16="http://schemas.microsoft.com/office/drawing/2014/main" id="{18863E57-E6BD-534A-8687-F64917426DC5}"/>
                </a:ext>
              </a:extLst>
            </p:cNvPr>
            <p:cNvSpPr/>
            <p:nvPr/>
          </p:nvSpPr>
          <p:spPr>
            <a:xfrm>
              <a:off x="5042148" y="2673673"/>
              <a:ext cx="3327400" cy="66591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Ellips 16">
              <a:extLst>
                <a:ext uri="{FF2B5EF4-FFF2-40B4-BE49-F238E27FC236}">
                  <a16:creationId xmlns:a16="http://schemas.microsoft.com/office/drawing/2014/main" id="{23D53A88-19D0-4549-BB75-2FBEE2EB3E63}"/>
                </a:ext>
              </a:extLst>
            </p:cNvPr>
            <p:cNvSpPr/>
            <p:nvPr/>
          </p:nvSpPr>
          <p:spPr>
            <a:xfrm>
              <a:off x="5138858" y="3400609"/>
              <a:ext cx="2646068" cy="46346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6" name="Höger 15">
            <a:extLst>
              <a:ext uri="{FF2B5EF4-FFF2-40B4-BE49-F238E27FC236}">
                <a16:creationId xmlns:a16="http://schemas.microsoft.com/office/drawing/2014/main" id="{4B26C8E4-CF28-A649-8BC2-687B56B6C7BC}"/>
              </a:ext>
            </a:extLst>
          </p:cNvPr>
          <p:cNvSpPr/>
          <p:nvPr/>
        </p:nvSpPr>
        <p:spPr>
          <a:xfrm>
            <a:off x="3013784" y="3525825"/>
            <a:ext cx="472049" cy="269353"/>
          </a:xfrm>
          <a:prstGeom prst="rightArrow">
            <a:avLst/>
          </a:prstGeom>
          <a:solidFill>
            <a:schemeClr val="accent5"/>
          </a:solidFill>
          <a:ln w="31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grpSp>
        <p:nvGrpSpPr>
          <p:cNvPr id="45" name="Grupp 44">
            <a:extLst>
              <a:ext uri="{FF2B5EF4-FFF2-40B4-BE49-F238E27FC236}">
                <a16:creationId xmlns:a16="http://schemas.microsoft.com/office/drawing/2014/main" id="{ED1C7AD4-5FA6-ED47-AEE0-C1AF4A00BDD6}"/>
              </a:ext>
            </a:extLst>
          </p:cNvPr>
          <p:cNvGrpSpPr/>
          <p:nvPr/>
        </p:nvGrpSpPr>
        <p:grpSpPr>
          <a:xfrm>
            <a:off x="7266706" y="1083046"/>
            <a:ext cx="3287791" cy="2338401"/>
            <a:chOff x="5742705" y="1083045"/>
            <a:chExt cx="3287791" cy="2338401"/>
          </a:xfrm>
        </p:grpSpPr>
        <p:pic>
          <p:nvPicPr>
            <p:cNvPr id="26" name="Bildobjekt 25">
              <a:extLst>
                <a:ext uri="{FF2B5EF4-FFF2-40B4-BE49-F238E27FC236}">
                  <a16:creationId xmlns:a16="http://schemas.microsoft.com/office/drawing/2014/main" id="{543605C1-AFA7-8B4B-B3E7-6D7635D86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2119" y="1303505"/>
              <a:ext cx="813844" cy="652703"/>
            </a:xfrm>
            <a:prstGeom prst="rect">
              <a:avLst/>
            </a:prstGeom>
          </p:spPr>
        </p:pic>
        <p:pic>
          <p:nvPicPr>
            <p:cNvPr id="27" name="Bildobjekt 26">
              <a:extLst>
                <a:ext uri="{FF2B5EF4-FFF2-40B4-BE49-F238E27FC236}">
                  <a16:creationId xmlns:a16="http://schemas.microsoft.com/office/drawing/2014/main" id="{DDEFB2F7-8B5F-904E-A3FC-BE22DE8FC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71659" y="2302398"/>
              <a:ext cx="870271" cy="652703"/>
            </a:xfrm>
            <a:prstGeom prst="rect">
              <a:avLst/>
            </a:prstGeom>
          </p:spPr>
        </p:pic>
        <p:pic>
          <p:nvPicPr>
            <p:cNvPr id="29" name="Bildobjekt 28" descr="En bild som visar skärmbild&#10;&#10;Automatiskt genererad beskrivning">
              <a:extLst>
                <a:ext uri="{FF2B5EF4-FFF2-40B4-BE49-F238E27FC236}">
                  <a16:creationId xmlns:a16="http://schemas.microsoft.com/office/drawing/2014/main" id="{AE69D9FF-ADE4-A94A-82F2-AA6134939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963" y="1083045"/>
              <a:ext cx="2064533" cy="2044193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31" name="Bildobjekt 30" descr="En bild som visar skärmbild&#10;&#10;Automatiskt genererad beskrivning">
              <a:extLst>
                <a:ext uri="{FF2B5EF4-FFF2-40B4-BE49-F238E27FC236}">
                  <a16:creationId xmlns:a16="http://schemas.microsoft.com/office/drawing/2014/main" id="{AB24154A-F455-7A44-A4EC-59123FF53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445" y="2405775"/>
              <a:ext cx="1598927" cy="101567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32" name="Bildobjekt 31">
              <a:extLst>
                <a:ext uri="{FF2B5EF4-FFF2-40B4-BE49-F238E27FC236}">
                  <a16:creationId xmlns:a16="http://schemas.microsoft.com/office/drawing/2014/main" id="{5D269B4C-22A2-394D-AF71-43D85021F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00301" y="1084873"/>
              <a:ext cx="640562" cy="550884"/>
            </a:xfrm>
            <a:prstGeom prst="rect">
              <a:avLst/>
            </a:prstGeom>
          </p:spPr>
        </p:pic>
        <p:pic>
          <p:nvPicPr>
            <p:cNvPr id="34" name="Bildobjekt 33">
              <a:extLst>
                <a:ext uri="{FF2B5EF4-FFF2-40B4-BE49-F238E27FC236}">
                  <a16:creationId xmlns:a16="http://schemas.microsoft.com/office/drawing/2014/main" id="{AA387354-7504-8B45-8711-B939A2893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42705" y="1734569"/>
              <a:ext cx="543233" cy="550884"/>
            </a:xfrm>
            <a:prstGeom prst="rect">
              <a:avLst/>
            </a:prstGeom>
          </p:spPr>
        </p:pic>
      </p:grpSp>
      <p:cxnSp>
        <p:nvCxnSpPr>
          <p:cNvPr id="36" name="Rak pil 35">
            <a:extLst>
              <a:ext uri="{FF2B5EF4-FFF2-40B4-BE49-F238E27FC236}">
                <a16:creationId xmlns:a16="http://schemas.microsoft.com/office/drawing/2014/main" id="{C6B1B96A-67C2-7542-BF85-7F64B97866F9}"/>
              </a:ext>
            </a:extLst>
          </p:cNvPr>
          <p:cNvCxnSpPr>
            <a:cxnSpLocks/>
            <a:stCxn id="15" idx="7"/>
          </p:cNvCxnSpPr>
          <p:nvPr/>
        </p:nvCxnSpPr>
        <p:spPr>
          <a:xfrm flipV="1">
            <a:off x="6318596" y="2455101"/>
            <a:ext cx="1053030" cy="24720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pil 39">
            <a:extLst>
              <a:ext uri="{FF2B5EF4-FFF2-40B4-BE49-F238E27FC236}">
                <a16:creationId xmlns:a16="http://schemas.microsoft.com/office/drawing/2014/main" id="{644F415F-E482-7042-9096-67834EA4F499}"/>
              </a:ext>
            </a:extLst>
          </p:cNvPr>
          <p:cNvCxnSpPr>
            <a:cxnSpLocks/>
          </p:cNvCxnSpPr>
          <p:nvPr/>
        </p:nvCxnSpPr>
        <p:spPr>
          <a:xfrm>
            <a:off x="5673558" y="3743631"/>
            <a:ext cx="1822102" cy="99462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ubrik 2">
            <a:extLst>
              <a:ext uri="{FF2B5EF4-FFF2-40B4-BE49-F238E27FC236}">
                <a16:creationId xmlns:a16="http://schemas.microsoft.com/office/drawing/2014/main" id="{C88AE5E5-DF52-2247-A21D-0E08FC868F22}"/>
              </a:ext>
            </a:extLst>
          </p:cNvPr>
          <p:cNvSpPr txBox="1">
            <a:spLocks/>
          </p:cNvSpPr>
          <p:nvPr/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dirty="0">
                <a:solidFill>
                  <a:schemeClr val="accent1"/>
                </a:solidFill>
              </a:rPr>
              <a:t>Direktlänken</a:t>
            </a:r>
            <a:r>
              <a:rPr lang="sv-SE" sz="3600" dirty="0"/>
              <a:t> till formuläret visas under ”Övriga tjänster” och/eller på valfri plats</a:t>
            </a:r>
          </a:p>
        </p:txBody>
      </p:sp>
    </p:spTree>
    <p:extLst>
      <p:ext uri="{BB962C8B-B14F-4D97-AF65-F5344CB8AC3E}">
        <p14:creationId xmlns:p14="http://schemas.microsoft.com/office/powerpoint/2010/main" val="3009243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874296" y="1487780"/>
            <a:ext cx="8229600" cy="4445083"/>
          </a:xfrm>
        </p:spPr>
        <p:txBody>
          <a:bodyPr>
            <a:normAutofit lnSpcReduction="10000"/>
          </a:bodyPr>
          <a:lstStyle/>
          <a:p>
            <a:r>
              <a:rPr lang="sv-SE" dirty="0"/>
              <a:t>Ett sätt för vården att inhämta information från invånare på ett</a:t>
            </a:r>
            <a:br>
              <a:rPr lang="sv-SE" dirty="0"/>
            </a:br>
            <a:r>
              <a:rPr lang="sv-SE" dirty="0"/>
              <a:t>säkert och strukturerat sätt, integrerat med vårdens system</a:t>
            </a:r>
          </a:p>
          <a:p>
            <a:r>
              <a:rPr lang="sv-SE" dirty="0">
                <a:sym typeface="Arial"/>
              </a:rPr>
              <a:t>Integration sker via Nationella tjänsteplattformen</a:t>
            </a:r>
            <a:endParaRPr lang="sv-SE" dirty="0"/>
          </a:p>
          <a:p>
            <a:r>
              <a:rPr lang="sv-SE" dirty="0"/>
              <a:t>Invånaren når formulären via 1177.se</a:t>
            </a:r>
          </a:p>
          <a:p>
            <a:r>
              <a:rPr lang="sv-SE" dirty="0"/>
              <a:t>Det finns två varianter att använda tjänsten:</a:t>
            </a:r>
          </a:p>
          <a:p>
            <a:pPr lvl="1"/>
            <a:r>
              <a:rPr lang="sv-SE" dirty="0"/>
              <a:t>integrerat med vårdsystem</a:t>
            </a:r>
          </a:p>
          <a:p>
            <a:pPr lvl="1"/>
            <a:r>
              <a:rPr lang="sv-SE" dirty="0"/>
              <a:t>via det fristående personalgränssnittet</a:t>
            </a:r>
          </a:p>
          <a:p>
            <a:pPr lvl="1"/>
            <a:r>
              <a:rPr lang="sv-SE" dirty="0"/>
              <a:t>…eller en kombination av de båda, t ex malladministration via fristående och utskick/analys via vårdsystemet</a:t>
            </a:r>
          </a:p>
          <a:p>
            <a:r>
              <a:rPr lang="sv-SE" dirty="0">
                <a:sym typeface="Arial"/>
              </a:rPr>
              <a:t>Möjlighet att dela formulärmallar, t ex standardiserade formulär </a:t>
            </a:r>
            <a:br>
              <a:rPr lang="sv-SE" dirty="0"/>
            </a:br>
            <a:endParaRPr lang="sv-SE" dirty="0"/>
          </a:p>
          <a:p>
            <a:r>
              <a:rPr lang="sv-SE" dirty="0"/>
              <a:t>Exempel på användningsområden</a:t>
            </a:r>
          </a:p>
          <a:p>
            <a:pPr lvl="1"/>
            <a:r>
              <a:rPr lang="sv-SE" dirty="0"/>
              <a:t>Hälsodeklarationer inför besök</a:t>
            </a:r>
          </a:p>
          <a:p>
            <a:pPr lvl="1"/>
            <a:r>
              <a:rPr lang="sv-SE" dirty="0"/>
              <a:t>Levnadsvanor</a:t>
            </a:r>
          </a:p>
          <a:p>
            <a:pPr lvl="1"/>
            <a:r>
              <a:rPr lang="sv-SE" dirty="0"/>
              <a:t>Uppföljning av vårdaktiviteter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accent1"/>
                </a:solidFill>
              </a:rPr>
              <a:t>Vad är Formulärhantering </a:t>
            </a:r>
            <a:r>
              <a:rPr lang="sv-SE" dirty="0"/>
              <a:t>inom 1177?</a:t>
            </a:r>
          </a:p>
        </p:txBody>
      </p:sp>
      <p:sp>
        <p:nvSpPr>
          <p:cNvPr id="4" name="Platshållare för innehåll 1"/>
          <p:cNvSpPr txBox="1">
            <a:spLocks/>
          </p:cNvSpPr>
          <p:nvPr/>
        </p:nvSpPr>
        <p:spPr>
          <a:xfrm>
            <a:off x="4197927" y="4773400"/>
            <a:ext cx="3905955" cy="10103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20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200"/>
              </a:spcAft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200"/>
              </a:spcAft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</a:pPr>
            <a:r>
              <a:rPr lang="sv-SE" dirty="0">
                <a:solidFill>
                  <a:schemeClr val="accent2"/>
                </a:solidFill>
                <a:latin typeface="+mn-lt"/>
                <a:cs typeface="+mn-cs"/>
              </a:rPr>
              <a:t>Kvalitetsregister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</a:pPr>
            <a:r>
              <a:rPr lang="sv-SE" dirty="0">
                <a:solidFill>
                  <a:schemeClr val="accent2"/>
                </a:solidFill>
                <a:latin typeface="+mn-lt"/>
                <a:cs typeface="+mn-cs"/>
              </a:rPr>
              <a:t>EQ-5D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</a:pPr>
            <a:r>
              <a:rPr lang="sv-SE" dirty="0">
                <a:solidFill>
                  <a:schemeClr val="accent2"/>
                </a:solidFill>
                <a:latin typeface="+mn-lt"/>
                <a:cs typeface="+mn-cs"/>
              </a:rPr>
              <a:t>Medgivande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734" y="1429591"/>
            <a:ext cx="384297" cy="35797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038" y="2203312"/>
            <a:ext cx="380993" cy="38099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4FD041E0-A43F-7744-9AB0-A05ED7A09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660" y="2254455"/>
            <a:ext cx="291308" cy="29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5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30" descr="En bild som visar text&#10;&#10;Automatiskt genererad beskrivning">
            <a:extLst>
              <a:ext uri="{FF2B5EF4-FFF2-40B4-BE49-F238E27FC236}">
                <a16:creationId xmlns:a16="http://schemas.microsoft.com/office/drawing/2014/main" id="{6E37A359-D55A-214F-819A-98FB2E178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26" y="3613352"/>
            <a:ext cx="3106338" cy="2838340"/>
          </a:xfrm>
          <a:prstGeom prst="rect">
            <a:avLst/>
          </a:prstGeom>
        </p:spPr>
      </p:pic>
      <p:grpSp>
        <p:nvGrpSpPr>
          <p:cNvPr id="14" name="Grupp 13">
            <a:extLst>
              <a:ext uri="{FF2B5EF4-FFF2-40B4-BE49-F238E27FC236}">
                <a16:creationId xmlns:a16="http://schemas.microsoft.com/office/drawing/2014/main" id="{8AAA53AE-6037-1447-BDC1-4B05815DE6C1}"/>
              </a:ext>
            </a:extLst>
          </p:cNvPr>
          <p:cNvGrpSpPr/>
          <p:nvPr/>
        </p:nvGrpSpPr>
        <p:grpSpPr>
          <a:xfrm>
            <a:off x="1816934" y="1629857"/>
            <a:ext cx="3050766" cy="2426919"/>
            <a:chOff x="220728" y="2326708"/>
            <a:chExt cx="3611849" cy="2984157"/>
          </a:xfrm>
        </p:grpSpPr>
        <p:grpSp>
          <p:nvGrpSpPr>
            <p:cNvPr id="11" name="Grupp 10">
              <a:extLst>
                <a:ext uri="{FF2B5EF4-FFF2-40B4-BE49-F238E27FC236}">
                  <a16:creationId xmlns:a16="http://schemas.microsoft.com/office/drawing/2014/main" id="{31CAEB82-278C-9748-84F1-9B53DBA68C35}"/>
                </a:ext>
              </a:extLst>
            </p:cNvPr>
            <p:cNvGrpSpPr/>
            <p:nvPr/>
          </p:nvGrpSpPr>
          <p:grpSpPr>
            <a:xfrm>
              <a:off x="220728" y="2326708"/>
              <a:ext cx="3611849" cy="2984157"/>
              <a:chOff x="220728" y="2326708"/>
              <a:chExt cx="3611849" cy="2984157"/>
            </a:xfrm>
          </p:grpSpPr>
          <p:pic>
            <p:nvPicPr>
              <p:cNvPr id="2" name="Bildobjekt 1"/>
              <p:cNvPicPr>
                <a:picLocks noChangeAspect="1"/>
              </p:cNvPicPr>
              <p:nvPr/>
            </p:nvPicPr>
            <p:blipFill rotWithShape="1">
              <a:blip r:embed="rId3"/>
              <a:srcRect l="22552" t="13447" r="23532" b="8787"/>
              <a:stretch/>
            </p:blipFill>
            <p:spPr>
              <a:xfrm>
                <a:off x="220728" y="2326708"/>
                <a:ext cx="3599149" cy="2984157"/>
              </a:xfrm>
              <a:prstGeom prst="rect">
                <a:avLst/>
              </a:prstGeom>
            </p:spPr>
          </p:pic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F240C5E6-37FF-E944-93AD-533651A7A15E}"/>
                  </a:ext>
                </a:extLst>
              </p:cNvPr>
              <p:cNvSpPr/>
              <p:nvPr/>
            </p:nvSpPr>
            <p:spPr>
              <a:xfrm>
                <a:off x="220728" y="2326708"/>
                <a:ext cx="3611849" cy="298415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sv-SE"/>
              </a:p>
            </p:txBody>
          </p:sp>
        </p:grp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28E8D71B-B8ED-6042-9347-F932822F0006}"/>
                </a:ext>
              </a:extLst>
            </p:cNvPr>
            <p:cNvSpPr txBox="1"/>
            <p:nvPr/>
          </p:nvSpPr>
          <p:spPr>
            <a:xfrm>
              <a:off x="245780" y="2849671"/>
              <a:ext cx="1112503" cy="3122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v-SE" sz="1050" dirty="0"/>
                <a:t>Levnadsvanor</a:t>
              </a:r>
            </a:p>
          </p:txBody>
        </p:sp>
      </p:grpSp>
      <p:grpSp>
        <p:nvGrpSpPr>
          <p:cNvPr id="17" name="Grupp 16">
            <a:extLst>
              <a:ext uri="{FF2B5EF4-FFF2-40B4-BE49-F238E27FC236}">
                <a16:creationId xmlns:a16="http://schemas.microsoft.com/office/drawing/2014/main" id="{A7AF72BB-B196-F541-976D-33BB245B6C88}"/>
              </a:ext>
            </a:extLst>
          </p:cNvPr>
          <p:cNvGrpSpPr/>
          <p:nvPr/>
        </p:nvGrpSpPr>
        <p:grpSpPr>
          <a:xfrm>
            <a:off x="7266706" y="1083046"/>
            <a:ext cx="3287791" cy="2338401"/>
            <a:chOff x="5742705" y="1083045"/>
            <a:chExt cx="3287791" cy="2338401"/>
          </a:xfrm>
        </p:grpSpPr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8687AAE8-CB96-B54F-97C9-13F4D881E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2119" y="1303505"/>
              <a:ext cx="813844" cy="652703"/>
            </a:xfrm>
            <a:prstGeom prst="rect">
              <a:avLst/>
            </a:prstGeom>
          </p:spPr>
        </p:pic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32A2E173-D855-474F-B533-EA76CF40F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1659" y="2302398"/>
              <a:ext cx="870271" cy="652703"/>
            </a:xfrm>
            <a:prstGeom prst="rect">
              <a:avLst/>
            </a:prstGeom>
          </p:spPr>
        </p:pic>
        <p:pic>
          <p:nvPicPr>
            <p:cNvPr id="22" name="Bildobjekt 21" descr="En bild som visar skärmbild&#10;&#10;Automatiskt genererad beskrivning">
              <a:extLst>
                <a:ext uri="{FF2B5EF4-FFF2-40B4-BE49-F238E27FC236}">
                  <a16:creationId xmlns:a16="http://schemas.microsoft.com/office/drawing/2014/main" id="{20DDD357-18AC-BD4A-94C0-C0E79A1FA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963" y="1083045"/>
              <a:ext cx="2064533" cy="2044193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3" name="Bildobjekt 22" descr="En bild som visar skärmbild&#10;&#10;Automatiskt genererad beskrivning">
              <a:extLst>
                <a:ext uri="{FF2B5EF4-FFF2-40B4-BE49-F238E27FC236}">
                  <a16:creationId xmlns:a16="http://schemas.microsoft.com/office/drawing/2014/main" id="{4AFFE615-BC27-6347-8092-C7B9489E9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445" y="2405775"/>
              <a:ext cx="1598927" cy="101567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4" name="Bildobjekt 23">
              <a:extLst>
                <a:ext uri="{FF2B5EF4-FFF2-40B4-BE49-F238E27FC236}">
                  <a16:creationId xmlns:a16="http://schemas.microsoft.com/office/drawing/2014/main" id="{7CAD2207-8C64-BD4F-8181-A34900EE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00301" y="1084873"/>
              <a:ext cx="640562" cy="550884"/>
            </a:xfrm>
            <a:prstGeom prst="rect">
              <a:avLst/>
            </a:prstGeom>
          </p:spPr>
        </p:pic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60083ABD-B0C2-F24B-AF8A-B529A0701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42705" y="1734569"/>
              <a:ext cx="543233" cy="550884"/>
            </a:xfrm>
            <a:prstGeom prst="rect">
              <a:avLst/>
            </a:prstGeom>
          </p:spPr>
        </p:pic>
      </p:grpSp>
      <p:pic>
        <p:nvPicPr>
          <p:cNvPr id="6" name="Bildobjekt 5" descr="En bild som visar skärmbild&#10;&#10;Automatiskt genererad beskrivning">
            <a:extLst>
              <a:ext uri="{FF2B5EF4-FFF2-40B4-BE49-F238E27FC236}">
                <a16:creationId xmlns:a16="http://schemas.microsoft.com/office/drawing/2014/main" id="{FF89EE55-1198-5E47-9061-4F3059A4FE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33" y="4550457"/>
            <a:ext cx="2445707" cy="11240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35" name="Rak pil 34">
            <a:extLst>
              <a:ext uri="{FF2B5EF4-FFF2-40B4-BE49-F238E27FC236}">
                <a16:creationId xmlns:a16="http://schemas.microsoft.com/office/drawing/2014/main" id="{5DD3F812-DE3F-EF44-842B-8882E3B777B4}"/>
              </a:ext>
            </a:extLst>
          </p:cNvPr>
          <p:cNvCxnSpPr>
            <a:cxnSpLocks/>
          </p:cNvCxnSpPr>
          <p:nvPr/>
        </p:nvCxnSpPr>
        <p:spPr>
          <a:xfrm>
            <a:off x="4785517" y="3421446"/>
            <a:ext cx="2779065" cy="133528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k pil 37">
            <a:extLst>
              <a:ext uri="{FF2B5EF4-FFF2-40B4-BE49-F238E27FC236}">
                <a16:creationId xmlns:a16="http://schemas.microsoft.com/office/drawing/2014/main" id="{4EF5E191-393E-8247-AD74-B19F87F14080}"/>
              </a:ext>
            </a:extLst>
          </p:cNvPr>
          <p:cNvCxnSpPr>
            <a:cxnSpLocks/>
          </p:cNvCxnSpPr>
          <p:nvPr/>
        </p:nvCxnSpPr>
        <p:spPr>
          <a:xfrm flipV="1">
            <a:off x="4785518" y="2455102"/>
            <a:ext cx="2586109" cy="74529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pil 39">
            <a:extLst>
              <a:ext uri="{FF2B5EF4-FFF2-40B4-BE49-F238E27FC236}">
                <a16:creationId xmlns:a16="http://schemas.microsoft.com/office/drawing/2014/main" id="{25FACE66-67DC-CB47-85A5-E398EBA574C6}"/>
              </a:ext>
            </a:extLst>
          </p:cNvPr>
          <p:cNvCxnSpPr>
            <a:cxnSpLocks/>
          </p:cNvCxnSpPr>
          <p:nvPr/>
        </p:nvCxnSpPr>
        <p:spPr>
          <a:xfrm>
            <a:off x="4732018" y="3618550"/>
            <a:ext cx="160106" cy="104113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ubrik 2">
            <a:extLst>
              <a:ext uri="{FF2B5EF4-FFF2-40B4-BE49-F238E27FC236}">
                <a16:creationId xmlns:a16="http://schemas.microsoft.com/office/drawing/2014/main" id="{ED56F86D-6928-0845-A91B-3D26179EA724}"/>
              </a:ext>
            </a:extLst>
          </p:cNvPr>
          <p:cNvSpPr txBox="1">
            <a:spLocks/>
          </p:cNvSpPr>
          <p:nvPr/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dirty="0">
                <a:solidFill>
                  <a:schemeClr val="accent1"/>
                </a:solidFill>
              </a:rPr>
              <a:t>Samma formulärmall </a:t>
            </a:r>
            <a:r>
              <a:rPr lang="sv-SE" sz="3600" dirty="0"/>
              <a:t>kan alltså användas för individuella utskick OCH</a:t>
            </a:r>
            <a:br>
              <a:rPr lang="sv-SE" sz="3600" dirty="0"/>
            </a:br>
            <a:r>
              <a:rPr lang="sv-SE" sz="3600" dirty="0"/>
              <a:t>som ”Erbjuden e-tjänst”</a:t>
            </a:r>
          </a:p>
        </p:txBody>
      </p:sp>
    </p:spTree>
    <p:extLst>
      <p:ext uri="{BB962C8B-B14F-4D97-AF65-F5344CB8AC3E}">
        <p14:creationId xmlns:p14="http://schemas.microsoft.com/office/powerpoint/2010/main" val="2371053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9B457C61-989C-5F40-A7E9-7F00AAD7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2198575"/>
            <a:ext cx="8229600" cy="1660852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chemeClr val="accent1"/>
                </a:solidFill>
              </a:rPr>
              <a:t>Invånaren </a:t>
            </a:r>
            <a:r>
              <a:rPr lang="sv-SE" dirty="0"/>
              <a:t>besvarar formuläret</a:t>
            </a:r>
            <a:br>
              <a:rPr lang="sv-SE" dirty="0">
                <a:solidFill>
                  <a:schemeClr val="accent1"/>
                </a:solidFill>
              </a:rPr>
            </a:br>
            <a:r>
              <a:rPr lang="sv-SE" sz="2400" i="1" dirty="0"/>
              <a:t>- invånargränssnitt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2572266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5"/>
          <a:stretch/>
        </p:blipFill>
        <p:spPr>
          <a:xfrm>
            <a:off x="1619129" y="3401507"/>
            <a:ext cx="4950456" cy="2986937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130" y="1"/>
            <a:ext cx="4917137" cy="3329621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62" y="1828800"/>
            <a:ext cx="3510521" cy="2748844"/>
          </a:xfrm>
          <a:prstGeom prst="rect">
            <a:avLst/>
          </a:prstGeom>
        </p:spPr>
      </p:pic>
      <p:sp>
        <p:nvSpPr>
          <p:cNvPr id="7" name="Ellips 6"/>
          <p:cNvSpPr/>
          <p:nvPr/>
        </p:nvSpPr>
        <p:spPr>
          <a:xfrm>
            <a:off x="2212623" y="4899379"/>
            <a:ext cx="1783645" cy="6208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/>
          <p:cNvSpPr/>
          <p:nvPr/>
        </p:nvSpPr>
        <p:spPr>
          <a:xfrm>
            <a:off x="1619130" y="723470"/>
            <a:ext cx="1586277" cy="368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0" name="Rak pil 9"/>
          <p:cNvCxnSpPr>
            <a:stCxn id="9" idx="5"/>
          </p:cNvCxnSpPr>
          <p:nvPr/>
        </p:nvCxnSpPr>
        <p:spPr>
          <a:xfrm>
            <a:off x="2973101" y="1038092"/>
            <a:ext cx="4126472" cy="13523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pil 11"/>
          <p:cNvCxnSpPr>
            <a:stCxn id="7" idx="7"/>
          </p:cNvCxnSpPr>
          <p:nvPr/>
        </p:nvCxnSpPr>
        <p:spPr>
          <a:xfrm flipV="1">
            <a:off x="3735058" y="2570849"/>
            <a:ext cx="3375804" cy="24194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ubrik 2">
            <a:extLst>
              <a:ext uri="{FF2B5EF4-FFF2-40B4-BE49-F238E27FC236}">
                <a16:creationId xmlns:a16="http://schemas.microsoft.com/office/drawing/2014/main" id="{A8B65B17-980A-7C48-9AE0-B8016D5C1BEC}"/>
              </a:ext>
            </a:extLst>
          </p:cNvPr>
          <p:cNvSpPr txBox="1">
            <a:spLocks/>
          </p:cNvSpPr>
          <p:nvPr/>
        </p:nvSpPr>
        <p:spPr>
          <a:xfrm>
            <a:off x="6746488" y="84221"/>
            <a:ext cx="4643408" cy="11492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dirty="0">
                <a:solidFill>
                  <a:schemeClr val="accent1"/>
                </a:solidFill>
              </a:rPr>
              <a:t>Formulär</a:t>
            </a:r>
            <a:r>
              <a:rPr lang="sv-SE" sz="3200" dirty="0"/>
              <a:t> som skickats ut visas under ”Övriga tjänster” OCH i invånarens inkorg</a:t>
            </a: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82A34BE8-6269-ED41-A9EA-369D01249808}"/>
              </a:ext>
            </a:extLst>
          </p:cNvPr>
          <p:cNvGrpSpPr/>
          <p:nvPr/>
        </p:nvGrpSpPr>
        <p:grpSpPr>
          <a:xfrm>
            <a:off x="191350" y="2262235"/>
            <a:ext cx="2709248" cy="1944821"/>
            <a:chOff x="5742705" y="1083045"/>
            <a:chExt cx="3287791" cy="2338401"/>
          </a:xfrm>
        </p:grpSpPr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47EFE612-2D4B-AE4C-B652-F1B4E308D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2119" y="1303505"/>
              <a:ext cx="813844" cy="652703"/>
            </a:xfrm>
            <a:prstGeom prst="rect">
              <a:avLst/>
            </a:prstGeom>
          </p:spPr>
        </p:pic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0B65B3FF-6D7C-0F46-8D1A-962B9F933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659" y="2302398"/>
              <a:ext cx="870271" cy="652703"/>
            </a:xfrm>
            <a:prstGeom prst="rect">
              <a:avLst/>
            </a:prstGeom>
          </p:spPr>
        </p:pic>
        <p:pic>
          <p:nvPicPr>
            <p:cNvPr id="16" name="Bildobjekt 15" descr="En bild som visar skärmbild&#10;&#10;Automatiskt genererad beskrivning">
              <a:extLst>
                <a:ext uri="{FF2B5EF4-FFF2-40B4-BE49-F238E27FC236}">
                  <a16:creationId xmlns:a16="http://schemas.microsoft.com/office/drawing/2014/main" id="{914C7892-AA69-0E45-80EA-D44DDB234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963" y="1083045"/>
              <a:ext cx="2064533" cy="2044193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7" name="Bildobjekt 16" descr="En bild som visar skärmbild&#10;&#10;Automatiskt genererad beskrivning">
              <a:extLst>
                <a:ext uri="{FF2B5EF4-FFF2-40B4-BE49-F238E27FC236}">
                  <a16:creationId xmlns:a16="http://schemas.microsoft.com/office/drawing/2014/main" id="{72823387-66D0-7140-870D-DED0269D2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445" y="2405775"/>
              <a:ext cx="1598927" cy="101567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FF5311B6-C0FD-AB4A-9C88-8116FB177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00301" y="1084873"/>
              <a:ext cx="640562" cy="550884"/>
            </a:xfrm>
            <a:prstGeom prst="rect">
              <a:avLst/>
            </a:prstGeom>
          </p:spPr>
        </p:pic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3E5B079A-E840-5A41-8777-513185DEB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42705" y="1734569"/>
              <a:ext cx="543233" cy="550884"/>
            </a:xfrm>
            <a:prstGeom prst="rect">
              <a:avLst/>
            </a:prstGeom>
          </p:spPr>
        </p:pic>
      </p:grpSp>
      <p:cxnSp>
        <p:nvCxnSpPr>
          <p:cNvPr id="20" name="Rak pil 19">
            <a:extLst>
              <a:ext uri="{FF2B5EF4-FFF2-40B4-BE49-F238E27FC236}">
                <a16:creationId xmlns:a16="http://schemas.microsoft.com/office/drawing/2014/main" id="{9668AA73-E80A-AB4B-A8AE-63FD9D878642}"/>
              </a:ext>
            </a:extLst>
          </p:cNvPr>
          <p:cNvCxnSpPr>
            <a:cxnSpLocks/>
          </p:cNvCxnSpPr>
          <p:nvPr/>
        </p:nvCxnSpPr>
        <p:spPr>
          <a:xfrm flipV="1">
            <a:off x="2900598" y="2462308"/>
            <a:ext cx="4198975" cy="6204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 med rundade hörn 5">
            <a:extLst>
              <a:ext uri="{FF2B5EF4-FFF2-40B4-BE49-F238E27FC236}">
                <a16:creationId xmlns:a16="http://schemas.microsoft.com/office/drawing/2014/main" id="{600BE5EA-59B7-DB4D-8DE4-0F60EFC67424}"/>
              </a:ext>
            </a:extLst>
          </p:cNvPr>
          <p:cNvSpPr/>
          <p:nvPr/>
        </p:nvSpPr>
        <p:spPr>
          <a:xfrm>
            <a:off x="97436" y="2118627"/>
            <a:ext cx="2938072" cy="21480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6686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/>
          <a:srcRect l="22552" t="13447" r="23532" b="8787"/>
          <a:stretch/>
        </p:blipFill>
        <p:spPr>
          <a:xfrm>
            <a:off x="2784389" y="921655"/>
            <a:ext cx="6623222" cy="5491502"/>
          </a:xfrm>
          <a:prstGeom prst="rect">
            <a:avLst/>
          </a:prstGeom>
        </p:spPr>
      </p:pic>
      <p:sp>
        <p:nvSpPr>
          <p:cNvPr id="4" name="Rubrik 2">
            <a:extLst>
              <a:ext uri="{FF2B5EF4-FFF2-40B4-BE49-F238E27FC236}">
                <a16:creationId xmlns:a16="http://schemas.microsoft.com/office/drawing/2014/main" id="{4BDACADE-0277-0743-86B2-8A2359FECD40}"/>
              </a:ext>
            </a:extLst>
          </p:cNvPr>
          <p:cNvSpPr txBox="1">
            <a:spLocks/>
          </p:cNvSpPr>
          <p:nvPr/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dirty="0">
                <a:solidFill>
                  <a:schemeClr val="accent1"/>
                </a:solidFill>
              </a:rPr>
              <a:t>Startsida </a:t>
            </a:r>
            <a:r>
              <a:rPr lang="sv-SE" sz="3600" dirty="0"/>
              <a:t>med villkorstext</a:t>
            </a:r>
          </a:p>
        </p:txBody>
      </p:sp>
    </p:spTree>
    <p:extLst>
      <p:ext uri="{BB962C8B-B14F-4D97-AF65-F5344CB8AC3E}">
        <p14:creationId xmlns:p14="http://schemas.microsoft.com/office/powerpoint/2010/main" val="2620393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/>
          <a:srcRect l="22542" t="14051" r="24068" b="9997"/>
          <a:stretch/>
        </p:blipFill>
        <p:spPr>
          <a:xfrm>
            <a:off x="2883243" y="949366"/>
            <a:ext cx="6425514" cy="5480498"/>
          </a:xfrm>
          <a:prstGeom prst="rect">
            <a:avLst/>
          </a:prstGeom>
        </p:spPr>
      </p:pic>
      <p:sp>
        <p:nvSpPr>
          <p:cNvPr id="4" name="Rubrik 2">
            <a:extLst>
              <a:ext uri="{FF2B5EF4-FFF2-40B4-BE49-F238E27FC236}">
                <a16:creationId xmlns:a16="http://schemas.microsoft.com/office/drawing/2014/main" id="{471AA7A9-015F-6F46-A404-A30A013A509B}"/>
              </a:ext>
            </a:extLst>
          </p:cNvPr>
          <p:cNvSpPr txBox="1">
            <a:spLocks/>
          </p:cNvSpPr>
          <p:nvPr/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dirty="0">
                <a:solidFill>
                  <a:schemeClr val="accent1"/>
                </a:solidFill>
              </a:rPr>
              <a:t>Frågesida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2642921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15799644-B7F0-AA46-9B7E-BFB186184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77" y="946516"/>
            <a:ext cx="5737849" cy="5911484"/>
          </a:xfrm>
          <a:prstGeom prst="rect">
            <a:avLst/>
          </a:prstGeom>
        </p:spPr>
      </p:pic>
      <p:sp>
        <p:nvSpPr>
          <p:cNvPr id="4" name="Rubrik 2">
            <a:extLst>
              <a:ext uri="{FF2B5EF4-FFF2-40B4-BE49-F238E27FC236}">
                <a16:creationId xmlns:a16="http://schemas.microsoft.com/office/drawing/2014/main" id="{285AF2CE-35C8-424E-A96A-721458CDBFE7}"/>
              </a:ext>
            </a:extLst>
          </p:cNvPr>
          <p:cNvSpPr txBox="1">
            <a:spLocks/>
          </p:cNvSpPr>
          <p:nvPr/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dirty="0">
                <a:solidFill>
                  <a:schemeClr val="accent1"/>
                </a:solidFill>
              </a:rPr>
              <a:t>Sammanställning </a:t>
            </a:r>
            <a:r>
              <a:rPr lang="sv-SE" sz="3600" dirty="0"/>
              <a:t>innan invånaren skickar in svaren</a:t>
            </a:r>
          </a:p>
        </p:txBody>
      </p:sp>
    </p:spTree>
    <p:extLst>
      <p:ext uri="{BB962C8B-B14F-4D97-AF65-F5344CB8AC3E}">
        <p14:creationId xmlns:p14="http://schemas.microsoft.com/office/powerpoint/2010/main" val="3252170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text&#10;&#10;Automatiskt genererad beskrivning">
            <a:extLst>
              <a:ext uri="{FF2B5EF4-FFF2-40B4-BE49-F238E27FC236}">
                <a16:creationId xmlns:a16="http://schemas.microsoft.com/office/drawing/2014/main" id="{4D1B1775-3AAD-BC42-A993-699AF2115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74" y="719302"/>
            <a:ext cx="6714052" cy="5710335"/>
          </a:xfrm>
          <a:prstGeom prst="rect">
            <a:avLst/>
          </a:prstGeom>
        </p:spPr>
      </p:pic>
      <p:sp>
        <p:nvSpPr>
          <p:cNvPr id="4" name="Rubrik 2">
            <a:extLst>
              <a:ext uri="{FF2B5EF4-FFF2-40B4-BE49-F238E27FC236}">
                <a16:creationId xmlns:a16="http://schemas.microsoft.com/office/drawing/2014/main" id="{285AF2CE-35C8-424E-A96A-721458CDBFE7}"/>
              </a:ext>
            </a:extLst>
          </p:cNvPr>
          <p:cNvSpPr txBox="1">
            <a:spLocks/>
          </p:cNvSpPr>
          <p:nvPr/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dirty="0">
                <a:solidFill>
                  <a:schemeClr val="accent1"/>
                </a:solidFill>
              </a:rPr>
              <a:t>Resultatberäkning </a:t>
            </a:r>
            <a:r>
              <a:rPr lang="sv-SE" sz="3600" dirty="0"/>
              <a:t>visas efter invånaren skickat in svaren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87CC8BB-BCE8-5E4B-8B8F-2F8D94909F8C}"/>
              </a:ext>
            </a:extLst>
          </p:cNvPr>
          <p:cNvSpPr txBox="1"/>
          <p:nvPr/>
        </p:nvSpPr>
        <p:spPr>
          <a:xfrm>
            <a:off x="7623850" y="2490588"/>
            <a:ext cx="3766046" cy="106173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lIns="72000" tIns="72000" rIns="0" bIns="72000" rtlCol="0">
            <a:noAutofit/>
          </a:bodyPr>
          <a:lstStyle/>
          <a:p>
            <a:pPr algn="l"/>
            <a:r>
              <a:rPr lang="sv-SE" sz="1200" dirty="0">
                <a:solidFill>
                  <a:srgbClr val="00B0F0"/>
                </a:solidFill>
              </a:rPr>
              <a:t>Om mallen innehåller resultatberäkning kan </a:t>
            </a:r>
            <a:br>
              <a:rPr lang="sv-SE" sz="1200" dirty="0">
                <a:solidFill>
                  <a:srgbClr val="00B0F0"/>
                </a:solidFill>
              </a:rPr>
            </a:br>
            <a:r>
              <a:rPr lang="sv-SE" sz="1200" dirty="0">
                <a:solidFill>
                  <a:srgbClr val="00B0F0"/>
                </a:solidFill>
              </a:rPr>
              <a:t>Malladministratören ange om resultatet ska visas för </a:t>
            </a:r>
            <a:br>
              <a:rPr lang="sv-SE" sz="1200" dirty="0">
                <a:solidFill>
                  <a:srgbClr val="00B0F0"/>
                </a:solidFill>
              </a:rPr>
            </a:br>
            <a:r>
              <a:rPr lang="sv-SE" sz="1200" dirty="0">
                <a:solidFill>
                  <a:srgbClr val="00B0F0"/>
                </a:solidFill>
              </a:rPr>
              <a:t>invånaren. </a:t>
            </a:r>
            <a:br>
              <a:rPr lang="sv-SE" sz="1200" dirty="0">
                <a:solidFill>
                  <a:srgbClr val="00B0F0"/>
                </a:solidFill>
              </a:rPr>
            </a:br>
            <a:br>
              <a:rPr lang="sv-SE" sz="1200" dirty="0">
                <a:solidFill>
                  <a:srgbClr val="00B0F0"/>
                </a:solidFill>
              </a:rPr>
            </a:br>
            <a:r>
              <a:rPr lang="sv-SE" sz="1200" dirty="0">
                <a:solidFill>
                  <a:srgbClr val="00B0F0"/>
                </a:solidFill>
              </a:rPr>
              <a:t>Resultatet visas först efter formuläret är inskickat. </a:t>
            </a:r>
          </a:p>
        </p:txBody>
      </p:sp>
      <p:cxnSp>
        <p:nvCxnSpPr>
          <p:cNvPr id="9" name="Rak pil 8">
            <a:extLst>
              <a:ext uri="{FF2B5EF4-FFF2-40B4-BE49-F238E27FC236}">
                <a16:creationId xmlns:a16="http://schemas.microsoft.com/office/drawing/2014/main" id="{457F2086-825A-2B41-9762-9642CBEF451B}"/>
              </a:ext>
            </a:extLst>
          </p:cNvPr>
          <p:cNvCxnSpPr>
            <a:cxnSpLocks/>
          </p:cNvCxnSpPr>
          <p:nvPr/>
        </p:nvCxnSpPr>
        <p:spPr>
          <a:xfrm flipH="1">
            <a:off x="6475452" y="2967160"/>
            <a:ext cx="1157284" cy="75470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311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1E45D7BE-24FD-4B41-8A9E-3A57356B7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240" y="705611"/>
            <a:ext cx="6473519" cy="6002242"/>
          </a:xfrm>
          <a:prstGeom prst="rect">
            <a:avLst/>
          </a:prstGeom>
        </p:spPr>
      </p:pic>
      <p:sp>
        <p:nvSpPr>
          <p:cNvPr id="4" name="Rubrik 2">
            <a:extLst>
              <a:ext uri="{FF2B5EF4-FFF2-40B4-BE49-F238E27FC236}">
                <a16:creationId xmlns:a16="http://schemas.microsoft.com/office/drawing/2014/main" id="{285AF2CE-35C8-424E-A96A-721458CDBFE7}"/>
              </a:ext>
            </a:extLst>
          </p:cNvPr>
          <p:cNvSpPr txBox="1">
            <a:spLocks/>
          </p:cNvSpPr>
          <p:nvPr/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dirty="0">
                <a:solidFill>
                  <a:schemeClr val="accent1"/>
                </a:solidFill>
              </a:rPr>
              <a:t>Resultatberäkning </a:t>
            </a:r>
            <a:r>
              <a:rPr lang="sv-SE" sz="3600" dirty="0"/>
              <a:t>visas efter invånaren skickat in svaren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2B0E274-EE20-044F-88B7-771998E310BA}"/>
              </a:ext>
            </a:extLst>
          </p:cNvPr>
          <p:cNvSpPr txBox="1"/>
          <p:nvPr/>
        </p:nvSpPr>
        <p:spPr>
          <a:xfrm>
            <a:off x="1126822" y="3038492"/>
            <a:ext cx="1549543" cy="35233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sv-SE" sz="1200" dirty="0">
                <a:solidFill>
                  <a:srgbClr val="00B0F0"/>
                </a:solidFill>
              </a:rPr>
              <a:t>Text som redigeras av </a:t>
            </a:r>
            <a:br>
              <a:rPr lang="sv-SE" sz="1200" dirty="0">
                <a:solidFill>
                  <a:srgbClr val="00B0F0"/>
                </a:solidFill>
              </a:rPr>
            </a:br>
            <a:r>
              <a:rPr lang="sv-SE" sz="1200" dirty="0">
                <a:solidFill>
                  <a:srgbClr val="00B0F0"/>
                </a:solidFill>
              </a:rPr>
              <a:t>Malladministratören</a:t>
            </a:r>
          </a:p>
        </p:txBody>
      </p:sp>
      <p:sp>
        <p:nvSpPr>
          <p:cNvPr id="8" name="Höger klammerparentes 7">
            <a:extLst>
              <a:ext uri="{FF2B5EF4-FFF2-40B4-BE49-F238E27FC236}">
                <a16:creationId xmlns:a16="http://schemas.microsoft.com/office/drawing/2014/main" id="{235A8E47-0626-F542-8226-C7D05A9785A6}"/>
              </a:ext>
            </a:extLst>
          </p:cNvPr>
          <p:cNvSpPr/>
          <p:nvPr/>
        </p:nvSpPr>
        <p:spPr>
          <a:xfrm rot="10800000">
            <a:off x="2676366" y="2746645"/>
            <a:ext cx="182873" cy="952900"/>
          </a:xfrm>
          <a:prstGeom prst="rightBrace">
            <a:avLst>
              <a:gd name="adj1" fmla="val 8333"/>
              <a:gd name="adj2" fmla="val 48425"/>
            </a:avLst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med rundade hörn 8">
            <a:extLst>
              <a:ext uri="{FF2B5EF4-FFF2-40B4-BE49-F238E27FC236}">
                <a16:creationId xmlns:a16="http://schemas.microsoft.com/office/drawing/2014/main" id="{17EC6C3C-309D-6546-AF04-8FA689BD1B67}"/>
              </a:ext>
            </a:extLst>
          </p:cNvPr>
          <p:cNvSpPr/>
          <p:nvPr/>
        </p:nvSpPr>
        <p:spPr>
          <a:xfrm>
            <a:off x="3009899" y="2377440"/>
            <a:ext cx="3641158" cy="132210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2361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6F926C7-ADCD-7B40-B2FD-EFCBD7192CA6}"/>
              </a:ext>
            </a:extLst>
          </p:cNvPr>
          <p:cNvSpPr txBox="1">
            <a:spLocks/>
          </p:cNvSpPr>
          <p:nvPr/>
        </p:nvSpPr>
        <p:spPr>
          <a:xfrm>
            <a:off x="2095500" y="2198575"/>
            <a:ext cx="8229600" cy="166085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accent1"/>
                </a:solidFill>
              </a:rPr>
              <a:t>Fristående tjänsten </a:t>
            </a:r>
            <a:r>
              <a:rPr lang="sv-SE" dirty="0"/>
              <a:t>”Uppföljning”</a:t>
            </a:r>
            <a:br>
              <a:rPr lang="sv-SE" dirty="0"/>
            </a:br>
            <a:r>
              <a:rPr lang="sv-SE" sz="2400" i="1" dirty="0"/>
              <a:t>- personalgränssnitt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1372896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CA7401A-93A3-774E-9C9D-0A47D93B5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6" y="1284189"/>
            <a:ext cx="10644709" cy="452559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ubrik 2">
            <a:extLst>
              <a:ext uri="{FF2B5EF4-FFF2-40B4-BE49-F238E27FC236}">
                <a16:creationId xmlns:a16="http://schemas.microsoft.com/office/drawing/2014/main" id="{D5FCF620-76D5-074B-A3B9-5F3777695B87}"/>
              </a:ext>
            </a:extLst>
          </p:cNvPr>
          <p:cNvSpPr txBox="1">
            <a:spLocks/>
          </p:cNvSpPr>
          <p:nvPr/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dirty="0" err="1">
                <a:solidFill>
                  <a:schemeClr val="accent1"/>
                </a:solidFill>
              </a:rPr>
              <a:t>Översiktsvy</a:t>
            </a:r>
            <a:r>
              <a:rPr lang="sv-SE" sz="3600" dirty="0">
                <a:solidFill>
                  <a:schemeClr val="accent1"/>
                </a:solidFill>
              </a:rPr>
              <a:t> </a:t>
            </a:r>
            <a:r>
              <a:rPr lang="sv-SE" sz="3600" dirty="0"/>
              <a:t>med filtreringsmöjligheter, påminnelser, export och gallring</a:t>
            </a:r>
          </a:p>
        </p:txBody>
      </p:sp>
    </p:spTree>
    <p:extLst>
      <p:ext uri="{BB962C8B-B14F-4D97-AF65-F5344CB8AC3E}">
        <p14:creationId xmlns:p14="http://schemas.microsoft.com/office/powerpoint/2010/main" val="3180789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ktangel med rundade hörn 69"/>
          <p:cNvSpPr/>
          <p:nvPr/>
        </p:nvSpPr>
        <p:spPr>
          <a:xfrm>
            <a:off x="6773963" y="3692387"/>
            <a:ext cx="929301" cy="4222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rgbClr val="0070C0"/>
                </a:solidFill>
                <a:latin typeface="+mj-lt"/>
              </a:rPr>
              <a:t>Utskick</a:t>
            </a:r>
          </a:p>
        </p:txBody>
      </p:sp>
      <p:sp>
        <p:nvSpPr>
          <p:cNvPr id="64" name="Vänster 63"/>
          <p:cNvSpPr/>
          <p:nvPr/>
        </p:nvSpPr>
        <p:spPr>
          <a:xfrm rot="10800000">
            <a:off x="2869137" y="2343873"/>
            <a:ext cx="7044719" cy="246360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+mj-lt"/>
            </a:endParaRPr>
          </a:p>
        </p:txBody>
      </p:sp>
      <p:sp>
        <p:nvSpPr>
          <p:cNvPr id="9" name="Vänster 8"/>
          <p:cNvSpPr/>
          <p:nvPr/>
        </p:nvSpPr>
        <p:spPr>
          <a:xfrm>
            <a:off x="2762311" y="1949105"/>
            <a:ext cx="6956098" cy="223054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+mj-lt"/>
            </a:endParaRPr>
          </a:p>
        </p:txBody>
      </p:sp>
      <p:sp>
        <p:nvSpPr>
          <p:cNvPr id="4" name="Rektangel med rundade hörn 3"/>
          <p:cNvSpPr/>
          <p:nvPr/>
        </p:nvSpPr>
        <p:spPr>
          <a:xfrm>
            <a:off x="3320159" y="1832440"/>
            <a:ext cx="1796653" cy="807173"/>
          </a:xfrm>
          <a:prstGeom prst="round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600" dirty="0">
                <a:latin typeface="+mj-lt"/>
              </a:rPr>
              <a:t>e-tjänst</a:t>
            </a:r>
          </a:p>
          <a:p>
            <a:pPr algn="ctr"/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Invånaren tar emot och besvarar formulär</a:t>
            </a:r>
          </a:p>
        </p:txBody>
      </p:sp>
      <p:sp>
        <p:nvSpPr>
          <p:cNvPr id="6" name="Rektangel med rundade hörn 5"/>
          <p:cNvSpPr/>
          <p:nvPr/>
        </p:nvSpPr>
        <p:spPr>
          <a:xfrm>
            <a:off x="7375123" y="1815983"/>
            <a:ext cx="1800812" cy="78342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600" dirty="0">
                <a:latin typeface="+mj-lt"/>
              </a:rPr>
              <a:t>Vårdsystem</a:t>
            </a:r>
            <a:endParaRPr lang="sv-SE" dirty="0">
              <a:latin typeface="+mj-lt"/>
            </a:endParaRPr>
          </a:p>
          <a:p>
            <a:pPr algn="ctr"/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skickar ut och tar emot besvarade formulär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1718343" y="2634776"/>
            <a:ext cx="904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latin typeface="+mj-lt"/>
              </a:rPr>
              <a:t>Invånare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8941542" y="2671045"/>
            <a:ext cx="1284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>
                <a:latin typeface="+mj-lt"/>
              </a:rPr>
              <a:t>Vårdpersonal</a:t>
            </a:r>
            <a:endParaRPr lang="sv-SE" sz="1600" dirty="0">
              <a:latin typeface="+mj-lt"/>
            </a:endParaRPr>
          </a:p>
        </p:txBody>
      </p:sp>
      <p:sp>
        <p:nvSpPr>
          <p:cNvPr id="11" name="Ellips 10"/>
          <p:cNvSpPr/>
          <p:nvPr/>
        </p:nvSpPr>
        <p:spPr>
          <a:xfrm>
            <a:off x="9404396" y="1866675"/>
            <a:ext cx="498522" cy="3861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29" name="Rektangel med rundade hörn 28"/>
          <p:cNvSpPr/>
          <p:nvPr/>
        </p:nvSpPr>
        <p:spPr>
          <a:xfrm>
            <a:off x="1654566" y="1139401"/>
            <a:ext cx="8759723" cy="2041672"/>
          </a:xfrm>
          <a:prstGeom prst="roundRect">
            <a:avLst>
              <a:gd name="adj" fmla="val 10272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+mj-lt"/>
            </a:endParaRPr>
          </a:p>
        </p:txBody>
      </p:sp>
      <p:sp>
        <p:nvSpPr>
          <p:cNvPr id="30" name="Rektangel med rundade hörn 29"/>
          <p:cNvSpPr/>
          <p:nvPr/>
        </p:nvSpPr>
        <p:spPr>
          <a:xfrm>
            <a:off x="1677697" y="3347253"/>
            <a:ext cx="8759723" cy="2658924"/>
          </a:xfrm>
          <a:prstGeom prst="roundRect">
            <a:avLst>
              <a:gd name="adj" fmla="val 10272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+mj-lt"/>
            </a:endParaRPr>
          </a:p>
        </p:txBody>
      </p:sp>
      <p:sp>
        <p:nvSpPr>
          <p:cNvPr id="31" name="textruta 30"/>
          <p:cNvSpPr txBox="1"/>
          <p:nvPr/>
        </p:nvSpPr>
        <p:spPr>
          <a:xfrm>
            <a:off x="1868217" y="1235613"/>
            <a:ext cx="2555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>
                <a:solidFill>
                  <a:schemeClr val="accent1"/>
                </a:solidFill>
                <a:latin typeface="+mj-lt"/>
              </a:rPr>
              <a:t>Alt 1 Integrerad med vårdsystem</a:t>
            </a:r>
          </a:p>
        </p:txBody>
      </p:sp>
      <p:sp>
        <p:nvSpPr>
          <p:cNvPr id="32" name="textruta 31"/>
          <p:cNvSpPr txBox="1"/>
          <p:nvPr/>
        </p:nvSpPr>
        <p:spPr>
          <a:xfrm>
            <a:off x="1868773" y="3413637"/>
            <a:ext cx="1320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>
                <a:solidFill>
                  <a:schemeClr val="accent1"/>
                </a:solidFill>
                <a:latin typeface="+mj-lt"/>
              </a:rPr>
              <a:t>Alt 2 Fristående</a:t>
            </a:r>
          </a:p>
        </p:txBody>
      </p:sp>
      <p:sp>
        <p:nvSpPr>
          <p:cNvPr id="33" name="Rektangel med rundade hörn 32"/>
          <p:cNvSpPr/>
          <p:nvPr/>
        </p:nvSpPr>
        <p:spPr>
          <a:xfrm>
            <a:off x="4566249" y="3524650"/>
            <a:ext cx="4609686" cy="792546"/>
          </a:xfrm>
          <a:prstGeom prst="round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4" name="Rektangel med rundade hörn 33"/>
          <p:cNvSpPr/>
          <p:nvPr/>
        </p:nvSpPr>
        <p:spPr>
          <a:xfrm>
            <a:off x="5777073" y="1258713"/>
            <a:ext cx="929301" cy="4222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rgbClr val="0070C0"/>
                </a:solidFill>
                <a:latin typeface="+mj-lt"/>
              </a:rPr>
              <a:t>Design</a:t>
            </a:r>
          </a:p>
        </p:txBody>
      </p:sp>
      <p:sp>
        <p:nvSpPr>
          <p:cNvPr id="65" name="Ellips 64"/>
          <p:cNvSpPr/>
          <p:nvPr/>
        </p:nvSpPr>
        <p:spPr>
          <a:xfrm>
            <a:off x="2701304" y="2267069"/>
            <a:ext cx="498522" cy="3861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37" name="textruta 36"/>
          <p:cNvSpPr txBox="1"/>
          <p:nvPr/>
        </p:nvSpPr>
        <p:spPr>
          <a:xfrm>
            <a:off x="4577937" y="3697244"/>
            <a:ext cx="12480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>
                <a:solidFill>
                  <a:srgbClr val="0070C0"/>
                </a:solidFill>
                <a:latin typeface="+mj-lt"/>
              </a:rPr>
              <a:t>Fristående personal-gränssnittet</a:t>
            </a:r>
          </a:p>
        </p:txBody>
      </p:sp>
      <p:grpSp>
        <p:nvGrpSpPr>
          <p:cNvPr id="3" name="Grupp 2"/>
          <p:cNvGrpSpPr/>
          <p:nvPr/>
        </p:nvGrpSpPr>
        <p:grpSpPr>
          <a:xfrm>
            <a:off x="2869138" y="4071034"/>
            <a:ext cx="4445906" cy="1090500"/>
            <a:chOff x="1345138" y="4498498"/>
            <a:chExt cx="4445906" cy="10905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7" name="Vänster 26"/>
            <p:cNvSpPr/>
            <p:nvPr/>
          </p:nvSpPr>
          <p:spPr>
            <a:xfrm rot="19296258">
              <a:off x="4498082" y="5035654"/>
              <a:ext cx="1118826" cy="232919"/>
            </a:xfrm>
            <a:prstGeom prst="leftArrow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latin typeface="+mj-lt"/>
              </a:endParaRPr>
            </a:p>
          </p:txBody>
        </p:sp>
        <p:sp>
          <p:nvSpPr>
            <p:cNvPr id="13" name="Vänster 12"/>
            <p:cNvSpPr/>
            <p:nvPr/>
          </p:nvSpPr>
          <p:spPr>
            <a:xfrm>
              <a:off x="1345138" y="5365944"/>
              <a:ext cx="3165290" cy="223054"/>
            </a:xfrm>
            <a:prstGeom prst="leftArrow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latin typeface="+mj-lt"/>
              </a:endParaRPr>
            </a:p>
          </p:txBody>
        </p:sp>
        <p:sp>
          <p:nvSpPr>
            <p:cNvPr id="36" name="Ellips 35"/>
            <p:cNvSpPr/>
            <p:nvPr/>
          </p:nvSpPr>
          <p:spPr>
            <a:xfrm>
              <a:off x="5292522" y="4498498"/>
              <a:ext cx="498522" cy="386141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10" name="Grupp 9"/>
          <p:cNvGrpSpPr/>
          <p:nvPr/>
        </p:nvGrpSpPr>
        <p:grpSpPr>
          <a:xfrm>
            <a:off x="2802966" y="4684616"/>
            <a:ext cx="5575567" cy="957968"/>
            <a:chOff x="1278965" y="5112080"/>
            <a:chExt cx="5575567" cy="95796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4" name="Vänster 13"/>
            <p:cNvSpPr/>
            <p:nvPr/>
          </p:nvSpPr>
          <p:spPr>
            <a:xfrm rot="10800000">
              <a:off x="1366966" y="5791354"/>
              <a:ext cx="3143461" cy="215719"/>
            </a:xfrm>
            <a:prstGeom prst="leftArrow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latin typeface="+mj-lt"/>
              </a:endParaRPr>
            </a:p>
          </p:txBody>
        </p:sp>
        <p:sp>
          <p:nvSpPr>
            <p:cNvPr id="21" name="Ellips 20"/>
            <p:cNvSpPr/>
            <p:nvPr/>
          </p:nvSpPr>
          <p:spPr>
            <a:xfrm>
              <a:off x="1278965" y="5683907"/>
              <a:ext cx="498522" cy="386141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  <a:latin typeface="+mj-lt"/>
                </a:rPr>
                <a:t>2</a:t>
              </a:r>
            </a:p>
          </p:txBody>
        </p:sp>
        <p:sp>
          <p:nvSpPr>
            <p:cNvPr id="26" name="Vänster 25"/>
            <p:cNvSpPr/>
            <p:nvPr/>
          </p:nvSpPr>
          <p:spPr>
            <a:xfrm rot="8550205">
              <a:off x="4621186" y="5112080"/>
              <a:ext cx="2233346" cy="229889"/>
            </a:xfrm>
            <a:prstGeom prst="leftArrow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latin typeface="+mj-lt"/>
              </a:endParaRPr>
            </a:p>
          </p:txBody>
        </p:sp>
      </p:grpSp>
      <p:sp>
        <p:nvSpPr>
          <p:cNvPr id="12" name="Rundad rektangulär pratbubbla 11"/>
          <p:cNvSpPr/>
          <p:nvPr/>
        </p:nvSpPr>
        <p:spPr>
          <a:xfrm>
            <a:off x="8275530" y="198788"/>
            <a:ext cx="2106711" cy="1157268"/>
          </a:xfrm>
          <a:prstGeom prst="wedgeRoundRectCallout">
            <a:avLst>
              <a:gd name="adj1" fmla="val -131487"/>
              <a:gd name="adj2" fmla="val 4989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</a:rPr>
              <a:t>Vårdpersonalen kan använda fristående</a:t>
            </a:r>
            <a:r>
              <a:rPr lang="sv-SE" sz="1200" b="1" dirty="0">
                <a:solidFill>
                  <a:schemeClr val="tx1"/>
                </a:solidFill>
              </a:rPr>
              <a:t> Design </a:t>
            </a:r>
            <a:r>
              <a:rPr lang="sv-SE" sz="1200" dirty="0">
                <a:solidFill>
                  <a:schemeClr val="tx1"/>
                </a:solidFill>
              </a:rPr>
              <a:t>för att utforma formulären, som skickas ut från Vårdsystemet</a:t>
            </a:r>
          </a:p>
        </p:txBody>
      </p:sp>
      <p:sp>
        <p:nvSpPr>
          <p:cNvPr id="39" name="Rundad rektangulär pratbubbla 38"/>
          <p:cNvSpPr/>
          <p:nvPr/>
        </p:nvSpPr>
        <p:spPr>
          <a:xfrm>
            <a:off x="1763796" y="3879054"/>
            <a:ext cx="2444290" cy="491765"/>
          </a:xfrm>
          <a:prstGeom prst="wedgeRoundRectCallout">
            <a:avLst>
              <a:gd name="adj1" fmla="val 88323"/>
              <a:gd name="adj2" fmla="val -9154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</a:rPr>
              <a:t>Vårdpersonal loggar in via </a:t>
            </a:r>
            <a:r>
              <a:rPr lang="sv-SE" sz="1200" b="1" dirty="0">
                <a:solidFill>
                  <a:schemeClr val="tx1"/>
                </a:solidFill>
              </a:rPr>
              <a:t>personal.formular.1177.se</a:t>
            </a:r>
          </a:p>
        </p:txBody>
      </p:sp>
      <p:sp>
        <p:nvSpPr>
          <p:cNvPr id="5" name="Rektangel med rundade hörn 4"/>
          <p:cNvSpPr/>
          <p:nvPr/>
        </p:nvSpPr>
        <p:spPr>
          <a:xfrm>
            <a:off x="5343397" y="1815983"/>
            <a:ext cx="1796653" cy="80717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600" dirty="0">
                <a:latin typeface="+mj-lt"/>
              </a:rPr>
              <a:t>Formulärmotorn</a:t>
            </a:r>
          </a:p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-alla formulärmallar</a:t>
            </a:r>
          </a:p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-alla formulärutskick</a:t>
            </a:r>
          </a:p>
        </p:txBody>
      </p:sp>
      <p:cxnSp>
        <p:nvCxnSpPr>
          <p:cNvPr id="42" name="Rak 41"/>
          <p:cNvCxnSpPr>
            <a:cxnSpLocks/>
            <a:stCxn id="34" idx="2"/>
            <a:endCxn id="5" idx="0"/>
          </p:cNvCxnSpPr>
          <p:nvPr/>
        </p:nvCxnSpPr>
        <p:spPr>
          <a:xfrm>
            <a:off x="6241723" y="1680958"/>
            <a:ext cx="0" cy="13502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ruta 55"/>
          <p:cNvSpPr txBox="1"/>
          <p:nvPr/>
        </p:nvSpPr>
        <p:spPr>
          <a:xfrm>
            <a:off x="1763795" y="5623988"/>
            <a:ext cx="904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latin typeface="+mj-lt"/>
              </a:rPr>
              <a:t>Invånare</a:t>
            </a:r>
          </a:p>
        </p:txBody>
      </p:sp>
      <p:sp>
        <p:nvSpPr>
          <p:cNvPr id="57" name="textruta 56"/>
          <p:cNvSpPr txBox="1"/>
          <p:nvPr/>
        </p:nvSpPr>
        <p:spPr>
          <a:xfrm>
            <a:off x="8941542" y="5619293"/>
            <a:ext cx="1284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>
                <a:latin typeface="+mj-lt"/>
              </a:rPr>
              <a:t>Vårdpersonal</a:t>
            </a:r>
            <a:endParaRPr lang="sv-SE" sz="1600" dirty="0">
              <a:latin typeface="+mj-lt"/>
            </a:endParaRPr>
          </a:p>
        </p:txBody>
      </p:sp>
      <p:sp>
        <p:nvSpPr>
          <p:cNvPr id="58" name="Rektangel med rundade hörn 57"/>
          <p:cNvSpPr/>
          <p:nvPr/>
        </p:nvSpPr>
        <p:spPr>
          <a:xfrm>
            <a:off x="3364119" y="4833273"/>
            <a:ext cx="1796653" cy="807173"/>
          </a:xfrm>
          <a:prstGeom prst="round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600" dirty="0">
                <a:latin typeface="+mj-lt"/>
              </a:rPr>
              <a:t>e-tjänst</a:t>
            </a:r>
          </a:p>
          <a:p>
            <a:pPr algn="ctr"/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Invånaren tar emot och besvarar formulär</a:t>
            </a:r>
          </a:p>
        </p:txBody>
      </p:sp>
      <p:sp>
        <p:nvSpPr>
          <p:cNvPr id="59" name="Rektangel med rundade hörn 58"/>
          <p:cNvSpPr/>
          <p:nvPr/>
        </p:nvSpPr>
        <p:spPr>
          <a:xfrm>
            <a:off x="7375123" y="4816816"/>
            <a:ext cx="1800812" cy="78342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600" dirty="0">
                <a:latin typeface="+mj-lt"/>
              </a:rPr>
              <a:t>Vårdsystem</a:t>
            </a:r>
            <a:endParaRPr lang="sv-SE" dirty="0">
              <a:latin typeface="+mj-lt"/>
            </a:endParaRPr>
          </a:p>
          <a:p>
            <a:pPr algn="ctr"/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ingen integration</a:t>
            </a:r>
          </a:p>
        </p:txBody>
      </p:sp>
      <p:sp>
        <p:nvSpPr>
          <p:cNvPr id="61" name="Rektangel med rundade hörn 60"/>
          <p:cNvSpPr/>
          <p:nvPr/>
        </p:nvSpPr>
        <p:spPr>
          <a:xfrm>
            <a:off x="5343397" y="4816816"/>
            <a:ext cx="1796653" cy="80717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600" dirty="0">
                <a:latin typeface="+mj-lt"/>
              </a:rPr>
              <a:t>Formulärmotorn</a:t>
            </a:r>
          </a:p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-alla formulärmallar</a:t>
            </a:r>
          </a:p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-alla formulärutskick</a:t>
            </a:r>
          </a:p>
        </p:txBody>
      </p:sp>
      <p:sp>
        <p:nvSpPr>
          <p:cNvPr id="69" name="Rektangel med rundade hörn 68"/>
          <p:cNvSpPr/>
          <p:nvPr/>
        </p:nvSpPr>
        <p:spPr>
          <a:xfrm>
            <a:off x="5777073" y="3692387"/>
            <a:ext cx="929301" cy="4222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rgbClr val="0070C0"/>
                </a:solidFill>
                <a:latin typeface="+mj-lt"/>
              </a:rPr>
              <a:t>Design</a:t>
            </a:r>
          </a:p>
        </p:txBody>
      </p:sp>
      <p:sp>
        <p:nvSpPr>
          <p:cNvPr id="71" name="Rektangel med rundade hörn 70"/>
          <p:cNvSpPr/>
          <p:nvPr/>
        </p:nvSpPr>
        <p:spPr>
          <a:xfrm>
            <a:off x="7758496" y="3692387"/>
            <a:ext cx="1344659" cy="4222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rgbClr val="0070C0"/>
                </a:solidFill>
                <a:latin typeface="+mj-lt"/>
              </a:rPr>
              <a:t>Uppföljning</a:t>
            </a:r>
          </a:p>
        </p:txBody>
      </p:sp>
      <p:cxnSp>
        <p:nvCxnSpPr>
          <p:cNvPr id="72" name="Rak 71"/>
          <p:cNvCxnSpPr>
            <a:stCxn id="69" idx="2"/>
            <a:endCxn id="61" idx="0"/>
          </p:cNvCxnSpPr>
          <p:nvPr/>
        </p:nvCxnSpPr>
        <p:spPr>
          <a:xfrm>
            <a:off x="6241723" y="4114631"/>
            <a:ext cx="0" cy="70218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undad rektangulär pratbubbla 72"/>
          <p:cNvSpPr/>
          <p:nvPr/>
        </p:nvSpPr>
        <p:spPr>
          <a:xfrm>
            <a:off x="9346930" y="4039024"/>
            <a:ext cx="2078035" cy="810349"/>
          </a:xfrm>
          <a:prstGeom prst="wedgeRoundRectCallout">
            <a:avLst>
              <a:gd name="adj1" fmla="val -67837"/>
              <a:gd name="adj2" fmla="val -7788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</a:rPr>
              <a:t>Vårdpersonal läser det ifyllda formuläret och exporterar det till önskad lagringsyta</a:t>
            </a:r>
          </a:p>
        </p:txBody>
      </p:sp>
      <p:sp>
        <p:nvSpPr>
          <p:cNvPr id="74" name="Rubrik 1"/>
          <p:cNvSpPr txBox="1">
            <a:spLocks/>
          </p:cNvSpPr>
          <p:nvPr/>
        </p:nvSpPr>
        <p:spPr>
          <a:xfrm>
            <a:off x="1951553" y="138529"/>
            <a:ext cx="82296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400" b="1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Formulärflöden</a:t>
            </a:r>
          </a:p>
          <a:p>
            <a:endParaRPr lang="sv-SE" dirty="0"/>
          </a:p>
        </p:txBody>
      </p:sp>
      <p:pic>
        <p:nvPicPr>
          <p:cNvPr id="16" name="Bildobjekt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237" y="3942698"/>
            <a:ext cx="384297" cy="357975"/>
          </a:xfrm>
          <a:prstGeom prst="rect">
            <a:avLst/>
          </a:prstGeom>
        </p:spPr>
      </p:pic>
      <p:grpSp>
        <p:nvGrpSpPr>
          <p:cNvPr id="18" name="Grupp 17"/>
          <p:cNvGrpSpPr/>
          <p:nvPr/>
        </p:nvGrpSpPr>
        <p:grpSpPr>
          <a:xfrm>
            <a:off x="1683665" y="1543389"/>
            <a:ext cx="1232676" cy="1185226"/>
            <a:chOff x="159665" y="1891725"/>
            <a:chExt cx="1232676" cy="1185226"/>
          </a:xfrm>
        </p:grpSpPr>
        <p:pic>
          <p:nvPicPr>
            <p:cNvPr id="17" name="Bildobjekt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65" y="2082221"/>
              <a:ext cx="994730" cy="994730"/>
            </a:xfrm>
            <a:prstGeom prst="rect">
              <a:avLst/>
            </a:prstGeom>
          </p:spPr>
        </p:pic>
        <p:pic>
          <p:nvPicPr>
            <p:cNvPr id="2" name="Bildobjekt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751" y="1891725"/>
              <a:ext cx="380993" cy="380993"/>
            </a:xfrm>
            <a:prstGeom prst="rect">
              <a:avLst/>
            </a:prstGeom>
          </p:spPr>
        </p:pic>
        <p:pic>
          <p:nvPicPr>
            <p:cNvPr id="20" name="Bildobjekt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01" r="-251" b="18167"/>
            <a:stretch/>
          </p:blipFill>
          <p:spPr>
            <a:xfrm>
              <a:off x="989179" y="1983567"/>
              <a:ext cx="403162" cy="249868"/>
            </a:xfrm>
            <a:prstGeom prst="rect">
              <a:avLst/>
            </a:prstGeom>
          </p:spPr>
        </p:pic>
      </p:grpSp>
      <p:grpSp>
        <p:nvGrpSpPr>
          <p:cNvPr id="67" name="Grupp 66"/>
          <p:cNvGrpSpPr/>
          <p:nvPr/>
        </p:nvGrpSpPr>
        <p:grpSpPr>
          <a:xfrm>
            <a:off x="1683665" y="4498673"/>
            <a:ext cx="1232676" cy="1185226"/>
            <a:chOff x="159665" y="1891725"/>
            <a:chExt cx="1232676" cy="1185226"/>
          </a:xfrm>
        </p:grpSpPr>
        <p:pic>
          <p:nvPicPr>
            <p:cNvPr id="68" name="Bildobjekt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65" y="2082221"/>
              <a:ext cx="994730" cy="994730"/>
            </a:xfrm>
            <a:prstGeom prst="rect">
              <a:avLst/>
            </a:prstGeom>
          </p:spPr>
        </p:pic>
        <p:pic>
          <p:nvPicPr>
            <p:cNvPr id="75" name="Bildobjekt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751" y="1891725"/>
              <a:ext cx="380993" cy="380993"/>
            </a:xfrm>
            <a:prstGeom prst="rect">
              <a:avLst/>
            </a:prstGeom>
          </p:spPr>
        </p:pic>
        <p:pic>
          <p:nvPicPr>
            <p:cNvPr id="76" name="Bildobjekt 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01" r="-251" b="18167"/>
            <a:stretch/>
          </p:blipFill>
          <p:spPr>
            <a:xfrm>
              <a:off x="989179" y="1983567"/>
              <a:ext cx="403162" cy="249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3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64" grpId="0" animBg="1"/>
      <p:bldP spid="30" grpId="0" animBg="1"/>
      <p:bldP spid="32" grpId="0"/>
      <p:bldP spid="33" grpId="0" animBg="1"/>
      <p:bldP spid="65" grpId="0" animBg="1"/>
      <p:bldP spid="37" grpId="0"/>
      <p:bldP spid="39" grpId="0" animBg="1"/>
      <p:bldP spid="56" grpId="0"/>
      <p:bldP spid="57" grpId="0"/>
      <p:bldP spid="58" grpId="0" animBg="1"/>
      <p:bldP spid="59" grpId="0" animBg="1"/>
      <p:bldP spid="61" grpId="0" animBg="1"/>
      <p:bldP spid="69" grpId="0" animBg="1"/>
      <p:bldP spid="71" grpId="0" animBg="1"/>
      <p:bldP spid="7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981121D1-7DF0-E144-8096-B2F94F36B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793" y="990735"/>
            <a:ext cx="6748414" cy="48765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ubrik 2">
            <a:extLst>
              <a:ext uri="{FF2B5EF4-FFF2-40B4-BE49-F238E27FC236}">
                <a16:creationId xmlns:a16="http://schemas.microsoft.com/office/drawing/2014/main" id="{1882580B-72EA-DF4D-8A9B-E0B9CE38694A}"/>
              </a:ext>
            </a:extLst>
          </p:cNvPr>
          <p:cNvSpPr txBox="1">
            <a:spLocks/>
          </p:cNvSpPr>
          <p:nvPr/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dirty="0">
                <a:solidFill>
                  <a:schemeClr val="accent1"/>
                </a:solidFill>
              </a:rPr>
              <a:t>Besvarat formulär </a:t>
            </a:r>
            <a:r>
              <a:rPr lang="sv-SE" sz="3600" dirty="0"/>
              <a:t>där både valt svarsalternativ och övriga svarsalternativ visas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B41784A-73C0-744D-B055-58EFCB2BE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39" y="5541879"/>
            <a:ext cx="5168900" cy="1231900"/>
          </a:xfrm>
          <a:prstGeom prst="rect">
            <a:avLst/>
          </a:prstGeom>
        </p:spPr>
      </p:pic>
      <p:cxnSp>
        <p:nvCxnSpPr>
          <p:cNvPr id="11" name="Rak pil 10">
            <a:extLst>
              <a:ext uri="{FF2B5EF4-FFF2-40B4-BE49-F238E27FC236}">
                <a16:creationId xmlns:a16="http://schemas.microsoft.com/office/drawing/2014/main" id="{7A36FCE4-0799-5943-9F3D-906F84581038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630897" y="5423803"/>
            <a:ext cx="2115050" cy="73402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ktangel med rundade hörn 8">
            <a:extLst>
              <a:ext uri="{FF2B5EF4-FFF2-40B4-BE49-F238E27FC236}">
                <a16:creationId xmlns:a16="http://schemas.microsoft.com/office/drawing/2014/main" id="{6DC33E7F-A52E-F846-BAE5-E89871E38BB3}"/>
              </a:ext>
            </a:extLst>
          </p:cNvPr>
          <p:cNvSpPr/>
          <p:nvPr/>
        </p:nvSpPr>
        <p:spPr>
          <a:xfrm>
            <a:off x="3664417" y="5566765"/>
            <a:ext cx="4786564" cy="114926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296B03E-1905-9341-9F46-24F4F5A702B5}"/>
              </a:ext>
            </a:extLst>
          </p:cNvPr>
          <p:cNvSpPr txBox="1"/>
          <p:nvPr/>
        </p:nvSpPr>
        <p:spPr>
          <a:xfrm>
            <a:off x="162993" y="4635365"/>
            <a:ext cx="2935808" cy="78843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lIns="72000" tIns="72000" rIns="0" bIns="72000" rtlCol="0">
            <a:noAutofit/>
          </a:bodyPr>
          <a:lstStyle>
            <a:defPPr>
              <a:defRPr lang="sv-SE"/>
            </a:defPPr>
            <a:lvl1pPr>
              <a:defRPr sz="1200">
                <a:solidFill>
                  <a:srgbClr val="00B0F0"/>
                </a:solidFill>
              </a:defRPr>
            </a:lvl1pPr>
          </a:lstStyle>
          <a:p>
            <a:r>
              <a:rPr lang="sv-SE" dirty="0"/>
              <a:t>Om mallen innehåller resultatberäkning</a:t>
            </a:r>
            <a:br>
              <a:rPr lang="sv-SE" dirty="0"/>
            </a:br>
            <a:r>
              <a:rPr lang="sv-SE" dirty="0"/>
              <a:t>visas denna för vårdpersonalen.</a:t>
            </a:r>
          </a:p>
          <a:p>
            <a:r>
              <a:rPr lang="sv-SE" dirty="0"/>
              <a:t>Texten redigeras av Malladministratören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44250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981200" y="3186293"/>
            <a:ext cx="8229600" cy="485414"/>
          </a:xfrm>
        </p:spPr>
        <p:txBody>
          <a:bodyPr>
            <a:normAutofit/>
          </a:bodyPr>
          <a:lstStyle/>
          <a:p>
            <a:pPr algn="ctr"/>
            <a:r>
              <a:rPr lang="sv-SE" dirty="0">
                <a:solidFill>
                  <a:schemeClr val="accent1"/>
                </a:solidFill>
              </a:rPr>
              <a:t>TACK! </a:t>
            </a:r>
            <a:r>
              <a:rPr lang="sv-SE" dirty="0">
                <a:sym typeface="Wingdings"/>
              </a:rPr>
              <a:t>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2167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Begreppsförklaring</a:t>
            </a:r>
          </a:p>
          <a:p>
            <a:r>
              <a:rPr lang="sv-SE" dirty="0"/>
              <a:t>Formulärtjänstflöden</a:t>
            </a:r>
          </a:p>
          <a:p>
            <a:r>
              <a:rPr lang="sv-SE" dirty="0"/>
              <a:t>Aktuella landsting och regioner</a:t>
            </a:r>
          </a:p>
          <a:p>
            <a:r>
              <a:rPr lang="sv-SE" dirty="0"/>
              <a:t>Förvaltning Formulär</a:t>
            </a:r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accent1"/>
                </a:solidFill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805568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1981200" y="1495271"/>
            <a:ext cx="8300224" cy="4479109"/>
          </a:xfrm>
        </p:spPr>
        <p:txBody>
          <a:bodyPr>
            <a:normAutofit fontScale="92500"/>
          </a:bodyPr>
          <a:lstStyle/>
          <a:p>
            <a:r>
              <a:rPr lang="sv-SE" b="1" dirty="0">
                <a:solidFill>
                  <a:schemeClr val="accent1"/>
                </a:solidFill>
              </a:rPr>
              <a:t>Formulärmotor</a:t>
            </a:r>
            <a:r>
              <a:rPr lang="sv-SE" dirty="0">
                <a:solidFill>
                  <a:schemeClr val="accent1"/>
                </a:solidFill>
              </a:rPr>
              <a:t> </a:t>
            </a:r>
            <a:r>
              <a:rPr lang="sv-SE" dirty="0"/>
              <a:t>– databas med alla formulärmallar och alla formulär, nås med integration via tjänstedomänen tjänstekontrakt </a:t>
            </a:r>
            <a:r>
              <a:rPr lang="sv-SE" i="1" dirty="0"/>
              <a:t>(domän: Formulärhantering).</a:t>
            </a:r>
            <a:br>
              <a:rPr lang="sv-SE" dirty="0"/>
            </a:br>
            <a:endParaRPr lang="sv-SE" dirty="0"/>
          </a:p>
          <a:p>
            <a:r>
              <a:rPr lang="sv-SE" b="1" dirty="0">
                <a:solidFill>
                  <a:schemeClr val="accent1"/>
                </a:solidFill>
              </a:rPr>
              <a:t>Integrerad med vårdsystem </a:t>
            </a:r>
            <a:r>
              <a:rPr lang="sv-SE" dirty="0"/>
              <a:t>– Formulären är integrerade i regionens IT-system, som är anslutet till </a:t>
            </a:r>
            <a:r>
              <a:rPr lang="sv-SE" i="1" dirty="0"/>
              <a:t>Formulärmotorn</a:t>
            </a:r>
            <a:r>
              <a:rPr lang="sv-SE" dirty="0"/>
              <a:t>. Invånaren får formuläret via 1177.</a:t>
            </a:r>
            <a:br>
              <a:rPr lang="sv-SE" dirty="0"/>
            </a:br>
            <a:endParaRPr lang="sv-SE" dirty="0"/>
          </a:p>
          <a:p>
            <a:r>
              <a:rPr lang="sv-SE" b="1" dirty="0">
                <a:solidFill>
                  <a:schemeClr val="accent1"/>
                </a:solidFill>
              </a:rPr>
              <a:t>Fristående personalgränssnittet </a:t>
            </a:r>
            <a:r>
              <a:rPr lang="sv-SE" dirty="0"/>
              <a:t>–</a:t>
            </a:r>
            <a:r>
              <a:rPr lang="sv-SE" dirty="0">
                <a:solidFill>
                  <a:schemeClr val="accent1"/>
                </a:solidFill>
              </a:rPr>
              <a:t> </a:t>
            </a:r>
            <a:r>
              <a:rPr lang="sv-SE" dirty="0"/>
              <a:t>Formulären hanteras i fristående webbtjänst och är inte sammankopplat med regionens IT-system. Webbtjänsten är ansluten </a:t>
            </a:r>
            <a:r>
              <a:rPr lang="sv-SE" i="1" dirty="0"/>
              <a:t>Formulärmotorn. </a:t>
            </a:r>
            <a:r>
              <a:rPr lang="sv-SE" dirty="0"/>
              <a:t>Invånaren får formuläret via 1177.se. Journalföring behöver ske genom manuell rutin, tjänsten är inte avsedd för långlagring.</a:t>
            </a:r>
            <a:br>
              <a:rPr lang="sv-SE" dirty="0"/>
            </a:br>
            <a:endParaRPr lang="sv-SE" dirty="0"/>
          </a:p>
          <a:p>
            <a:r>
              <a:rPr lang="sv-SE" b="1" dirty="0">
                <a:solidFill>
                  <a:schemeClr val="accent1"/>
                </a:solidFill>
              </a:rPr>
              <a:t>Formulär i Stöd och behandling </a:t>
            </a:r>
            <a:r>
              <a:rPr lang="sv-SE" dirty="0"/>
              <a:t>– formulärmallar skapas i designverktyget i Stöd och behandling, lagras i </a:t>
            </a:r>
            <a:r>
              <a:rPr lang="sv-SE" i="1" dirty="0"/>
              <a:t>Formulärmotorn</a:t>
            </a:r>
            <a:r>
              <a:rPr lang="sv-SE" dirty="0"/>
              <a:t>, distribueras och besvaras i Stöd och behandling. Ifyllda formulär lagras i och hämtas från </a:t>
            </a:r>
            <a:r>
              <a:rPr lang="sv-SE" i="1" dirty="0"/>
              <a:t>Formulärmotorn </a:t>
            </a:r>
            <a:r>
              <a:rPr lang="sv-SE" dirty="0"/>
              <a:t>med hjälp av tjänstekontrakt. Gallras från formulärmotorn efter avslutad behandling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accent1"/>
                </a:solidFill>
              </a:rPr>
              <a:t>Begreppsförklaring</a:t>
            </a:r>
          </a:p>
        </p:txBody>
      </p:sp>
    </p:spTree>
    <p:extLst>
      <p:ext uri="{BB962C8B-B14F-4D97-AF65-F5344CB8AC3E}">
        <p14:creationId xmlns:p14="http://schemas.microsoft.com/office/powerpoint/2010/main" val="1962228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accent1"/>
                </a:solidFill>
              </a:rPr>
              <a:t>Anslutning</a:t>
            </a:r>
            <a:r>
              <a:rPr lang="sv-SE" dirty="0"/>
              <a:t> till Formulär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81200" y="1797280"/>
            <a:ext cx="8229600" cy="3938000"/>
          </a:xfrm>
        </p:spPr>
        <p:txBody>
          <a:bodyPr>
            <a:normAutofit/>
          </a:bodyPr>
          <a:lstStyle/>
          <a:p>
            <a:r>
              <a:rPr lang="sv-SE" dirty="0"/>
              <a:t>Intresseanmälan görs via </a:t>
            </a:r>
            <a:r>
              <a:rPr lang="sv-SE" dirty="0">
                <a:hlinkClick r:id="rId3"/>
              </a:rPr>
              <a:t>e-tjanster@1177.se</a:t>
            </a:r>
            <a:endParaRPr lang="sv-SE" dirty="0"/>
          </a:p>
          <a:p>
            <a:r>
              <a:rPr lang="sv-SE" dirty="0"/>
              <a:t>Anslutningsteamet bjuder in till ett första informationsmöte</a:t>
            </a:r>
          </a:p>
          <a:p>
            <a:r>
              <a:rPr lang="sv-SE" dirty="0"/>
              <a:t>Går igenom olika anslutningsalternativ</a:t>
            </a:r>
          </a:p>
          <a:p>
            <a:r>
              <a:rPr lang="sv-SE" dirty="0"/>
              <a:t>Uppföljande möten kring anslutningsprocess, teknik och verksamhetsfrågor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593" y="3403907"/>
            <a:ext cx="5106817" cy="23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55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>
            <a:extLst>
              <a:ext uri="{FF2B5EF4-FFF2-40B4-BE49-F238E27FC236}">
                <a16:creationId xmlns:a16="http://schemas.microsoft.com/office/drawing/2014/main" id="{BC41F2FB-668F-224F-92A0-A25436A86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0" y="-109122"/>
            <a:ext cx="90551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42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89384462"/>
              </p:ext>
            </p:extLst>
          </p:nvPr>
        </p:nvGraphicFramePr>
        <p:xfrm>
          <a:off x="3048000" y="1327239"/>
          <a:ext cx="6096000" cy="4373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p 4"/>
          <p:cNvGrpSpPr/>
          <p:nvPr/>
        </p:nvGrpSpPr>
        <p:grpSpPr>
          <a:xfrm>
            <a:off x="6290938" y="5049791"/>
            <a:ext cx="1782216" cy="891108"/>
            <a:chOff x="2156891" y="0"/>
            <a:chExt cx="1782216" cy="891108"/>
          </a:xfrm>
          <a:noFill/>
        </p:grpSpPr>
        <p:sp>
          <p:nvSpPr>
            <p:cNvPr id="6" name="Rektangel 5"/>
            <p:cNvSpPr/>
            <p:nvPr/>
          </p:nvSpPr>
          <p:spPr>
            <a:xfrm>
              <a:off x="2156891" y="0"/>
              <a:ext cx="1782216" cy="891108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ktangel 6"/>
            <p:cNvSpPr/>
            <p:nvPr/>
          </p:nvSpPr>
          <p:spPr>
            <a:xfrm>
              <a:off x="2156891" y="0"/>
              <a:ext cx="1782216" cy="891108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/>
              <a:r>
                <a:rPr lang="sv-SE" sz="1300" dirty="0">
                  <a:solidFill>
                    <a:schemeClr val="accent5"/>
                  </a:solidFill>
                </a:rPr>
                <a:t>Driftförvaltning</a:t>
              </a:r>
            </a:p>
            <a:p>
              <a:pPr algn="ctr"/>
              <a:r>
                <a:rPr lang="sv-SE" sz="1300" dirty="0" err="1">
                  <a:solidFill>
                    <a:schemeClr val="accent5"/>
                  </a:solidFill>
                </a:rPr>
                <a:t>NoGUI</a:t>
              </a:r>
              <a:endParaRPr lang="sv-SE" sz="130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8" name="Grupp 7"/>
          <p:cNvGrpSpPr/>
          <p:nvPr/>
        </p:nvGrpSpPr>
        <p:grpSpPr>
          <a:xfrm>
            <a:off x="4133276" y="5049791"/>
            <a:ext cx="1782216" cy="891108"/>
            <a:chOff x="2156891" y="0"/>
            <a:chExt cx="1782216" cy="891108"/>
          </a:xfrm>
          <a:noFill/>
        </p:grpSpPr>
        <p:sp>
          <p:nvSpPr>
            <p:cNvPr id="9" name="Rektangel 8"/>
            <p:cNvSpPr/>
            <p:nvPr/>
          </p:nvSpPr>
          <p:spPr>
            <a:xfrm>
              <a:off x="2156891" y="0"/>
              <a:ext cx="1782216" cy="891108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ktangel 9"/>
            <p:cNvSpPr/>
            <p:nvPr/>
          </p:nvSpPr>
          <p:spPr>
            <a:xfrm>
              <a:off x="2156891" y="0"/>
              <a:ext cx="1782216" cy="891108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300" dirty="0">
                  <a:solidFill>
                    <a:schemeClr val="accent5"/>
                  </a:solidFill>
                </a:rPr>
                <a:t>Applikationsförvaltning</a:t>
              </a:r>
            </a:p>
            <a:p>
              <a:pPr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300" dirty="0">
                  <a:solidFill>
                    <a:schemeClr val="accent5"/>
                  </a:solidFill>
                </a:rPr>
                <a:t>Chorus och </a:t>
              </a:r>
              <a:r>
                <a:rPr lang="sv-SE" sz="1300" dirty="0" err="1">
                  <a:solidFill>
                    <a:schemeClr val="accent5"/>
                  </a:solidFill>
                </a:rPr>
                <a:t>Callista</a:t>
              </a:r>
              <a:endParaRPr lang="sv-SE" sz="1300" dirty="0">
                <a:solidFill>
                  <a:schemeClr val="accent5"/>
                </a:solidFill>
              </a:endParaRPr>
            </a:p>
          </p:txBody>
        </p:sp>
      </p:grpSp>
      <p:cxnSp>
        <p:nvCxnSpPr>
          <p:cNvPr id="13" name="Rak 12"/>
          <p:cNvCxnSpPr/>
          <p:nvPr/>
        </p:nvCxnSpPr>
        <p:spPr>
          <a:xfrm>
            <a:off x="6096000" y="2222389"/>
            <a:ext cx="0" cy="221381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ubrik 10">
            <a:extLst>
              <a:ext uri="{FF2B5EF4-FFF2-40B4-BE49-F238E27FC236}">
                <a16:creationId xmlns:a16="http://schemas.microsoft.com/office/drawing/2014/main" id="{E3070B3B-0DCE-D045-ACB2-BF097F73B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accent1"/>
                </a:solidFill>
              </a:rPr>
              <a:t>Förvaltning</a:t>
            </a:r>
            <a:r>
              <a:rPr lang="sv-SE" dirty="0"/>
              <a:t> Formulär</a:t>
            </a:r>
          </a:p>
        </p:txBody>
      </p:sp>
    </p:spTree>
    <p:extLst>
      <p:ext uri="{BB962C8B-B14F-4D97-AF65-F5344CB8AC3E}">
        <p14:creationId xmlns:p14="http://schemas.microsoft.com/office/powerpoint/2010/main" val="15238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2223516" y="1139689"/>
            <a:ext cx="3803036" cy="5625547"/>
          </a:xfrm>
          <a:solidFill>
            <a:schemeClr val="accent5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sv-SE" sz="1600" i="1" dirty="0">
                <a:solidFill>
                  <a:schemeClr val="bg1"/>
                </a:solidFill>
              </a:rPr>
              <a:t>Integrerade vårdsystem</a:t>
            </a:r>
          </a:p>
          <a:p>
            <a:pPr marL="0" lvl="1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400" dirty="0" err="1">
                <a:solidFill>
                  <a:schemeClr val="bg1"/>
                </a:solidFill>
              </a:rPr>
              <a:t>Comprima</a:t>
            </a:r>
            <a:endParaRPr lang="sv-SE" sz="1400" dirty="0">
              <a:solidFill>
                <a:schemeClr val="bg1"/>
              </a:solidFill>
            </a:endParaRPr>
          </a:p>
          <a:p>
            <a:pPr marL="533400" lvl="1" indent="-190500">
              <a:buClr>
                <a:srgbClr val="FFC000"/>
              </a:buClr>
            </a:pPr>
            <a:r>
              <a:rPr lang="sv-SE" sz="1100" dirty="0">
                <a:solidFill>
                  <a:srgbClr val="FFC000"/>
                </a:solidFill>
              </a:rPr>
              <a:t>Skåne</a:t>
            </a:r>
          </a:p>
          <a:p>
            <a:pPr marL="0" lvl="1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bg1"/>
                </a:solidFill>
              </a:rPr>
              <a:t>Cosmic</a:t>
            </a:r>
          </a:p>
          <a:p>
            <a:pPr marL="533400" lvl="1" indent="-190500">
              <a:buClr>
                <a:srgbClr val="FFC000"/>
              </a:buClr>
            </a:pPr>
            <a:r>
              <a:rPr lang="sv-SE" sz="1100" dirty="0">
                <a:solidFill>
                  <a:srgbClr val="FFC000"/>
                </a:solidFill>
              </a:rPr>
              <a:t>Uppsala, Västmanland, Jönköping, Kalmar, Jämtland, Capio </a:t>
            </a:r>
            <a:r>
              <a:rPr lang="sv-SE" sz="1100" dirty="0" err="1">
                <a:solidFill>
                  <a:srgbClr val="FFC000"/>
                </a:solidFill>
              </a:rPr>
              <a:t>St</a:t>
            </a:r>
            <a:r>
              <a:rPr lang="sv-SE" sz="1100" dirty="0">
                <a:solidFill>
                  <a:srgbClr val="FFC000"/>
                </a:solidFill>
              </a:rPr>
              <a:t> Göran, Östergötland, Värmland, Kronoberg</a:t>
            </a:r>
            <a:r>
              <a:rPr lang="sv-SE" sz="1100" dirty="0">
                <a:solidFill>
                  <a:schemeClr val="bg1"/>
                </a:solidFill>
              </a:rPr>
              <a:t>, Västerbotten, Norrbotten, Blekinge, Dalarna, Gävleborg, Halland, Sörmland, Västernorrland, Örebro</a:t>
            </a:r>
          </a:p>
          <a:p>
            <a:pPr marL="0" lvl="1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bg1"/>
                </a:solidFill>
              </a:rPr>
              <a:t>Cross/</a:t>
            </a:r>
            <a:r>
              <a:rPr lang="sv-SE" sz="1400" dirty="0" err="1">
                <a:solidFill>
                  <a:schemeClr val="bg1"/>
                </a:solidFill>
              </a:rPr>
              <a:t>EyeDoc</a:t>
            </a:r>
            <a:endParaRPr lang="sv-SE" sz="1400" dirty="0">
              <a:solidFill>
                <a:schemeClr val="bg1"/>
              </a:solidFill>
            </a:endParaRPr>
          </a:p>
          <a:p>
            <a:pPr marL="533400" lvl="1" indent="-190500">
              <a:buClr>
                <a:schemeClr val="bg1"/>
              </a:buClr>
            </a:pPr>
            <a:r>
              <a:rPr lang="sv-SE" sz="1100" dirty="0">
                <a:solidFill>
                  <a:srgbClr val="FFC000"/>
                </a:solidFill>
              </a:rPr>
              <a:t>Sörmland</a:t>
            </a:r>
            <a:r>
              <a:rPr lang="sv-SE" sz="1100" dirty="0">
                <a:solidFill>
                  <a:schemeClr val="bg1"/>
                </a:solidFill>
              </a:rPr>
              <a:t>, Blekinge, </a:t>
            </a:r>
            <a:r>
              <a:rPr lang="sv-SE" sz="1100" dirty="0">
                <a:solidFill>
                  <a:srgbClr val="FFC000"/>
                </a:solidFill>
              </a:rPr>
              <a:t>Örebro, Västerbotten, Västernorrland</a:t>
            </a:r>
          </a:p>
          <a:p>
            <a:pPr marL="0" lvl="1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400" dirty="0" err="1">
                <a:solidFill>
                  <a:schemeClr val="bg1"/>
                </a:solidFill>
              </a:rPr>
              <a:t>Lifecare</a:t>
            </a:r>
            <a:r>
              <a:rPr lang="sv-SE" sz="1400" dirty="0">
                <a:solidFill>
                  <a:schemeClr val="bg1"/>
                </a:solidFill>
              </a:rPr>
              <a:t> Dental</a:t>
            </a:r>
          </a:p>
          <a:p>
            <a:pPr marL="533400" lvl="1" indent="-190500">
              <a:buClr>
                <a:schemeClr val="bg1"/>
              </a:buClr>
            </a:pPr>
            <a:r>
              <a:rPr lang="sv-SE" sz="1100" dirty="0">
                <a:solidFill>
                  <a:schemeClr val="bg1"/>
                </a:solidFill>
              </a:rPr>
              <a:t>Sörmland, Blekinge, </a:t>
            </a:r>
            <a:r>
              <a:rPr lang="sv-SE" sz="1100" dirty="0">
                <a:solidFill>
                  <a:srgbClr val="FFC000"/>
                </a:solidFill>
              </a:rPr>
              <a:t>Örebro</a:t>
            </a:r>
            <a:r>
              <a:rPr lang="sv-SE" sz="1100" dirty="0">
                <a:solidFill>
                  <a:schemeClr val="bg1"/>
                </a:solidFill>
              </a:rPr>
              <a:t>, Östergötland</a:t>
            </a:r>
            <a:endParaRPr lang="sv-SE" sz="1400" dirty="0">
              <a:solidFill>
                <a:schemeClr val="bg1"/>
              </a:solidFill>
            </a:endParaRPr>
          </a:p>
          <a:p>
            <a:pPr marL="0" lvl="1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400" dirty="0" err="1">
                <a:solidFill>
                  <a:schemeClr val="bg1"/>
                </a:solidFill>
              </a:rPr>
              <a:t>Orbit</a:t>
            </a:r>
            <a:endParaRPr lang="sv-SE" sz="1400" dirty="0">
              <a:solidFill>
                <a:schemeClr val="bg1"/>
              </a:solidFill>
            </a:endParaRPr>
          </a:p>
          <a:p>
            <a:pPr marL="457200" lvl="2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Systemtypsnitt normalt"/>
              <a:buChar char="-"/>
            </a:pPr>
            <a:r>
              <a:rPr lang="sv-SE" sz="1100" dirty="0">
                <a:solidFill>
                  <a:schemeClr val="bg1"/>
                </a:solidFill>
              </a:rPr>
              <a:t>VGR planering höst 2022</a:t>
            </a:r>
          </a:p>
          <a:p>
            <a:pPr marL="0" lvl="1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400" dirty="0" err="1">
                <a:solidFill>
                  <a:schemeClr val="bg1"/>
                </a:solidFill>
              </a:rPr>
              <a:t>Provisio</a:t>
            </a:r>
            <a:endParaRPr lang="sv-SE" sz="1400" dirty="0">
              <a:solidFill>
                <a:schemeClr val="bg1"/>
              </a:solidFill>
            </a:endParaRPr>
          </a:p>
          <a:p>
            <a:pPr marL="533400" lvl="1" indent="-190500">
              <a:buClr>
                <a:srgbClr val="FFC000"/>
              </a:buClr>
            </a:pPr>
            <a:r>
              <a:rPr lang="sv-SE" sz="1100" dirty="0">
                <a:solidFill>
                  <a:srgbClr val="FFC000"/>
                </a:solidFill>
              </a:rPr>
              <a:t>Gävleborg, Dalarna</a:t>
            </a:r>
            <a:r>
              <a:rPr lang="sv-SE" sz="1100" dirty="0">
                <a:solidFill>
                  <a:schemeClr val="bg1"/>
                </a:solidFill>
              </a:rPr>
              <a:t>, Norrbotten</a:t>
            </a:r>
          </a:p>
          <a:p>
            <a:pPr marL="0" lvl="1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bg1"/>
                </a:solidFill>
              </a:rPr>
              <a:t>Riksstroke</a:t>
            </a:r>
          </a:p>
          <a:p>
            <a:pPr marL="0" lvl="1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bg1"/>
                </a:solidFill>
              </a:rPr>
              <a:t>Pasis</a:t>
            </a:r>
          </a:p>
          <a:p>
            <a:pPr marL="533400" lvl="1" indent="-190500">
              <a:buClr>
                <a:srgbClr val="FFC000"/>
              </a:buClr>
            </a:pPr>
            <a:r>
              <a:rPr lang="sv-SE" sz="1100" dirty="0">
                <a:solidFill>
                  <a:srgbClr val="FFC000"/>
                </a:solidFill>
              </a:rPr>
              <a:t>Skåne</a:t>
            </a:r>
          </a:p>
          <a:p>
            <a:pPr marL="0" lvl="1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bg1"/>
                </a:solidFill>
              </a:rPr>
              <a:t>Vaccinera</a:t>
            </a:r>
          </a:p>
          <a:p>
            <a:pPr marL="533400" lvl="1" indent="-190500">
              <a:buClr>
                <a:srgbClr val="FFC000"/>
              </a:buClr>
            </a:pPr>
            <a:r>
              <a:rPr lang="sv-SE" sz="1100" dirty="0">
                <a:solidFill>
                  <a:srgbClr val="FFC000"/>
                </a:solidFill>
              </a:rPr>
              <a:t>Stockholm</a:t>
            </a:r>
            <a:endParaRPr lang="sv-SE" sz="1100" dirty="0">
              <a:solidFill>
                <a:schemeClr val="accent4"/>
              </a:solidFill>
            </a:endParaRPr>
          </a:p>
          <a:p>
            <a:pPr marL="44450" lvl="1" indent="0">
              <a:buNone/>
            </a:pPr>
            <a:r>
              <a:rPr lang="sv-SE" sz="1100" i="1" dirty="0">
                <a:solidFill>
                  <a:schemeClr val="bg1"/>
                </a:solidFill>
              </a:rPr>
              <a:t>- </a:t>
            </a:r>
            <a:r>
              <a:rPr lang="sv-SE" sz="1100" i="1" dirty="0">
                <a:solidFill>
                  <a:srgbClr val="FFC000"/>
                </a:solidFill>
              </a:rPr>
              <a:t>Gulmarkerat</a:t>
            </a:r>
            <a:r>
              <a:rPr lang="sv-SE" sz="1100" i="1" dirty="0">
                <a:solidFill>
                  <a:schemeClr val="bg1"/>
                </a:solidFill>
              </a:rPr>
              <a:t> är anslutna/anslutande regioner</a:t>
            </a:r>
          </a:p>
          <a:p>
            <a:pPr marL="44450" lvl="1" indent="0">
              <a:buNone/>
            </a:pPr>
            <a:r>
              <a:rPr lang="sv-SE" sz="1100" i="1" dirty="0">
                <a:solidFill>
                  <a:schemeClr val="bg1"/>
                </a:solidFill>
              </a:rPr>
              <a:t>- Vitmarkerat är regioner som använder vårdsystemet</a:t>
            </a:r>
            <a:endParaRPr lang="sv-SE" sz="1200" i="1" dirty="0">
              <a:solidFill>
                <a:schemeClr val="bg1"/>
              </a:solidFill>
            </a:endParaRPr>
          </a:p>
        </p:txBody>
      </p:sp>
      <p:sp>
        <p:nvSpPr>
          <p:cNvPr id="8" name="Rubrik 4">
            <a:extLst>
              <a:ext uri="{FF2B5EF4-FFF2-40B4-BE49-F238E27FC236}">
                <a16:creationId xmlns:a16="http://schemas.microsoft.com/office/drawing/2014/main" id="{CFBF6445-25C9-7648-BA96-C308F774508F}"/>
              </a:ext>
            </a:extLst>
          </p:cNvPr>
          <p:cNvSpPr txBox="1">
            <a:spLocks/>
          </p:cNvSpPr>
          <p:nvPr/>
        </p:nvSpPr>
        <p:spPr>
          <a:xfrm>
            <a:off x="1026696" y="236620"/>
            <a:ext cx="10515600" cy="75293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accent1"/>
                </a:solidFill>
              </a:rPr>
              <a:t>Anslutningsläget </a:t>
            </a:r>
            <a:r>
              <a:rPr lang="sv-SE" dirty="0"/>
              <a:t>just nu</a:t>
            </a:r>
          </a:p>
          <a:p>
            <a:r>
              <a:rPr lang="sv-SE" sz="2800" i="1" dirty="0"/>
              <a:t>- </a:t>
            </a:r>
            <a:r>
              <a:rPr lang="sv-SE" sz="2800" i="1" dirty="0">
                <a:latin typeface="-apple-system"/>
              </a:rPr>
              <a:t>20 regioner, 5 kvalitetsregister i produktion/test/planering</a:t>
            </a:r>
            <a:endParaRPr lang="sv-SE" sz="2800" i="1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D1C3F63-7D18-5044-A0A9-08A63C5D767E}"/>
              </a:ext>
            </a:extLst>
          </p:cNvPr>
          <p:cNvSpPr txBox="1"/>
          <p:nvPr/>
        </p:nvSpPr>
        <p:spPr>
          <a:xfrm>
            <a:off x="11131826" y="47840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sv-SE" dirty="0"/>
          </a:p>
        </p:txBody>
      </p:sp>
      <p:sp>
        <p:nvSpPr>
          <p:cNvPr id="7" name="Platshållare för innehåll 1">
            <a:extLst>
              <a:ext uri="{FF2B5EF4-FFF2-40B4-BE49-F238E27FC236}">
                <a16:creationId xmlns:a16="http://schemas.microsoft.com/office/drawing/2014/main" id="{FEF8CFA1-2CE8-814F-81A6-217C1BB100D1}"/>
              </a:ext>
            </a:extLst>
          </p:cNvPr>
          <p:cNvSpPr txBox="1">
            <a:spLocks/>
          </p:cNvSpPr>
          <p:nvPr/>
        </p:nvSpPr>
        <p:spPr>
          <a:xfrm>
            <a:off x="6290191" y="1139689"/>
            <a:ext cx="3600000" cy="5625547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indent="0">
              <a:spcBef>
                <a:spcPct val="20000"/>
              </a:spcBef>
              <a:spcAft>
                <a:spcPts val="200"/>
              </a:spcAft>
              <a:buFont typeface="Arial" pitchFamily="34" charset="0"/>
              <a:buNone/>
              <a:defRPr sz="2000">
                <a:solidFill>
                  <a:schemeClr val="lt1"/>
                </a:solidFill>
              </a:defRPr>
            </a:lvl1pPr>
            <a:lvl2pPr marL="533400" lvl="1" indent="-190500">
              <a:spcBef>
                <a:spcPct val="20000"/>
              </a:spcBef>
              <a:spcAft>
                <a:spcPts val="200"/>
              </a:spcAft>
              <a:buFont typeface="Arial" pitchFamily="34" charset="0"/>
              <a:buChar char="–"/>
              <a:defRPr sz="1600">
                <a:solidFill>
                  <a:schemeClr val="lt1"/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200">
                <a:solidFill>
                  <a:schemeClr val="lt1"/>
                </a:solidFill>
              </a:defRPr>
            </a:lvl3pPr>
            <a:lvl4pPr marL="1600200" indent="-228600">
              <a:spcBef>
                <a:spcPct val="20000"/>
              </a:spcBef>
              <a:spcAft>
                <a:spcPts val="200"/>
              </a:spcAft>
              <a:buFont typeface="Arial" pitchFamily="34" charset="0"/>
              <a:buChar char="–"/>
              <a:defRPr sz="1000">
                <a:solidFill>
                  <a:schemeClr val="lt1"/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000">
                <a:solidFill>
                  <a:schemeClr val="l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lt1"/>
                </a:solidFill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lt1"/>
                </a:solidFill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lt1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lt1"/>
                </a:solidFill>
              </a:defRPr>
            </a:lvl9pPr>
          </a:lstStyle>
          <a:p>
            <a:r>
              <a:rPr lang="sv-SE" sz="1300" i="1" dirty="0">
                <a:solidFill>
                  <a:schemeClr val="bg1"/>
                </a:solidFill>
              </a:rPr>
              <a:t>Fristående personalgränssnittet</a:t>
            </a: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Blekinge</a:t>
            </a: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Dalarna</a:t>
            </a:r>
            <a:endParaRPr lang="sv-SE" sz="1300" dirty="0">
              <a:solidFill>
                <a:schemeClr val="accent4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Gävleborg</a:t>
            </a: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Halland </a:t>
            </a:r>
            <a:endParaRPr lang="sv-SE" sz="1300" dirty="0">
              <a:solidFill>
                <a:schemeClr val="accent4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Jämtland Härjedalen</a:t>
            </a: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Jönköping</a:t>
            </a: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Kalmar</a:t>
            </a:r>
            <a:r>
              <a:rPr lang="sv-SE" sz="1300" dirty="0">
                <a:solidFill>
                  <a:schemeClr val="accent4"/>
                </a:solidFill>
              </a:rPr>
              <a:t> </a:t>
            </a:r>
            <a:endParaRPr lang="sv-SE" sz="1300" dirty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Kronoberg</a:t>
            </a: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Norrbotten </a:t>
            </a:r>
            <a:endParaRPr lang="sv-SE" sz="1300" dirty="0">
              <a:solidFill>
                <a:schemeClr val="accent4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Skåne </a:t>
            </a:r>
            <a:endParaRPr lang="sv-SE" sz="1300" dirty="0">
              <a:solidFill>
                <a:schemeClr val="accent4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SLL </a:t>
            </a:r>
            <a:endParaRPr lang="sv-SE" sz="1300" dirty="0">
              <a:solidFill>
                <a:schemeClr val="accent4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Sörmland</a:t>
            </a:r>
            <a:r>
              <a:rPr lang="sv-SE" sz="1300" dirty="0">
                <a:solidFill>
                  <a:schemeClr val="accent4"/>
                </a:solidFill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Uppsala  </a:t>
            </a:r>
            <a:endParaRPr lang="sv-SE" sz="1300" dirty="0">
              <a:solidFill>
                <a:schemeClr val="accent4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VGR</a:t>
            </a: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Värmland</a:t>
            </a: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Västerbotten</a:t>
            </a: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Västernorrland </a:t>
            </a:r>
            <a:endParaRPr lang="sv-SE" sz="1300" dirty="0">
              <a:solidFill>
                <a:srgbClr val="FFC0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Västmanland</a:t>
            </a: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Örebro</a:t>
            </a:r>
          </a:p>
          <a:p>
            <a:pPr marL="342900" indent="-342900">
              <a:buFont typeface="Arial" charset="0"/>
              <a:buChar char="•"/>
            </a:pPr>
            <a:r>
              <a:rPr lang="sv-SE" sz="1300" dirty="0">
                <a:solidFill>
                  <a:schemeClr val="bg1"/>
                </a:solidFill>
              </a:rPr>
              <a:t>Östergötland</a:t>
            </a:r>
            <a:endParaRPr lang="sv-SE" sz="1300" dirty="0">
              <a:solidFill>
                <a:srgbClr val="FFC000"/>
              </a:solidFill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B4754C8-2551-5D4E-8D50-C7A684F0D0D1}"/>
              </a:ext>
            </a:extLst>
          </p:cNvPr>
          <p:cNvSpPr txBox="1"/>
          <p:nvPr/>
        </p:nvSpPr>
        <p:spPr>
          <a:xfrm rot="457859">
            <a:off x="8525337" y="2274838"/>
            <a:ext cx="3370923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5"/>
                </a:solidFill>
              </a:rPr>
              <a:t>Av 20 anslutna regioner har </a:t>
            </a:r>
            <a:br>
              <a:rPr lang="sv-SE" dirty="0">
                <a:solidFill>
                  <a:schemeClr val="accent5"/>
                </a:solidFill>
              </a:rPr>
            </a:br>
            <a:r>
              <a:rPr lang="sv-SE">
                <a:solidFill>
                  <a:schemeClr val="accent5"/>
                </a:solidFill>
              </a:rPr>
              <a:t> 18 </a:t>
            </a:r>
            <a:r>
              <a:rPr lang="sv-SE" dirty="0">
                <a:solidFill>
                  <a:schemeClr val="accent5"/>
                </a:solidFill>
              </a:rPr>
              <a:t>integrationer med sina verksamhetssystem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5"/>
                </a:solidFill>
              </a:rPr>
              <a:t>7 verksamhetssystem är integrerade, varav 3 finns i flera av regionerna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02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3100" y="2046175"/>
            <a:ext cx="8229600" cy="1660852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chemeClr val="accent1"/>
                </a:solidFill>
              </a:rPr>
              <a:t>Fristående tjänsten </a:t>
            </a:r>
            <a:r>
              <a:rPr lang="sv-SE" dirty="0"/>
              <a:t>”Design”</a:t>
            </a:r>
            <a:br>
              <a:rPr lang="sv-SE" dirty="0"/>
            </a:br>
            <a:r>
              <a:rPr lang="sv-SE" sz="2400" i="1" dirty="0"/>
              <a:t>- personalgränssnitt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1580834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BB295FE9-5DF0-824B-B168-142D27000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220" y="120642"/>
            <a:ext cx="5539563" cy="485414"/>
          </a:xfrm>
        </p:spPr>
        <p:txBody>
          <a:bodyPr>
            <a:normAutofit/>
          </a:bodyPr>
          <a:lstStyle/>
          <a:p>
            <a:r>
              <a:rPr lang="sv-SE" i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https://personal.formular.1177.se</a:t>
            </a:r>
            <a:endParaRPr lang="sv-SE" i="1" dirty="0">
              <a:solidFill>
                <a:srgbClr val="0070C0"/>
              </a:solidFill>
            </a:endParaRPr>
          </a:p>
        </p:txBody>
      </p:sp>
      <p:pic>
        <p:nvPicPr>
          <p:cNvPr id="5" name="Bildobjekt 4" descr="En bild som visar skärmbild&#10;&#10;&#10;&#10;Automatiskt genererad beskrivning">
            <a:extLst>
              <a:ext uri="{FF2B5EF4-FFF2-40B4-BE49-F238E27FC236}">
                <a16:creationId xmlns:a16="http://schemas.microsoft.com/office/drawing/2014/main" id="{F779AB66-CCBA-B14F-BB1A-1CF8E52CC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6"/>
          <a:stretch/>
        </p:blipFill>
        <p:spPr>
          <a:xfrm>
            <a:off x="2432973" y="933540"/>
            <a:ext cx="7326057" cy="58840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Ellips 5">
            <a:hlinkClick r:id="rId4"/>
            <a:extLst>
              <a:ext uri="{FF2B5EF4-FFF2-40B4-BE49-F238E27FC236}">
                <a16:creationId xmlns:a16="http://schemas.microsoft.com/office/drawing/2014/main" id="{480859D4-5172-EC4F-B8FE-43F90FFC30AC}"/>
              </a:ext>
            </a:extLst>
          </p:cNvPr>
          <p:cNvSpPr/>
          <p:nvPr/>
        </p:nvSpPr>
        <p:spPr>
          <a:xfrm>
            <a:off x="8530854" y="5964864"/>
            <a:ext cx="1350335" cy="56352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6449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skärmbild&#10;&#10;Automatiskt genererad beskrivning">
            <a:extLst>
              <a:ext uri="{FF2B5EF4-FFF2-40B4-BE49-F238E27FC236}">
                <a16:creationId xmlns:a16="http://schemas.microsoft.com/office/drawing/2014/main" id="{49326D4D-C15F-624E-8D2B-60B87D410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63" y="1179598"/>
            <a:ext cx="10350674" cy="4948349"/>
          </a:xfrm>
          <a:ln w="3175">
            <a:solidFill>
              <a:schemeClr val="tx1"/>
            </a:solidFill>
          </a:ln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D2105F0F-D4C0-414D-BCA3-EB5A78E5C32A}"/>
              </a:ext>
            </a:extLst>
          </p:cNvPr>
          <p:cNvSpPr/>
          <p:nvPr/>
        </p:nvSpPr>
        <p:spPr>
          <a:xfrm>
            <a:off x="5499970" y="1630811"/>
            <a:ext cx="4025030" cy="207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9F99693E-4360-E949-976F-1386D1ED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accent1"/>
                </a:solidFill>
              </a:rPr>
              <a:t>Formulärmallar</a:t>
            </a:r>
            <a:r>
              <a:rPr lang="sv-SE" dirty="0"/>
              <a:t> kan delas mellan regioner</a:t>
            </a:r>
          </a:p>
        </p:txBody>
      </p:sp>
    </p:spTree>
    <p:extLst>
      <p:ext uri="{BB962C8B-B14F-4D97-AF65-F5344CB8AC3E}">
        <p14:creationId xmlns:p14="http://schemas.microsoft.com/office/powerpoint/2010/main" val="1587933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B676D52-537A-AD46-AEA8-C590D6EE4A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"/>
          <a:stretch/>
        </p:blipFill>
        <p:spPr>
          <a:xfrm>
            <a:off x="1598142" y="1490089"/>
            <a:ext cx="8995719" cy="3877822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6126C9CD-5419-784F-A275-6B66F5192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accent1"/>
                </a:solidFill>
              </a:rPr>
              <a:t>Formulärmallar</a:t>
            </a:r>
            <a:r>
              <a:rPr lang="sv-SE" dirty="0"/>
              <a:t> skapas på respektive enhet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D153AAC-FF1C-9F49-8527-0D4B9E12DBDF}"/>
              </a:ext>
            </a:extLst>
          </p:cNvPr>
          <p:cNvSpPr/>
          <p:nvPr/>
        </p:nvSpPr>
        <p:spPr>
          <a:xfrm>
            <a:off x="1631592" y="1568146"/>
            <a:ext cx="8962266" cy="405636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1814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43FC044-EFA5-2448-8D97-24A014832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46635"/>
            <a:ext cx="9144000" cy="5555574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8ACF758-20A3-D743-856A-8EA31DEE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6" y="84221"/>
            <a:ext cx="10515600" cy="858754"/>
          </a:xfrm>
        </p:spPr>
        <p:txBody>
          <a:bodyPr/>
          <a:lstStyle/>
          <a:p>
            <a:r>
              <a:rPr lang="sv-SE" sz="2800" dirty="0">
                <a:solidFill>
                  <a:schemeClr val="accent1"/>
                </a:solidFill>
              </a:rPr>
              <a:t>Formulärmallar</a:t>
            </a:r>
            <a:r>
              <a:rPr lang="sv-SE" sz="2800" dirty="0"/>
              <a:t> innehåller</a:t>
            </a:r>
            <a:br>
              <a:rPr lang="sv-SE" sz="2800" dirty="0"/>
            </a:br>
            <a:r>
              <a:rPr lang="sv-SE" sz="2800" dirty="0"/>
              <a:t>frågetyper, text, bilder, länkar, och villkorstext</a:t>
            </a:r>
          </a:p>
        </p:txBody>
      </p:sp>
    </p:spTree>
    <p:extLst>
      <p:ext uri="{BB962C8B-B14F-4D97-AF65-F5344CB8AC3E}">
        <p14:creationId xmlns:p14="http://schemas.microsoft.com/office/powerpoint/2010/main" val="10895780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15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Jq8pWEAipNB.83_P_hIiw"/>
</p:tagLst>
</file>

<file path=ppt/theme/theme1.xml><?xml version="1.0" encoding="utf-8"?>
<a:theme xmlns:a="http://schemas.openxmlformats.org/drawingml/2006/main" name="1177 Vårguiden">
  <a:themeElements>
    <a:clrScheme name="1177">
      <a:dk1>
        <a:sysClr val="windowText" lastClr="000000"/>
      </a:dk1>
      <a:lt1>
        <a:sysClr val="window" lastClr="FFFFFF"/>
      </a:lt1>
      <a:dk2>
        <a:srgbClr val="FA8100"/>
      </a:dk2>
      <a:lt2>
        <a:srgbClr val="636466"/>
      </a:lt2>
      <a:accent1>
        <a:srgbClr val="C12143"/>
      </a:accent1>
      <a:accent2>
        <a:srgbClr val="6A0032"/>
      </a:accent2>
      <a:accent3>
        <a:srgbClr val="FAEEF0"/>
      </a:accent3>
      <a:accent4>
        <a:srgbClr val="396291"/>
      </a:accent4>
      <a:accent5>
        <a:srgbClr val="438F2C"/>
      </a:accent5>
      <a:accent6>
        <a:srgbClr val="A9428B"/>
      </a:accent6>
      <a:hlink>
        <a:srgbClr val="C12143"/>
      </a:hlink>
      <a:folHlink>
        <a:srgbClr val="6A0032"/>
      </a:folHlink>
    </a:clrScheme>
    <a:fontScheme name="1177">
      <a:majorFont>
        <a:latin typeface="Inter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all_PPT_20190416  -  Skrivskyddad" id="{22903717-B928-4645-BD5D-D0BD4232857A}" vid="{FA763605-81F1-4FF2-B45C-69DD8ABF749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26D437799D3747A35C0534322E85D0" ma:contentTypeVersion="11" ma:contentTypeDescription="Skapa ett nytt dokument." ma:contentTypeScope="" ma:versionID="ca9b71d11876965d465d0b07ca8e20af">
  <xsd:schema xmlns:xsd="http://www.w3.org/2001/XMLSchema" xmlns:xs="http://www.w3.org/2001/XMLSchema" xmlns:p="http://schemas.microsoft.com/office/2006/metadata/properties" xmlns:ns3="296848f0-abce-48e7-be4c-6cb621737bfa" xmlns:ns4="b40e3375-962b-4a82-b634-240dd4effd95" targetNamespace="http://schemas.microsoft.com/office/2006/metadata/properties" ma:root="true" ma:fieldsID="efba43661062d35ce74228e25baf7d92" ns3:_="" ns4:_="">
    <xsd:import namespace="296848f0-abce-48e7-be4c-6cb621737bfa"/>
    <xsd:import namespace="b40e3375-962b-4a82-b634-240dd4effd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848f0-abce-48e7-be4c-6cb621737b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e3375-962b-4a82-b634-240dd4effd9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F1AD1A-2815-4AEF-BF34-28900B4686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6848f0-abce-48e7-be4c-6cb621737bfa"/>
    <ds:schemaRef ds:uri="b40e3375-962b-4a82-b634-240dd4effd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068680-729C-46D7-81EE-A3EC47914E3B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40e3375-962b-4a82-b634-240dd4effd95"/>
    <ds:schemaRef ds:uri="http://purl.org/dc/terms/"/>
    <ds:schemaRef ds:uri="296848f0-abce-48e7-be4c-6cb621737bfa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5AB53AA-EBE4-46F9-A91E-045D87E59A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5029</TotalTime>
  <Words>1369</Words>
  <Application>Microsoft Macintosh PowerPoint</Application>
  <PresentationFormat>Bredbild</PresentationFormat>
  <Paragraphs>220</Paragraphs>
  <Slides>36</Slides>
  <Notes>9</Notes>
  <HiddenSlides>0</HiddenSlides>
  <MMClips>0</MMClips>
  <ScaleCrop>false</ScaleCrop>
  <HeadingPairs>
    <vt:vector size="8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36</vt:i4>
      </vt:variant>
    </vt:vector>
  </HeadingPairs>
  <TitlesOfParts>
    <vt:vector size="44" baseType="lpstr">
      <vt:lpstr>-apple-system</vt:lpstr>
      <vt:lpstr>Arial</vt:lpstr>
      <vt:lpstr>Calibri</vt:lpstr>
      <vt:lpstr>Inter</vt:lpstr>
      <vt:lpstr>Open Sans</vt:lpstr>
      <vt:lpstr>Systemtypsnitt normalt</vt:lpstr>
      <vt:lpstr>1177 Vårguiden</vt:lpstr>
      <vt:lpstr>think-cell Slide</vt:lpstr>
      <vt:lpstr>Formulärhantering inom 1177 </vt:lpstr>
      <vt:lpstr>Vad är Formulärhantering inom 1177?</vt:lpstr>
      <vt:lpstr>PowerPoint-presentation</vt:lpstr>
      <vt:lpstr>PowerPoint-presentation</vt:lpstr>
      <vt:lpstr>Fristående tjänsten ”Design” - personalgränssnitt</vt:lpstr>
      <vt:lpstr>https://personal.formular.1177.se</vt:lpstr>
      <vt:lpstr>Formulärmallar kan delas mellan regioner</vt:lpstr>
      <vt:lpstr>Formulärmallar skapas på respektive enhet</vt:lpstr>
      <vt:lpstr>Formulärmallar innehåller frågetyper, text, bilder, länkar, och villkorstext</vt:lpstr>
      <vt:lpstr>PowerPoint-presentation</vt:lpstr>
      <vt:lpstr>PowerPoint-presentation</vt:lpstr>
      <vt:lpstr>PowerPoint-presentation</vt:lpstr>
      <vt:lpstr>PowerPoint-presentation</vt:lpstr>
      <vt:lpstr>Fristående tjänsten ”Utskick” - personalgränssnitt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Invånaren besvarar formuläret - invånargränssnitt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TACK! </vt:lpstr>
      <vt:lpstr>Appendix</vt:lpstr>
      <vt:lpstr>Begreppsförklaring</vt:lpstr>
      <vt:lpstr>Anslutning till Formulär</vt:lpstr>
      <vt:lpstr>PowerPoint-presentation</vt:lpstr>
      <vt:lpstr>Förvaltning Formulär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rubrik kommer att stå här och kan vara på tre rader</dc:title>
  <dc:creator>Bennani Safia</dc:creator>
  <cp:lastModifiedBy>Jenny Åshammar</cp:lastModifiedBy>
  <cp:revision>144</cp:revision>
  <dcterms:created xsi:type="dcterms:W3CDTF">2019-08-13T08:23:18Z</dcterms:created>
  <dcterms:modified xsi:type="dcterms:W3CDTF">2022-09-26T09:53:07Z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0x0101006226D437799D3747A35C0534322E85D0</vt:lpwstr>
  </property>
</Properties>
</file>