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2" r:id="rId2"/>
    <p:sldMasterId id="2147483755" r:id="rId3"/>
    <p:sldMasterId id="2147483769" r:id="rId4"/>
  </p:sldMasterIdLst>
  <p:notesMasterIdLst>
    <p:notesMasterId r:id="rId35"/>
  </p:notesMasterIdLst>
  <p:sldIdLst>
    <p:sldId id="498" r:id="rId5"/>
    <p:sldId id="597" r:id="rId6"/>
    <p:sldId id="542" r:id="rId7"/>
    <p:sldId id="605" r:id="rId8"/>
    <p:sldId id="571" r:id="rId9"/>
    <p:sldId id="599" r:id="rId10"/>
    <p:sldId id="521" r:id="rId11"/>
    <p:sldId id="552" r:id="rId12"/>
    <p:sldId id="577" r:id="rId13"/>
    <p:sldId id="579" r:id="rId14"/>
    <p:sldId id="581" r:id="rId15"/>
    <p:sldId id="583" r:id="rId16"/>
    <p:sldId id="584" r:id="rId17"/>
    <p:sldId id="600" r:id="rId18"/>
    <p:sldId id="586" r:id="rId19"/>
    <p:sldId id="601" r:id="rId20"/>
    <p:sldId id="598" r:id="rId21"/>
    <p:sldId id="589" r:id="rId22"/>
    <p:sldId id="590" r:id="rId23"/>
    <p:sldId id="591" r:id="rId24"/>
    <p:sldId id="602" r:id="rId25"/>
    <p:sldId id="592" r:id="rId26"/>
    <p:sldId id="575" r:id="rId27"/>
    <p:sldId id="572" r:id="rId28"/>
    <p:sldId id="550" r:id="rId29"/>
    <p:sldId id="544" r:id="rId30"/>
    <p:sldId id="551" r:id="rId31"/>
    <p:sldId id="545" r:id="rId32"/>
    <p:sldId id="576" r:id="rId33"/>
    <p:sldId id="559" r:id="rId34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A522"/>
    <a:srgbClr val="E0FA3E"/>
    <a:srgbClr val="FA7CD4"/>
    <a:srgbClr val="74E721"/>
    <a:srgbClr val="469EB6"/>
    <a:srgbClr val="FDD334"/>
    <a:srgbClr val="122642"/>
    <a:srgbClr val="333333"/>
    <a:srgbClr val="439EB9"/>
    <a:srgbClr val="FFD5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Format med tema 1 - dekorfär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Format med tema 1 - dekorfärg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Format med tema 1 - dekorfär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902"/>
    <p:restoredTop sz="95701" autoAdjust="0"/>
  </p:normalViewPr>
  <p:slideViewPr>
    <p:cSldViewPr snapToGrid="0">
      <p:cViewPr varScale="1">
        <p:scale>
          <a:sx n="200" d="100"/>
          <a:sy n="200" d="100"/>
        </p:scale>
        <p:origin x="1304" y="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notesMaster" Target="notesMasters/notesMaster1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Relationship Id="rId40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E3CA31-A028-3348-A957-1D07D8EC63C2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B95B8F25-4805-4E4B-8565-A92187E95F1B}">
      <dgm:prSet phldrT="[Text]"/>
      <dgm:spPr/>
      <dgm:t>
        <a:bodyPr/>
        <a:lstStyle/>
        <a:p>
          <a:r>
            <a:rPr lang="sv-SE" dirty="0"/>
            <a:t>Systemägare</a:t>
          </a:r>
        </a:p>
        <a:p>
          <a:r>
            <a:rPr lang="sv-SE" dirty="0"/>
            <a:t>Carl-Gunnar Höglund (SLL)</a:t>
          </a:r>
        </a:p>
      </dgm:t>
    </dgm:pt>
    <dgm:pt modelId="{D6C52AAF-8ADF-0E45-8052-EC4AF2E80E7A}" type="parTrans" cxnId="{76994A8F-16EF-544E-9D4E-35EDEAB27177}">
      <dgm:prSet/>
      <dgm:spPr/>
      <dgm:t>
        <a:bodyPr/>
        <a:lstStyle/>
        <a:p>
          <a:endParaRPr lang="sv-SE"/>
        </a:p>
      </dgm:t>
    </dgm:pt>
    <dgm:pt modelId="{A7B205FC-3075-EA4D-B5E2-6716913DC1B1}" type="sibTrans" cxnId="{76994A8F-16EF-544E-9D4E-35EDEAB27177}">
      <dgm:prSet/>
      <dgm:spPr/>
      <dgm:t>
        <a:bodyPr/>
        <a:lstStyle/>
        <a:p>
          <a:endParaRPr lang="sv-SE"/>
        </a:p>
      </dgm:t>
    </dgm:pt>
    <dgm:pt modelId="{A2FD53EE-9D63-0547-A93C-9A2D1E8A7E17}" type="asst">
      <dgm:prSet phldrT="[Text]"/>
      <dgm:spPr/>
      <dgm:t>
        <a:bodyPr/>
        <a:lstStyle/>
        <a:p>
          <a:r>
            <a:rPr lang="sv-SE" dirty="0"/>
            <a:t>Förvaltningsledare</a:t>
          </a:r>
        </a:p>
        <a:p>
          <a:r>
            <a:rPr lang="sv-SE" dirty="0"/>
            <a:t>Jenny Eltes (konsult)</a:t>
          </a:r>
        </a:p>
      </dgm:t>
    </dgm:pt>
    <dgm:pt modelId="{CA731769-8D9D-B146-9212-714A27A25ECD}" type="parTrans" cxnId="{62B3FF16-3408-3C4D-B0D1-D84F36A0C801}">
      <dgm:prSet/>
      <dgm:spPr/>
      <dgm:t>
        <a:bodyPr/>
        <a:lstStyle/>
        <a:p>
          <a:endParaRPr lang="sv-SE"/>
        </a:p>
      </dgm:t>
    </dgm:pt>
    <dgm:pt modelId="{0D62C674-81CC-6B47-ADCC-6F5ED2A4E9AD}" type="sibTrans" cxnId="{62B3FF16-3408-3C4D-B0D1-D84F36A0C801}">
      <dgm:prSet/>
      <dgm:spPr/>
      <dgm:t>
        <a:bodyPr/>
        <a:lstStyle/>
        <a:p>
          <a:endParaRPr lang="sv-SE"/>
        </a:p>
      </dgm:t>
    </dgm:pt>
    <dgm:pt modelId="{DABFDE9C-1DC8-3844-9BFE-AB6E8AD0607E}">
      <dgm:prSet/>
      <dgm:spPr/>
      <dgm:t>
        <a:bodyPr/>
        <a:lstStyle/>
        <a:p>
          <a:r>
            <a:rPr lang="sv-SE" dirty="0"/>
            <a:t>Tjänsteförvaltare</a:t>
          </a:r>
        </a:p>
        <a:p>
          <a:r>
            <a:rPr lang="sv-SE" dirty="0"/>
            <a:t>Sofia </a:t>
          </a:r>
          <a:r>
            <a:rPr lang="sv-SE" dirty="0" err="1"/>
            <a:t>Sjölén</a:t>
          </a:r>
          <a:r>
            <a:rPr lang="sv-SE" dirty="0"/>
            <a:t> (konsult)</a:t>
          </a:r>
        </a:p>
      </dgm:t>
    </dgm:pt>
    <dgm:pt modelId="{50C759F7-628B-6146-8170-3D3876452045}" type="parTrans" cxnId="{6E636D03-CE61-8941-852F-FA4D0B63E35D}">
      <dgm:prSet/>
      <dgm:spPr/>
      <dgm:t>
        <a:bodyPr/>
        <a:lstStyle/>
        <a:p>
          <a:endParaRPr lang="sv-SE"/>
        </a:p>
      </dgm:t>
    </dgm:pt>
    <dgm:pt modelId="{AA58A997-FC26-0745-ACC0-F8C574BF314A}" type="sibTrans" cxnId="{6E636D03-CE61-8941-852F-FA4D0B63E35D}">
      <dgm:prSet/>
      <dgm:spPr/>
      <dgm:t>
        <a:bodyPr/>
        <a:lstStyle/>
        <a:p>
          <a:endParaRPr lang="sv-SE"/>
        </a:p>
      </dgm:t>
    </dgm:pt>
    <dgm:pt modelId="{798A3ACB-3669-C542-8CE2-B17384890392}">
      <dgm:prSet/>
      <dgm:spPr/>
      <dgm:t>
        <a:bodyPr/>
        <a:lstStyle/>
        <a:p>
          <a:r>
            <a:rPr lang="sv-SE" dirty="0"/>
            <a:t>Införande</a:t>
          </a:r>
        </a:p>
        <a:p>
          <a:r>
            <a:rPr lang="sv-SE" i="1" dirty="0"/>
            <a:t>Vakant</a:t>
          </a:r>
        </a:p>
      </dgm:t>
    </dgm:pt>
    <dgm:pt modelId="{DE120143-AB7F-4946-9D49-44ADDFE51A44}" type="parTrans" cxnId="{54745215-C044-CC47-9D18-96A6882A6BF4}">
      <dgm:prSet/>
      <dgm:spPr/>
      <dgm:t>
        <a:bodyPr/>
        <a:lstStyle/>
        <a:p>
          <a:endParaRPr lang="sv-SE"/>
        </a:p>
      </dgm:t>
    </dgm:pt>
    <dgm:pt modelId="{89BA0E5D-9FA9-5B47-8533-14A298D3FA8C}" type="sibTrans" cxnId="{54745215-C044-CC47-9D18-96A6882A6BF4}">
      <dgm:prSet/>
      <dgm:spPr/>
      <dgm:t>
        <a:bodyPr/>
        <a:lstStyle/>
        <a:p>
          <a:endParaRPr lang="sv-SE"/>
        </a:p>
      </dgm:t>
    </dgm:pt>
    <dgm:pt modelId="{5156B9B9-02E9-B344-B5ED-6A9C636BD9E5}">
      <dgm:prSet/>
      <dgm:spPr/>
      <dgm:t>
        <a:bodyPr/>
        <a:lstStyle/>
        <a:p>
          <a:r>
            <a:rPr lang="sv-SE" dirty="0"/>
            <a:t>Systemförvaltare</a:t>
          </a:r>
        </a:p>
        <a:p>
          <a:r>
            <a:rPr lang="sv-SE" dirty="0"/>
            <a:t>Jakob Hillberg (konsult)</a:t>
          </a:r>
          <a:br>
            <a:rPr lang="sv-SE" dirty="0"/>
          </a:br>
          <a:r>
            <a:rPr lang="sv-SE" dirty="0"/>
            <a:t>Anne-Louise Nordqvist (SLL)</a:t>
          </a:r>
        </a:p>
      </dgm:t>
    </dgm:pt>
    <dgm:pt modelId="{C656C920-B3D6-024A-840D-E0ACE2170E13}" type="sibTrans" cxnId="{AEC560B9-7F65-DC4C-97EE-51A3906CEEB2}">
      <dgm:prSet/>
      <dgm:spPr/>
      <dgm:t>
        <a:bodyPr/>
        <a:lstStyle/>
        <a:p>
          <a:endParaRPr lang="sv-SE"/>
        </a:p>
      </dgm:t>
    </dgm:pt>
    <dgm:pt modelId="{75E61C38-5B90-5945-833B-FA3EE0E2F6E0}" type="parTrans" cxnId="{AEC560B9-7F65-DC4C-97EE-51A3906CEEB2}">
      <dgm:prSet/>
      <dgm:spPr/>
      <dgm:t>
        <a:bodyPr/>
        <a:lstStyle/>
        <a:p>
          <a:endParaRPr lang="sv-SE"/>
        </a:p>
      </dgm:t>
    </dgm:pt>
    <dgm:pt modelId="{AFC7CF81-BCED-1848-B703-C82630BB28BC}" type="pres">
      <dgm:prSet presAssocID="{D0E3CA31-A028-3348-A957-1D07D8EC63C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sv-SE"/>
        </a:p>
      </dgm:t>
    </dgm:pt>
    <dgm:pt modelId="{FE2BF718-A41F-7F46-9B66-6EE4D44B191C}" type="pres">
      <dgm:prSet presAssocID="{B95B8F25-4805-4E4B-8565-A92187E95F1B}" presName="hierRoot1" presStyleCnt="0">
        <dgm:presLayoutVars>
          <dgm:hierBranch val="init"/>
        </dgm:presLayoutVars>
      </dgm:prSet>
      <dgm:spPr/>
    </dgm:pt>
    <dgm:pt modelId="{4DF4BD1D-440D-9D4F-98BF-56C06E02BADD}" type="pres">
      <dgm:prSet presAssocID="{B95B8F25-4805-4E4B-8565-A92187E95F1B}" presName="rootComposite1" presStyleCnt="0"/>
      <dgm:spPr/>
    </dgm:pt>
    <dgm:pt modelId="{75DEBFAE-5942-0A49-9966-DE6836CB7B3F}" type="pres">
      <dgm:prSet presAssocID="{B95B8F25-4805-4E4B-8565-A92187E95F1B}" presName="rootText1" presStyleLbl="node0" presStyleIdx="0" presStyleCnt="2" custLinFactX="21000" custLinFactY="-26471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D181767A-57A7-8842-AC89-EE71CD10BB81}" type="pres">
      <dgm:prSet presAssocID="{B95B8F25-4805-4E4B-8565-A92187E95F1B}" presName="rootConnector1" presStyleLbl="node1" presStyleIdx="0" presStyleCnt="0"/>
      <dgm:spPr/>
      <dgm:t>
        <a:bodyPr/>
        <a:lstStyle/>
        <a:p>
          <a:endParaRPr lang="sv-SE"/>
        </a:p>
      </dgm:t>
    </dgm:pt>
    <dgm:pt modelId="{AFC20E61-8F84-714B-9938-4005B0ED2312}" type="pres">
      <dgm:prSet presAssocID="{B95B8F25-4805-4E4B-8565-A92187E95F1B}" presName="hierChild2" presStyleCnt="0"/>
      <dgm:spPr/>
    </dgm:pt>
    <dgm:pt modelId="{F5216C36-8235-4B43-A9D2-AD380C5F04BE}" type="pres">
      <dgm:prSet presAssocID="{B95B8F25-4805-4E4B-8565-A92187E95F1B}" presName="hierChild3" presStyleCnt="0"/>
      <dgm:spPr/>
    </dgm:pt>
    <dgm:pt modelId="{5AAD6A49-678E-7B46-81C5-A332B605B3B7}" type="pres">
      <dgm:prSet presAssocID="{A2FD53EE-9D63-0547-A93C-9A2D1E8A7E17}" presName="hierRoot1" presStyleCnt="0">
        <dgm:presLayoutVars>
          <dgm:hierBranch val="init"/>
        </dgm:presLayoutVars>
      </dgm:prSet>
      <dgm:spPr/>
    </dgm:pt>
    <dgm:pt modelId="{547512E6-D4AA-2D40-A02C-8F06A23CDF78}" type="pres">
      <dgm:prSet presAssocID="{A2FD53EE-9D63-0547-A93C-9A2D1E8A7E17}" presName="rootComposite1" presStyleCnt="0"/>
      <dgm:spPr/>
    </dgm:pt>
    <dgm:pt modelId="{2E821A4B-E72E-7941-BF55-860CA1D2419F}" type="pres">
      <dgm:prSet presAssocID="{A2FD53EE-9D63-0547-A93C-9A2D1E8A7E17}" presName="rootText1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EAEE8070-73BC-7C48-88FA-B38CCF97A22F}" type="pres">
      <dgm:prSet presAssocID="{A2FD53EE-9D63-0547-A93C-9A2D1E8A7E17}" presName="rootConnector1" presStyleLbl="asst0" presStyleIdx="0" presStyleCnt="0"/>
      <dgm:spPr/>
      <dgm:t>
        <a:bodyPr/>
        <a:lstStyle/>
        <a:p>
          <a:endParaRPr lang="sv-SE"/>
        </a:p>
      </dgm:t>
    </dgm:pt>
    <dgm:pt modelId="{5456FDF8-2891-D749-9C72-BDE04DB07462}" type="pres">
      <dgm:prSet presAssocID="{A2FD53EE-9D63-0547-A93C-9A2D1E8A7E17}" presName="hierChild2" presStyleCnt="0"/>
      <dgm:spPr/>
    </dgm:pt>
    <dgm:pt modelId="{190215A0-C49F-D746-9D49-E4AFCA94325F}" type="pres">
      <dgm:prSet presAssocID="{75E61C38-5B90-5945-833B-FA3EE0E2F6E0}" presName="Name37" presStyleLbl="parChTrans1D2" presStyleIdx="0" presStyleCnt="3"/>
      <dgm:spPr/>
      <dgm:t>
        <a:bodyPr/>
        <a:lstStyle/>
        <a:p>
          <a:endParaRPr lang="sv-SE"/>
        </a:p>
      </dgm:t>
    </dgm:pt>
    <dgm:pt modelId="{98B7B20E-3FCE-5440-9D76-DAD286A03884}" type="pres">
      <dgm:prSet presAssocID="{5156B9B9-02E9-B344-B5ED-6A9C636BD9E5}" presName="hierRoot2" presStyleCnt="0">
        <dgm:presLayoutVars>
          <dgm:hierBranch val="init"/>
        </dgm:presLayoutVars>
      </dgm:prSet>
      <dgm:spPr/>
    </dgm:pt>
    <dgm:pt modelId="{C0667D16-AE5F-BC44-9CDB-33B0920CA70C}" type="pres">
      <dgm:prSet presAssocID="{5156B9B9-02E9-B344-B5ED-6A9C636BD9E5}" presName="rootComposite" presStyleCnt="0"/>
      <dgm:spPr/>
    </dgm:pt>
    <dgm:pt modelId="{CA83F6A0-F85D-334F-9BB4-B66C85BA7108}" type="pres">
      <dgm:prSet presAssocID="{5156B9B9-02E9-B344-B5ED-6A9C636BD9E5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38EA5FCE-161D-FE45-885A-83EB558A477A}" type="pres">
      <dgm:prSet presAssocID="{5156B9B9-02E9-B344-B5ED-6A9C636BD9E5}" presName="rootConnector" presStyleLbl="node2" presStyleIdx="0" presStyleCnt="3"/>
      <dgm:spPr/>
      <dgm:t>
        <a:bodyPr/>
        <a:lstStyle/>
        <a:p>
          <a:endParaRPr lang="sv-SE"/>
        </a:p>
      </dgm:t>
    </dgm:pt>
    <dgm:pt modelId="{A53617D7-15BF-A140-B4A3-3A9B4DBE1512}" type="pres">
      <dgm:prSet presAssocID="{5156B9B9-02E9-B344-B5ED-6A9C636BD9E5}" presName="hierChild4" presStyleCnt="0"/>
      <dgm:spPr/>
    </dgm:pt>
    <dgm:pt modelId="{9038FBDD-3616-104E-8B15-B64D265C5D08}" type="pres">
      <dgm:prSet presAssocID="{5156B9B9-02E9-B344-B5ED-6A9C636BD9E5}" presName="hierChild5" presStyleCnt="0"/>
      <dgm:spPr/>
    </dgm:pt>
    <dgm:pt modelId="{038CBA82-72B0-0B4A-B4B4-0E015E4E78EA}" type="pres">
      <dgm:prSet presAssocID="{50C759F7-628B-6146-8170-3D3876452045}" presName="Name37" presStyleLbl="parChTrans1D2" presStyleIdx="1" presStyleCnt="3"/>
      <dgm:spPr/>
      <dgm:t>
        <a:bodyPr/>
        <a:lstStyle/>
        <a:p>
          <a:endParaRPr lang="sv-SE"/>
        </a:p>
      </dgm:t>
    </dgm:pt>
    <dgm:pt modelId="{CD1B5B2B-5B9F-AB4A-94EC-0C109B308DB8}" type="pres">
      <dgm:prSet presAssocID="{DABFDE9C-1DC8-3844-9BFE-AB6E8AD0607E}" presName="hierRoot2" presStyleCnt="0">
        <dgm:presLayoutVars>
          <dgm:hierBranch val="init"/>
        </dgm:presLayoutVars>
      </dgm:prSet>
      <dgm:spPr/>
    </dgm:pt>
    <dgm:pt modelId="{75998A94-315A-F445-A1C1-C8A6CDB89851}" type="pres">
      <dgm:prSet presAssocID="{DABFDE9C-1DC8-3844-9BFE-AB6E8AD0607E}" presName="rootComposite" presStyleCnt="0"/>
      <dgm:spPr/>
    </dgm:pt>
    <dgm:pt modelId="{4A76E66C-DAFA-A24A-85AE-0DEB0533C7FE}" type="pres">
      <dgm:prSet presAssocID="{DABFDE9C-1DC8-3844-9BFE-AB6E8AD0607E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D8C0A3AB-8E39-EE41-BF45-3F018079E0EE}" type="pres">
      <dgm:prSet presAssocID="{DABFDE9C-1DC8-3844-9BFE-AB6E8AD0607E}" presName="rootConnector" presStyleLbl="node2" presStyleIdx="1" presStyleCnt="3"/>
      <dgm:spPr/>
      <dgm:t>
        <a:bodyPr/>
        <a:lstStyle/>
        <a:p>
          <a:endParaRPr lang="sv-SE"/>
        </a:p>
      </dgm:t>
    </dgm:pt>
    <dgm:pt modelId="{2210A28B-AECE-D645-A0C9-225AA383E8FC}" type="pres">
      <dgm:prSet presAssocID="{DABFDE9C-1DC8-3844-9BFE-AB6E8AD0607E}" presName="hierChild4" presStyleCnt="0"/>
      <dgm:spPr/>
    </dgm:pt>
    <dgm:pt modelId="{F29F7DDC-B972-4644-B9DA-D50466CE6409}" type="pres">
      <dgm:prSet presAssocID="{DABFDE9C-1DC8-3844-9BFE-AB6E8AD0607E}" presName="hierChild5" presStyleCnt="0"/>
      <dgm:spPr/>
    </dgm:pt>
    <dgm:pt modelId="{2F05DB18-8B3D-BC4F-832C-E0926FA5D897}" type="pres">
      <dgm:prSet presAssocID="{DE120143-AB7F-4946-9D49-44ADDFE51A44}" presName="Name37" presStyleLbl="parChTrans1D2" presStyleIdx="2" presStyleCnt="3"/>
      <dgm:spPr/>
      <dgm:t>
        <a:bodyPr/>
        <a:lstStyle/>
        <a:p>
          <a:endParaRPr lang="sv-SE"/>
        </a:p>
      </dgm:t>
    </dgm:pt>
    <dgm:pt modelId="{F46C0D1E-1B22-184C-B30D-DA839543199F}" type="pres">
      <dgm:prSet presAssocID="{798A3ACB-3669-C542-8CE2-B17384890392}" presName="hierRoot2" presStyleCnt="0">
        <dgm:presLayoutVars>
          <dgm:hierBranch val="init"/>
        </dgm:presLayoutVars>
      </dgm:prSet>
      <dgm:spPr/>
    </dgm:pt>
    <dgm:pt modelId="{CD8784B2-E637-424C-AD0D-260BE7F6EF83}" type="pres">
      <dgm:prSet presAssocID="{798A3ACB-3669-C542-8CE2-B17384890392}" presName="rootComposite" presStyleCnt="0"/>
      <dgm:spPr/>
    </dgm:pt>
    <dgm:pt modelId="{7E536B3C-7513-D94E-ADE5-DD08B10C07B9}" type="pres">
      <dgm:prSet presAssocID="{798A3ACB-3669-C542-8CE2-B17384890392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1EA51935-0920-2A4E-A32C-C21C63C53963}" type="pres">
      <dgm:prSet presAssocID="{798A3ACB-3669-C542-8CE2-B17384890392}" presName="rootConnector" presStyleLbl="node2" presStyleIdx="2" presStyleCnt="3"/>
      <dgm:spPr/>
      <dgm:t>
        <a:bodyPr/>
        <a:lstStyle/>
        <a:p>
          <a:endParaRPr lang="sv-SE"/>
        </a:p>
      </dgm:t>
    </dgm:pt>
    <dgm:pt modelId="{1F8042D4-1218-5048-9D95-EA8B5662E469}" type="pres">
      <dgm:prSet presAssocID="{798A3ACB-3669-C542-8CE2-B17384890392}" presName="hierChild4" presStyleCnt="0"/>
      <dgm:spPr/>
    </dgm:pt>
    <dgm:pt modelId="{2CCF5EA0-31A4-AB45-B2B0-54347C786DE7}" type="pres">
      <dgm:prSet presAssocID="{798A3ACB-3669-C542-8CE2-B17384890392}" presName="hierChild5" presStyleCnt="0"/>
      <dgm:spPr/>
    </dgm:pt>
    <dgm:pt modelId="{4502D105-2CDB-CC45-9B5C-331701BF6B4B}" type="pres">
      <dgm:prSet presAssocID="{A2FD53EE-9D63-0547-A93C-9A2D1E8A7E17}" presName="hierChild3" presStyleCnt="0"/>
      <dgm:spPr/>
    </dgm:pt>
  </dgm:ptLst>
  <dgm:cxnLst>
    <dgm:cxn modelId="{EA8740A9-60F3-3340-B20A-00F7FDF3F773}" type="presOf" srcId="{A2FD53EE-9D63-0547-A93C-9A2D1E8A7E17}" destId="{EAEE8070-73BC-7C48-88FA-B38CCF97A22F}" srcOrd="1" destOrd="0" presId="urn:microsoft.com/office/officeart/2005/8/layout/orgChart1"/>
    <dgm:cxn modelId="{6E37E8F1-29E2-2B4E-A627-8326C0B25981}" type="presOf" srcId="{50C759F7-628B-6146-8170-3D3876452045}" destId="{038CBA82-72B0-0B4A-B4B4-0E015E4E78EA}" srcOrd="0" destOrd="0" presId="urn:microsoft.com/office/officeart/2005/8/layout/orgChart1"/>
    <dgm:cxn modelId="{3A8D8D1A-0001-9F46-8B06-D19DF1D6B43B}" type="presOf" srcId="{A2FD53EE-9D63-0547-A93C-9A2D1E8A7E17}" destId="{2E821A4B-E72E-7941-BF55-860CA1D2419F}" srcOrd="0" destOrd="0" presId="urn:microsoft.com/office/officeart/2005/8/layout/orgChart1"/>
    <dgm:cxn modelId="{6E636D03-CE61-8941-852F-FA4D0B63E35D}" srcId="{A2FD53EE-9D63-0547-A93C-9A2D1E8A7E17}" destId="{DABFDE9C-1DC8-3844-9BFE-AB6E8AD0607E}" srcOrd="1" destOrd="0" parTransId="{50C759F7-628B-6146-8170-3D3876452045}" sibTransId="{AA58A997-FC26-0745-ACC0-F8C574BF314A}"/>
    <dgm:cxn modelId="{4C478D2E-9C73-604C-8661-909C1C47D3E8}" type="presOf" srcId="{B95B8F25-4805-4E4B-8565-A92187E95F1B}" destId="{75DEBFAE-5942-0A49-9966-DE6836CB7B3F}" srcOrd="0" destOrd="0" presId="urn:microsoft.com/office/officeart/2005/8/layout/orgChart1"/>
    <dgm:cxn modelId="{AEC560B9-7F65-DC4C-97EE-51A3906CEEB2}" srcId="{A2FD53EE-9D63-0547-A93C-9A2D1E8A7E17}" destId="{5156B9B9-02E9-B344-B5ED-6A9C636BD9E5}" srcOrd="0" destOrd="0" parTransId="{75E61C38-5B90-5945-833B-FA3EE0E2F6E0}" sibTransId="{C656C920-B3D6-024A-840D-E0ACE2170E13}"/>
    <dgm:cxn modelId="{6AA0C838-E303-A645-A16B-5B825D2A3375}" type="presOf" srcId="{D0E3CA31-A028-3348-A957-1D07D8EC63C2}" destId="{AFC7CF81-BCED-1848-B703-C82630BB28BC}" srcOrd="0" destOrd="0" presId="urn:microsoft.com/office/officeart/2005/8/layout/orgChart1"/>
    <dgm:cxn modelId="{7B69E64F-EA23-D047-9105-6746AC2B0ED0}" type="presOf" srcId="{5156B9B9-02E9-B344-B5ED-6A9C636BD9E5}" destId="{CA83F6A0-F85D-334F-9BB4-B66C85BA7108}" srcOrd="0" destOrd="0" presId="urn:microsoft.com/office/officeart/2005/8/layout/orgChart1"/>
    <dgm:cxn modelId="{62B3FF16-3408-3C4D-B0D1-D84F36A0C801}" srcId="{D0E3CA31-A028-3348-A957-1D07D8EC63C2}" destId="{A2FD53EE-9D63-0547-A93C-9A2D1E8A7E17}" srcOrd="1" destOrd="0" parTransId="{CA731769-8D9D-B146-9212-714A27A25ECD}" sibTransId="{0D62C674-81CC-6B47-ADCC-6F5ED2A4E9AD}"/>
    <dgm:cxn modelId="{54745215-C044-CC47-9D18-96A6882A6BF4}" srcId="{A2FD53EE-9D63-0547-A93C-9A2D1E8A7E17}" destId="{798A3ACB-3669-C542-8CE2-B17384890392}" srcOrd="2" destOrd="0" parTransId="{DE120143-AB7F-4946-9D49-44ADDFE51A44}" sibTransId="{89BA0E5D-9FA9-5B47-8533-14A298D3FA8C}"/>
    <dgm:cxn modelId="{0508A7D1-B7C9-4042-9F90-57E017CBE341}" type="presOf" srcId="{DE120143-AB7F-4946-9D49-44ADDFE51A44}" destId="{2F05DB18-8B3D-BC4F-832C-E0926FA5D897}" srcOrd="0" destOrd="0" presId="urn:microsoft.com/office/officeart/2005/8/layout/orgChart1"/>
    <dgm:cxn modelId="{05CD4666-66F3-DB47-A06A-6C3B59B54573}" type="presOf" srcId="{DABFDE9C-1DC8-3844-9BFE-AB6E8AD0607E}" destId="{4A76E66C-DAFA-A24A-85AE-0DEB0533C7FE}" srcOrd="0" destOrd="0" presId="urn:microsoft.com/office/officeart/2005/8/layout/orgChart1"/>
    <dgm:cxn modelId="{3CAFC08B-6AC2-7545-B1EB-AA894DC491B7}" type="presOf" srcId="{5156B9B9-02E9-B344-B5ED-6A9C636BD9E5}" destId="{38EA5FCE-161D-FE45-885A-83EB558A477A}" srcOrd="1" destOrd="0" presId="urn:microsoft.com/office/officeart/2005/8/layout/orgChart1"/>
    <dgm:cxn modelId="{76994A8F-16EF-544E-9D4E-35EDEAB27177}" srcId="{D0E3CA31-A028-3348-A957-1D07D8EC63C2}" destId="{B95B8F25-4805-4E4B-8565-A92187E95F1B}" srcOrd="0" destOrd="0" parTransId="{D6C52AAF-8ADF-0E45-8052-EC4AF2E80E7A}" sibTransId="{A7B205FC-3075-EA4D-B5E2-6716913DC1B1}"/>
    <dgm:cxn modelId="{4EF95313-8149-BB4A-BC53-BAD3EACF5FB5}" type="presOf" srcId="{DABFDE9C-1DC8-3844-9BFE-AB6E8AD0607E}" destId="{D8C0A3AB-8E39-EE41-BF45-3F018079E0EE}" srcOrd="1" destOrd="0" presId="urn:microsoft.com/office/officeart/2005/8/layout/orgChart1"/>
    <dgm:cxn modelId="{966BFC96-A67A-4440-B45A-49D6A500DD01}" type="presOf" srcId="{798A3ACB-3669-C542-8CE2-B17384890392}" destId="{1EA51935-0920-2A4E-A32C-C21C63C53963}" srcOrd="1" destOrd="0" presId="urn:microsoft.com/office/officeart/2005/8/layout/orgChart1"/>
    <dgm:cxn modelId="{1D3BFDF2-51AC-764B-B294-317A5770F073}" type="presOf" srcId="{B95B8F25-4805-4E4B-8565-A92187E95F1B}" destId="{D181767A-57A7-8842-AC89-EE71CD10BB81}" srcOrd="1" destOrd="0" presId="urn:microsoft.com/office/officeart/2005/8/layout/orgChart1"/>
    <dgm:cxn modelId="{DCF09921-5FDA-834F-B46E-F4094EAF73E9}" type="presOf" srcId="{75E61C38-5B90-5945-833B-FA3EE0E2F6E0}" destId="{190215A0-C49F-D746-9D49-E4AFCA94325F}" srcOrd="0" destOrd="0" presId="urn:microsoft.com/office/officeart/2005/8/layout/orgChart1"/>
    <dgm:cxn modelId="{41E8D506-C7F0-D94D-B81E-420A6AA131E6}" type="presOf" srcId="{798A3ACB-3669-C542-8CE2-B17384890392}" destId="{7E536B3C-7513-D94E-ADE5-DD08B10C07B9}" srcOrd="0" destOrd="0" presId="urn:microsoft.com/office/officeart/2005/8/layout/orgChart1"/>
    <dgm:cxn modelId="{35537347-268E-8547-B02C-70DA80ACC1C4}" type="presParOf" srcId="{AFC7CF81-BCED-1848-B703-C82630BB28BC}" destId="{FE2BF718-A41F-7F46-9B66-6EE4D44B191C}" srcOrd="0" destOrd="0" presId="urn:microsoft.com/office/officeart/2005/8/layout/orgChart1"/>
    <dgm:cxn modelId="{F22562D0-0A99-8F49-808E-DAD3EAA17B2B}" type="presParOf" srcId="{FE2BF718-A41F-7F46-9B66-6EE4D44B191C}" destId="{4DF4BD1D-440D-9D4F-98BF-56C06E02BADD}" srcOrd="0" destOrd="0" presId="urn:microsoft.com/office/officeart/2005/8/layout/orgChart1"/>
    <dgm:cxn modelId="{9462713B-CF04-4B48-B349-FF0F43AD7429}" type="presParOf" srcId="{4DF4BD1D-440D-9D4F-98BF-56C06E02BADD}" destId="{75DEBFAE-5942-0A49-9966-DE6836CB7B3F}" srcOrd="0" destOrd="0" presId="urn:microsoft.com/office/officeart/2005/8/layout/orgChart1"/>
    <dgm:cxn modelId="{45B853C0-5956-8048-9AB5-DC10081CDAE7}" type="presParOf" srcId="{4DF4BD1D-440D-9D4F-98BF-56C06E02BADD}" destId="{D181767A-57A7-8842-AC89-EE71CD10BB81}" srcOrd="1" destOrd="0" presId="urn:microsoft.com/office/officeart/2005/8/layout/orgChart1"/>
    <dgm:cxn modelId="{1B2987D6-E6FD-014C-9477-B2DA7D497F76}" type="presParOf" srcId="{FE2BF718-A41F-7F46-9B66-6EE4D44B191C}" destId="{AFC20E61-8F84-714B-9938-4005B0ED2312}" srcOrd="1" destOrd="0" presId="urn:microsoft.com/office/officeart/2005/8/layout/orgChart1"/>
    <dgm:cxn modelId="{EEC59E1F-3DCD-544C-82BE-7AA93494427C}" type="presParOf" srcId="{FE2BF718-A41F-7F46-9B66-6EE4D44B191C}" destId="{F5216C36-8235-4B43-A9D2-AD380C5F04BE}" srcOrd="2" destOrd="0" presId="urn:microsoft.com/office/officeart/2005/8/layout/orgChart1"/>
    <dgm:cxn modelId="{44EAA0E9-AECA-2849-A79D-9480FAAC9C3C}" type="presParOf" srcId="{AFC7CF81-BCED-1848-B703-C82630BB28BC}" destId="{5AAD6A49-678E-7B46-81C5-A332B605B3B7}" srcOrd="1" destOrd="0" presId="urn:microsoft.com/office/officeart/2005/8/layout/orgChart1"/>
    <dgm:cxn modelId="{BC77614B-5E94-F34A-BBCB-C0300BBBDBB4}" type="presParOf" srcId="{5AAD6A49-678E-7B46-81C5-A332B605B3B7}" destId="{547512E6-D4AA-2D40-A02C-8F06A23CDF78}" srcOrd="0" destOrd="0" presId="urn:microsoft.com/office/officeart/2005/8/layout/orgChart1"/>
    <dgm:cxn modelId="{2DF86BC5-F03B-C34E-8047-5F2CE41562C8}" type="presParOf" srcId="{547512E6-D4AA-2D40-A02C-8F06A23CDF78}" destId="{2E821A4B-E72E-7941-BF55-860CA1D2419F}" srcOrd="0" destOrd="0" presId="urn:microsoft.com/office/officeart/2005/8/layout/orgChart1"/>
    <dgm:cxn modelId="{B6FB5C89-06B4-FB4D-8E84-0EA582BDC20A}" type="presParOf" srcId="{547512E6-D4AA-2D40-A02C-8F06A23CDF78}" destId="{EAEE8070-73BC-7C48-88FA-B38CCF97A22F}" srcOrd="1" destOrd="0" presId="urn:microsoft.com/office/officeart/2005/8/layout/orgChart1"/>
    <dgm:cxn modelId="{624B35F6-D913-AA46-BBFD-5A6847AC83B4}" type="presParOf" srcId="{5AAD6A49-678E-7B46-81C5-A332B605B3B7}" destId="{5456FDF8-2891-D749-9C72-BDE04DB07462}" srcOrd="1" destOrd="0" presId="urn:microsoft.com/office/officeart/2005/8/layout/orgChart1"/>
    <dgm:cxn modelId="{B811228F-3A52-8344-A9F1-C255E235AC4D}" type="presParOf" srcId="{5456FDF8-2891-D749-9C72-BDE04DB07462}" destId="{190215A0-C49F-D746-9D49-E4AFCA94325F}" srcOrd="0" destOrd="0" presId="urn:microsoft.com/office/officeart/2005/8/layout/orgChart1"/>
    <dgm:cxn modelId="{6D111F65-AA56-924E-803A-A038F7FB0D51}" type="presParOf" srcId="{5456FDF8-2891-D749-9C72-BDE04DB07462}" destId="{98B7B20E-3FCE-5440-9D76-DAD286A03884}" srcOrd="1" destOrd="0" presId="urn:microsoft.com/office/officeart/2005/8/layout/orgChart1"/>
    <dgm:cxn modelId="{BDC10496-50A8-8B43-AB4C-0E1B179FA009}" type="presParOf" srcId="{98B7B20E-3FCE-5440-9D76-DAD286A03884}" destId="{C0667D16-AE5F-BC44-9CDB-33B0920CA70C}" srcOrd="0" destOrd="0" presId="urn:microsoft.com/office/officeart/2005/8/layout/orgChart1"/>
    <dgm:cxn modelId="{B20EFD9F-8379-0349-9590-68062D273A98}" type="presParOf" srcId="{C0667D16-AE5F-BC44-9CDB-33B0920CA70C}" destId="{CA83F6A0-F85D-334F-9BB4-B66C85BA7108}" srcOrd="0" destOrd="0" presId="urn:microsoft.com/office/officeart/2005/8/layout/orgChart1"/>
    <dgm:cxn modelId="{D04EE4B9-8CC7-C349-BE65-339B3F9A0266}" type="presParOf" srcId="{C0667D16-AE5F-BC44-9CDB-33B0920CA70C}" destId="{38EA5FCE-161D-FE45-885A-83EB558A477A}" srcOrd="1" destOrd="0" presId="urn:microsoft.com/office/officeart/2005/8/layout/orgChart1"/>
    <dgm:cxn modelId="{932D18D3-3916-8247-A840-D5B29FCE8629}" type="presParOf" srcId="{98B7B20E-3FCE-5440-9D76-DAD286A03884}" destId="{A53617D7-15BF-A140-B4A3-3A9B4DBE1512}" srcOrd="1" destOrd="0" presId="urn:microsoft.com/office/officeart/2005/8/layout/orgChart1"/>
    <dgm:cxn modelId="{13BF9A55-5286-7A4C-A022-D2FF6D571E96}" type="presParOf" srcId="{98B7B20E-3FCE-5440-9D76-DAD286A03884}" destId="{9038FBDD-3616-104E-8B15-B64D265C5D08}" srcOrd="2" destOrd="0" presId="urn:microsoft.com/office/officeart/2005/8/layout/orgChart1"/>
    <dgm:cxn modelId="{D80997D1-AD5A-3B45-8319-AEE25473B9B0}" type="presParOf" srcId="{5456FDF8-2891-D749-9C72-BDE04DB07462}" destId="{038CBA82-72B0-0B4A-B4B4-0E015E4E78EA}" srcOrd="2" destOrd="0" presId="urn:microsoft.com/office/officeart/2005/8/layout/orgChart1"/>
    <dgm:cxn modelId="{AF6DF0EE-B7B7-BE4F-BCF2-B2B0AF670084}" type="presParOf" srcId="{5456FDF8-2891-D749-9C72-BDE04DB07462}" destId="{CD1B5B2B-5B9F-AB4A-94EC-0C109B308DB8}" srcOrd="3" destOrd="0" presId="urn:microsoft.com/office/officeart/2005/8/layout/orgChart1"/>
    <dgm:cxn modelId="{606890EF-A135-C942-AB54-73EDF772E32E}" type="presParOf" srcId="{CD1B5B2B-5B9F-AB4A-94EC-0C109B308DB8}" destId="{75998A94-315A-F445-A1C1-C8A6CDB89851}" srcOrd="0" destOrd="0" presId="urn:microsoft.com/office/officeart/2005/8/layout/orgChart1"/>
    <dgm:cxn modelId="{9952EC3B-36F8-164E-8662-4B9DE591D8FC}" type="presParOf" srcId="{75998A94-315A-F445-A1C1-C8A6CDB89851}" destId="{4A76E66C-DAFA-A24A-85AE-0DEB0533C7FE}" srcOrd="0" destOrd="0" presId="urn:microsoft.com/office/officeart/2005/8/layout/orgChart1"/>
    <dgm:cxn modelId="{1970B7F1-ADE9-7848-A3A0-D37E4E3CAD85}" type="presParOf" srcId="{75998A94-315A-F445-A1C1-C8A6CDB89851}" destId="{D8C0A3AB-8E39-EE41-BF45-3F018079E0EE}" srcOrd="1" destOrd="0" presId="urn:microsoft.com/office/officeart/2005/8/layout/orgChart1"/>
    <dgm:cxn modelId="{C4178EFD-949A-444E-88FF-432DF3FBB1CA}" type="presParOf" srcId="{CD1B5B2B-5B9F-AB4A-94EC-0C109B308DB8}" destId="{2210A28B-AECE-D645-A0C9-225AA383E8FC}" srcOrd="1" destOrd="0" presId="urn:microsoft.com/office/officeart/2005/8/layout/orgChart1"/>
    <dgm:cxn modelId="{F4D81C21-11CB-F64B-9BE6-AC319F7C32E5}" type="presParOf" srcId="{CD1B5B2B-5B9F-AB4A-94EC-0C109B308DB8}" destId="{F29F7DDC-B972-4644-B9DA-D50466CE6409}" srcOrd="2" destOrd="0" presId="urn:microsoft.com/office/officeart/2005/8/layout/orgChart1"/>
    <dgm:cxn modelId="{7481F73F-0616-6C42-B738-80D5E7389944}" type="presParOf" srcId="{5456FDF8-2891-D749-9C72-BDE04DB07462}" destId="{2F05DB18-8B3D-BC4F-832C-E0926FA5D897}" srcOrd="4" destOrd="0" presId="urn:microsoft.com/office/officeart/2005/8/layout/orgChart1"/>
    <dgm:cxn modelId="{43D4F788-0952-284B-80FE-2CF59F9468D8}" type="presParOf" srcId="{5456FDF8-2891-D749-9C72-BDE04DB07462}" destId="{F46C0D1E-1B22-184C-B30D-DA839543199F}" srcOrd="5" destOrd="0" presId="urn:microsoft.com/office/officeart/2005/8/layout/orgChart1"/>
    <dgm:cxn modelId="{C1EA8076-DA1C-134A-BBAA-72FF4EBAAAA5}" type="presParOf" srcId="{F46C0D1E-1B22-184C-B30D-DA839543199F}" destId="{CD8784B2-E637-424C-AD0D-260BE7F6EF83}" srcOrd="0" destOrd="0" presId="urn:microsoft.com/office/officeart/2005/8/layout/orgChart1"/>
    <dgm:cxn modelId="{84223ACA-7326-0D4F-8357-9CE8D2F33261}" type="presParOf" srcId="{CD8784B2-E637-424C-AD0D-260BE7F6EF83}" destId="{7E536B3C-7513-D94E-ADE5-DD08B10C07B9}" srcOrd="0" destOrd="0" presId="urn:microsoft.com/office/officeart/2005/8/layout/orgChart1"/>
    <dgm:cxn modelId="{BFF95DC2-7CC1-B942-831E-1CB124DF4C31}" type="presParOf" srcId="{CD8784B2-E637-424C-AD0D-260BE7F6EF83}" destId="{1EA51935-0920-2A4E-A32C-C21C63C53963}" srcOrd="1" destOrd="0" presId="urn:microsoft.com/office/officeart/2005/8/layout/orgChart1"/>
    <dgm:cxn modelId="{4D5ED00A-6063-8647-9B0E-57DA728F7F89}" type="presParOf" srcId="{F46C0D1E-1B22-184C-B30D-DA839543199F}" destId="{1F8042D4-1218-5048-9D95-EA8B5662E469}" srcOrd="1" destOrd="0" presId="urn:microsoft.com/office/officeart/2005/8/layout/orgChart1"/>
    <dgm:cxn modelId="{B1F65334-8911-D846-8685-877E60300DCB}" type="presParOf" srcId="{F46C0D1E-1B22-184C-B30D-DA839543199F}" destId="{2CCF5EA0-31A4-AB45-B2B0-54347C786DE7}" srcOrd="2" destOrd="0" presId="urn:microsoft.com/office/officeart/2005/8/layout/orgChart1"/>
    <dgm:cxn modelId="{F51FD5EB-52E3-C146-A0B3-741E7A904FD7}" type="presParOf" srcId="{5AAD6A49-678E-7B46-81C5-A332B605B3B7}" destId="{4502D105-2CDB-CC45-9B5C-331701BF6B4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05DB18-8B3D-BC4F-832C-E0926FA5D897}">
      <dsp:nvSpPr>
        <dsp:cNvPr id="0" name=""/>
        <dsp:cNvSpPr/>
      </dsp:nvSpPr>
      <dsp:spPr>
        <a:xfrm>
          <a:off x="3048000" y="1999540"/>
          <a:ext cx="2156482" cy="374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132"/>
              </a:lnTo>
              <a:lnTo>
                <a:pt x="2156482" y="187132"/>
              </a:lnTo>
              <a:lnTo>
                <a:pt x="2156482" y="37426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8CBA82-72B0-0B4A-B4B4-0E015E4E78EA}">
      <dsp:nvSpPr>
        <dsp:cNvPr id="0" name=""/>
        <dsp:cNvSpPr/>
      </dsp:nvSpPr>
      <dsp:spPr>
        <a:xfrm>
          <a:off x="3002280" y="1999540"/>
          <a:ext cx="91440" cy="3742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426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0215A0-C49F-D746-9D49-E4AFCA94325F}">
      <dsp:nvSpPr>
        <dsp:cNvPr id="0" name=""/>
        <dsp:cNvSpPr/>
      </dsp:nvSpPr>
      <dsp:spPr>
        <a:xfrm>
          <a:off x="891517" y="1999540"/>
          <a:ext cx="2156482" cy="374265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187132"/>
              </a:lnTo>
              <a:lnTo>
                <a:pt x="0" y="187132"/>
              </a:lnTo>
              <a:lnTo>
                <a:pt x="0" y="37426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DEBFAE-5942-0A49-9966-DE6836CB7B3F}">
      <dsp:nvSpPr>
        <dsp:cNvPr id="0" name=""/>
        <dsp:cNvSpPr/>
      </dsp:nvSpPr>
      <dsp:spPr>
        <a:xfrm>
          <a:off x="2156891" y="0"/>
          <a:ext cx="1782216" cy="8911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300" kern="1200" dirty="0"/>
            <a:t>Systemägare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300" kern="1200" dirty="0"/>
            <a:t>Carl-Gunnar Höglund (SLL)</a:t>
          </a:r>
        </a:p>
      </dsp:txBody>
      <dsp:txXfrm>
        <a:off x="2156891" y="0"/>
        <a:ext cx="1782216" cy="891108"/>
      </dsp:txXfrm>
    </dsp:sp>
    <dsp:sp modelId="{2E821A4B-E72E-7941-BF55-860CA1D2419F}">
      <dsp:nvSpPr>
        <dsp:cNvPr id="0" name=""/>
        <dsp:cNvSpPr/>
      </dsp:nvSpPr>
      <dsp:spPr>
        <a:xfrm>
          <a:off x="2156891" y="1108432"/>
          <a:ext cx="1782216" cy="8911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300" kern="1200" dirty="0"/>
            <a:t>Förvaltningsledare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300" kern="1200" dirty="0"/>
            <a:t>Jenny Eltes (konsult)</a:t>
          </a:r>
        </a:p>
      </dsp:txBody>
      <dsp:txXfrm>
        <a:off x="2156891" y="1108432"/>
        <a:ext cx="1782216" cy="891108"/>
      </dsp:txXfrm>
    </dsp:sp>
    <dsp:sp modelId="{CA83F6A0-F85D-334F-9BB4-B66C85BA7108}">
      <dsp:nvSpPr>
        <dsp:cNvPr id="0" name=""/>
        <dsp:cNvSpPr/>
      </dsp:nvSpPr>
      <dsp:spPr>
        <a:xfrm>
          <a:off x="409" y="2373806"/>
          <a:ext cx="1782216" cy="8911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300" kern="1200" dirty="0"/>
            <a:t>Systemförvaltare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300" kern="1200" dirty="0"/>
            <a:t>Jakob Hillberg (konsult)</a:t>
          </a:r>
          <a:br>
            <a:rPr lang="sv-SE" sz="1300" kern="1200" dirty="0"/>
          </a:br>
          <a:r>
            <a:rPr lang="sv-SE" sz="1300" kern="1200" dirty="0"/>
            <a:t>Anne-Louise Nordqvist (SLL)</a:t>
          </a:r>
        </a:p>
      </dsp:txBody>
      <dsp:txXfrm>
        <a:off x="409" y="2373806"/>
        <a:ext cx="1782216" cy="891108"/>
      </dsp:txXfrm>
    </dsp:sp>
    <dsp:sp modelId="{4A76E66C-DAFA-A24A-85AE-0DEB0533C7FE}">
      <dsp:nvSpPr>
        <dsp:cNvPr id="0" name=""/>
        <dsp:cNvSpPr/>
      </dsp:nvSpPr>
      <dsp:spPr>
        <a:xfrm>
          <a:off x="2156891" y="2373806"/>
          <a:ext cx="1782216" cy="8911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300" kern="1200" dirty="0"/>
            <a:t>Tjänsteförvaltare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300" kern="1200" dirty="0"/>
            <a:t>Sofia </a:t>
          </a:r>
          <a:r>
            <a:rPr lang="sv-SE" sz="1300" kern="1200" dirty="0" err="1"/>
            <a:t>Sjölén</a:t>
          </a:r>
          <a:r>
            <a:rPr lang="sv-SE" sz="1300" kern="1200" dirty="0"/>
            <a:t> (konsult)</a:t>
          </a:r>
        </a:p>
      </dsp:txBody>
      <dsp:txXfrm>
        <a:off x="2156891" y="2373806"/>
        <a:ext cx="1782216" cy="891108"/>
      </dsp:txXfrm>
    </dsp:sp>
    <dsp:sp modelId="{7E536B3C-7513-D94E-ADE5-DD08B10C07B9}">
      <dsp:nvSpPr>
        <dsp:cNvPr id="0" name=""/>
        <dsp:cNvSpPr/>
      </dsp:nvSpPr>
      <dsp:spPr>
        <a:xfrm>
          <a:off x="4313373" y="2373806"/>
          <a:ext cx="1782216" cy="8911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300" kern="1200" dirty="0"/>
            <a:t>Införande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300" i="1" kern="1200" dirty="0"/>
            <a:t>Vakant</a:t>
          </a:r>
        </a:p>
      </dsp:txBody>
      <dsp:txXfrm>
        <a:off x="4313373" y="2373806"/>
        <a:ext cx="1782216" cy="8911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1C3C69-F481-4F2C-A320-1E360B3BBC79}" type="datetimeFigureOut">
              <a:rPr lang="sv-SE" smtClean="0"/>
              <a:pPr/>
              <a:t>2017-12-14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ABE25-5EDC-4F4E-8362-203947644F86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5107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1" dirty="0"/>
              <a:t>Integrerad</a:t>
            </a:r>
            <a:r>
              <a:rPr lang="sv-SE" b="1" baseline="0" dirty="0"/>
              <a:t> med vårdsystem</a:t>
            </a:r>
            <a:endParaRPr lang="sv-SE" b="1" dirty="0"/>
          </a:p>
          <a:p>
            <a:pPr marL="228600" indent="-228600">
              <a:buAutoNum type="arabicPeriod"/>
            </a:pPr>
            <a:r>
              <a:rPr lang="sv-SE" dirty="0"/>
              <a:t>Vården initierar / tillgängliggör formulär för invånaren från vårdsystemet. Om önskas kan den Fristående</a:t>
            </a:r>
            <a:r>
              <a:rPr lang="sv-SE" baseline="0" dirty="0"/>
              <a:t> Skapa-modulen användas för att skapa enkätmallen</a:t>
            </a:r>
          </a:p>
          <a:p>
            <a:pPr marL="228600" indent="-228600">
              <a:buAutoNum type="arabicPeriod"/>
            </a:pPr>
            <a:r>
              <a:rPr lang="sv-SE" baseline="0" dirty="0"/>
              <a:t>Invånaren får meddelande till sin inkorg, fyller i och skickar tillbaka</a:t>
            </a:r>
          </a:p>
          <a:p>
            <a:pPr marL="228600" indent="-228600">
              <a:buAutoNum type="arabicPeriod"/>
            </a:pPr>
            <a:endParaRPr lang="sv-SE" baseline="0" dirty="0"/>
          </a:p>
          <a:p>
            <a:pPr marL="0" indent="0">
              <a:buNone/>
            </a:pPr>
            <a:r>
              <a:rPr lang="sv-SE" b="1" baseline="0" dirty="0"/>
              <a:t>Fristående </a:t>
            </a:r>
            <a:r>
              <a:rPr lang="sv-SE" b="1" baseline="0" dirty="0" smtClean="0"/>
              <a:t>Formulär</a:t>
            </a:r>
            <a:endParaRPr lang="sv-SE" b="1" baseline="0" dirty="0"/>
          </a:p>
          <a:p>
            <a:pPr marL="0" indent="0">
              <a:buNone/>
            </a:pPr>
            <a:r>
              <a:rPr lang="sv-SE" baseline="0" dirty="0"/>
              <a:t>1. Vårdpersonal använder fristående nationella e-tjänster för att skapa och skicka ut formulär. Inloggning via </a:t>
            </a:r>
            <a:r>
              <a:rPr lang="sv-SE" baseline="0" dirty="0" err="1"/>
              <a:t>vardprofession.se</a:t>
            </a:r>
            <a:endParaRPr lang="sv-SE" baseline="0" dirty="0"/>
          </a:p>
          <a:p>
            <a:pPr marL="0" indent="0">
              <a:buNone/>
            </a:pPr>
            <a:r>
              <a:rPr lang="sv-SE" baseline="0" dirty="0"/>
              <a:t>2. Invånaren får meddelande till sin inkorg, fyller i och skickar tillbaka</a:t>
            </a:r>
          </a:p>
          <a:p>
            <a:pPr marL="0" indent="0">
              <a:buNone/>
            </a:pPr>
            <a:r>
              <a:rPr lang="sv-SE" baseline="0" dirty="0"/>
              <a:t>3. Vårdpersonal tittar på den ifyllda enkäten i den fristående tjänsten, exporterar enkäten till önskad lagringsyta</a:t>
            </a:r>
          </a:p>
          <a:p>
            <a:pPr marL="228600" indent="-228600">
              <a:buAutoNum type="arabicPeriod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5B6FB-17D1-184F-8C58-E34F3B880677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8701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ABE25-5EDC-4F4E-8362-203947644F86}" type="slidenum">
              <a:rPr lang="sv-SE" smtClean="0"/>
              <a:pPr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3632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ABE25-5EDC-4F4E-8362-203947644F86}" type="slidenum">
              <a:rPr lang="sv-SE" smtClean="0"/>
              <a:pPr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748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v-SE" dirty="0"/>
              <a:t>Steg</a:t>
            </a:r>
            <a:r>
              <a:rPr lang="sv-SE" baseline="0" dirty="0"/>
              <a:t> 2 Skapa innehåll för startsida på formulär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steg två kan du skapa en startsida till formuläret. Om formuläret inte ska ha en startsida kan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 lämna denna sida tom och klicka på Spara och gå vidare.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 kan lägga till en bild på formulärets startsida samt skriva en inledande text. Du kan även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ange en länk till mer information samt en villkorstext för formuläret.</a:t>
            </a:r>
          </a:p>
          <a:p>
            <a:endParaRPr lang="sv-SE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v-SE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Bild: 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Här kan du välja att ladda upp en egen bild. När du har laddat upp en bild kan du även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välja om du vill byta eller ta bort bilden.</a:t>
            </a:r>
          </a:p>
          <a:p>
            <a:r>
              <a:rPr lang="sv-SE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Inledande text: 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Förutom att den inledande texten visas här på startsidan, visas den även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 inkorgsmeddelande för invånaren.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Texten kan formateras på följande sätt: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Rubrik: # framför texten (#text)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Underrubrik: ## framför texten (##text)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Kursiv text: omgärda text med * (*text*)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Fetstil: omgärda text med ** (**text**)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Punktlista: skapa ny punkt i punktlista med * och mellanslag före texten (* text)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Ny rad: skapa ny rad med &lt;</a:t>
            </a:r>
            <a:r>
              <a:rPr lang="sv-SE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(text &lt;</a:t>
            </a:r>
            <a:r>
              <a:rPr lang="sv-SE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&gt;)</a:t>
            </a:r>
          </a:p>
          <a:p>
            <a:r>
              <a:rPr lang="sv-SE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Informationslänk: 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Skriv in en länk till eventuell övrig information, till exempel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http://www.1177.se. Texten ”Klicka här för mer information” kommer att visas i formuläret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och vara klickbar. Tänk på att länken måste börja med http:// eller https://.</a:t>
            </a:r>
          </a:p>
          <a:p>
            <a:r>
              <a:rPr lang="sv-SE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Villkorstext: 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Villkorstexten kan exempelvis användas för att meddela patienten särskild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 som är viktig att ta del av. Texten kommer att visas med en klickruta i anslutning,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Ange en länk till mer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Lägg till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bild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Lägg till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text på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startsidan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Ange en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villkorstext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vilken patienten måste klicka i för att kunna besvara formuläret. Rubriken för villkorstexten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är ”Villkor” och kan inte ändras.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Vartefter du skriver i fälten till höger på sidan visas innehållet i byggarean till vänster. När du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är klar klickar du Spara eller Spara och gå vidare för att komma till nästa steg, vilket är att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lägga till frågor i formuläret.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 kan välja att gå tillbaka till föregående steg genom att klicka på Föregående steg. Välj då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att spara först om du vill ha kvar dina ändringar.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ABE25-5EDC-4F4E-8362-203947644F86}" type="slidenum">
              <a:rPr lang="sv-SE" smtClean="0"/>
              <a:pPr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8209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ett besvarat formulär syns alla svarsalternativ som patienten kunde välja mellan. Patientens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val är markerat med fet stil och inringat i de fall det finns flera val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ABE25-5EDC-4F4E-8362-203947644F86}" type="slidenum">
              <a:rPr lang="sv-SE" smtClean="0"/>
              <a:pPr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9002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ABE25-5EDC-4F4E-8362-203947644F86}" type="slidenum">
              <a:rPr lang="sv-SE" smtClean="0"/>
              <a:pPr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261742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1" dirty="0"/>
              <a:t>Integrerad</a:t>
            </a:r>
            <a:r>
              <a:rPr lang="sv-SE" b="1" baseline="0" dirty="0"/>
              <a:t> med vårdsystem</a:t>
            </a:r>
            <a:endParaRPr lang="sv-SE" b="1" dirty="0"/>
          </a:p>
          <a:p>
            <a:pPr marL="228600" indent="-228600">
              <a:buAutoNum type="arabicPeriod"/>
            </a:pPr>
            <a:r>
              <a:rPr lang="sv-SE" dirty="0"/>
              <a:t>Vården initierar / tillgängliggör formulär för invånaren från vårdsystemet. Om önskas kan den Fristående</a:t>
            </a:r>
            <a:r>
              <a:rPr lang="sv-SE" baseline="0" dirty="0"/>
              <a:t> Skapa-modulen användas för att skapa enkätmallen</a:t>
            </a:r>
          </a:p>
          <a:p>
            <a:pPr marL="228600" indent="-228600">
              <a:buAutoNum type="arabicPeriod"/>
            </a:pPr>
            <a:r>
              <a:rPr lang="sv-SE" baseline="0" dirty="0"/>
              <a:t>Invånaren får meddelande till sin inkorg, fyller i och skickar tillbaka</a:t>
            </a:r>
          </a:p>
          <a:p>
            <a:pPr marL="228600" indent="-228600">
              <a:buAutoNum type="arabicPeriod"/>
            </a:pPr>
            <a:endParaRPr lang="sv-SE" baseline="0" dirty="0"/>
          </a:p>
          <a:p>
            <a:pPr marL="0" indent="0">
              <a:buNone/>
            </a:pPr>
            <a:r>
              <a:rPr lang="sv-SE" b="1" baseline="0" dirty="0"/>
              <a:t>Fristående </a:t>
            </a:r>
            <a:r>
              <a:rPr lang="sv-SE" b="1" baseline="0" dirty="0" smtClean="0"/>
              <a:t>Formulär</a:t>
            </a:r>
            <a:endParaRPr lang="sv-SE" b="1" baseline="0" dirty="0"/>
          </a:p>
          <a:p>
            <a:pPr marL="0" indent="0">
              <a:buNone/>
            </a:pPr>
            <a:r>
              <a:rPr lang="sv-SE" baseline="0" dirty="0"/>
              <a:t>1. Vårdpersonal använder fristående nationella e-tjänster för att skapa och skicka ut formulär. Inloggning via </a:t>
            </a:r>
            <a:r>
              <a:rPr lang="sv-SE" baseline="0" dirty="0" err="1"/>
              <a:t>vardprofession.se</a:t>
            </a:r>
            <a:endParaRPr lang="sv-SE" baseline="0" dirty="0"/>
          </a:p>
          <a:p>
            <a:pPr marL="0" indent="0">
              <a:buNone/>
            </a:pPr>
            <a:r>
              <a:rPr lang="sv-SE" baseline="0" dirty="0"/>
              <a:t>2. Invånaren får meddelande till sin inkorg, fyller i och skickar tillbaka</a:t>
            </a:r>
          </a:p>
          <a:p>
            <a:pPr marL="0" indent="0">
              <a:buNone/>
            </a:pPr>
            <a:r>
              <a:rPr lang="sv-SE" baseline="0" dirty="0"/>
              <a:t>3. Vårdpersonal tittar på den ifyllda enkäten i den fristående tjänsten, exporterar enkäten till önskad lagringsyta</a:t>
            </a:r>
          </a:p>
          <a:p>
            <a:pPr marL="0" indent="0">
              <a:buNone/>
            </a:pPr>
            <a:endParaRPr lang="sv-SE" baseline="0" dirty="0"/>
          </a:p>
          <a:p>
            <a:pPr marL="0" indent="0">
              <a:buNone/>
            </a:pPr>
            <a:r>
              <a:rPr lang="sv-SE" b="1" baseline="0" dirty="0"/>
              <a:t>Stöd och Behandling</a:t>
            </a:r>
          </a:p>
          <a:p>
            <a:pPr marL="0" indent="0">
              <a:buNone/>
            </a:pPr>
            <a:r>
              <a:rPr lang="sv-SE" baseline="0" dirty="0"/>
              <a:t>Delar Formulärmotor med </a:t>
            </a:r>
            <a:r>
              <a:rPr lang="sv-SE" baseline="0" dirty="0" smtClean="0"/>
              <a:t>Formulär, </a:t>
            </a:r>
            <a:r>
              <a:rPr lang="sv-SE" baseline="0" dirty="0"/>
              <a:t>men är i övrigt en separat tjänst. Nyttjar formulärmotorn för att lagra formulärmallar, lagra och hämta ifyllda formulär. Formulären visas för invånare och profession i sitt sammanhang i Stöd och behandling. Har stort beroende till formulärmotorn då det är en vital del av stöd och behandlingar i tjänsten.</a:t>
            </a:r>
          </a:p>
          <a:p>
            <a:pPr marL="228600" indent="-228600">
              <a:buAutoNum type="arabicPeriod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5B6FB-17D1-184F-8C58-E34F3B880677}" type="slidenum">
              <a:rPr lang="sv-SE" smtClean="0"/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0418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gif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gif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gif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gif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gif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gif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jp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sida Blå">
    <p:bg>
      <p:bgPr>
        <a:solidFill>
          <a:srgbClr val="439D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grpSp>
        <p:nvGrpSpPr>
          <p:cNvPr id="2" name="Grupp 6"/>
          <p:cNvGrpSpPr/>
          <p:nvPr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8" name="Rektangel med rundade hörn på samma sida 7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9" name="Bildobjekt 8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  <p:grpSp>
        <p:nvGrpSpPr>
          <p:cNvPr id="10" name="Grupp 9"/>
          <p:cNvGrpSpPr/>
          <p:nvPr userDrawn="1"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11" name="Rektangel med rundade hörn på samma sida 10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2" name="Bildobjekt 11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28108"/>
            <a:ext cx="8137525" cy="878542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9" y="1293893"/>
            <a:ext cx="3961186" cy="5031346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679577" y="1293893"/>
            <a:ext cx="3961186" cy="503134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11" name="Platshållare för datum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sv-SE" dirty="0">
              <a:solidFill>
                <a:srgbClr val="313131"/>
              </a:solidFill>
              <a:latin typeface="Glober Regular"/>
            </a:endParaRPr>
          </a:p>
        </p:txBody>
      </p:sp>
      <p:sp>
        <p:nvSpPr>
          <p:cNvPr id="13" name="Platshållare för bild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C6C851A-C9CA-4992-8F59-EEB7E21AE583}" type="slidenum">
              <a:rPr lang="sv-SE" smtClean="0">
                <a:solidFill>
                  <a:srgbClr val="313131"/>
                </a:solidFill>
                <a:latin typeface="Glober Regular"/>
              </a:rPr>
              <a:pPr/>
              <a:t>‹Nr.›</a:t>
            </a:fld>
            <a:endParaRPr lang="sv-SE" dirty="0">
              <a:solidFill>
                <a:srgbClr val="313131"/>
              </a:solidFill>
              <a:latin typeface="Glober Regular"/>
            </a:endParaRPr>
          </a:p>
        </p:txBody>
      </p:sp>
    </p:spTree>
    <p:extLst>
      <p:ext uri="{BB962C8B-B14F-4D97-AF65-F5344CB8AC3E}">
        <p14:creationId xmlns:p14="http://schemas.microsoft.com/office/powerpoint/2010/main" val="915534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28108"/>
            <a:ext cx="8137525" cy="878542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9" name="Platshållare fö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>
              <a:solidFill>
                <a:srgbClr val="313131"/>
              </a:solidFill>
              <a:latin typeface="Glober Regular"/>
            </a:endParaRPr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851A-C9CA-4992-8F59-EEB7E21AE583}" type="slidenum">
              <a:rPr lang="sv-SE" smtClean="0">
                <a:solidFill>
                  <a:srgbClr val="313131"/>
                </a:solidFill>
                <a:latin typeface="Glober Regular"/>
              </a:rPr>
              <a:pPr/>
              <a:t>‹Nr.›</a:t>
            </a:fld>
            <a:endParaRPr lang="sv-SE" dirty="0">
              <a:solidFill>
                <a:srgbClr val="313131"/>
              </a:solidFill>
              <a:latin typeface="Glober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983939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838200"/>
            <a:ext cx="4213225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/>
          <p:nvPr userDrawn="1"/>
        </p:nvSpPr>
        <p:spPr>
          <a:xfrm>
            <a:off x="0" y="6555507"/>
            <a:ext cx="2303463" cy="304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9pPr>
          </a:lstStyle>
          <a:p>
            <a:pPr algn="ctr" eaLnBrk="1" hangingPunct="1"/>
            <a:endParaRPr lang="en-US" altLang="sv-SE" sz="1800" dirty="0">
              <a:solidFill>
                <a:srgbClr val="FFFFFF"/>
              </a:solidFill>
              <a:latin typeface="Gill Sans Light" pitchFamily="-108" charset="0"/>
            </a:endParaRPr>
          </a:p>
        </p:txBody>
      </p:sp>
      <p:sp>
        <p:nvSpPr>
          <p:cNvPr id="7" name="Rectangle 5"/>
          <p:cNvSpPr/>
          <p:nvPr userDrawn="1"/>
        </p:nvSpPr>
        <p:spPr>
          <a:xfrm>
            <a:off x="2286000" y="6555507"/>
            <a:ext cx="2303463" cy="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9pPr>
          </a:lstStyle>
          <a:p>
            <a:pPr algn="ctr" eaLnBrk="1" hangingPunct="1"/>
            <a:endParaRPr lang="en-US" altLang="sv-SE" sz="1800" dirty="0">
              <a:solidFill>
                <a:srgbClr val="FFFFFF"/>
              </a:solidFill>
              <a:latin typeface="Gill Sans Light" pitchFamily="-108" charset="0"/>
            </a:endParaRPr>
          </a:p>
        </p:txBody>
      </p:sp>
      <p:sp>
        <p:nvSpPr>
          <p:cNvPr id="8" name="Rectangle 6"/>
          <p:cNvSpPr/>
          <p:nvPr userDrawn="1"/>
        </p:nvSpPr>
        <p:spPr>
          <a:xfrm>
            <a:off x="4554538" y="6555507"/>
            <a:ext cx="2303462" cy="304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9pPr>
          </a:lstStyle>
          <a:p>
            <a:pPr algn="ctr" eaLnBrk="1" hangingPunct="1"/>
            <a:endParaRPr lang="en-US" altLang="sv-SE" sz="1800" dirty="0">
              <a:solidFill>
                <a:srgbClr val="FFFFFF"/>
              </a:solidFill>
              <a:latin typeface="Gill Sans Light" pitchFamily="-108" charset="0"/>
            </a:endParaRPr>
          </a:p>
        </p:txBody>
      </p:sp>
      <p:sp>
        <p:nvSpPr>
          <p:cNvPr id="10" name="Rectangle 7"/>
          <p:cNvSpPr/>
          <p:nvPr userDrawn="1"/>
        </p:nvSpPr>
        <p:spPr>
          <a:xfrm>
            <a:off x="6858000" y="6555507"/>
            <a:ext cx="2303463" cy="3048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9pPr>
          </a:lstStyle>
          <a:p>
            <a:pPr algn="ctr" eaLnBrk="1" hangingPunct="1"/>
            <a:endParaRPr lang="en-US" altLang="sv-SE" sz="1800" dirty="0">
              <a:solidFill>
                <a:srgbClr val="FFFFFF"/>
              </a:solidFill>
              <a:latin typeface="Gill Sans Light" pitchFamily="-108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503238" y="4752975"/>
            <a:ext cx="8137525" cy="754690"/>
          </a:xfrm>
        </p:spPr>
        <p:txBody>
          <a:bodyPr>
            <a:noAutofit/>
          </a:bodyPr>
          <a:lstStyle>
            <a:lvl1pPr marL="0" indent="0" algn="ctr">
              <a:buNone/>
              <a:defRPr sz="30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576994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28108"/>
            <a:ext cx="8137525" cy="878542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9" name="Platshållare fö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>
              <a:solidFill>
                <a:srgbClr val="313131"/>
              </a:solidFill>
              <a:latin typeface="Glober Regular"/>
            </a:endParaRPr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851A-C9CA-4992-8F59-EEB7E21AE583}" type="slidenum">
              <a:rPr lang="sv-SE" smtClean="0">
                <a:solidFill>
                  <a:srgbClr val="313131"/>
                </a:solidFill>
                <a:latin typeface="Glober Regular"/>
              </a:rPr>
              <a:pPr/>
              <a:t>‹Nr.›</a:t>
            </a:fld>
            <a:endParaRPr lang="sv-SE" dirty="0">
              <a:solidFill>
                <a:srgbClr val="313131"/>
              </a:solidFill>
              <a:latin typeface="Glober Regular"/>
            </a:endParaRPr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>
          <a:xfrm>
            <a:off x="503238" y="1297623"/>
            <a:ext cx="1285875" cy="1371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sv-SE" dirty="0"/>
          </a:p>
        </p:txBody>
      </p:sp>
      <p:sp>
        <p:nvSpPr>
          <p:cNvPr id="14" name="Platshållare för bild 3"/>
          <p:cNvSpPr>
            <a:spLocks noGrp="1"/>
          </p:cNvSpPr>
          <p:nvPr>
            <p:ph type="pic" sz="quarter" idx="14"/>
          </p:nvPr>
        </p:nvSpPr>
        <p:spPr>
          <a:xfrm>
            <a:off x="531776" y="2951060"/>
            <a:ext cx="1285875" cy="1371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sv-SE" dirty="0"/>
          </a:p>
        </p:txBody>
      </p:sp>
      <p:sp>
        <p:nvSpPr>
          <p:cNvPr id="15" name="Platshållare för bild 3"/>
          <p:cNvSpPr>
            <a:spLocks noGrp="1"/>
          </p:cNvSpPr>
          <p:nvPr>
            <p:ph type="pic" sz="quarter" idx="15"/>
          </p:nvPr>
        </p:nvSpPr>
        <p:spPr>
          <a:xfrm>
            <a:off x="531776" y="4518230"/>
            <a:ext cx="1285875" cy="1371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sv-SE" dirty="0"/>
          </a:p>
        </p:txBody>
      </p:sp>
      <p:sp>
        <p:nvSpPr>
          <p:cNvPr id="16" name="Platshållare för bild 3"/>
          <p:cNvSpPr>
            <a:spLocks noGrp="1"/>
          </p:cNvSpPr>
          <p:nvPr>
            <p:ph type="pic" sz="quarter" idx="16"/>
          </p:nvPr>
        </p:nvSpPr>
        <p:spPr>
          <a:xfrm>
            <a:off x="4681171" y="1297623"/>
            <a:ext cx="1285875" cy="1371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sv-SE" dirty="0"/>
          </a:p>
        </p:txBody>
      </p:sp>
      <p:sp>
        <p:nvSpPr>
          <p:cNvPr id="17" name="Platshållare för bild 3"/>
          <p:cNvSpPr>
            <a:spLocks noGrp="1"/>
          </p:cNvSpPr>
          <p:nvPr>
            <p:ph type="pic" sz="quarter" idx="17"/>
          </p:nvPr>
        </p:nvSpPr>
        <p:spPr>
          <a:xfrm>
            <a:off x="4709709" y="2951060"/>
            <a:ext cx="1285875" cy="1371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sv-SE" dirty="0"/>
          </a:p>
        </p:txBody>
      </p:sp>
      <p:sp>
        <p:nvSpPr>
          <p:cNvPr id="18" name="Platshållare för bild 3"/>
          <p:cNvSpPr>
            <a:spLocks noGrp="1"/>
          </p:cNvSpPr>
          <p:nvPr>
            <p:ph type="pic" sz="quarter" idx="18"/>
          </p:nvPr>
        </p:nvSpPr>
        <p:spPr>
          <a:xfrm>
            <a:off x="4709709" y="4518230"/>
            <a:ext cx="1285875" cy="1371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sv-SE" dirty="0"/>
          </a:p>
        </p:txBody>
      </p:sp>
      <p:sp>
        <p:nvSpPr>
          <p:cNvPr id="20" name="Platshållare för text 19"/>
          <p:cNvSpPr>
            <a:spLocks noGrp="1"/>
          </p:cNvSpPr>
          <p:nvPr>
            <p:ph type="body" sz="quarter" idx="19" hasCustomPrompt="1"/>
          </p:nvPr>
        </p:nvSpPr>
        <p:spPr>
          <a:xfrm>
            <a:off x="1967033" y="1298198"/>
            <a:ext cx="2486568" cy="435813"/>
          </a:xfrm>
        </p:spPr>
        <p:txBody>
          <a:bodyPr tIns="0" b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cap="all" baseline="0"/>
            </a:lvl1pPr>
          </a:lstStyle>
          <a:p>
            <a:pPr lvl="0"/>
            <a:r>
              <a:rPr lang="sv-SE" dirty="0"/>
              <a:t>För och efternamn</a:t>
            </a:r>
          </a:p>
        </p:txBody>
      </p:sp>
      <p:sp>
        <p:nvSpPr>
          <p:cNvPr id="21" name="Platshållare för text 19"/>
          <p:cNvSpPr>
            <a:spLocks noGrp="1"/>
          </p:cNvSpPr>
          <p:nvPr>
            <p:ph type="body" sz="quarter" idx="20" hasCustomPrompt="1"/>
          </p:nvPr>
        </p:nvSpPr>
        <p:spPr>
          <a:xfrm>
            <a:off x="1967033" y="1776407"/>
            <a:ext cx="2486568" cy="892816"/>
          </a:xfrm>
        </p:spPr>
        <p:txBody>
          <a:bodyPr tIns="0" bIns="0" anchor="t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 cap="none" baseline="0"/>
            </a:lvl1pPr>
          </a:lstStyle>
          <a:p>
            <a:pPr lvl="0"/>
            <a:r>
              <a:rPr lang="sv-SE" dirty="0"/>
              <a:t>Avdelning/Titel</a:t>
            </a:r>
          </a:p>
        </p:txBody>
      </p:sp>
      <p:sp>
        <p:nvSpPr>
          <p:cNvPr id="22" name="Platshållare för text 19"/>
          <p:cNvSpPr>
            <a:spLocks noGrp="1"/>
          </p:cNvSpPr>
          <p:nvPr>
            <p:ph type="body" sz="quarter" idx="21" hasCustomPrompt="1"/>
          </p:nvPr>
        </p:nvSpPr>
        <p:spPr>
          <a:xfrm>
            <a:off x="1967033" y="2928208"/>
            <a:ext cx="2486568" cy="435813"/>
          </a:xfrm>
        </p:spPr>
        <p:txBody>
          <a:bodyPr tIns="0" b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cap="all" baseline="0"/>
            </a:lvl1pPr>
          </a:lstStyle>
          <a:p>
            <a:pPr lvl="0"/>
            <a:r>
              <a:rPr lang="sv-SE" dirty="0"/>
              <a:t>För och efternamn</a:t>
            </a:r>
          </a:p>
        </p:txBody>
      </p:sp>
      <p:sp>
        <p:nvSpPr>
          <p:cNvPr id="23" name="Platshållare för text 19"/>
          <p:cNvSpPr>
            <a:spLocks noGrp="1"/>
          </p:cNvSpPr>
          <p:nvPr>
            <p:ph type="body" sz="quarter" idx="22" hasCustomPrompt="1"/>
          </p:nvPr>
        </p:nvSpPr>
        <p:spPr>
          <a:xfrm>
            <a:off x="1967033" y="3406417"/>
            <a:ext cx="2486568" cy="892816"/>
          </a:xfrm>
        </p:spPr>
        <p:txBody>
          <a:bodyPr tIns="0" bIns="0" anchor="t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 cap="none" baseline="0"/>
            </a:lvl1pPr>
          </a:lstStyle>
          <a:p>
            <a:pPr lvl="0"/>
            <a:r>
              <a:rPr lang="sv-SE" dirty="0"/>
              <a:t>Avdelning/Titel</a:t>
            </a:r>
          </a:p>
        </p:txBody>
      </p:sp>
      <p:sp>
        <p:nvSpPr>
          <p:cNvPr id="24" name="Platshållare för text 19"/>
          <p:cNvSpPr>
            <a:spLocks noGrp="1"/>
          </p:cNvSpPr>
          <p:nvPr>
            <p:ph type="body" sz="quarter" idx="23" hasCustomPrompt="1"/>
          </p:nvPr>
        </p:nvSpPr>
        <p:spPr>
          <a:xfrm>
            <a:off x="1967033" y="4518416"/>
            <a:ext cx="2486568" cy="435813"/>
          </a:xfrm>
        </p:spPr>
        <p:txBody>
          <a:bodyPr tIns="0" b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cap="all" baseline="0"/>
            </a:lvl1pPr>
          </a:lstStyle>
          <a:p>
            <a:pPr lvl="0"/>
            <a:r>
              <a:rPr lang="sv-SE" dirty="0"/>
              <a:t>För och efternamn</a:t>
            </a:r>
          </a:p>
        </p:txBody>
      </p:sp>
      <p:sp>
        <p:nvSpPr>
          <p:cNvPr id="25" name="Platshållare för text 19"/>
          <p:cNvSpPr>
            <a:spLocks noGrp="1"/>
          </p:cNvSpPr>
          <p:nvPr>
            <p:ph type="body" sz="quarter" idx="24" hasCustomPrompt="1"/>
          </p:nvPr>
        </p:nvSpPr>
        <p:spPr>
          <a:xfrm>
            <a:off x="1967033" y="4996625"/>
            <a:ext cx="2486568" cy="892816"/>
          </a:xfrm>
        </p:spPr>
        <p:txBody>
          <a:bodyPr tIns="0" bIns="0" anchor="t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 cap="none" baseline="0"/>
            </a:lvl1pPr>
          </a:lstStyle>
          <a:p>
            <a:pPr lvl="0"/>
            <a:r>
              <a:rPr lang="sv-SE" dirty="0"/>
              <a:t>Avdelning/Titel</a:t>
            </a:r>
          </a:p>
        </p:txBody>
      </p:sp>
      <p:sp>
        <p:nvSpPr>
          <p:cNvPr id="26" name="Platshållare för text 19"/>
          <p:cNvSpPr>
            <a:spLocks noGrp="1"/>
          </p:cNvSpPr>
          <p:nvPr>
            <p:ph type="body" sz="quarter" idx="25" hasCustomPrompt="1"/>
          </p:nvPr>
        </p:nvSpPr>
        <p:spPr>
          <a:xfrm>
            <a:off x="6154195" y="1298198"/>
            <a:ext cx="2486568" cy="435813"/>
          </a:xfrm>
        </p:spPr>
        <p:txBody>
          <a:bodyPr tIns="0" b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cap="all" baseline="0"/>
            </a:lvl1pPr>
          </a:lstStyle>
          <a:p>
            <a:pPr lvl="0"/>
            <a:r>
              <a:rPr lang="sv-SE" dirty="0"/>
              <a:t>För och efternamn</a:t>
            </a:r>
          </a:p>
        </p:txBody>
      </p:sp>
      <p:sp>
        <p:nvSpPr>
          <p:cNvPr id="27" name="Platshållare för text 19"/>
          <p:cNvSpPr>
            <a:spLocks noGrp="1"/>
          </p:cNvSpPr>
          <p:nvPr>
            <p:ph type="body" sz="quarter" idx="26" hasCustomPrompt="1"/>
          </p:nvPr>
        </p:nvSpPr>
        <p:spPr>
          <a:xfrm>
            <a:off x="6154195" y="1776407"/>
            <a:ext cx="2486568" cy="892816"/>
          </a:xfrm>
        </p:spPr>
        <p:txBody>
          <a:bodyPr tIns="0" bIns="0" anchor="t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 cap="none" baseline="0"/>
            </a:lvl1pPr>
          </a:lstStyle>
          <a:p>
            <a:pPr lvl="0"/>
            <a:r>
              <a:rPr lang="sv-SE" dirty="0"/>
              <a:t>Avdelning/Titel</a:t>
            </a:r>
          </a:p>
        </p:txBody>
      </p:sp>
      <p:sp>
        <p:nvSpPr>
          <p:cNvPr id="28" name="Platshållare för text 19"/>
          <p:cNvSpPr>
            <a:spLocks noGrp="1"/>
          </p:cNvSpPr>
          <p:nvPr>
            <p:ph type="body" sz="quarter" idx="27" hasCustomPrompt="1"/>
          </p:nvPr>
        </p:nvSpPr>
        <p:spPr>
          <a:xfrm>
            <a:off x="6154195" y="2928208"/>
            <a:ext cx="2486568" cy="435813"/>
          </a:xfrm>
        </p:spPr>
        <p:txBody>
          <a:bodyPr tIns="0" b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cap="all" baseline="0"/>
            </a:lvl1pPr>
          </a:lstStyle>
          <a:p>
            <a:pPr lvl="0"/>
            <a:r>
              <a:rPr lang="sv-SE" dirty="0"/>
              <a:t>För och efternamn</a:t>
            </a:r>
          </a:p>
        </p:txBody>
      </p:sp>
      <p:sp>
        <p:nvSpPr>
          <p:cNvPr id="29" name="Platshållare för text 19"/>
          <p:cNvSpPr>
            <a:spLocks noGrp="1"/>
          </p:cNvSpPr>
          <p:nvPr>
            <p:ph type="body" sz="quarter" idx="28" hasCustomPrompt="1"/>
          </p:nvPr>
        </p:nvSpPr>
        <p:spPr>
          <a:xfrm>
            <a:off x="6154195" y="3406417"/>
            <a:ext cx="2486568" cy="892816"/>
          </a:xfrm>
        </p:spPr>
        <p:txBody>
          <a:bodyPr tIns="0" bIns="0" anchor="t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 cap="none" baseline="0"/>
            </a:lvl1pPr>
          </a:lstStyle>
          <a:p>
            <a:pPr lvl="0"/>
            <a:r>
              <a:rPr lang="sv-SE" dirty="0"/>
              <a:t>Avdelning/Titel</a:t>
            </a:r>
          </a:p>
        </p:txBody>
      </p:sp>
      <p:sp>
        <p:nvSpPr>
          <p:cNvPr id="30" name="Platshållare för text 19"/>
          <p:cNvSpPr>
            <a:spLocks noGrp="1"/>
          </p:cNvSpPr>
          <p:nvPr>
            <p:ph type="body" sz="quarter" idx="29" hasCustomPrompt="1"/>
          </p:nvPr>
        </p:nvSpPr>
        <p:spPr>
          <a:xfrm>
            <a:off x="6154195" y="4518416"/>
            <a:ext cx="2486568" cy="435813"/>
          </a:xfrm>
        </p:spPr>
        <p:txBody>
          <a:bodyPr tIns="0" b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cap="all" baseline="0"/>
            </a:lvl1pPr>
          </a:lstStyle>
          <a:p>
            <a:pPr lvl="0"/>
            <a:r>
              <a:rPr lang="sv-SE" dirty="0"/>
              <a:t>För och efternamn</a:t>
            </a:r>
          </a:p>
        </p:txBody>
      </p:sp>
      <p:sp>
        <p:nvSpPr>
          <p:cNvPr id="31" name="Platshållare för text 19"/>
          <p:cNvSpPr>
            <a:spLocks noGrp="1"/>
          </p:cNvSpPr>
          <p:nvPr>
            <p:ph type="body" sz="quarter" idx="30" hasCustomPrompt="1"/>
          </p:nvPr>
        </p:nvSpPr>
        <p:spPr>
          <a:xfrm>
            <a:off x="6154195" y="4996625"/>
            <a:ext cx="2486568" cy="892816"/>
          </a:xfrm>
        </p:spPr>
        <p:txBody>
          <a:bodyPr tIns="0" bIns="0" anchor="t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 cap="none" baseline="0"/>
            </a:lvl1pPr>
          </a:lstStyle>
          <a:p>
            <a:pPr lvl="0"/>
            <a:r>
              <a:rPr lang="sv-SE" dirty="0"/>
              <a:t>Avdelning/Titel</a:t>
            </a:r>
          </a:p>
        </p:txBody>
      </p:sp>
    </p:spTree>
    <p:extLst>
      <p:ext uri="{BB962C8B-B14F-4D97-AF65-F5344CB8AC3E}">
        <p14:creationId xmlns:p14="http://schemas.microsoft.com/office/powerpoint/2010/main" val="1102714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Mellansida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825" y="2315521"/>
            <a:ext cx="7476564" cy="1280161"/>
          </a:xfrm>
        </p:spPr>
        <p:txBody>
          <a:bodyPr anchor="b" anchorCtr="0">
            <a:normAutofit/>
          </a:bodyPr>
          <a:lstStyle>
            <a:lvl1pPr algn="ctr">
              <a:defRPr sz="4000" cap="all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9" name="Platshållare fö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>
              <a:solidFill>
                <a:srgbClr val="E7E6E6"/>
              </a:solidFill>
              <a:latin typeface="Glober Regular"/>
            </a:endParaRPr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851A-C9CA-4992-8F59-EEB7E21AE583}" type="slidenum">
              <a:rPr lang="sv-SE" smtClean="0">
                <a:solidFill>
                  <a:srgbClr val="E7E6E6"/>
                </a:solidFill>
                <a:latin typeface="Glober Regular"/>
              </a:rPr>
              <a:pPr/>
              <a:t>‹Nr.›</a:t>
            </a:fld>
            <a:endParaRPr lang="sv-SE" dirty="0">
              <a:solidFill>
                <a:srgbClr val="E7E6E6"/>
              </a:solidFill>
              <a:latin typeface="Glober Regular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597161" y="3642570"/>
            <a:ext cx="5923643" cy="1032329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buNone/>
              <a:defRPr sz="2000"/>
            </a:lvl1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edit</a:t>
            </a:r>
            <a:r>
              <a:rPr lang="sv-SE" dirty="0"/>
              <a:t> Master text </a:t>
            </a:r>
            <a:r>
              <a:rPr lang="sv-SE" dirty="0" err="1"/>
              <a:t>styles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398439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nnehåll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>
              <a:solidFill>
                <a:srgbClr val="313131"/>
              </a:solidFill>
              <a:latin typeface="Glober Regular"/>
            </a:endParaRPr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851A-C9CA-4992-8F59-EEB7E21AE583}" type="slidenum">
              <a:rPr lang="sv-SE" smtClean="0">
                <a:solidFill>
                  <a:srgbClr val="313131"/>
                </a:solidFill>
                <a:latin typeface="Glober Regular"/>
              </a:rPr>
              <a:pPr/>
              <a:t>‹Nr.›</a:t>
            </a:fld>
            <a:endParaRPr lang="sv-SE" dirty="0">
              <a:solidFill>
                <a:srgbClr val="313131"/>
              </a:solidFill>
              <a:latin typeface="Glober Regular"/>
            </a:endParaRPr>
          </a:p>
        </p:txBody>
      </p:sp>
      <p:sp>
        <p:nvSpPr>
          <p:cNvPr id="6" name="Platshållare för text 15"/>
          <p:cNvSpPr>
            <a:spLocks noGrp="1"/>
          </p:cNvSpPr>
          <p:nvPr>
            <p:ph type="body" sz="quarter" idx="20"/>
          </p:nvPr>
        </p:nvSpPr>
        <p:spPr>
          <a:xfrm>
            <a:off x="3852332" y="2243259"/>
            <a:ext cx="4979539" cy="395751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1" y="0"/>
            <a:ext cx="9143999" cy="1956122"/>
          </a:xfrm>
          <a:prstGeom prst="rect">
            <a:avLst/>
          </a:prstGeom>
          <a:solidFill>
            <a:schemeClr val="tx2"/>
          </a:solidFill>
        </p:spPr>
        <p:txBody>
          <a:bodyPr vert="horz" lIns="756000" tIns="504000" rIns="468000" bIns="18000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000" kern="1200" cap="none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sv-SE" dirty="0">
                <a:solidFill>
                  <a:prstClr val="white"/>
                </a:solidFill>
                <a:latin typeface="Glober Regular"/>
              </a:rPr>
              <a:t>Innehåll</a:t>
            </a:r>
            <a:endParaRPr lang="en-US" dirty="0">
              <a:solidFill>
                <a:prstClr val="white"/>
              </a:solidFill>
              <a:latin typeface="Glober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8146548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med utfalland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/>
          <p:cNvSpPr>
            <a:spLocks noGrp="1"/>
          </p:cNvSpPr>
          <p:nvPr>
            <p:ph type="pic" sz="quarter" idx="17"/>
          </p:nvPr>
        </p:nvSpPr>
        <p:spPr>
          <a:xfrm>
            <a:off x="5083175" y="0"/>
            <a:ext cx="4060825" cy="6858000"/>
          </a:xfr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Dra bilden till platshållaren eller klicka på ikonen för att lägga till den</a:t>
            </a:r>
          </a:p>
        </p:txBody>
      </p:sp>
      <p:sp>
        <p:nvSpPr>
          <p:cNvPr id="16" name="Platshållare för text 15"/>
          <p:cNvSpPr>
            <a:spLocks noGrp="1"/>
          </p:cNvSpPr>
          <p:nvPr>
            <p:ph type="body" sz="quarter" idx="20"/>
          </p:nvPr>
        </p:nvSpPr>
        <p:spPr>
          <a:xfrm>
            <a:off x="503238" y="1393515"/>
            <a:ext cx="4150042" cy="5040312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9" name="Rubrik 18"/>
          <p:cNvSpPr>
            <a:spLocks noGrp="1"/>
          </p:cNvSpPr>
          <p:nvPr>
            <p:ph type="title"/>
          </p:nvPr>
        </p:nvSpPr>
        <p:spPr>
          <a:xfrm>
            <a:off x="503239" y="328108"/>
            <a:ext cx="4150042" cy="878542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62006225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06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med utfallande mindr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/>
          <p:cNvSpPr>
            <a:spLocks noGrp="1"/>
          </p:cNvSpPr>
          <p:nvPr>
            <p:ph type="pic" sz="quarter" idx="17"/>
          </p:nvPr>
        </p:nvSpPr>
        <p:spPr>
          <a:xfrm>
            <a:off x="5083175" y="1396060"/>
            <a:ext cx="4060825" cy="4114800"/>
          </a:xfr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sv-SE" dirty="0"/>
          </a:p>
        </p:txBody>
      </p:sp>
      <p:sp>
        <p:nvSpPr>
          <p:cNvPr id="16" name="Platshållare för text 15"/>
          <p:cNvSpPr>
            <a:spLocks noGrp="1"/>
          </p:cNvSpPr>
          <p:nvPr>
            <p:ph type="body" sz="quarter" idx="20"/>
          </p:nvPr>
        </p:nvSpPr>
        <p:spPr>
          <a:xfrm>
            <a:off x="503238" y="1393515"/>
            <a:ext cx="4292282" cy="5040312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503239" y="328108"/>
            <a:ext cx="4292282" cy="878542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40789050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06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ld med text i nederka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0" cy="6858000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5460811"/>
            <a:ext cx="9143999" cy="1397189"/>
          </a:xfrm>
          <a:solidFill>
            <a:srgbClr val="313131">
              <a:alpha val="80000"/>
            </a:srgbClr>
          </a:solidFill>
        </p:spPr>
        <p:txBody>
          <a:bodyPr lIns="468000" tIns="180000" rIns="468000" bIns="180000" anchor="t">
            <a:normAutofit/>
          </a:bodyPr>
          <a:lstStyle>
            <a:lvl1pPr algn="l">
              <a:defRPr sz="2400" cap="none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989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yra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7788"/>
            <a:ext cx="8137525" cy="878542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10" name="Platshållare fö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>
              <a:solidFill>
                <a:srgbClr val="313131"/>
              </a:solidFill>
              <a:latin typeface="Glober Regular"/>
            </a:endParaRPr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851A-C9CA-4992-8F59-EEB7E21AE583}" type="slidenum">
              <a:rPr lang="sv-SE" smtClean="0">
                <a:solidFill>
                  <a:srgbClr val="313131"/>
                </a:solidFill>
                <a:latin typeface="Glober Regular"/>
              </a:rPr>
              <a:pPr/>
              <a:t>‹Nr.›</a:t>
            </a:fld>
            <a:endParaRPr lang="sv-SE" dirty="0">
              <a:solidFill>
                <a:srgbClr val="313131"/>
              </a:solidFill>
              <a:latin typeface="Glober Regular"/>
            </a:endParaRPr>
          </a:p>
        </p:txBody>
      </p:sp>
      <p:sp>
        <p:nvSpPr>
          <p:cNvPr id="13" name="Platshållare för diagram 4"/>
          <p:cNvSpPr>
            <a:spLocks noGrp="1"/>
          </p:cNvSpPr>
          <p:nvPr>
            <p:ph type="chart" sz="quarter" idx="13"/>
          </p:nvPr>
        </p:nvSpPr>
        <p:spPr>
          <a:xfrm>
            <a:off x="1349711" y="1233000"/>
            <a:ext cx="3084915" cy="2307906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sv-SE" dirty="0"/>
          </a:p>
        </p:txBody>
      </p:sp>
      <p:sp>
        <p:nvSpPr>
          <p:cNvPr id="14" name="Platshållare för diagram 4"/>
          <p:cNvSpPr>
            <a:spLocks noGrp="1"/>
          </p:cNvSpPr>
          <p:nvPr>
            <p:ph type="chart" sz="quarter" idx="14"/>
          </p:nvPr>
        </p:nvSpPr>
        <p:spPr>
          <a:xfrm>
            <a:off x="1349711" y="3953829"/>
            <a:ext cx="3084915" cy="2307906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sv-SE" dirty="0"/>
          </a:p>
        </p:txBody>
      </p:sp>
      <p:sp>
        <p:nvSpPr>
          <p:cNvPr id="15" name="Platshållare för diagram 4"/>
          <p:cNvSpPr>
            <a:spLocks noGrp="1"/>
          </p:cNvSpPr>
          <p:nvPr>
            <p:ph type="chart" sz="quarter" idx="15"/>
          </p:nvPr>
        </p:nvSpPr>
        <p:spPr>
          <a:xfrm>
            <a:off x="4808755" y="1233000"/>
            <a:ext cx="3084915" cy="2307906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sv-SE" dirty="0"/>
          </a:p>
        </p:txBody>
      </p:sp>
      <p:sp>
        <p:nvSpPr>
          <p:cNvPr id="16" name="Platshållare för diagram 4"/>
          <p:cNvSpPr>
            <a:spLocks noGrp="1"/>
          </p:cNvSpPr>
          <p:nvPr>
            <p:ph type="chart" sz="quarter" idx="16"/>
          </p:nvPr>
        </p:nvSpPr>
        <p:spPr>
          <a:xfrm>
            <a:off x="4808755" y="3953829"/>
            <a:ext cx="3084915" cy="2307906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20511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sida Grön">
    <p:bg>
      <p:bgPr>
        <a:solidFill>
          <a:srgbClr val="4A9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grpSp>
        <p:nvGrpSpPr>
          <p:cNvPr id="8" name="Grupp 7"/>
          <p:cNvGrpSpPr/>
          <p:nvPr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6" name="Rektangel med rundade hörn på samma sida 5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7" name="Bildobjekt 6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  <p:grpSp>
        <p:nvGrpSpPr>
          <p:cNvPr id="9" name="Grupp 8"/>
          <p:cNvGrpSpPr/>
          <p:nvPr userDrawn="1"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10" name="Rektangel med rundade hörn på samma sida 9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1" name="Bildobjekt 10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ld med svart platt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0" cy="6858000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000" y="726765"/>
            <a:ext cx="7560000" cy="714381"/>
          </a:xfrm>
          <a:solidFill>
            <a:srgbClr val="313131">
              <a:alpha val="80000"/>
            </a:srgbClr>
          </a:solidFill>
        </p:spPr>
        <p:txBody>
          <a:bodyPr lIns="468000" tIns="180000" rIns="468000" bIns="180000" anchor="t">
            <a:spAutoFit/>
          </a:bodyPr>
          <a:lstStyle>
            <a:lvl1pPr algn="l">
              <a:defRPr sz="2400" cap="none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9138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tt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7788"/>
            <a:ext cx="8137525" cy="878542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10" name="Platshållare fö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>
              <a:solidFill>
                <a:srgbClr val="313131"/>
              </a:solidFill>
              <a:latin typeface="Glober Regular"/>
            </a:endParaRPr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851A-C9CA-4992-8F59-EEB7E21AE583}" type="slidenum">
              <a:rPr lang="sv-SE" smtClean="0">
                <a:solidFill>
                  <a:srgbClr val="313131"/>
                </a:solidFill>
                <a:latin typeface="Glober Regular"/>
              </a:rPr>
              <a:pPr/>
              <a:t>‹Nr.›</a:t>
            </a:fld>
            <a:endParaRPr lang="sv-SE" dirty="0">
              <a:solidFill>
                <a:srgbClr val="313131"/>
              </a:solidFill>
              <a:latin typeface="Glober Regular"/>
            </a:endParaRPr>
          </a:p>
        </p:txBody>
      </p:sp>
      <p:sp>
        <p:nvSpPr>
          <p:cNvPr id="5" name="Platshållare för diagram 4"/>
          <p:cNvSpPr>
            <a:spLocks noGrp="1"/>
          </p:cNvSpPr>
          <p:nvPr>
            <p:ph type="chart" sz="quarter" idx="13"/>
          </p:nvPr>
        </p:nvSpPr>
        <p:spPr>
          <a:xfrm>
            <a:off x="503238" y="1221423"/>
            <a:ext cx="8137525" cy="5040312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836303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ch två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7788"/>
            <a:ext cx="8137525" cy="878542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230389"/>
            <a:ext cx="4716943" cy="503134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10" name="Platshållare fö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>
              <a:solidFill>
                <a:srgbClr val="313131"/>
              </a:solidFill>
              <a:latin typeface="Glober Regular"/>
            </a:endParaRPr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851A-C9CA-4992-8F59-EEB7E21AE583}" type="slidenum">
              <a:rPr lang="sv-SE" smtClean="0">
                <a:solidFill>
                  <a:srgbClr val="313131"/>
                </a:solidFill>
                <a:latin typeface="Glober Regular"/>
              </a:rPr>
              <a:pPr/>
              <a:t>‹Nr.›</a:t>
            </a:fld>
            <a:endParaRPr lang="sv-SE" dirty="0">
              <a:solidFill>
                <a:srgbClr val="313131"/>
              </a:solidFill>
              <a:latin typeface="Glober Regular"/>
            </a:endParaRPr>
          </a:p>
        </p:txBody>
      </p:sp>
      <p:sp>
        <p:nvSpPr>
          <p:cNvPr id="7" name="Platshållare för diagram 4"/>
          <p:cNvSpPr>
            <a:spLocks noGrp="1"/>
          </p:cNvSpPr>
          <p:nvPr>
            <p:ph type="chart" sz="quarter" idx="13"/>
          </p:nvPr>
        </p:nvSpPr>
        <p:spPr>
          <a:xfrm>
            <a:off x="5555848" y="1233000"/>
            <a:ext cx="3084915" cy="2307906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sv-SE" dirty="0"/>
          </a:p>
        </p:txBody>
      </p:sp>
      <p:sp>
        <p:nvSpPr>
          <p:cNvPr id="11" name="Platshållare för diagram 4"/>
          <p:cNvSpPr>
            <a:spLocks noGrp="1"/>
          </p:cNvSpPr>
          <p:nvPr>
            <p:ph type="chart" sz="quarter" idx="14"/>
          </p:nvPr>
        </p:nvSpPr>
        <p:spPr>
          <a:xfrm>
            <a:off x="5555848" y="3953829"/>
            <a:ext cx="3084915" cy="2307906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461776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sida Blå">
    <p:bg>
      <p:bgPr>
        <a:solidFill>
          <a:srgbClr val="439D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grpSp>
        <p:nvGrpSpPr>
          <p:cNvPr id="2" name="Grupp 6"/>
          <p:cNvGrpSpPr/>
          <p:nvPr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8" name="Rektangel med rundade hörn på samma sida 7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9" name="Bildobjekt 8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  <p:grpSp>
        <p:nvGrpSpPr>
          <p:cNvPr id="10" name="Grupp 9"/>
          <p:cNvGrpSpPr/>
          <p:nvPr userDrawn="1"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11" name="Rektangel med rundade hörn på samma sida 10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2" name="Bildobjekt 11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283364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sida Grön">
    <p:bg>
      <p:bgPr>
        <a:solidFill>
          <a:srgbClr val="4A9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grpSp>
        <p:nvGrpSpPr>
          <p:cNvPr id="8" name="Grupp 7"/>
          <p:cNvGrpSpPr/>
          <p:nvPr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6" name="Rektangel med rundade hörn på samma sida 5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7" name="Bildobjekt 6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  <p:grpSp>
        <p:nvGrpSpPr>
          <p:cNvPr id="9" name="Grupp 8"/>
          <p:cNvGrpSpPr/>
          <p:nvPr userDrawn="1"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10" name="Rektangel med rundade hörn på samma sida 9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1" name="Bildobjekt 10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07041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sida Lila">
    <p:bg>
      <p:bgPr>
        <a:solidFill>
          <a:srgbClr val="9070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grpSp>
        <p:nvGrpSpPr>
          <p:cNvPr id="2" name="Grupp 6"/>
          <p:cNvGrpSpPr/>
          <p:nvPr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8" name="Rektangel med rundade hörn på samma sida 7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9" name="Bildobjekt 8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  <p:grpSp>
        <p:nvGrpSpPr>
          <p:cNvPr id="10" name="Grupp 9"/>
          <p:cNvGrpSpPr/>
          <p:nvPr userDrawn="1"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11" name="Rektangel med rundade hörn på samma sida 10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2" name="Bildobjekt 11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19880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sida Gul">
    <p:bg>
      <p:bgPr>
        <a:solidFill>
          <a:srgbClr val="FFD5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grpSp>
        <p:nvGrpSpPr>
          <p:cNvPr id="2" name="Grupp 6"/>
          <p:cNvGrpSpPr/>
          <p:nvPr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8" name="Rektangel med rundade hörn på samma sida 7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9" name="Bildobjekt 8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  <p:grpSp>
        <p:nvGrpSpPr>
          <p:cNvPr id="10" name="Grupp 9"/>
          <p:cNvGrpSpPr/>
          <p:nvPr userDrawn="1"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11" name="Rektangel med rundade hörn på samma sida 10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2" name="Bildobjekt 11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123522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sida 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grpSp>
        <p:nvGrpSpPr>
          <p:cNvPr id="2" name="Grupp 6"/>
          <p:cNvGrpSpPr/>
          <p:nvPr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8" name="Rektangel med rundade hörn på samma sida 7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9" name="Bildobjekt 8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  <p:grpSp>
        <p:nvGrpSpPr>
          <p:cNvPr id="10" name="Grupp 9"/>
          <p:cNvGrpSpPr/>
          <p:nvPr userDrawn="1"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11" name="Rektangel med rundade hörn på samma sida 10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2" name="Bildobjekt 11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50141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sida Svar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grpSp>
        <p:nvGrpSpPr>
          <p:cNvPr id="2" name="Grupp 6"/>
          <p:cNvGrpSpPr/>
          <p:nvPr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8" name="Rektangel med rundade hörn på samma sida 7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9" name="Bildobjekt 8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  <p:grpSp>
        <p:nvGrpSpPr>
          <p:cNvPr id="10" name="Grupp 9"/>
          <p:cNvGrpSpPr/>
          <p:nvPr userDrawn="1"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11" name="Rektangel med rundade hörn på samma sida 10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2" name="Bildobjekt 11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61903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Röd">
    <p:bg>
      <p:bgPr>
        <a:solidFill>
          <a:srgbClr val="AA1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grpSp>
        <p:nvGrpSpPr>
          <p:cNvPr id="4" name="Grupp 3"/>
          <p:cNvGrpSpPr/>
          <p:nvPr userDrawn="1"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5" name="Rektangel med rundade hörn på samma sida 4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6" name="Bildobjekt 5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553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sida Lila">
    <p:bg>
      <p:bgPr>
        <a:solidFill>
          <a:srgbClr val="9070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grpSp>
        <p:nvGrpSpPr>
          <p:cNvPr id="2" name="Grupp 6"/>
          <p:cNvGrpSpPr/>
          <p:nvPr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8" name="Rektangel med rundade hörn på samma sida 7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9" name="Bildobjekt 8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  <p:grpSp>
        <p:nvGrpSpPr>
          <p:cNvPr id="10" name="Grupp 9"/>
          <p:cNvGrpSpPr/>
          <p:nvPr userDrawn="1"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11" name="Rektangel med rundade hörn på samma sida 10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2" name="Bildobjekt 11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>
          <a:xfrm>
            <a:off x="457200" y="6465534"/>
            <a:ext cx="1080000" cy="360000"/>
          </a:xfrm>
          <a:prstGeom prst="rect">
            <a:avLst/>
          </a:prstGeom>
        </p:spPr>
        <p:txBody>
          <a:bodyPr/>
          <a:lstStyle/>
          <a:p>
            <a:fld id="{1C21C88A-E4A6-4428-9F47-A7295BF19636}" type="datetimeFigureOut">
              <a:rPr lang="sv-SE" smtClean="0">
                <a:solidFill>
                  <a:prstClr val="black"/>
                </a:solidFill>
                <a:latin typeface="Calibri"/>
              </a:rPr>
              <a:pPr/>
              <a:t>2017-12-14</a:t>
            </a:fld>
            <a:endParaRPr lang="sv-S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1581976" y="6465534"/>
            <a:ext cx="5580000" cy="360000"/>
          </a:xfrm>
          <a:prstGeom prst="rect">
            <a:avLst/>
          </a:prstGeom>
        </p:spPr>
        <p:txBody>
          <a:bodyPr/>
          <a:lstStyle/>
          <a:p>
            <a:endParaRPr lang="sv-S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7211562" y="6465060"/>
            <a:ext cx="1476000" cy="360000"/>
          </a:xfrm>
          <a:prstGeom prst="rect">
            <a:avLst/>
          </a:prstGeom>
        </p:spPr>
        <p:txBody>
          <a:bodyPr/>
          <a:lstStyle/>
          <a:p>
            <a:fld id="{6EBDC2AB-345F-4FFA-B9BD-B2A845E70329}" type="slidenum">
              <a:rPr lang="sv-SE" smtClean="0">
                <a:solidFill>
                  <a:prstClr val="black"/>
                </a:solidFill>
                <a:latin typeface="Calibri"/>
              </a:rPr>
              <a:pPr/>
              <a:t>‹Nr.›</a:t>
            </a:fld>
            <a:endParaRPr lang="sv-S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27119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skriva rubrik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 baseline="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440000" cy="216000"/>
          </a:xfrm>
          <a:prstGeom prst="rect">
            <a:avLst/>
          </a:prstGeom>
        </p:spPr>
        <p:txBody>
          <a:bodyPr/>
          <a:lstStyle/>
          <a:p>
            <a:fld id="{C5E5F946-A91F-4BB2-8055-319EAA008AB0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14/12/2017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79712" y="6356350"/>
            <a:ext cx="3924000" cy="216000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48248" y="6356350"/>
            <a:ext cx="756000" cy="216000"/>
          </a:xfrm>
          <a:prstGeom prst="rect">
            <a:avLst/>
          </a:prstGeom>
        </p:spPr>
        <p:txBody>
          <a:bodyPr/>
          <a:lstStyle/>
          <a:p>
            <a:fld id="{9B9E4AFC-2A6B-4DCC-9C0D-38239AA246D9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1764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rgbClr val="AA1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" r="15"/>
          <a:stretch/>
        </p:blipFill>
        <p:spPr>
          <a:xfrm>
            <a:off x="-1" y="0"/>
            <a:ext cx="9180000" cy="6885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2733" y="2445490"/>
            <a:ext cx="5393010" cy="1171673"/>
          </a:xfrm>
        </p:spPr>
        <p:txBody>
          <a:bodyPr>
            <a:noAutofit/>
          </a:bodyPr>
          <a:lstStyle>
            <a:lvl1pPr algn="ctr">
              <a:lnSpc>
                <a:spcPts val="4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2733" y="3653165"/>
            <a:ext cx="5393010" cy="759349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8889508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C88A-E4A6-4428-9F47-A7295BF19636}" type="datetimeFigureOut">
              <a:rPr lang="sv-SE" smtClean="0">
                <a:solidFill>
                  <a:prstClr val="white"/>
                </a:solidFill>
              </a:rPr>
              <a:pPr/>
              <a:t>2017-12-14</a:t>
            </a:fld>
            <a:endParaRPr lang="sv-SE">
              <a:solidFill>
                <a:prstClr val="white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white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DC2AB-345F-4FFA-B9BD-B2A845E70329}" type="slidenum">
              <a:rPr lang="sv-SE" smtClean="0">
                <a:solidFill>
                  <a:prstClr val="white"/>
                </a:solidFill>
              </a:rPr>
              <a:pPr/>
              <a:t>‹Nr.›</a:t>
            </a:fld>
            <a:endParaRPr lang="sv-SE">
              <a:solidFill>
                <a:prstClr val="white"/>
              </a:solidFill>
            </a:endParaRPr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8032988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normalizeH="0" baseline="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C88A-E4A6-4428-9F47-A7295BF19636}" type="datetimeFigureOut">
              <a:rPr lang="sv-SE" smtClean="0">
                <a:solidFill>
                  <a:prstClr val="white"/>
                </a:solidFill>
              </a:rPr>
              <a:pPr/>
              <a:t>2017-12-14</a:t>
            </a:fld>
            <a:endParaRPr lang="sv-SE">
              <a:solidFill>
                <a:prstClr val="white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white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DC2AB-345F-4FFA-B9BD-B2A845E70329}" type="slidenum">
              <a:rPr lang="sv-SE" smtClean="0">
                <a:solidFill>
                  <a:prstClr val="white"/>
                </a:solidFill>
              </a:rPr>
              <a:pPr/>
              <a:t>‹Nr.›</a:t>
            </a:fld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9585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930400"/>
            <a:ext cx="4038600" cy="3721788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944000"/>
            <a:ext cx="4038600" cy="3721788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C88A-E4A6-4428-9F47-A7295BF19636}" type="datetimeFigureOut">
              <a:rPr lang="sv-SE" smtClean="0">
                <a:solidFill>
                  <a:prstClr val="white"/>
                </a:solidFill>
              </a:rPr>
              <a:pPr/>
              <a:t>2017-12-14</a:t>
            </a:fld>
            <a:endParaRPr lang="sv-SE">
              <a:solidFill>
                <a:prstClr val="white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white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DC2AB-345F-4FFA-B9BD-B2A845E70329}" type="slidenum">
              <a:rPr lang="sv-SE" smtClean="0">
                <a:solidFill>
                  <a:prstClr val="white"/>
                </a:solidFill>
              </a:rPr>
              <a:pPr/>
              <a:t>‹Nr.›</a:t>
            </a:fld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1653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152000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1930400"/>
            <a:ext cx="4040188" cy="372160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152000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1930400"/>
            <a:ext cx="4041775" cy="372160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C88A-E4A6-4428-9F47-A7295BF19636}" type="datetimeFigureOut">
              <a:rPr lang="sv-SE" smtClean="0">
                <a:solidFill>
                  <a:prstClr val="white"/>
                </a:solidFill>
              </a:rPr>
              <a:pPr/>
              <a:t>2017-12-14</a:t>
            </a:fld>
            <a:endParaRPr lang="sv-SE">
              <a:solidFill>
                <a:prstClr val="white"/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white"/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DC2AB-345F-4FFA-B9BD-B2A845E70329}" type="slidenum">
              <a:rPr lang="sv-SE" smtClean="0">
                <a:solidFill>
                  <a:prstClr val="white"/>
                </a:solidFill>
              </a:rPr>
              <a:pPr/>
              <a:t>‹Nr.›</a:t>
            </a:fld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6283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C88A-E4A6-4428-9F47-A7295BF19636}" type="datetimeFigureOut">
              <a:rPr lang="sv-SE" smtClean="0">
                <a:solidFill>
                  <a:prstClr val="white"/>
                </a:solidFill>
              </a:rPr>
              <a:pPr/>
              <a:t>2017-12-14</a:t>
            </a:fld>
            <a:endParaRPr lang="sv-SE">
              <a:solidFill>
                <a:prstClr val="white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white"/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DC2AB-345F-4FFA-B9BD-B2A845E70329}" type="slidenum">
              <a:rPr lang="sv-SE" smtClean="0">
                <a:solidFill>
                  <a:prstClr val="white"/>
                </a:solidFill>
              </a:rPr>
              <a:pPr/>
              <a:t>‹Nr.›</a:t>
            </a:fld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3208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C88A-E4A6-4428-9F47-A7295BF19636}" type="datetimeFigureOut">
              <a:rPr lang="sv-SE" smtClean="0">
                <a:solidFill>
                  <a:prstClr val="white"/>
                </a:solidFill>
              </a:rPr>
              <a:pPr/>
              <a:t>2017-12-14</a:t>
            </a:fld>
            <a:endParaRPr lang="sv-SE">
              <a:solidFill>
                <a:prstClr val="white"/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DC2AB-345F-4FFA-B9BD-B2A845E70329}" type="slidenum">
              <a:rPr lang="sv-SE" smtClean="0">
                <a:solidFill>
                  <a:prstClr val="white"/>
                </a:solidFill>
              </a:rPr>
              <a:pPr/>
              <a:t>‹Nr.›</a:t>
            </a:fld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7827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1152000"/>
            <a:ext cx="3008313" cy="1080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1152000"/>
            <a:ext cx="5111750" cy="4500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1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2412000"/>
            <a:ext cx="3008313" cy="324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C88A-E4A6-4428-9F47-A7295BF19636}" type="datetimeFigureOut">
              <a:rPr lang="sv-SE" smtClean="0">
                <a:solidFill>
                  <a:prstClr val="white"/>
                </a:solidFill>
              </a:rPr>
              <a:pPr/>
              <a:t>2017-12-14</a:t>
            </a:fld>
            <a:endParaRPr lang="sv-SE">
              <a:solidFill>
                <a:prstClr val="white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white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DC2AB-345F-4FFA-B9BD-B2A845E70329}" type="slidenum">
              <a:rPr lang="sv-SE" smtClean="0">
                <a:solidFill>
                  <a:prstClr val="white"/>
                </a:solidFill>
              </a:rPr>
              <a:pPr/>
              <a:t>‹Nr.›</a:t>
            </a:fld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599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sida Gul">
    <p:bg>
      <p:bgPr>
        <a:solidFill>
          <a:srgbClr val="FFD5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grpSp>
        <p:nvGrpSpPr>
          <p:cNvPr id="2" name="Grupp 6"/>
          <p:cNvGrpSpPr/>
          <p:nvPr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8" name="Rektangel med rundade hörn på samma sida 7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9" name="Bildobjekt 8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  <p:grpSp>
        <p:nvGrpSpPr>
          <p:cNvPr id="10" name="Grupp 9"/>
          <p:cNvGrpSpPr/>
          <p:nvPr userDrawn="1"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11" name="Rektangel med rundade hörn på samma sida 10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2" name="Bildobjekt 11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1152000"/>
            <a:ext cx="5486400" cy="3636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C88A-E4A6-4428-9F47-A7295BF19636}" type="datetimeFigureOut">
              <a:rPr lang="sv-SE" smtClean="0">
                <a:solidFill>
                  <a:prstClr val="white"/>
                </a:solidFill>
              </a:rPr>
              <a:pPr/>
              <a:t>2017-12-14</a:t>
            </a:fld>
            <a:endParaRPr lang="sv-SE">
              <a:solidFill>
                <a:prstClr val="white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white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DC2AB-345F-4FFA-B9BD-B2A845E70329}" type="slidenum">
              <a:rPr lang="sv-SE" smtClean="0">
                <a:solidFill>
                  <a:prstClr val="white"/>
                </a:solidFill>
              </a:rPr>
              <a:pPr/>
              <a:t>‹Nr.›</a:t>
            </a:fld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550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sida 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grpSp>
        <p:nvGrpSpPr>
          <p:cNvPr id="2" name="Grupp 6"/>
          <p:cNvGrpSpPr/>
          <p:nvPr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8" name="Rektangel med rundade hörn på samma sida 7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9" name="Bildobjekt 8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  <p:grpSp>
        <p:nvGrpSpPr>
          <p:cNvPr id="10" name="Grupp 9"/>
          <p:cNvGrpSpPr/>
          <p:nvPr userDrawn="1"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11" name="Rektangel med rundade hörn på samma sida 10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2" name="Bildobjekt 11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sida Svar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grpSp>
        <p:nvGrpSpPr>
          <p:cNvPr id="2" name="Grupp 6"/>
          <p:cNvGrpSpPr/>
          <p:nvPr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8" name="Rektangel med rundade hörn på samma sida 7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9" name="Bildobjekt 8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  <p:grpSp>
        <p:nvGrpSpPr>
          <p:cNvPr id="10" name="Grupp 9"/>
          <p:cNvGrpSpPr/>
          <p:nvPr userDrawn="1"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11" name="Rektangel med rundade hörn på samma sida 10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2" name="Bildobjekt 11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Röd">
    <p:bg>
      <p:bgPr>
        <a:solidFill>
          <a:srgbClr val="AA1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grpSp>
        <p:nvGrpSpPr>
          <p:cNvPr id="4" name="Grupp 3"/>
          <p:cNvGrpSpPr/>
          <p:nvPr userDrawn="1"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5" name="Rektangel med rundade hörn på samma sida 4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6" name="Bildobjekt 5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0919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3" y="333374"/>
            <a:ext cx="7773987" cy="2091855"/>
          </a:xfrm>
        </p:spPr>
        <p:txBody>
          <a:bodyPr anchor="b">
            <a:normAutofit/>
          </a:bodyPr>
          <a:lstStyle>
            <a:lvl1pPr algn="l">
              <a:defRPr sz="50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3" y="2673413"/>
            <a:ext cx="7773987" cy="1655762"/>
          </a:xfrm>
        </p:spPr>
        <p:txBody>
          <a:bodyPr>
            <a:normAutofit/>
          </a:bodyPr>
          <a:lstStyle>
            <a:lvl1pPr marL="0" indent="0" algn="l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  <a:endParaRPr lang="en-US" dirty="0"/>
          </a:p>
        </p:txBody>
      </p:sp>
      <p:sp>
        <p:nvSpPr>
          <p:cNvPr id="7" name="Rectangle 4"/>
          <p:cNvSpPr/>
          <p:nvPr userDrawn="1"/>
        </p:nvSpPr>
        <p:spPr>
          <a:xfrm>
            <a:off x="0" y="6555507"/>
            <a:ext cx="2303463" cy="304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9pPr>
          </a:lstStyle>
          <a:p>
            <a:pPr algn="ctr" eaLnBrk="1" hangingPunct="1"/>
            <a:endParaRPr lang="en-US" altLang="sv-SE" sz="1800" dirty="0">
              <a:solidFill>
                <a:srgbClr val="FFFFFF"/>
              </a:solidFill>
              <a:latin typeface="Gill Sans Light" pitchFamily="-108" charset="0"/>
            </a:endParaRPr>
          </a:p>
        </p:txBody>
      </p:sp>
      <p:sp>
        <p:nvSpPr>
          <p:cNvPr id="8" name="Rectangle 5"/>
          <p:cNvSpPr/>
          <p:nvPr userDrawn="1"/>
        </p:nvSpPr>
        <p:spPr>
          <a:xfrm>
            <a:off x="2286000" y="6555507"/>
            <a:ext cx="2303463" cy="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9pPr>
          </a:lstStyle>
          <a:p>
            <a:pPr algn="ctr" eaLnBrk="1" hangingPunct="1"/>
            <a:endParaRPr lang="en-US" altLang="sv-SE" sz="1800" dirty="0">
              <a:solidFill>
                <a:srgbClr val="FFFFFF"/>
              </a:solidFill>
              <a:latin typeface="Gill Sans Light" pitchFamily="-108" charset="0"/>
            </a:endParaRPr>
          </a:p>
        </p:txBody>
      </p:sp>
      <p:sp>
        <p:nvSpPr>
          <p:cNvPr id="9" name="Rectangle 6"/>
          <p:cNvSpPr/>
          <p:nvPr userDrawn="1"/>
        </p:nvSpPr>
        <p:spPr>
          <a:xfrm>
            <a:off x="4554538" y="6555507"/>
            <a:ext cx="2303462" cy="304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9pPr>
          </a:lstStyle>
          <a:p>
            <a:pPr algn="ctr" eaLnBrk="1" hangingPunct="1"/>
            <a:endParaRPr lang="en-US" altLang="sv-SE" sz="1800" dirty="0">
              <a:solidFill>
                <a:srgbClr val="FFFFFF"/>
              </a:solidFill>
              <a:latin typeface="Gill Sans Light" pitchFamily="-108" charset="0"/>
            </a:endParaRPr>
          </a:p>
        </p:txBody>
      </p:sp>
      <p:sp>
        <p:nvSpPr>
          <p:cNvPr id="10" name="Rectangle 7"/>
          <p:cNvSpPr/>
          <p:nvPr userDrawn="1"/>
        </p:nvSpPr>
        <p:spPr>
          <a:xfrm>
            <a:off x="6858000" y="6555507"/>
            <a:ext cx="2303463" cy="3048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9pPr>
          </a:lstStyle>
          <a:p>
            <a:pPr algn="ctr" eaLnBrk="1" hangingPunct="1"/>
            <a:endParaRPr lang="en-US" altLang="sv-SE" sz="1800" dirty="0">
              <a:solidFill>
                <a:srgbClr val="FFFFFF"/>
              </a:solidFill>
              <a:latin typeface="Gill Sans Light" pitchFamily="-108" charset="0"/>
            </a:endParaRPr>
          </a:p>
        </p:txBody>
      </p:sp>
      <p:pic>
        <p:nvPicPr>
          <p:cNvPr id="11" name="Picture 11" descr="quattroporte_logo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8350" y="4733801"/>
            <a:ext cx="2971800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061353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329">
          <p15:clr>
            <a:srgbClr val="FBAE40"/>
          </p15:clr>
        </p15:guide>
        <p15:guide id="2" pos="43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291349"/>
            <a:ext cx="8137525" cy="503134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10" name="Platshållare fö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>
              <a:solidFill>
                <a:srgbClr val="313131"/>
              </a:solidFill>
              <a:latin typeface="Glober Regular"/>
            </a:endParaRPr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851A-C9CA-4992-8F59-EEB7E21AE583}" type="slidenum">
              <a:rPr lang="sv-SE" smtClean="0">
                <a:solidFill>
                  <a:srgbClr val="313131"/>
                </a:solidFill>
                <a:latin typeface="Glober Regular"/>
              </a:rPr>
              <a:pPr/>
              <a:t>‹Nr.›</a:t>
            </a:fld>
            <a:endParaRPr lang="sv-SE" dirty="0">
              <a:solidFill>
                <a:srgbClr val="313131"/>
              </a:solidFill>
              <a:latin typeface="Glober Regular"/>
            </a:endParaRPr>
          </a:p>
        </p:txBody>
      </p:sp>
      <p:sp>
        <p:nvSpPr>
          <p:cNvPr id="13" name="Rubrik 12"/>
          <p:cNvSpPr>
            <a:spLocks noGrp="1"/>
          </p:cNvSpPr>
          <p:nvPr>
            <p:ph type="title"/>
          </p:nvPr>
        </p:nvSpPr>
        <p:spPr>
          <a:xfrm>
            <a:off x="503238" y="328108"/>
            <a:ext cx="8137525" cy="878542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127502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2.xml"/><Relationship Id="rId16" Type="http://schemas.openxmlformats.org/officeDocument/2006/relationships/theme" Target="../theme/theme2.xml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Relationship Id="rId9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0.xml"/><Relationship Id="rId10" Type="http://schemas.openxmlformats.org/officeDocument/2006/relationships/theme" Target="../theme/theme4.xml"/><Relationship Id="rId11" Type="http://schemas.openxmlformats.org/officeDocument/2006/relationships/image" Target="../media/image5.png"/><Relationship Id="rId1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1152000"/>
            <a:ext cx="8229600" cy="108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2412000"/>
            <a:ext cx="8229600" cy="324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979070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5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3238" y="328108"/>
            <a:ext cx="8137525" cy="87854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291349"/>
            <a:ext cx="8137525" cy="50313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74471" y="6367096"/>
            <a:ext cx="2057400" cy="14458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endParaRPr lang="sv-SE" dirty="0">
              <a:solidFill>
                <a:srgbClr val="313131"/>
              </a:solidFill>
              <a:latin typeface="Glober Regular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74471" y="6523403"/>
            <a:ext cx="2057400" cy="14458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C6C851A-C9CA-4992-8F59-EEB7E21AE583}" type="slidenum">
              <a:rPr lang="sv-SE" smtClean="0">
                <a:solidFill>
                  <a:srgbClr val="313131"/>
                </a:solidFill>
                <a:latin typeface="Glober Regular"/>
              </a:rPr>
              <a:pPr/>
              <a:t>‹Nr.›</a:t>
            </a:fld>
            <a:endParaRPr lang="sv-SE" dirty="0">
              <a:solidFill>
                <a:srgbClr val="313131"/>
              </a:solidFill>
              <a:latin typeface="Glober Regular"/>
            </a:endParaRPr>
          </a:p>
        </p:txBody>
      </p:sp>
      <p:pic>
        <p:nvPicPr>
          <p:cNvPr id="9" name="Picture 33"/>
          <p:cNvPicPr>
            <a:picLocks noChangeAspect="1" noChangeArrowheads="1"/>
          </p:cNvPicPr>
          <p:nvPr userDrawn="1"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3348" y="6477000"/>
            <a:ext cx="1079500" cy="30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2732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</p:sldLayoutIdLst>
  <p:hf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4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538163" indent="-179388" algn="l" defTabSz="914400" rtl="0" eaLnBrk="1" latinLnBrk="0" hangingPunct="1">
        <a:lnSpc>
          <a:spcPct val="100000"/>
        </a:lnSpc>
        <a:spcBef>
          <a:spcPts val="384"/>
        </a:spcBef>
        <a:buFont typeface="Glober Regular" pitchFamily="50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717550" indent="-179388" algn="l" defTabSz="914400" rtl="0" eaLnBrk="1" latinLnBrk="0" hangingPunct="1">
        <a:lnSpc>
          <a:spcPct val="90000"/>
        </a:lnSpc>
        <a:spcBef>
          <a:spcPts val="500"/>
        </a:spcBef>
        <a:buFont typeface="Glober Regular" pitchFamily="50" charset="0"/>
        <a:buChar char="–"/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896938" indent="-179388" algn="l" defTabSz="914400" rtl="0" eaLnBrk="1" latinLnBrk="0" hangingPunct="1">
        <a:lnSpc>
          <a:spcPct val="90000"/>
        </a:lnSpc>
        <a:spcBef>
          <a:spcPts val="500"/>
        </a:spcBef>
        <a:buFont typeface="Glober Regular" pitchFamily="50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076325" indent="-179388" algn="l" defTabSz="914400" rtl="0" eaLnBrk="1" latinLnBrk="0" hangingPunct="1">
        <a:lnSpc>
          <a:spcPct val="90000"/>
        </a:lnSpc>
        <a:spcBef>
          <a:spcPts val="500"/>
        </a:spcBef>
        <a:buFont typeface="Glober Regular" pitchFamily="50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443">
          <p15:clr>
            <a:srgbClr val="F26B43"/>
          </p15:clr>
        </p15:guide>
        <p15:guide id="2" pos="317">
          <p15:clr>
            <a:srgbClr val="F26B43"/>
          </p15:clr>
        </p15:guide>
        <p15:guide id="3" pos="5556">
          <p15:clr>
            <a:srgbClr val="F26B43"/>
          </p15:clr>
        </p15:guide>
        <p15:guide id="4" orient="horz" pos="3906" userDrawn="1">
          <p15:clr>
            <a:srgbClr val="F26B43"/>
          </p15:clr>
        </p15:guide>
        <p15:guide id="5" orient="horz" pos="686">
          <p15:clr>
            <a:srgbClr val="F26B43"/>
          </p15:clr>
        </p15:guide>
        <p15:guide id="6" orient="horz" pos="119">
          <p15:clr>
            <a:srgbClr val="F26B43"/>
          </p15:clr>
        </p15:guide>
        <p15:guide id="7" orient="horz" pos="731">
          <p15:clr>
            <a:srgbClr val="F26B43"/>
          </p15:clr>
        </p15:guide>
        <p15:guide id="8" pos="204">
          <p15:clr>
            <a:srgbClr val="F26B43"/>
          </p15:clr>
        </p15:guide>
        <p15:guide id="9" orient="horz" pos="417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1152000"/>
            <a:ext cx="8229600" cy="108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2412000"/>
            <a:ext cx="8229600" cy="324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867026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4" r:id="rId8"/>
    <p:sldLayoutId id="2147483765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0" y="6104336"/>
            <a:ext cx="9144000" cy="753664"/>
          </a:xfrm>
          <a:prstGeom prst="rect">
            <a:avLst/>
          </a:prstGeom>
          <a:solidFill>
            <a:srgbClr val="AA11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13" name="Rektangel med rundade hörn 12"/>
          <p:cNvSpPr/>
          <p:nvPr/>
        </p:nvSpPr>
        <p:spPr>
          <a:xfrm>
            <a:off x="0" y="5783331"/>
            <a:ext cx="9140400" cy="635034"/>
          </a:xfrm>
          <a:prstGeom prst="roundRect">
            <a:avLst>
              <a:gd name="adj" fmla="val 36815"/>
            </a:avLst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1152000"/>
            <a:ext cx="8229600" cy="4854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940942"/>
            <a:ext cx="8229600" cy="3711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465534"/>
            <a:ext cx="108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  <a:latin typeface="+mj-lt"/>
              </a:defRPr>
            </a:lvl1pPr>
          </a:lstStyle>
          <a:p>
            <a:fld id="{1C21C88A-E4A6-4428-9F47-A7295BF19636}" type="datetimeFigureOut">
              <a:rPr lang="sv-SE" smtClean="0">
                <a:solidFill>
                  <a:prstClr val="white"/>
                </a:solidFill>
              </a:rPr>
              <a:pPr/>
              <a:t>2017-12-14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581976" y="6465534"/>
            <a:ext cx="558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1"/>
                </a:solidFill>
                <a:latin typeface="+mj-lt"/>
              </a:defRPr>
            </a:lvl1pPr>
          </a:lstStyle>
          <a:p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7211562" y="6465060"/>
            <a:ext cx="1476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</a:lstStyle>
          <a:p>
            <a:fld id="{6EBDC2AB-345F-4FFA-B9BD-B2A845E70329}" type="slidenum">
              <a:rPr lang="sv-SE" smtClean="0">
                <a:solidFill>
                  <a:prstClr val="white"/>
                </a:solidFill>
              </a:rPr>
              <a:pPr/>
              <a:t>‹Nr.›</a:t>
            </a:fld>
            <a:endParaRPr lang="sv-SE" dirty="0">
              <a:solidFill>
                <a:prstClr val="white"/>
              </a:solidFill>
            </a:endParaRPr>
          </a:p>
        </p:txBody>
      </p:sp>
      <p:grpSp>
        <p:nvGrpSpPr>
          <p:cNvPr id="9" name="Grupp 8"/>
          <p:cNvGrpSpPr/>
          <p:nvPr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7" name="Rektangel med rundade hörn på samma sida 6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rgbClr val="AA112C"/>
            </a:solidFill>
            <a:ln>
              <a:solidFill>
                <a:srgbClr val="AA11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prstClr val="white"/>
                </a:solidFill>
              </a:endParaRPr>
            </a:p>
          </p:txBody>
        </p:sp>
        <p:pic>
          <p:nvPicPr>
            <p:cNvPr id="8" name="Bildobjekt 7" descr="1177 Vårdguiden_neg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311" y="264848"/>
              <a:ext cx="984177" cy="39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8327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spcAft>
          <a:spcPts val="200"/>
        </a:spcAft>
        <a:buFont typeface="Arial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spcAft>
          <a:spcPts val="200"/>
        </a:spcAft>
        <a:buFont typeface="Arial" pitchFamily="34" charset="0"/>
        <a:buChar char="–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spcAft>
          <a:spcPts val="200"/>
        </a:spcAft>
        <a:buFont typeface="Arial" pitchFamily="34" charset="0"/>
        <a:buChar char="–"/>
        <a:defRPr sz="1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38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7.tiff"/><Relationship Id="rId3" Type="http://schemas.openxmlformats.org/officeDocument/2006/relationships/image" Target="../media/image8.tif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e-tjanster@1177.se" TargetMode="External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9.jpeg"/><Relationship Id="rId5" Type="http://schemas.openxmlformats.org/officeDocument/2006/relationships/image" Target="../media/image8.tiff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4" Type="http://schemas.openxmlformats.org/officeDocument/2006/relationships/image" Target="../media/image9.jpeg"/><Relationship Id="rId5" Type="http://schemas.openxmlformats.org/officeDocument/2006/relationships/image" Target="../media/image8.tiff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33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51633" y="2445490"/>
            <a:ext cx="5393010" cy="1171673"/>
          </a:xfrm>
        </p:spPr>
        <p:txBody>
          <a:bodyPr/>
          <a:lstStyle/>
          <a:p>
            <a:r>
              <a:rPr lang="sv-SE" sz="3200" dirty="0" smtClean="0"/>
              <a:t>Formulär </a:t>
            </a:r>
            <a:r>
              <a:rPr lang="sv-SE" sz="3200" dirty="0"/>
              <a:t>inom 1177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6013621" y="4344628"/>
            <a:ext cx="9060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v-SE" sz="1100" i="1" dirty="0" smtClean="0">
                <a:solidFill>
                  <a:schemeClr val="bg1"/>
                </a:solidFill>
              </a:rPr>
              <a:t>2017-11-28</a:t>
            </a:r>
            <a:endParaRPr lang="sv-SE" sz="1100" i="1" dirty="0">
              <a:solidFill>
                <a:schemeClr val="bg1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6005606" y="4146166"/>
            <a:ext cx="9140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v-SE" sz="1100" i="1" dirty="0">
                <a:solidFill>
                  <a:schemeClr val="bg1"/>
                </a:solidFill>
              </a:rPr>
              <a:t>Jenny Eltes</a:t>
            </a:r>
          </a:p>
        </p:txBody>
      </p:sp>
    </p:spTree>
    <p:extLst>
      <p:ext uri="{BB962C8B-B14F-4D97-AF65-F5344CB8AC3E}">
        <p14:creationId xmlns:p14="http://schemas.microsoft.com/office/powerpoint/2010/main" val="27992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2"/>
          <a:srcRect l="14028" t="19368" r="13889" b="5287"/>
          <a:stretch/>
        </p:blipFill>
        <p:spPr>
          <a:xfrm>
            <a:off x="-26358" y="795770"/>
            <a:ext cx="9170358" cy="538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61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2"/>
          <a:srcRect l="13334" t="13438" r="1111" b="7753"/>
          <a:stretch/>
        </p:blipFill>
        <p:spPr>
          <a:xfrm>
            <a:off x="21618" y="1155699"/>
            <a:ext cx="9122382" cy="472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97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2"/>
          <a:srcRect l="24861" t="17885" r="25278" b="5040"/>
          <a:stretch/>
        </p:blipFill>
        <p:spPr>
          <a:xfrm>
            <a:off x="381000" y="1"/>
            <a:ext cx="8258459" cy="690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90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2"/>
          <a:srcRect l="2222" t="13686" b="5781"/>
          <a:stretch/>
        </p:blipFill>
        <p:spPr>
          <a:xfrm>
            <a:off x="0" y="939800"/>
            <a:ext cx="9242481" cy="449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95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9100" y="2046175"/>
            <a:ext cx="8229600" cy="1080000"/>
          </a:xfrm>
        </p:spPr>
        <p:txBody>
          <a:bodyPr/>
          <a:lstStyle/>
          <a:p>
            <a:r>
              <a:rPr lang="sv-SE" dirty="0"/>
              <a:t>Fristående ”</a:t>
            </a:r>
            <a:r>
              <a:rPr lang="sv-SE" dirty="0" smtClean="0"/>
              <a:t>Skicka formulär”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1428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2"/>
          <a:srcRect l="13195" t="13933" r="15416" b="5535"/>
          <a:stretch/>
        </p:blipFill>
        <p:spPr>
          <a:xfrm>
            <a:off x="0" y="927100"/>
            <a:ext cx="9144000" cy="579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06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9100" y="2046175"/>
            <a:ext cx="8229600" cy="1080000"/>
          </a:xfrm>
        </p:spPr>
        <p:txBody>
          <a:bodyPr/>
          <a:lstStyle/>
          <a:p>
            <a:r>
              <a:rPr lang="sv-SE" dirty="0"/>
              <a:t>Invånaren besvarar formuläret</a:t>
            </a:r>
          </a:p>
        </p:txBody>
      </p:sp>
    </p:spTree>
    <p:extLst>
      <p:ext uri="{BB962C8B-B14F-4D97-AF65-F5344CB8AC3E}">
        <p14:creationId xmlns:p14="http://schemas.microsoft.com/office/powerpoint/2010/main" val="117085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9" y="3401506"/>
            <a:ext cx="4950456" cy="3224389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9" y="0"/>
            <a:ext cx="4917137" cy="3329621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861" y="1828800"/>
            <a:ext cx="3510521" cy="2748844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5201455" y="114658"/>
            <a:ext cx="3641155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sz="2000" dirty="0" smtClean="0"/>
              <a:t>Formulär </a:t>
            </a:r>
            <a:r>
              <a:rPr lang="sv-SE" sz="2000" dirty="0"/>
              <a:t>som skickats ut </a:t>
            </a:r>
            <a:r>
              <a:rPr lang="sv-SE" sz="2000" dirty="0" smtClean="0"/>
              <a:t>visas under ”Övriga tjänster” OCH i </a:t>
            </a:r>
            <a:r>
              <a:rPr lang="sv-SE" sz="2000" dirty="0"/>
              <a:t>invånarens </a:t>
            </a:r>
            <a:r>
              <a:rPr lang="sv-SE" sz="2000" dirty="0" smtClean="0"/>
              <a:t>inkorg</a:t>
            </a:r>
            <a:endParaRPr lang="sv-SE" sz="2000" dirty="0"/>
          </a:p>
        </p:txBody>
      </p:sp>
      <p:sp>
        <p:nvSpPr>
          <p:cNvPr id="7" name="Ellips 6"/>
          <p:cNvSpPr/>
          <p:nvPr/>
        </p:nvSpPr>
        <p:spPr>
          <a:xfrm>
            <a:off x="688622" y="4899378"/>
            <a:ext cx="1783645" cy="6208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Ellips 8"/>
          <p:cNvSpPr/>
          <p:nvPr/>
        </p:nvSpPr>
        <p:spPr>
          <a:xfrm>
            <a:off x="95129" y="723470"/>
            <a:ext cx="1586277" cy="3686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0" name="Rak pil 9"/>
          <p:cNvCxnSpPr>
            <a:stCxn id="9" idx="5"/>
          </p:cNvCxnSpPr>
          <p:nvPr/>
        </p:nvCxnSpPr>
        <p:spPr>
          <a:xfrm>
            <a:off x="1449101" y="1038091"/>
            <a:ext cx="4126472" cy="13523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pil 11"/>
          <p:cNvCxnSpPr>
            <a:stCxn id="7" idx="7"/>
          </p:cNvCxnSpPr>
          <p:nvPr/>
        </p:nvCxnSpPr>
        <p:spPr>
          <a:xfrm flipV="1">
            <a:off x="2211058" y="2570849"/>
            <a:ext cx="3375804" cy="24194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267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2"/>
          <a:srcRect l="22552" t="13447" r="23532" b="5459"/>
          <a:stretch/>
        </p:blipFill>
        <p:spPr>
          <a:xfrm>
            <a:off x="1797803" y="0"/>
            <a:ext cx="7346197" cy="635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75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2"/>
          <a:srcRect l="22542" t="14051" r="24068" b="9997"/>
          <a:stretch/>
        </p:blipFill>
        <p:spPr>
          <a:xfrm>
            <a:off x="1735810" y="1"/>
            <a:ext cx="7408190" cy="631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92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457200" y="1989584"/>
            <a:ext cx="8229600" cy="4445083"/>
          </a:xfrm>
        </p:spPr>
        <p:txBody>
          <a:bodyPr>
            <a:normAutofit fontScale="92500" lnSpcReduction="10000"/>
          </a:bodyPr>
          <a:lstStyle/>
          <a:p>
            <a:r>
              <a:rPr lang="sv-SE" dirty="0" smtClean="0"/>
              <a:t>Skickar strukturerade </a:t>
            </a:r>
            <a:r>
              <a:rPr lang="sv-SE" dirty="0"/>
              <a:t>formulär integrerat med vårdens </a:t>
            </a:r>
            <a:r>
              <a:rPr lang="sv-SE" dirty="0" smtClean="0"/>
              <a:t>system</a:t>
            </a:r>
          </a:p>
          <a:p>
            <a:r>
              <a:rPr lang="sv-SE" dirty="0" smtClean="0">
                <a:sym typeface="Arial"/>
              </a:rPr>
              <a:t>Integration sker </a:t>
            </a:r>
            <a:r>
              <a:rPr lang="sv-SE" dirty="0">
                <a:sym typeface="Arial"/>
              </a:rPr>
              <a:t>via Nationella </a:t>
            </a:r>
            <a:r>
              <a:rPr lang="sv-SE" dirty="0" smtClean="0">
                <a:sym typeface="Arial"/>
              </a:rPr>
              <a:t>tjänsteplattformen</a:t>
            </a:r>
            <a:endParaRPr lang="sv-SE" dirty="0"/>
          </a:p>
          <a:p>
            <a:r>
              <a:rPr lang="sv-SE" dirty="0"/>
              <a:t>Invånaren når formulären via 1177 Vårdguidens </a:t>
            </a:r>
            <a:r>
              <a:rPr lang="sv-SE" dirty="0" smtClean="0"/>
              <a:t>e-tjänster</a:t>
            </a:r>
            <a:endParaRPr lang="sv-SE" dirty="0"/>
          </a:p>
          <a:p>
            <a:r>
              <a:rPr lang="sv-SE" dirty="0"/>
              <a:t>Det finns två varianter att </a:t>
            </a:r>
            <a:r>
              <a:rPr lang="sv-SE" dirty="0" smtClean="0"/>
              <a:t>använda tjänsten:</a:t>
            </a:r>
          </a:p>
          <a:p>
            <a:pPr lvl="1"/>
            <a:r>
              <a:rPr lang="sv-SE" dirty="0" smtClean="0"/>
              <a:t>integrerat </a:t>
            </a:r>
            <a:r>
              <a:rPr lang="sv-SE" dirty="0"/>
              <a:t>med vårdsystem</a:t>
            </a:r>
          </a:p>
          <a:p>
            <a:pPr lvl="1"/>
            <a:r>
              <a:rPr lang="sv-SE" dirty="0"/>
              <a:t>via den Fristående webbtjänsten</a:t>
            </a:r>
          </a:p>
          <a:p>
            <a:pPr lvl="1"/>
            <a:r>
              <a:rPr lang="sv-SE" dirty="0"/>
              <a:t>…eller en kombination av de båda, t ex malladministration via Fristående och utskick/analys via </a:t>
            </a:r>
            <a:r>
              <a:rPr lang="sv-SE" dirty="0" smtClean="0"/>
              <a:t>vårdsystemet</a:t>
            </a:r>
          </a:p>
          <a:p>
            <a:r>
              <a:rPr lang="sv-SE" dirty="0" smtClean="0">
                <a:sym typeface="Arial"/>
              </a:rPr>
              <a:t>Möjlighet </a:t>
            </a:r>
            <a:r>
              <a:rPr lang="sv-SE" dirty="0">
                <a:sym typeface="Arial"/>
              </a:rPr>
              <a:t>att dela </a:t>
            </a:r>
            <a:r>
              <a:rPr lang="sv-SE" dirty="0" smtClean="0">
                <a:sym typeface="Arial"/>
              </a:rPr>
              <a:t>formulärmallar, t ex </a:t>
            </a:r>
            <a:r>
              <a:rPr lang="sv-SE" dirty="0">
                <a:sym typeface="Arial"/>
              </a:rPr>
              <a:t>standardiserade formulär </a:t>
            </a:r>
            <a:r>
              <a:rPr lang="sv-SE" dirty="0"/>
              <a:t/>
            </a:r>
            <a:br>
              <a:rPr lang="sv-SE" dirty="0"/>
            </a:br>
            <a:endParaRPr lang="sv-SE" dirty="0"/>
          </a:p>
          <a:p>
            <a:r>
              <a:rPr lang="sv-SE" dirty="0"/>
              <a:t>Exempel på användningsområden</a:t>
            </a:r>
          </a:p>
          <a:p>
            <a:pPr lvl="1"/>
            <a:r>
              <a:rPr lang="sv-SE" dirty="0"/>
              <a:t>Hälsodeklarationer inför och efter besök</a:t>
            </a:r>
          </a:p>
          <a:p>
            <a:pPr lvl="1"/>
            <a:r>
              <a:rPr lang="sv-SE" dirty="0"/>
              <a:t>Levnadsvanor</a:t>
            </a:r>
          </a:p>
          <a:p>
            <a:pPr lvl="1"/>
            <a:r>
              <a:rPr lang="sv-SE" dirty="0"/>
              <a:t>Uppföljning av </a:t>
            </a:r>
            <a:r>
              <a:rPr lang="sv-SE" dirty="0" smtClean="0"/>
              <a:t>vårdaktiviteter</a:t>
            </a:r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Vad är Formulär inom 1177 Vårdguidens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e-tjänster</a:t>
            </a:r>
            <a:r>
              <a:rPr lang="sv-SE" dirty="0"/>
              <a:t>?</a:t>
            </a:r>
          </a:p>
        </p:txBody>
      </p:sp>
      <p:sp>
        <p:nvSpPr>
          <p:cNvPr id="4" name="Platshållare för innehåll 1"/>
          <p:cNvSpPr txBox="1">
            <a:spLocks/>
          </p:cNvSpPr>
          <p:nvPr/>
        </p:nvSpPr>
        <p:spPr>
          <a:xfrm>
            <a:off x="4634098" y="5294488"/>
            <a:ext cx="3905955" cy="1010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spcAft>
                <a:spcPts val="20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20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200"/>
              </a:spcAft>
              <a:buFont typeface="Arial" pitchFamily="34" charset="0"/>
              <a:buChar char="–"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sv-SE" dirty="0" smtClean="0"/>
              <a:t>Kvalitetsregister</a:t>
            </a:r>
          </a:p>
          <a:p>
            <a:pPr lvl="1"/>
            <a:r>
              <a:rPr lang="sv-SE" dirty="0" smtClean="0"/>
              <a:t>Matdagbok</a:t>
            </a:r>
          </a:p>
          <a:p>
            <a:pPr lvl="1"/>
            <a:r>
              <a:rPr lang="sv-SE" dirty="0" smtClean="0"/>
              <a:t>Medgivande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0628" y="1989584"/>
            <a:ext cx="384297" cy="35797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3932" y="2595834"/>
            <a:ext cx="380993" cy="38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37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2"/>
          <a:srcRect l="22223" t="13686" r="23473" b="8004"/>
          <a:stretch/>
        </p:blipFill>
        <p:spPr>
          <a:xfrm>
            <a:off x="1778001" y="-1"/>
            <a:ext cx="7366000" cy="639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29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9100" y="2046175"/>
            <a:ext cx="8229600" cy="1080000"/>
          </a:xfrm>
        </p:spPr>
        <p:txBody>
          <a:bodyPr/>
          <a:lstStyle/>
          <a:p>
            <a:r>
              <a:rPr lang="sv-SE" dirty="0"/>
              <a:t>Fristående ”Titta på </a:t>
            </a:r>
            <a:r>
              <a:rPr lang="sv-SE" dirty="0" smtClean="0"/>
              <a:t>formulär</a:t>
            </a:r>
            <a:r>
              <a:rPr lang="sv-SE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4369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2"/>
          <a:srcRect l="12083" t="14427" r="12917" b="5534"/>
          <a:stretch/>
        </p:blipFill>
        <p:spPr>
          <a:xfrm>
            <a:off x="0" y="1003299"/>
            <a:ext cx="9143999" cy="548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45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3"/>
          <a:srcRect l="11450" t="13460" r="1514" b="6162"/>
          <a:stretch/>
        </p:blipFill>
        <p:spPr>
          <a:xfrm>
            <a:off x="1" y="900860"/>
            <a:ext cx="9143999" cy="474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93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Anslutning till </a:t>
            </a:r>
            <a:r>
              <a:rPr lang="sv-SE" dirty="0" smtClean="0"/>
              <a:t>Formulär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2412000"/>
            <a:ext cx="8229600" cy="3938000"/>
          </a:xfrm>
        </p:spPr>
        <p:txBody>
          <a:bodyPr>
            <a:normAutofit/>
          </a:bodyPr>
          <a:lstStyle/>
          <a:p>
            <a:r>
              <a:rPr lang="sv-SE" dirty="0"/>
              <a:t>Intresseanmälan görs via </a:t>
            </a:r>
            <a:r>
              <a:rPr lang="sv-SE" dirty="0">
                <a:hlinkClick r:id="rId3"/>
              </a:rPr>
              <a:t>e-tjanster@1177.se</a:t>
            </a:r>
            <a:endParaRPr lang="sv-SE" dirty="0"/>
          </a:p>
          <a:p>
            <a:r>
              <a:rPr lang="sv-SE" dirty="0"/>
              <a:t>Anslutningsteamet bjuder in till ett första informationsmöte</a:t>
            </a:r>
          </a:p>
          <a:p>
            <a:r>
              <a:rPr lang="sv-SE" dirty="0"/>
              <a:t>Går igenom olika anslutningsalternativ</a:t>
            </a:r>
          </a:p>
          <a:p>
            <a:r>
              <a:rPr lang="sv-SE" dirty="0"/>
              <a:t>Uppföljande möten kring anslutningsprocess, teknik och verksamhetsfrågor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592" y="4018626"/>
            <a:ext cx="5106817" cy="233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56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57200" y="3186293"/>
            <a:ext cx="8229600" cy="485414"/>
          </a:xfrm>
        </p:spPr>
        <p:txBody>
          <a:bodyPr>
            <a:normAutofit fontScale="90000"/>
          </a:bodyPr>
          <a:lstStyle/>
          <a:p>
            <a:r>
              <a:rPr lang="sv-SE" dirty="0"/>
              <a:t>TACK! </a:t>
            </a:r>
            <a:r>
              <a:rPr lang="sv-SE" dirty="0">
                <a:sym typeface="Wingdings"/>
              </a:rPr>
              <a:t>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3752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Begreppsförklaring</a:t>
            </a:r>
          </a:p>
          <a:p>
            <a:r>
              <a:rPr lang="sv-SE" dirty="0"/>
              <a:t>Formulärtjänstflöden</a:t>
            </a:r>
          </a:p>
          <a:p>
            <a:r>
              <a:rPr lang="sv-SE" dirty="0"/>
              <a:t>Aktuella landsting och regioner</a:t>
            </a:r>
          </a:p>
          <a:p>
            <a:r>
              <a:rPr lang="sv-SE" dirty="0"/>
              <a:t>Förvaltning </a:t>
            </a:r>
            <a:r>
              <a:rPr lang="sv-SE" dirty="0" smtClean="0"/>
              <a:t>Formulär</a:t>
            </a:r>
            <a:endParaRPr lang="sv-SE" dirty="0"/>
          </a:p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132167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457200" y="1940942"/>
            <a:ext cx="8229600" cy="4479109"/>
          </a:xfrm>
        </p:spPr>
        <p:txBody>
          <a:bodyPr>
            <a:normAutofit fontScale="85000" lnSpcReduction="10000"/>
          </a:bodyPr>
          <a:lstStyle/>
          <a:p>
            <a:r>
              <a:rPr lang="sv-SE" b="1" dirty="0">
                <a:solidFill>
                  <a:schemeClr val="accent1"/>
                </a:solidFill>
              </a:rPr>
              <a:t>Formulärmotor</a:t>
            </a:r>
            <a:r>
              <a:rPr lang="sv-SE" dirty="0">
                <a:solidFill>
                  <a:schemeClr val="accent1"/>
                </a:solidFill>
              </a:rPr>
              <a:t> </a:t>
            </a:r>
            <a:r>
              <a:rPr lang="sv-SE" dirty="0"/>
              <a:t>– databas med formulärmallar och ifyllda formulär, kommuniceras med via tillhörande tjänstekontrakt</a:t>
            </a:r>
            <a:br>
              <a:rPr lang="sv-SE" dirty="0"/>
            </a:br>
            <a:endParaRPr lang="sv-SE" dirty="0"/>
          </a:p>
          <a:p>
            <a:r>
              <a:rPr lang="sv-SE" b="1" dirty="0">
                <a:solidFill>
                  <a:schemeClr val="accent1"/>
                </a:solidFill>
              </a:rPr>
              <a:t>Integrerad </a:t>
            </a:r>
            <a:r>
              <a:rPr lang="sv-SE" b="1" dirty="0" smtClean="0">
                <a:solidFill>
                  <a:schemeClr val="accent1"/>
                </a:solidFill>
              </a:rPr>
              <a:t>med vårdsystem </a:t>
            </a:r>
            <a:r>
              <a:rPr lang="sv-SE" dirty="0"/>
              <a:t>– Formulären är integrerade med landstingets journalsystem, använder sig av formulärmotorn och invånaren får formuläret via 1177 Vårdguidens e-tjänster</a:t>
            </a:r>
            <a:br>
              <a:rPr lang="sv-SE" dirty="0"/>
            </a:br>
            <a:endParaRPr lang="sv-SE" dirty="0"/>
          </a:p>
          <a:p>
            <a:r>
              <a:rPr lang="sv-SE" b="1" dirty="0">
                <a:solidFill>
                  <a:schemeClr val="accent1"/>
                </a:solidFill>
              </a:rPr>
              <a:t>Fristående </a:t>
            </a:r>
            <a:r>
              <a:rPr lang="sv-SE" b="1" dirty="0" smtClean="0">
                <a:solidFill>
                  <a:schemeClr val="accent1"/>
                </a:solidFill>
              </a:rPr>
              <a:t>Formulär </a:t>
            </a:r>
            <a:r>
              <a:rPr lang="sv-SE" dirty="0"/>
              <a:t>–</a:t>
            </a:r>
            <a:r>
              <a:rPr lang="sv-SE" dirty="0">
                <a:solidFill>
                  <a:schemeClr val="accent1"/>
                </a:solidFill>
              </a:rPr>
              <a:t> </a:t>
            </a:r>
            <a:r>
              <a:rPr lang="sv-SE" dirty="0"/>
              <a:t>Formulären hanteras i fristående tjänst och är inte sammankopplat med landstingets journalsystem, använder sig av formulärmotorn och invånaren får formuläret via 1177 Vårdguidens e-tjänster. Journalföring behöver ske genom manuell rutin, inte tänkt för långlagring</a:t>
            </a:r>
            <a:br>
              <a:rPr lang="sv-SE" dirty="0"/>
            </a:br>
            <a:endParaRPr lang="sv-SE" dirty="0"/>
          </a:p>
          <a:p>
            <a:r>
              <a:rPr lang="sv-SE" b="1" dirty="0">
                <a:solidFill>
                  <a:schemeClr val="accent1"/>
                </a:solidFill>
              </a:rPr>
              <a:t>Formulär i Stöd och behandling </a:t>
            </a:r>
            <a:r>
              <a:rPr lang="sv-SE" dirty="0"/>
              <a:t>– formulärmallar skapas i designverktyget i Stöd och behandling, lagras i formulärmotorn, distribueras och besvaras i Stöd och behandling. Ifyllda formulär lagras i och hämtas från formulärmotorn med hjälp av tjänstekontrakt. Gallras från formulärmotorn efter avslutad behandling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Begreppsförklaring</a:t>
            </a:r>
          </a:p>
        </p:txBody>
      </p:sp>
    </p:spTree>
    <p:extLst>
      <p:ext uri="{BB962C8B-B14F-4D97-AF65-F5344CB8AC3E}">
        <p14:creationId xmlns:p14="http://schemas.microsoft.com/office/powerpoint/2010/main" val="772886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ubrik 1"/>
          <p:cNvSpPr txBox="1">
            <a:spLocks/>
          </p:cNvSpPr>
          <p:nvPr/>
        </p:nvSpPr>
        <p:spPr>
          <a:xfrm>
            <a:off x="427553" y="486865"/>
            <a:ext cx="8229600" cy="1080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Formulärtjänstflöden</a:t>
            </a:r>
          </a:p>
        </p:txBody>
      </p:sp>
      <p:grpSp>
        <p:nvGrpSpPr>
          <p:cNvPr id="49" name="Grupp 48"/>
          <p:cNvGrpSpPr/>
          <p:nvPr/>
        </p:nvGrpSpPr>
        <p:grpSpPr>
          <a:xfrm>
            <a:off x="3819396" y="3025414"/>
            <a:ext cx="1796653" cy="807173"/>
            <a:chOff x="3819396" y="2243446"/>
            <a:chExt cx="1796653" cy="807173"/>
          </a:xfrm>
        </p:grpSpPr>
        <p:sp>
          <p:nvSpPr>
            <p:cNvPr id="50" name="Rektangel med rundade hörn 49"/>
            <p:cNvSpPr/>
            <p:nvPr/>
          </p:nvSpPr>
          <p:spPr>
            <a:xfrm>
              <a:off x="3819396" y="2243446"/>
              <a:ext cx="1796653" cy="80717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sv-SE" sz="1600" dirty="0">
                  <a:latin typeface="+mj-lt"/>
                </a:rPr>
                <a:t>Formulärmotorn</a:t>
              </a:r>
            </a:p>
            <a:p>
              <a:pPr algn="ctr"/>
              <a:r>
                <a:rPr lang="sv-SE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dirigerar till rätt mottagare</a:t>
              </a:r>
            </a:p>
          </p:txBody>
        </p:sp>
        <p:grpSp>
          <p:nvGrpSpPr>
            <p:cNvPr id="51" name="Grupp 50"/>
            <p:cNvGrpSpPr/>
            <p:nvPr/>
          </p:nvGrpSpPr>
          <p:grpSpPr>
            <a:xfrm>
              <a:off x="5198592" y="2768328"/>
              <a:ext cx="310804" cy="239578"/>
              <a:chOff x="3994637" y="3191608"/>
              <a:chExt cx="474757" cy="472341"/>
            </a:xfrm>
            <a:solidFill>
              <a:schemeClr val="accent2">
                <a:alpha val="40000"/>
              </a:schemeClr>
            </a:solidFill>
          </p:grpSpPr>
          <p:sp>
            <p:nvSpPr>
              <p:cNvPr id="52" name="Höger 51"/>
              <p:cNvSpPr/>
              <p:nvPr/>
            </p:nvSpPr>
            <p:spPr>
              <a:xfrm>
                <a:off x="3994637" y="3191608"/>
                <a:ext cx="474757" cy="258397"/>
              </a:xfrm>
              <a:prstGeom prst="rightArrow">
                <a:avLst/>
              </a:prstGeom>
              <a:grpFill/>
              <a:ln cap="rnd">
                <a:solidFill>
                  <a:schemeClr val="accent2">
                    <a:lumMod val="50000"/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3" name="Höger 52"/>
              <p:cNvSpPr/>
              <p:nvPr/>
            </p:nvSpPr>
            <p:spPr>
              <a:xfrm rot="10800000">
                <a:off x="3994637" y="3405552"/>
                <a:ext cx="474757" cy="258397"/>
              </a:xfrm>
              <a:prstGeom prst="rightArrow">
                <a:avLst/>
              </a:prstGeom>
              <a:grpFill/>
              <a:ln cap="rnd">
                <a:solidFill>
                  <a:schemeClr val="accent2">
                    <a:lumMod val="50000"/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sp>
        <p:nvSpPr>
          <p:cNvPr id="54" name="Rektangel med rundade hörn 53"/>
          <p:cNvSpPr/>
          <p:nvPr/>
        </p:nvSpPr>
        <p:spPr>
          <a:xfrm>
            <a:off x="1611519" y="3025414"/>
            <a:ext cx="1796653" cy="807173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600" dirty="0">
                <a:latin typeface="+mj-lt"/>
              </a:rPr>
              <a:t>e-tjänst</a:t>
            </a:r>
          </a:p>
          <a:p>
            <a:pPr algn="ctr"/>
            <a:r>
              <a:rPr lang="sv-SE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Invånaren tar emot och besvarar formulär</a:t>
            </a:r>
          </a:p>
        </p:txBody>
      </p:sp>
      <p:sp>
        <p:nvSpPr>
          <p:cNvPr id="67" name="Rektangel med rundade hörn 66"/>
          <p:cNvSpPr/>
          <p:nvPr/>
        </p:nvSpPr>
        <p:spPr>
          <a:xfrm>
            <a:off x="6387755" y="1494366"/>
            <a:ext cx="1877315" cy="1371064"/>
          </a:xfrm>
          <a:prstGeom prst="roundRect">
            <a:avLst/>
          </a:prstGeom>
          <a:ln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600" dirty="0" smtClean="0">
                <a:latin typeface="+mj-lt"/>
              </a:rPr>
              <a:t>Integrerad med Vårdsystem </a:t>
            </a:r>
            <a:r>
              <a:rPr lang="sv-SE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Vårdsystem </a:t>
            </a:r>
            <a:r>
              <a:rPr lang="sv-SE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skickar ut och tar emot besvarade formulär</a:t>
            </a:r>
          </a:p>
        </p:txBody>
      </p:sp>
      <p:sp>
        <p:nvSpPr>
          <p:cNvPr id="70" name="Rektangel med rundade hörn 69"/>
          <p:cNvSpPr/>
          <p:nvPr/>
        </p:nvSpPr>
        <p:spPr>
          <a:xfrm>
            <a:off x="6387756" y="3204653"/>
            <a:ext cx="1877315" cy="167933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600" dirty="0">
                <a:latin typeface="+mj-lt"/>
              </a:rPr>
              <a:t>Fristående </a:t>
            </a:r>
            <a:r>
              <a:rPr lang="sv-SE" sz="1600" dirty="0" smtClean="0">
                <a:latin typeface="+mj-lt"/>
              </a:rPr>
              <a:t>Formulär</a:t>
            </a:r>
            <a:endParaRPr lang="sv-SE" sz="1600" dirty="0">
              <a:latin typeface="+mj-lt"/>
            </a:endParaRPr>
          </a:p>
          <a:p>
            <a:pPr algn="ctr"/>
            <a:r>
              <a:rPr lang="sv-SE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skapar, skickar ut och tar emot besvarade formulär. Vårdpersonal exporterar form till önskad lagringsyta</a:t>
            </a:r>
          </a:p>
        </p:txBody>
      </p:sp>
      <p:sp>
        <p:nvSpPr>
          <p:cNvPr id="71" name="textruta 70"/>
          <p:cNvSpPr txBox="1"/>
          <p:nvPr/>
        </p:nvSpPr>
        <p:spPr>
          <a:xfrm>
            <a:off x="282262" y="3689190"/>
            <a:ext cx="982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>
                <a:latin typeface="+mj-lt"/>
              </a:rPr>
              <a:t>Invånare</a:t>
            </a:r>
          </a:p>
        </p:txBody>
      </p:sp>
      <p:sp>
        <p:nvSpPr>
          <p:cNvPr id="76" name="textruta 75"/>
          <p:cNvSpPr txBox="1"/>
          <p:nvPr/>
        </p:nvSpPr>
        <p:spPr>
          <a:xfrm>
            <a:off x="6586688" y="1000239"/>
            <a:ext cx="14029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>
                <a:latin typeface="+mj-lt"/>
              </a:rPr>
              <a:t>Vårdpersonal</a:t>
            </a:r>
          </a:p>
        </p:txBody>
      </p:sp>
      <p:sp>
        <p:nvSpPr>
          <p:cNvPr id="78" name="Rektangel med rundade hörn 77"/>
          <p:cNvSpPr/>
          <p:nvPr/>
        </p:nvSpPr>
        <p:spPr>
          <a:xfrm>
            <a:off x="3831380" y="1470613"/>
            <a:ext cx="1796653" cy="807173"/>
          </a:xfrm>
          <a:prstGeom prst="roundRect">
            <a:avLst/>
          </a:prstGeom>
          <a:ln>
            <a:solidFill>
              <a:schemeClr val="accent2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600" dirty="0">
                <a:latin typeface="+mj-lt"/>
              </a:rPr>
              <a:t>Stöd och Behandling</a:t>
            </a:r>
            <a:endParaRPr lang="sv-SE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6" name="Rak 15"/>
          <p:cNvCxnSpPr>
            <a:stCxn id="67" idx="1"/>
            <a:endCxn id="50" idx="3"/>
          </p:cNvCxnSpPr>
          <p:nvPr/>
        </p:nvCxnSpPr>
        <p:spPr>
          <a:xfrm flipH="1">
            <a:off x="5616049" y="2179898"/>
            <a:ext cx="771706" cy="1249103"/>
          </a:xfrm>
          <a:prstGeom prst="line">
            <a:avLst/>
          </a:prstGeom>
          <a:ln w="2222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Rak 78"/>
          <p:cNvCxnSpPr>
            <a:stCxn id="70" idx="1"/>
            <a:endCxn id="50" idx="3"/>
          </p:cNvCxnSpPr>
          <p:nvPr/>
        </p:nvCxnSpPr>
        <p:spPr>
          <a:xfrm flipH="1" flipV="1">
            <a:off x="5616049" y="3429001"/>
            <a:ext cx="771707" cy="615317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Rak 85"/>
          <p:cNvCxnSpPr>
            <a:stCxn id="50" idx="1"/>
            <a:endCxn id="54" idx="3"/>
          </p:cNvCxnSpPr>
          <p:nvPr/>
        </p:nvCxnSpPr>
        <p:spPr>
          <a:xfrm flipH="1">
            <a:off x="3408172" y="3429001"/>
            <a:ext cx="411224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Rak 86"/>
          <p:cNvCxnSpPr>
            <a:stCxn id="54" idx="1"/>
          </p:cNvCxnSpPr>
          <p:nvPr/>
        </p:nvCxnSpPr>
        <p:spPr>
          <a:xfrm flipH="1" flipV="1">
            <a:off x="1330809" y="3429000"/>
            <a:ext cx="280710" cy="1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pil 9"/>
          <p:cNvCxnSpPr/>
          <p:nvPr/>
        </p:nvCxnSpPr>
        <p:spPr>
          <a:xfrm flipH="1">
            <a:off x="4605179" y="2277786"/>
            <a:ext cx="11984" cy="747628"/>
          </a:xfrm>
          <a:prstGeom prst="straightConnector1">
            <a:avLst/>
          </a:prstGeom>
          <a:ln w="19050">
            <a:solidFill>
              <a:srgbClr val="439EB9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Bildobjekt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678" y="5368940"/>
            <a:ext cx="2547393" cy="978199"/>
          </a:xfrm>
          <a:prstGeom prst="rect">
            <a:avLst/>
          </a:prstGeom>
          <a:ln w="28575">
            <a:solidFill>
              <a:schemeClr val="accent1"/>
            </a:solidFill>
            <a:prstDash val="dash"/>
          </a:ln>
        </p:spPr>
      </p:pic>
      <p:cxnSp>
        <p:nvCxnSpPr>
          <p:cNvPr id="24" name="Rak 23"/>
          <p:cNvCxnSpPr>
            <a:stCxn id="2" idx="1"/>
          </p:cNvCxnSpPr>
          <p:nvPr/>
        </p:nvCxnSpPr>
        <p:spPr>
          <a:xfrm flipH="1" flipV="1">
            <a:off x="1371876" y="3992572"/>
            <a:ext cx="4345802" cy="1865468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ruta 4"/>
          <p:cNvSpPr txBox="1"/>
          <p:nvPr/>
        </p:nvSpPr>
        <p:spPr>
          <a:xfrm>
            <a:off x="5717678" y="5028348"/>
            <a:ext cx="24657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/>
              <a:t>Formulär inom e-tjänsten</a:t>
            </a:r>
          </a:p>
        </p:txBody>
      </p:sp>
      <p:cxnSp>
        <p:nvCxnSpPr>
          <p:cNvPr id="30" name="Rak pil 29"/>
          <p:cNvCxnSpPr/>
          <p:nvPr/>
        </p:nvCxnSpPr>
        <p:spPr>
          <a:xfrm flipH="1">
            <a:off x="4856326" y="2255266"/>
            <a:ext cx="11984" cy="747628"/>
          </a:xfrm>
          <a:prstGeom prst="straightConnector1">
            <a:avLst/>
          </a:prstGeom>
          <a:ln w="19050">
            <a:solidFill>
              <a:srgbClr val="439EB9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undad rektangulär pratbubbla 25"/>
          <p:cNvSpPr/>
          <p:nvPr/>
        </p:nvSpPr>
        <p:spPr>
          <a:xfrm>
            <a:off x="4395081" y="4166335"/>
            <a:ext cx="1760892" cy="491765"/>
          </a:xfrm>
          <a:prstGeom prst="wedgeRoundRectCallout">
            <a:avLst>
              <a:gd name="adj1" fmla="val 84307"/>
              <a:gd name="adj2" fmla="val 4693"/>
              <a:gd name="adj3" fmla="val 16667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>
                <a:solidFill>
                  <a:schemeClr val="tx1"/>
                </a:solidFill>
              </a:rPr>
              <a:t>Inloggning via </a:t>
            </a:r>
            <a:r>
              <a:rPr lang="sv-SE" sz="1200" b="1" dirty="0" err="1">
                <a:solidFill>
                  <a:schemeClr val="tx1"/>
                </a:solidFill>
              </a:rPr>
              <a:t>vardprofession.se</a:t>
            </a:r>
            <a:endParaRPr lang="sv-SE" sz="1200" b="1" dirty="0">
              <a:solidFill>
                <a:schemeClr val="tx1"/>
              </a:solidFill>
            </a:endParaRPr>
          </a:p>
        </p:txBody>
      </p:sp>
      <p:sp>
        <p:nvSpPr>
          <p:cNvPr id="27" name="Rundad rektangulär pratbubbla 26"/>
          <p:cNvSpPr/>
          <p:nvPr/>
        </p:nvSpPr>
        <p:spPr>
          <a:xfrm>
            <a:off x="7802067" y="6002217"/>
            <a:ext cx="1283318" cy="262560"/>
          </a:xfrm>
          <a:prstGeom prst="wedgeRoundRectCallout">
            <a:avLst>
              <a:gd name="adj1" fmla="val -76304"/>
              <a:gd name="adj2" fmla="val 7077"/>
              <a:gd name="adj3" fmla="val 16667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200" dirty="0">
                <a:solidFill>
                  <a:schemeClr val="tx1"/>
                </a:solidFill>
              </a:rPr>
              <a:t>max 20 frågor</a:t>
            </a:r>
            <a:endParaRPr lang="sv-SE" sz="1200" b="1" dirty="0"/>
          </a:p>
        </p:txBody>
      </p:sp>
      <p:grpSp>
        <p:nvGrpSpPr>
          <p:cNvPr id="28" name="Grupp 27"/>
          <p:cNvGrpSpPr/>
          <p:nvPr/>
        </p:nvGrpSpPr>
        <p:grpSpPr>
          <a:xfrm>
            <a:off x="253577" y="2583411"/>
            <a:ext cx="1232676" cy="1185226"/>
            <a:chOff x="159665" y="1891725"/>
            <a:chExt cx="1232676" cy="1185226"/>
          </a:xfrm>
        </p:grpSpPr>
        <p:pic>
          <p:nvPicPr>
            <p:cNvPr id="29" name="Bildobjekt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665" y="2082221"/>
              <a:ext cx="994730" cy="994730"/>
            </a:xfrm>
            <a:prstGeom prst="rect">
              <a:avLst/>
            </a:prstGeom>
          </p:spPr>
        </p:pic>
        <p:pic>
          <p:nvPicPr>
            <p:cNvPr id="31" name="Bildobjekt 3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6751" y="1891725"/>
              <a:ext cx="380993" cy="380993"/>
            </a:xfrm>
            <a:prstGeom prst="rect">
              <a:avLst/>
            </a:prstGeom>
          </p:spPr>
        </p:pic>
        <p:pic>
          <p:nvPicPr>
            <p:cNvPr id="32" name="Bildobjekt 3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701" r="-251" b="18167"/>
            <a:stretch/>
          </p:blipFill>
          <p:spPr>
            <a:xfrm>
              <a:off x="989179" y="1983567"/>
              <a:ext cx="403162" cy="2498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583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6" grpId="0"/>
      <p:bldP spid="26" grpId="0" animBg="1"/>
      <p:bldP spid="2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ubrik 1"/>
          <p:cNvSpPr txBox="1">
            <a:spLocks/>
          </p:cNvSpPr>
          <p:nvPr/>
        </p:nvSpPr>
        <p:spPr>
          <a:xfrm>
            <a:off x="418758" y="486865"/>
            <a:ext cx="8229600" cy="1080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Formulärtjänstflöden</a:t>
            </a: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1104900"/>
            <a:ext cx="7353300" cy="57023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7867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ktangel med rundade hörn 69"/>
          <p:cNvSpPr/>
          <p:nvPr/>
        </p:nvSpPr>
        <p:spPr>
          <a:xfrm>
            <a:off x="5422960" y="4040723"/>
            <a:ext cx="929301" cy="42224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600" dirty="0">
                <a:latin typeface="+mj-lt"/>
              </a:rPr>
              <a:t>Skicka</a:t>
            </a:r>
          </a:p>
        </p:txBody>
      </p:sp>
      <p:sp>
        <p:nvSpPr>
          <p:cNvPr id="64" name="Vänster 63"/>
          <p:cNvSpPr/>
          <p:nvPr/>
        </p:nvSpPr>
        <p:spPr>
          <a:xfrm rot="10800000">
            <a:off x="1345136" y="2692209"/>
            <a:ext cx="7044719" cy="24636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atin typeface="+mj-lt"/>
            </a:endParaRPr>
          </a:p>
        </p:txBody>
      </p:sp>
      <p:sp>
        <p:nvSpPr>
          <p:cNvPr id="9" name="Vänster 8"/>
          <p:cNvSpPr/>
          <p:nvPr/>
        </p:nvSpPr>
        <p:spPr>
          <a:xfrm>
            <a:off x="1238311" y="2297441"/>
            <a:ext cx="6956098" cy="223054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atin typeface="+mj-lt"/>
            </a:endParaRPr>
          </a:p>
        </p:txBody>
      </p:sp>
      <p:sp>
        <p:nvSpPr>
          <p:cNvPr id="4" name="Rektangel med rundade hörn 3"/>
          <p:cNvSpPr/>
          <p:nvPr/>
        </p:nvSpPr>
        <p:spPr>
          <a:xfrm>
            <a:off x="1796158" y="2180775"/>
            <a:ext cx="1796653" cy="807173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600" dirty="0">
                <a:latin typeface="+mj-lt"/>
              </a:rPr>
              <a:t>e-tjänst</a:t>
            </a:r>
          </a:p>
          <a:p>
            <a:pPr algn="ctr"/>
            <a:r>
              <a:rPr lang="sv-SE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Invånaren tar emot och besvarar formulär</a:t>
            </a:r>
          </a:p>
        </p:txBody>
      </p:sp>
      <p:sp>
        <p:nvSpPr>
          <p:cNvPr id="6" name="Rektangel med rundade hörn 5"/>
          <p:cNvSpPr/>
          <p:nvPr/>
        </p:nvSpPr>
        <p:spPr>
          <a:xfrm>
            <a:off x="5851123" y="2164318"/>
            <a:ext cx="1800812" cy="783423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600" dirty="0">
                <a:latin typeface="+mj-lt"/>
              </a:rPr>
              <a:t>Vårdsystem</a:t>
            </a:r>
            <a:endParaRPr lang="sv-SE" dirty="0">
              <a:latin typeface="+mj-lt"/>
            </a:endParaRPr>
          </a:p>
          <a:p>
            <a:pPr algn="ctr"/>
            <a:r>
              <a:rPr lang="sv-SE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skickar ut och tar emot besvarade formulär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194343" y="2983112"/>
            <a:ext cx="982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>
                <a:latin typeface="+mj-lt"/>
              </a:rPr>
              <a:t>Invånare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7417542" y="3019381"/>
            <a:ext cx="14029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>
                <a:latin typeface="+mj-lt"/>
              </a:rPr>
              <a:t>Vårdpersonal</a:t>
            </a:r>
            <a:endParaRPr lang="sv-SE" sz="1600" dirty="0">
              <a:latin typeface="+mj-lt"/>
            </a:endParaRPr>
          </a:p>
        </p:txBody>
      </p:sp>
      <p:sp>
        <p:nvSpPr>
          <p:cNvPr id="11" name="Ellips 10"/>
          <p:cNvSpPr/>
          <p:nvPr/>
        </p:nvSpPr>
        <p:spPr>
          <a:xfrm>
            <a:off x="7880396" y="2215010"/>
            <a:ext cx="498522" cy="3861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latin typeface="+mj-lt"/>
              </a:rPr>
              <a:t>1</a:t>
            </a:r>
          </a:p>
        </p:txBody>
      </p:sp>
      <p:sp>
        <p:nvSpPr>
          <p:cNvPr id="29" name="Rektangel med rundade hörn 28"/>
          <p:cNvSpPr/>
          <p:nvPr/>
        </p:nvSpPr>
        <p:spPr>
          <a:xfrm>
            <a:off x="130565" y="1487737"/>
            <a:ext cx="8759723" cy="2041672"/>
          </a:xfrm>
          <a:prstGeom prst="roundRect">
            <a:avLst>
              <a:gd name="adj" fmla="val 10272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atin typeface="+mj-lt"/>
            </a:endParaRPr>
          </a:p>
        </p:txBody>
      </p:sp>
      <p:sp>
        <p:nvSpPr>
          <p:cNvPr id="30" name="Rektangel med rundade hörn 29"/>
          <p:cNvSpPr/>
          <p:nvPr/>
        </p:nvSpPr>
        <p:spPr>
          <a:xfrm>
            <a:off x="153696" y="3695589"/>
            <a:ext cx="8759723" cy="2658924"/>
          </a:xfrm>
          <a:prstGeom prst="roundRect">
            <a:avLst>
              <a:gd name="adj" fmla="val 10272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atin typeface="+mj-lt"/>
            </a:endParaRPr>
          </a:p>
        </p:txBody>
      </p:sp>
      <p:sp>
        <p:nvSpPr>
          <p:cNvPr id="31" name="textruta 30"/>
          <p:cNvSpPr txBox="1"/>
          <p:nvPr/>
        </p:nvSpPr>
        <p:spPr>
          <a:xfrm>
            <a:off x="344217" y="1583948"/>
            <a:ext cx="27703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i="1" dirty="0">
                <a:solidFill>
                  <a:schemeClr val="accent1"/>
                </a:solidFill>
                <a:latin typeface="+mj-lt"/>
              </a:rPr>
              <a:t>Alt 1 Integrerad med vårdsystem</a:t>
            </a:r>
          </a:p>
        </p:txBody>
      </p:sp>
      <p:sp>
        <p:nvSpPr>
          <p:cNvPr id="32" name="textruta 31"/>
          <p:cNvSpPr txBox="1"/>
          <p:nvPr/>
        </p:nvSpPr>
        <p:spPr>
          <a:xfrm>
            <a:off x="344772" y="3761972"/>
            <a:ext cx="14382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i="1" dirty="0">
                <a:solidFill>
                  <a:schemeClr val="accent1"/>
                </a:solidFill>
                <a:latin typeface="+mj-lt"/>
              </a:rPr>
              <a:t>Alt 2 Fristående</a:t>
            </a:r>
          </a:p>
        </p:txBody>
      </p:sp>
      <p:sp>
        <p:nvSpPr>
          <p:cNvPr id="33" name="Rektangel med rundade hörn 32"/>
          <p:cNvSpPr/>
          <p:nvPr/>
        </p:nvSpPr>
        <p:spPr>
          <a:xfrm>
            <a:off x="3042249" y="3872986"/>
            <a:ext cx="4609686" cy="792546"/>
          </a:xfrm>
          <a:prstGeom prst="round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dirty="0">
              <a:latin typeface="+mj-lt"/>
            </a:endParaRPr>
          </a:p>
        </p:txBody>
      </p:sp>
      <p:sp>
        <p:nvSpPr>
          <p:cNvPr id="34" name="Rektangel med rundade hörn 33"/>
          <p:cNvSpPr/>
          <p:nvPr/>
        </p:nvSpPr>
        <p:spPr>
          <a:xfrm>
            <a:off x="4253072" y="1607049"/>
            <a:ext cx="929301" cy="42224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600" dirty="0">
                <a:latin typeface="+mj-lt"/>
              </a:rPr>
              <a:t>Skapa</a:t>
            </a:r>
          </a:p>
        </p:txBody>
      </p:sp>
      <p:sp>
        <p:nvSpPr>
          <p:cNvPr id="65" name="Ellips 64"/>
          <p:cNvSpPr/>
          <p:nvPr/>
        </p:nvSpPr>
        <p:spPr>
          <a:xfrm>
            <a:off x="1177304" y="2615404"/>
            <a:ext cx="498522" cy="3861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latin typeface="+mj-lt"/>
              </a:rPr>
              <a:t>2</a:t>
            </a:r>
          </a:p>
        </p:txBody>
      </p:sp>
      <p:sp>
        <p:nvSpPr>
          <p:cNvPr id="37" name="textruta 36"/>
          <p:cNvSpPr txBox="1"/>
          <p:nvPr/>
        </p:nvSpPr>
        <p:spPr>
          <a:xfrm>
            <a:off x="3053937" y="4045580"/>
            <a:ext cx="12480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>
                <a:solidFill>
                  <a:schemeClr val="accent1"/>
                </a:solidFill>
                <a:latin typeface="+mj-lt"/>
              </a:rPr>
              <a:t>Fristående </a:t>
            </a:r>
            <a:r>
              <a:rPr lang="sv-SE" sz="1100" dirty="0" smtClean="0">
                <a:solidFill>
                  <a:schemeClr val="accent1"/>
                </a:solidFill>
                <a:latin typeface="+mj-lt"/>
              </a:rPr>
              <a:t>Formulär</a:t>
            </a:r>
            <a:endParaRPr lang="sv-SE" sz="1100" dirty="0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3" name="Grupp 2"/>
          <p:cNvGrpSpPr/>
          <p:nvPr/>
        </p:nvGrpSpPr>
        <p:grpSpPr>
          <a:xfrm>
            <a:off x="1345138" y="4419370"/>
            <a:ext cx="4445906" cy="1090500"/>
            <a:chOff x="1345138" y="4498498"/>
            <a:chExt cx="4445906" cy="1090500"/>
          </a:xfrm>
        </p:grpSpPr>
        <p:sp>
          <p:nvSpPr>
            <p:cNvPr id="27" name="Vänster 26"/>
            <p:cNvSpPr/>
            <p:nvPr/>
          </p:nvSpPr>
          <p:spPr>
            <a:xfrm rot="19296258">
              <a:off x="4498082" y="5035654"/>
              <a:ext cx="1118826" cy="232919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+mj-lt"/>
              </a:endParaRPr>
            </a:p>
          </p:txBody>
        </p:sp>
        <p:sp>
          <p:nvSpPr>
            <p:cNvPr id="13" name="Vänster 12"/>
            <p:cNvSpPr/>
            <p:nvPr/>
          </p:nvSpPr>
          <p:spPr>
            <a:xfrm>
              <a:off x="1345138" y="5365944"/>
              <a:ext cx="3165290" cy="223054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+mj-lt"/>
              </a:endParaRPr>
            </a:p>
          </p:txBody>
        </p:sp>
        <p:sp>
          <p:nvSpPr>
            <p:cNvPr id="36" name="Ellips 35"/>
            <p:cNvSpPr/>
            <p:nvPr/>
          </p:nvSpPr>
          <p:spPr>
            <a:xfrm>
              <a:off x="5292522" y="4498498"/>
              <a:ext cx="498522" cy="38614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>
                  <a:latin typeface="+mj-lt"/>
                </a:rPr>
                <a:t>1</a:t>
              </a:r>
            </a:p>
          </p:txBody>
        </p:sp>
      </p:grpSp>
      <p:grpSp>
        <p:nvGrpSpPr>
          <p:cNvPr id="10" name="Grupp 9"/>
          <p:cNvGrpSpPr/>
          <p:nvPr/>
        </p:nvGrpSpPr>
        <p:grpSpPr>
          <a:xfrm>
            <a:off x="1278965" y="5032952"/>
            <a:ext cx="5575567" cy="957968"/>
            <a:chOff x="1278965" y="5112080"/>
            <a:chExt cx="5575567" cy="957968"/>
          </a:xfrm>
        </p:grpSpPr>
        <p:sp>
          <p:nvSpPr>
            <p:cNvPr id="14" name="Vänster 13"/>
            <p:cNvSpPr/>
            <p:nvPr/>
          </p:nvSpPr>
          <p:spPr>
            <a:xfrm rot="10800000">
              <a:off x="1366966" y="5791354"/>
              <a:ext cx="3143461" cy="215719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+mj-lt"/>
              </a:endParaRPr>
            </a:p>
          </p:txBody>
        </p:sp>
        <p:sp>
          <p:nvSpPr>
            <p:cNvPr id="21" name="Ellips 20"/>
            <p:cNvSpPr/>
            <p:nvPr/>
          </p:nvSpPr>
          <p:spPr>
            <a:xfrm>
              <a:off x="1278965" y="5683907"/>
              <a:ext cx="498522" cy="38614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>
                  <a:latin typeface="+mj-lt"/>
                </a:rPr>
                <a:t>2</a:t>
              </a:r>
            </a:p>
          </p:txBody>
        </p:sp>
        <p:sp>
          <p:nvSpPr>
            <p:cNvPr id="26" name="Vänster 25"/>
            <p:cNvSpPr/>
            <p:nvPr/>
          </p:nvSpPr>
          <p:spPr>
            <a:xfrm rot="8550205">
              <a:off x="4621186" y="5112080"/>
              <a:ext cx="2233346" cy="229889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+mj-lt"/>
              </a:endParaRPr>
            </a:p>
          </p:txBody>
        </p:sp>
      </p:grpSp>
      <p:sp>
        <p:nvSpPr>
          <p:cNvPr id="12" name="Rundad rektangulär pratbubbla 11"/>
          <p:cNvSpPr/>
          <p:nvPr/>
        </p:nvSpPr>
        <p:spPr>
          <a:xfrm>
            <a:off x="6751529" y="547124"/>
            <a:ext cx="2106711" cy="1157268"/>
          </a:xfrm>
          <a:prstGeom prst="wedgeRoundRectCallout">
            <a:avLst>
              <a:gd name="adj1" fmla="val -131487"/>
              <a:gd name="adj2" fmla="val 49894"/>
              <a:gd name="adj3" fmla="val 16667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200" dirty="0">
                <a:solidFill>
                  <a:schemeClr val="tx1"/>
                </a:solidFill>
              </a:rPr>
              <a:t>Vårdpersonalen kan använda </a:t>
            </a:r>
            <a:r>
              <a:rPr lang="sv-SE" sz="1200" b="1" dirty="0">
                <a:solidFill>
                  <a:schemeClr val="tx1"/>
                </a:solidFill>
              </a:rPr>
              <a:t>Fristående Skapa </a:t>
            </a:r>
            <a:r>
              <a:rPr lang="sv-SE" sz="1200" dirty="0">
                <a:solidFill>
                  <a:schemeClr val="tx1"/>
                </a:solidFill>
              </a:rPr>
              <a:t>för att utforma formulären, som skickas ut från Vårdsystemet</a:t>
            </a:r>
          </a:p>
        </p:txBody>
      </p:sp>
      <p:sp>
        <p:nvSpPr>
          <p:cNvPr id="39" name="Rundad rektangulär pratbubbla 38"/>
          <p:cNvSpPr/>
          <p:nvPr/>
        </p:nvSpPr>
        <p:spPr>
          <a:xfrm>
            <a:off x="885524" y="4227389"/>
            <a:ext cx="1798560" cy="491765"/>
          </a:xfrm>
          <a:prstGeom prst="wedgeRoundRectCallout">
            <a:avLst>
              <a:gd name="adj1" fmla="val 88323"/>
              <a:gd name="adj2" fmla="val -91540"/>
              <a:gd name="adj3" fmla="val 16667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>
                <a:solidFill>
                  <a:schemeClr val="tx1"/>
                </a:solidFill>
              </a:rPr>
              <a:t>Vårdpersonal loggar in via </a:t>
            </a:r>
            <a:r>
              <a:rPr lang="sv-SE" sz="1200" b="1" dirty="0" err="1">
                <a:solidFill>
                  <a:schemeClr val="tx1"/>
                </a:solidFill>
              </a:rPr>
              <a:t>vardprofession.se</a:t>
            </a:r>
            <a:endParaRPr lang="sv-SE" sz="1200" b="1" dirty="0">
              <a:solidFill>
                <a:schemeClr val="tx1"/>
              </a:solidFill>
            </a:endParaRPr>
          </a:p>
        </p:txBody>
      </p:sp>
      <p:grpSp>
        <p:nvGrpSpPr>
          <p:cNvPr id="35" name="Grupp 34"/>
          <p:cNvGrpSpPr/>
          <p:nvPr/>
        </p:nvGrpSpPr>
        <p:grpSpPr>
          <a:xfrm>
            <a:off x="3819396" y="2164318"/>
            <a:ext cx="1796653" cy="807173"/>
            <a:chOff x="3819396" y="2243446"/>
            <a:chExt cx="1796653" cy="807173"/>
          </a:xfrm>
        </p:grpSpPr>
        <p:sp>
          <p:nvSpPr>
            <p:cNvPr id="5" name="Rektangel med rundade hörn 4"/>
            <p:cNvSpPr/>
            <p:nvPr/>
          </p:nvSpPr>
          <p:spPr>
            <a:xfrm>
              <a:off x="3819396" y="2243446"/>
              <a:ext cx="1796653" cy="80717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sv-SE" sz="1600" dirty="0">
                  <a:latin typeface="+mj-lt"/>
                </a:rPr>
                <a:t>Formulärmotorn</a:t>
              </a:r>
            </a:p>
            <a:p>
              <a:pPr algn="ctr"/>
              <a:r>
                <a:rPr lang="sv-SE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dirigerar till rätt mottagare</a:t>
              </a:r>
            </a:p>
          </p:txBody>
        </p:sp>
        <p:grpSp>
          <p:nvGrpSpPr>
            <p:cNvPr id="28" name="Grupp 27"/>
            <p:cNvGrpSpPr/>
            <p:nvPr/>
          </p:nvGrpSpPr>
          <p:grpSpPr>
            <a:xfrm>
              <a:off x="5198592" y="2768328"/>
              <a:ext cx="310804" cy="239578"/>
              <a:chOff x="3994637" y="3191608"/>
              <a:chExt cx="474757" cy="472341"/>
            </a:xfrm>
            <a:solidFill>
              <a:schemeClr val="accent2">
                <a:alpha val="40000"/>
              </a:schemeClr>
            </a:solidFill>
          </p:grpSpPr>
          <p:sp>
            <p:nvSpPr>
              <p:cNvPr id="25" name="Höger 24"/>
              <p:cNvSpPr/>
              <p:nvPr/>
            </p:nvSpPr>
            <p:spPr>
              <a:xfrm>
                <a:off x="3994637" y="3191608"/>
                <a:ext cx="474757" cy="258397"/>
              </a:xfrm>
              <a:prstGeom prst="rightArrow">
                <a:avLst/>
              </a:prstGeom>
              <a:grpFill/>
              <a:ln cap="rnd">
                <a:solidFill>
                  <a:schemeClr val="accent2">
                    <a:lumMod val="50000"/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8" name="Höger 47"/>
              <p:cNvSpPr/>
              <p:nvPr/>
            </p:nvSpPr>
            <p:spPr>
              <a:xfrm rot="10800000">
                <a:off x="3994637" y="3405552"/>
                <a:ext cx="474757" cy="258397"/>
              </a:xfrm>
              <a:prstGeom prst="rightArrow">
                <a:avLst/>
              </a:prstGeom>
              <a:grpFill/>
              <a:ln cap="rnd">
                <a:solidFill>
                  <a:schemeClr val="accent2">
                    <a:lumMod val="50000"/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cxnSp>
        <p:nvCxnSpPr>
          <p:cNvPr id="42" name="Rak 41"/>
          <p:cNvCxnSpPr>
            <a:stCxn id="34" idx="2"/>
            <a:endCxn id="5" idx="0"/>
          </p:cNvCxnSpPr>
          <p:nvPr/>
        </p:nvCxnSpPr>
        <p:spPr>
          <a:xfrm>
            <a:off x="4717723" y="2029293"/>
            <a:ext cx="0" cy="135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ruta 55"/>
          <p:cNvSpPr txBox="1"/>
          <p:nvPr/>
        </p:nvSpPr>
        <p:spPr>
          <a:xfrm>
            <a:off x="239795" y="5972324"/>
            <a:ext cx="982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>
                <a:latin typeface="+mj-lt"/>
              </a:rPr>
              <a:t>Invånare</a:t>
            </a:r>
          </a:p>
        </p:txBody>
      </p:sp>
      <p:sp>
        <p:nvSpPr>
          <p:cNvPr id="57" name="textruta 56"/>
          <p:cNvSpPr txBox="1"/>
          <p:nvPr/>
        </p:nvSpPr>
        <p:spPr>
          <a:xfrm>
            <a:off x="7417542" y="5967629"/>
            <a:ext cx="14029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>
                <a:latin typeface="+mj-lt"/>
              </a:rPr>
              <a:t>Vårdpersonal</a:t>
            </a:r>
            <a:endParaRPr lang="sv-SE" sz="1600" dirty="0">
              <a:latin typeface="+mj-lt"/>
            </a:endParaRPr>
          </a:p>
        </p:txBody>
      </p:sp>
      <p:sp>
        <p:nvSpPr>
          <p:cNvPr id="58" name="Rektangel med rundade hörn 57"/>
          <p:cNvSpPr/>
          <p:nvPr/>
        </p:nvSpPr>
        <p:spPr>
          <a:xfrm>
            <a:off x="1840118" y="5181608"/>
            <a:ext cx="1796653" cy="807173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600" dirty="0">
                <a:latin typeface="+mj-lt"/>
              </a:rPr>
              <a:t>e-tjänst</a:t>
            </a:r>
          </a:p>
          <a:p>
            <a:pPr algn="ctr"/>
            <a:r>
              <a:rPr lang="sv-SE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Invånaren tar emot och besvarar formulär</a:t>
            </a:r>
          </a:p>
        </p:txBody>
      </p:sp>
      <p:sp>
        <p:nvSpPr>
          <p:cNvPr id="59" name="Rektangel med rundade hörn 58"/>
          <p:cNvSpPr/>
          <p:nvPr/>
        </p:nvSpPr>
        <p:spPr>
          <a:xfrm>
            <a:off x="5851123" y="5165151"/>
            <a:ext cx="1800812" cy="783423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600" dirty="0">
                <a:latin typeface="+mj-lt"/>
              </a:rPr>
              <a:t>Vårdsystem</a:t>
            </a:r>
            <a:endParaRPr lang="sv-SE" dirty="0">
              <a:latin typeface="+mj-lt"/>
            </a:endParaRPr>
          </a:p>
          <a:p>
            <a:pPr algn="ctr"/>
            <a:r>
              <a:rPr lang="sv-SE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ingen integration</a:t>
            </a:r>
          </a:p>
        </p:txBody>
      </p:sp>
      <p:grpSp>
        <p:nvGrpSpPr>
          <p:cNvPr id="60" name="Grupp 59"/>
          <p:cNvGrpSpPr/>
          <p:nvPr/>
        </p:nvGrpSpPr>
        <p:grpSpPr>
          <a:xfrm>
            <a:off x="3819396" y="5165151"/>
            <a:ext cx="1796653" cy="807173"/>
            <a:chOff x="3819396" y="2243446"/>
            <a:chExt cx="1796653" cy="807173"/>
          </a:xfrm>
        </p:grpSpPr>
        <p:sp>
          <p:nvSpPr>
            <p:cNvPr id="61" name="Rektangel med rundade hörn 60"/>
            <p:cNvSpPr/>
            <p:nvPr/>
          </p:nvSpPr>
          <p:spPr>
            <a:xfrm>
              <a:off x="3819396" y="2243446"/>
              <a:ext cx="1796653" cy="80717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sv-SE" sz="1600" dirty="0">
                  <a:latin typeface="+mj-lt"/>
                </a:rPr>
                <a:t>Formulärmotorn</a:t>
              </a:r>
            </a:p>
            <a:p>
              <a:pPr algn="ctr"/>
              <a:r>
                <a:rPr lang="sv-SE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dirigerar till rätt mottagare</a:t>
              </a:r>
            </a:p>
          </p:txBody>
        </p:sp>
        <p:grpSp>
          <p:nvGrpSpPr>
            <p:cNvPr id="62" name="Grupp 61"/>
            <p:cNvGrpSpPr/>
            <p:nvPr/>
          </p:nvGrpSpPr>
          <p:grpSpPr>
            <a:xfrm>
              <a:off x="5198592" y="2768328"/>
              <a:ext cx="310804" cy="239578"/>
              <a:chOff x="3994637" y="3191608"/>
              <a:chExt cx="474757" cy="472341"/>
            </a:xfrm>
            <a:solidFill>
              <a:schemeClr val="accent2">
                <a:alpha val="40000"/>
              </a:schemeClr>
            </a:solidFill>
          </p:grpSpPr>
          <p:sp>
            <p:nvSpPr>
              <p:cNvPr id="63" name="Höger 62"/>
              <p:cNvSpPr/>
              <p:nvPr/>
            </p:nvSpPr>
            <p:spPr>
              <a:xfrm>
                <a:off x="3994637" y="3191608"/>
                <a:ext cx="474757" cy="258397"/>
              </a:xfrm>
              <a:prstGeom prst="rightArrow">
                <a:avLst/>
              </a:prstGeom>
              <a:grpFill/>
              <a:ln cap="rnd">
                <a:solidFill>
                  <a:schemeClr val="accent2">
                    <a:lumMod val="50000"/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6" name="Höger 65"/>
              <p:cNvSpPr/>
              <p:nvPr/>
            </p:nvSpPr>
            <p:spPr>
              <a:xfrm rot="10800000">
                <a:off x="3994637" y="3405552"/>
                <a:ext cx="474757" cy="258397"/>
              </a:xfrm>
              <a:prstGeom prst="rightArrow">
                <a:avLst/>
              </a:prstGeom>
              <a:grpFill/>
              <a:ln cap="rnd">
                <a:solidFill>
                  <a:schemeClr val="accent2">
                    <a:lumMod val="50000"/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sp>
        <p:nvSpPr>
          <p:cNvPr id="69" name="Rektangel med rundade hörn 68"/>
          <p:cNvSpPr/>
          <p:nvPr/>
        </p:nvSpPr>
        <p:spPr>
          <a:xfrm>
            <a:off x="4253072" y="4040723"/>
            <a:ext cx="929301" cy="42224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600" dirty="0">
                <a:latin typeface="+mj-lt"/>
              </a:rPr>
              <a:t>Skapa</a:t>
            </a:r>
          </a:p>
        </p:txBody>
      </p:sp>
      <p:sp>
        <p:nvSpPr>
          <p:cNvPr id="71" name="Rektangel med rundade hörn 70"/>
          <p:cNvSpPr/>
          <p:nvPr/>
        </p:nvSpPr>
        <p:spPr>
          <a:xfrm>
            <a:off x="6592848" y="4040723"/>
            <a:ext cx="929301" cy="42224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600" dirty="0">
                <a:latin typeface="+mj-lt"/>
              </a:rPr>
              <a:t>Titta</a:t>
            </a:r>
          </a:p>
        </p:txBody>
      </p:sp>
      <p:cxnSp>
        <p:nvCxnSpPr>
          <p:cNvPr id="72" name="Rak 71"/>
          <p:cNvCxnSpPr>
            <a:stCxn id="69" idx="2"/>
            <a:endCxn id="61" idx="0"/>
          </p:cNvCxnSpPr>
          <p:nvPr/>
        </p:nvCxnSpPr>
        <p:spPr>
          <a:xfrm>
            <a:off x="4717723" y="4462967"/>
            <a:ext cx="0" cy="7021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undad rektangulär pratbubbla 72"/>
          <p:cNvSpPr/>
          <p:nvPr/>
        </p:nvSpPr>
        <p:spPr>
          <a:xfrm>
            <a:off x="7302471" y="4511635"/>
            <a:ext cx="1781944" cy="810349"/>
          </a:xfrm>
          <a:prstGeom prst="wedgeRoundRectCallout">
            <a:avLst>
              <a:gd name="adj1" fmla="val -46235"/>
              <a:gd name="adj2" fmla="val -87116"/>
              <a:gd name="adj3" fmla="val 16667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200" dirty="0">
                <a:solidFill>
                  <a:schemeClr val="tx1"/>
                </a:solidFill>
              </a:rPr>
              <a:t>Vårdpersonal läser det ifyllda formuläret och exporterar det till önskad lagringsyta</a:t>
            </a:r>
          </a:p>
        </p:txBody>
      </p:sp>
      <p:sp>
        <p:nvSpPr>
          <p:cNvPr id="74" name="Rubrik 1"/>
          <p:cNvSpPr txBox="1">
            <a:spLocks/>
          </p:cNvSpPr>
          <p:nvPr/>
        </p:nvSpPr>
        <p:spPr>
          <a:xfrm>
            <a:off x="427553" y="486865"/>
            <a:ext cx="8229600" cy="1080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Formulärtjänstflöden</a:t>
            </a:r>
          </a:p>
        </p:txBody>
      </p:sp>
      <p:pic>
        <p:nvPicPr>
          <p:cNvPr id="16" name="Bildobjekt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4806" y="4446524"/>
            <a:ext cx="384297" cy="357975"/>
          </a:xfrm>
          <a:prstGeom prst="rect">
            <a:avLst/>
          </a:prstGeom>
        </p:spPr>
      </p:pic>
      <p:grpSp>
        <p:nvGrpSpPr>
          <p:cNvPr id="18" name="Grupp 17"/>
          <p:cNvGrpSpPr/>
          <p:nvPr/>
        </p:nvGrpSpPr>
        <p:grpSpPr>
          <a:xfrm>
            <a:off x="159665" y="1891725"/>
            <a:ext cx="1232676" cy="1185226"/>
            <a:chOff x="159665" y="1891725"/>
            <a:chExt cx="1232676" cy="1185226"/>
          </a:xfrm>
        </p:grpSpPr>
        <p:pic>
          <p:nvPicPr>
            <p:cNvPr id="17" name="Bildobjekt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665" y="2082221"/>
              <a:ext cx="994730" cy="994730"/>
            </a:xfrm>
            <a:prstGeom prst="rect">
              <a:avLst/>
            </a:prstGeom>
          </p:spPr>
        </p:pic>
        <p:pic>
          <p:nvPicPr>
            <p:cNvPr id="2" name="Bildobjekt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6751" y="1891725"/>
              <a:ext cx="380993" cy="380993"/>
            </a:xfrm>
            <a:prstGeom prst="rect">
              <a:avLst/>
            </a:prstGeom>
          </p:spPr>
        </p:pic>
        <p:pic>
          <p:nvPicPr>
            <p:cNvPr id="20" name="Bildobjekt 1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701" r="-251" b="18167"/>
            <a:stretch/>
          </p:blipFill>
          <p:spPr>
            <a:xfrm>
              <a:off x="989179" y="1983567"/>
              <a:ext cx="403162" cy="249868"/>
            </a:xfrm>
            <a:prstGeom prst="rect">
              <a:avLst/>
            </a:prstGeom>
          </p:spPr>
        </p:pic>
      </p:grpSp>
      <p:grpSp>
        <p:nvGrpSpPr>
          <p:cNvPr id="67" name="Grupp 66"/>
          <p:cNvGrpSpPr/>
          <p:nvPr/>
        </p:nvGrpSpPr>
        <p:grpSpPr>
          <a:xfrm>
            <a:off x="159665" y="4847009"/>
            <a:ext cx="1232676" cy="1185226"/>
            <a:chOff x="159665" y="1891725"/>
            <a:chExt cx="1232676" cy="1185226"/>
          </a:xfrm>
        </p:grpSpPr>
        <p:pic>
          <p:nvPicPr>
            <p:cNvPr id="68" name="Bildobjekt 6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665" y="2082221"/>
              <a:ext cx="994730" cy="994730"/>
            </a:xfrm>
            <a:prstGeom prst="rect">
              <a:avLst/>
            </a:prstGeom>
          </p:spPr>
        </p:pic>
        <p:pic>
          <p:nvPicPr>
            <p:cNvPr id="75" name="Bildobjekt 7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6751" y="1891725"/>
              <a:ext cx="380993" cy="380993"/>
            </a:xfrm>
            <a:prstGeom prst="rect">
              <a:avLst/>
            </a:prstGeom>
          </p:spPr>
        </p:pic>
        <p:pic>
          <p:nvPicPr>
            <p:cNvPr id="76" name="Bildobjekt 7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701" r="-251" b="18167"/>
            <a:stretch/>
          </p:blipFill>
          <p:spPr>
            <a:xfrm>
              <a:off x="989179" y="1983567"/>
              <a:ext cx="403162" cy="2498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6457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64" grpId="0" animBg="1"/>
      <p:bldP spid="30" grpId="0" animBg="1"/>
      <p:bldP spid="32" grpId="0"/>
      <p:bldP spid="33" grpId="0" animBg="1"/>
      <p:bldP spid="65" grpId="0" animBg="1"/>
      <p:bldP spid="37" grpId="0"/>
      <p:bldP spid="39" grpId="0" animBg="1"/>
      <p:bldP spid="56" grpId="0"/>
      <p:bldP spid="57" grpId="0"/>
      <p:bldP spid="58" grpId="0" animBg="1"/>
      <p:bldP spid="59" grpId="0" animBg="1"/>
      <p:bldP spid="69" grpId="0" animBg="1"/>
      <p:bldP spid="71" grpId="0" animBg="1"/>
      <p:bldP spid="7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57200" y="879488"/>
            <a:ext cx="8229600" cy="485414"/>
          </a:xfrm>
        </p:spPr>
        <p:txBody>
          <a:bodyPr>
            <a:normAutofit fontScale="90000"/>
          </a:bodyPr>
          <a:lstStyle/>
          <a:p>
            <a:r>
              <a:rPr lang="sv-SE" dirty="0"/>
              <a:t>Förvaltning </a:t>
            </a:r>
            <a:r>
              <a:rPr lang="sv-SE" dirty="0" smtClean="0"/>
              <a:t>Formulär</a:t>
            </a:r>
            <a:endParaRPr lang="sv-SE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49273638"/>
              </p:ext>
            </p:extLst>
          </p:nvPr>
        </p:nvGraphicFramePr>
        <p:xfrm>
          <a:off x="1524000" y="1565442"/>
          <a:ext cx="6096000" cy="4373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upp 4"/>
          <p:cNvGrpSpPr/>
          <p:nvPr/>
        </p:nvGrpSpPr>
        <p:grpSpPr>
          <a:xfrm>
            <a:off x="4766938" y="5287995"/>
            <a:ext cx="1782216" cy="891108"/>
            <a:chOff x="2156891" y="0"/>
            <a:chExt cx="1782216" cy="891108"/>
          </a:xfrm>
          <a:noFill/>
        </p:grpSpPr>
        <p:sp>
          <p:nvSpPr>
            <p:cNvPr id="6" name="Rektangel 5"/>
            <p:cNvSpPr/>
            <p:nvPr/>
          </p:nvSpPr>
          <p:spPr>
            <a:xfrm>
              <a:off x="2156891" y="0"/>
              <a:ext cx="1782216" cy="891108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ktangel 6"/>
            <p:cNvSpPr/>
            <p:nvPr/>
          </p:nvSpPr>
          <p:spPr>
            <a:xfrm>
              <a:off x="2156891" y="0"/>
              <a:ext cx="1782216" cy="891108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algn="ctr"/>
              <a:r>
                <a:rPr lang="sv-SE" sz="1300" dirty="0">
                  <a:solidFill>
                    <a:schemeClr val="accent1"/>
                  </a:solidFill>
                </a:rPr>
                <a:t>Driftförvaltning</a:t>
              </a:r>
            </a:p>
            <a:p>
              <a:pPr algn="ctr"/>
              <a:r>
                <a:rPr lang="sv-SE" sz="1300" dirty="0" err="1">
                  <a:solidFill>
                    <a:schemeClr val="accent1"/>
                  </a:solidFill>
                </a:rPr>
                <a:t>NoGUI</a:t>
              </a:r>
              <a:endParaRPr lang="sv-SE" sz="13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8" name="Grupp 7"/>
          <p:cNvGrpSpPr/>
          <p:nvPr/>
        </p:nvGrpSpPr>
        <p:grpSpPr>
          <a:xfrm>
            <a:off x="2609276" y="5287995"/>
            <a:ext cx="1782216" cy="891108"/>
            <a:chOff x="2156891" y="0"/>
            <a:chExt cx="1782216" cy="891108"/>
          </a:xfrm>
          <a:noFill/>
        </p:grpSpPr>
        <p:sp>
          <p:nvSpPr>
            <p:cNvPr id="9" name="Rektangel 8"/>
            <p:cNvSpPr/>
            <p:nvPr/>
          </p:nvSpPr>
          <p:spPr>
            <a:xfrm>
              <a:off x="2156891" y="0"/>
              <a:ext cx="1782216" cy="891108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ktangel 9"/>
            <p:cNvSpPr/>
            <p:nvPr/>
          </p:nvSpPr>
          <p:spPr>
            <a:xfrm>
              <a:off x="2156891" y="0"/>
              <a:ext cx="1782216" cy="891108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300" dirty="0">
                  <a:solidFill>
                    <a:schemeClr val="accent1"/>
                  </a:solidFill>
                </a:rPr>
                <a:t>Applikationsförvaltning</a:t>
              </a:r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300" dirty="0">
                  <a:solidFill>
                    <a:schemeClr val="accent1"/>
                  </a:solidFill>
                </a:rPr>
                <a:t>Chorus och </a:t>
              </a:r>
              <a:r>
                <a:rPr lang="sv-SE" sz="1300" dirty="0" err="1">
                  <a:solidFill>
                    <a:schemeClr val="accent1"/>
                  </a:solidFill>
                </a:rPr>
                <a:t>Callista</a:t>
              </a:r>
              <a:endParaRPr lang="sv-SE" sz="1300" kern="1200" dirty="0">
                <a:solidFill>
                  <a:schemeClr val="accent1"/>
                </a:solidFill>
              </a:endParaRPr>
            </a:p>
          </p:txBody>
        </p:sp>
      </p:grpSp>
      <p:cxnSp>
        <p:nvCxnSpPr>
          <p:cNvPr id="13" name="Rak 12"/>
          <p:cNvCxnSpPr/>
          <p:nvPr/>
        </p:nvCxnSpPr>
        <p:spPr>
          <a:xfrm>
            <a:off x="4572000" y="2460592"/>
            <a:ext cx="0" cy="221381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0392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699516" y="1232453"/>
            <a:ext cx="3803036" cy="5141844"/>
          </a:xfrm>
          <a:solidFill>
            <a:schemeClr val="accent1"/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sv-SE" sz="1800" i="1" dirty="0" smtClean="0">
                <a:solidFill>
                  <a:schemeClr val="bg1"/>
                </a:solidFill>
              </a:rPr>
              <a:t>Integrerat med vårdsystem</a:t>
            </a:r>
            <a:endParaRPr lang="sv-SE" sz="1800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v-SE" sz="1800" i="1" dirty="0">
              <a:solidFill>
                <a:schemeClr val="bg1"/>
              </a:solidFill>
            </a:endParaRPr>
          </a:p>
          <a:p>
            <a:pPr marL="0"/>
            <a:r>
              <a:rPr lang="sv-SE" sz="1600" dirty="0">
                <a:solidFill>
                  <a:schemeClr val="bg1"/>
                </a:solidFill>
                <a:latin typeface="+mn-lt"/>
                <a:cs typeface="+mn-cs"/>
              </a:rPr>
              <a:t>Cosmic </a:t>
            </a:r>
            <a:r>
              <a:rPr lang="sv-SE" sz="1400" dirty="0">
                <a:solidFill>
                  <a:schemeClr val="accent4"/>
                </a:solidFill>
                <a:latin typeface="+mn-lt"/>
                <a:cs typeface="+mn-cs"/>
              </a:rPr>
              <a:t>– </a:t>
            </a:r>
            <a:r>
              <a:rPr lang="sv-SE" sz="1400" dirty="0" err="1">
                <a:solidFill>
                  <a:schemeClr val="accent4"/>
                </a:solidFill>
                <a:latin typeface="+mn-lt"/>
                <a:cs typeface="+mn-cs"/>
              </a:rPr>
              <a:t>acctest</a:t>
            </a:r>
            <a:r>
              <a:rPr lang="sv-SE" sz="1400" dirty="0">
                <a:solidFill>
                  <a:schemeClr val="accent4"/>
                </a:solidFill>
                <a:latin typeface="+mn-lt"/>
                <a:cs typeface="+mn-cs"/>
              </a:rPr>
              <a:t> </a:t>
            </a:r>
            <a:r>
              <a:rPr lang="sv-SE" sz="1400" dirty="0" smtClean="0">
                <a:solidFill>
                  <a:schemeClr val="accent4"/>
                </a:solidFill>
                <a:latin typeface="+mn-lt"/>
                <a:cs typeface="+mn-cs"/>
              </a:rPr>
              <a:t>klart</a:t>
            </a:r>
            <a:endParaRPr lang="sv-SE" sz="1600" dirty="0">
              <a:solidFill>
                <a:schemeClr val="accent4"/>
              </a:solidFill>
              <a:latin typeface="+mn-lt"/>
              <a:cs typeface="+mn-cs"/>
            </a:endParaRPr>
          </a:p>
          <a:p>
            <a:pPr marL="533400" lvl="1" indent="-190500"/>
            <a:r>
              <a:rPr lang="sv-SE" sz="1200" i="1" dirty="0">
                <a:solidFill>
                  <a:schemeClr val="bg1"/>
                </a:solidFill>
              </a:rPr>
              <a:t>Uppsala</a:t>
            </a:r>
            <a:r>
              <a:rPr lang="sv-SE" sz="1200" dirty="0">
                <a:solidFill>
                  <a:schemeClr val="bg1"/>
                </a:solidFill>
              </a:rPr>
              <a:t>, Västmanland, Jönköping, Kalmar, Jämtland, </a:t>
            </a:r>
            <a:r>
              <a:rPr lang="sv-SE" sz="1200" i="1" dirty="0">
                <a:solidFill>
                  <a:schemeClr val="bg1"/>
                </a:solidFill>
              </a:rPr>
              <a:t>Capio </a:t>
            </a:r>
            <a:r>
              <a:rPr lang="sv-SE" sz="1200" i="1" dirty="0" err="1">
                <a:solidFill>
                  <a:schemeClr val="bg1"/>
                </a:solidFill>
              </a:rPr>
              <a:t>St</a:t>
            </a:r>
            <a:r>
              <a:rPr lang="sv-SE" sz="1200" i="1" dirty="0">
                <a:solidFill>
                  <a:schemeClr val="bg1"/>
                </a:solidFill>
              </a:rPr>
              <a:t> Göran</a:t>
            </a:r>
            <a:r>
              <a:rPr lang="sv-SE" sz="1200" dirty="0">
                <a:solidFill>
                  <a:schemeClr val="bg1"/>
                </a:solidFill>
              </a:rPr>
              <a:t>, Östergötland, Värmland</a:t>
            </a:r>
          </a:p>
          <a:p>
            <a:pPr marL="0"/>
            <a:r>
              <a:rPr lang="sv-SE" sz="1600" dirty="0">
                <a:solidFill>
                  <a:schemeClr val="bg1"/>
                </a:solidFill>
              </a:rPr>
              <a:t>Cross/</a:t>
            </a:r>
            <a:r>
              <a:rPr lang="sv-SE" sz="1600" dirty="0" err="1">
                <a:solidFill>
                  <a:schemeClr val="bg1"/>
                </a:solidFill>
              </a:rPr>
              <a:t>EyeDoc</a:t>
            </a:r>
            <a:r>
              <a:rPr lang="sv-SE" sz="1600" dirty="0">
                <a:solidFill>
                  <a:schemeClr val="bg1"/>
                </a:solidFill>
              </a:rPr>
              <a:t> </a:t>
            </a:r>
            <a:r>
              <a:rPr lang="sv-SE" sz="1600" dirty="0">
                <a:solidFill>
                  <a:schemeClr val="accent4"/>
                </a:solidFill>
              </a:rPr>
              <a:t>– </a:t>
            </a:r>
            <a:r>
              <a:rPr lang="sv-SE" sz="1400" dirty="0" smtClean="0">
                <a:solidFill>
                  <a:schemeClr val="accent4"/>
                </a:solidFill>
              </a:rPr>
              <a:t>pilotstart 4 dec 2017</a:t>
            </a:r>
            <a:endParaRPr lang="sv-SE" sz="1600" dirty="0">
              <a:solidFill>
                <a:schemeClr val="accent4"/>
              </a:solidFill>
            </a:endParaRPr>
          </a:p>
          <a:p>
            <a:pPr marL="533400" lvl="1" indent="-190500"/>
            <a:r>
              <a:rPr lang="sv-SE" sz="1200" dirty="0">
                <a:solidFill>
                  <a:schemeClr val="bg1"/>
                </a:solidFill>
              </a:rPr>
              <a:t>Sörmland, Blekinge, </a:t>
            </a:r>
            <a:r>
              <a:rPr lang="sv-SE" sz="1200" i="1" dirty="0">
                <a:solidFill>
                  <a:schemeClr val="bg1"/>
                </a:solidFill>
              </a:rPr>
              <a:t>Örebro</a:t>
            </a:r>
            <a:r>
              <a:rPr lang="sv-SE" sz="1200" dirty="0">
                <a:solidFill>
                  <a:schemeClr val="bg1"/>
                </a:solidFill>
              </a:rPr>
              <a:t>, </a:t>
            </a:r>
            <a:r>
              <a:rPr lang="sv-SE" sz="1200" dirty="0" smtClean="0">
                <a:solidFill>
                  <a:schemeClr val="bg1"/>
                </a:solidFill>
              </a:rPr>
              <a:t>Västerbotten</a:t>
            </a:r>
            <a:r>
              <a:rPr lang="sv-SE" sz="1200" dirty="0">
                <a:solidFill>
                  <a:schemeClr val="bg1"/>
                </a:solidFill>
              </a:rPr>
              <a:t>, Västernorrland</a:t>
            </a:r>
          </a:p>
          <a:p>
            <a:pPr marL="0"/>
            <a:r>
              <a:rPr lang="sv-SE" sz="1600" dirty="0" err="1">
                <a:solidFill>
                  <a:schemeClr val="bg1"/>
                </a:solidFill>
              </a:rPr>
              <a:t>LifeCareDental</a:t>
            </a:r>
            <a:r>
              <a:rPr lang="sv-SE" sz="1600" dirty="0">
                <a:solidFill>
                  <a:schemeClr val="bg1"/>
                </a:solidFill>
              </a:rPr>
              <a:t> </a:t>
            </a:r>
            <a:r>
              <a:rPr lang="sv-SE" sz="1600" dirty="0">
                <a:solidFill>
                  <a:schemeClr val="accent4"/>
                </a:solidFill>
              </a:rPr>
              <a:t>– </a:t>
            </a:r>
            <a:r>
              <a:rPr lang="sv-SE" sz="1400" dirty="0">
                <a:solidFill>
                  <a:schemeClr val="accent4"/>
                </a:solidFill>
              </a:rPr>
              <a:t>utveckling pågår</a:t>
            </a:r>
            <a:endParaRPr lang="sv-SE" sz="1600" dirty="0">
              <a:solidFill>
                <a:schemeClr val="accent4"/>
              </a:solidFill>
            </a:endParaRPr>
          </a:p>
          <a:p>
            <a:pPr marL="533400" lvl="1" indent="-190500"/>
            <a:r>
              <a:rPr lang="sv-SE" sz="1200" dirty="0">
                <a:solidFill>
                  <a:schemeClr val="bg1"/>
                </a:solidFill>
              </a:rPr>
              <a:t>Sörmland, Blekinge, </a:t>
            </a:r>
            <a:r>
              <a:rPr lang="sv-SE" sz="1200" i="1" dirty="0">
                <a:solidFill>
                  <a:schemeClr val="bg1"/>
                </a:solidFill>
              </a:rPr>
              <a:t>Örebro</a:t>
            </a:r>
            <a:r>
              <a:rPr lang="sv-SE" sz="1200" dirty="0">
                <a:solidFill>
                  <a:schemeClr val="bg1"/>
                </a:solidFill>
              </a:rPr>
              <a:t>, Östergötland</a:t>
            </a:r>
            <a:endParaRPr lang="sv-SE" sz="1600" dirty="0">
              <a:solidFill>
                <a:schemeClr val="bg1"/>
              </a:solidFill>
            </a:endParaRPr>
          </a:p>
          <a:p>
            <a:pPr marL="0"/>
            <a:r>
              <a:rPr lang="sv-SE" sz="1600" dirty="0" err="1">
                <a:solidFill>
                  <a:schemeClr val="bg1"/>
                </a:solidFill>
              </a:rPr>
              <a:t>Melior</a:t>
            </a:r>
            <a:r>
              <a:rPr lang="sv-SE" sz="1600" dirty="0">
                <a:solidFill>
                  <a:schemeClr val="bg1"/>
                </a:solidFill>
              </a:rPr>
              <a:t> </a:t>
            </a:r>
            <a:r>
              <a:rPr lang="sv-SE" sz="1400" dirty="0">
                <a:solidFill>
                  <a:schemeClr val="accent4"/>
                </a:solidFill>
              </a:rPr>
              <a:t>– </a:t>
            </a:r>
            <a:r>
              <a:rPr lang="sv-SE" sz="1400" dirty="0" smtClean="0">
                <a:solidFill>
                  <a:schemeClr val="accent4"/>
                </a:solidFill>
              </a:rPr>
              <a:t>planering pågår</a:t>
            </a:r>
            <a:endParaRPr lang="sv-SE" sz="1400" dirty="0">
              <a:solidFill>
                <a:schemeClr val="accent4"/>
              </a:solidFill>
            </a:endParaRPr>
          </a:p>
          <a:p>
            <a:pPr marL="533400" lvl="1" indent="-190500"/>
            <a:r>
              <a:rPr lang="sv-SE" sz="1200" i="1" dirty="0">
                <a:solidFill>
                  <a:schemeClr val="bg1"/>
                </a:solidFill>
              </a:rPr>
              <a:t>VGR</a:t>
            </a:r>
            <a:r>
              <a:rPr lang="sv-SE" sz="1200" dirty="0">
                <a:solidFill>
                  <a:schemeClr val="bg1"/>
                </a:solidFill>
              </a:rPr>
              <a:t>, Skåne, Gävleborg</a:t>
            </a:r>
          </a:p>
          <a:p>
            <a:pPr marL="0"/>
            <a:r>
              <a:rPr lang="sv-SE" sz="1600" dirty="0" err="1" smtClean="0">
                <a:solidFill>
                  <a:schemeClr val="bg1"/>
                </a:solidFill>
              </a:rPr>
              <a:t>Provisio</a:t>
            </a:r>
            <a:r>
              <a:rPr lang="sv-SE" sz="1600" dirty="0" smtClean="0">
                <a:solidFill>
                  <a:schemeClr val="bg1"/>
                </a:solidFill>
              </a:rPr>
              <a:t> </a:t>
            </a:r>
            <a:r>
              <a:rPr lang="sv-SE" sz="1400" dirty="0">
                <a:solidFill>
                  <a:schemeClr val="accent4"/>
                </a:solidFill>
              </a:rPr>
              <a:t>– sedan 2015</a:t>
            </a:r>
            <a:endParaRPr lang="sv-SE" sz="1600" dirty="0">
              <a:solidFill>
                <a:schemeClr val="accent4"/>
              </a:solidFill>
            </a:endParaRPr>
          </a:p>
          <a:p>
            <a:pPr marL="533400" lvl="1" indent="-190500"/>
            <a:r>
              <a:rPr lang="sv-SE" sz="1200" i="1" dirty="0">
                <a:solidFill>
                  <a:schemeClr val="bg1"/>
                </a:solidFill>
              </a:rPr>
              <a:t>Gävleborg</a:t>
            </a:r>
            <a:r>
              <a:rPr lang="sv-SE" sz="1200" dirty="0">
                <a:solidFill>
                  <a:schemeClr val="bg1"/>
                </a:solidFill>
              </a:rPr>
              <a:t>, </a:t>
            </a:r>
            <a:r>
              <a:rPr lang="sv-SE" sz="1200" i="1" dirty="0" smtClean="0">
                <a:solidFill>
                  <a:schemeClr val="bg1"/>
                </a:solidFill>
              </a:rPr>
              <a:t>Dalarna</a:t>
            </a:r>
            <a:endParaRPr lang="sv-SE" sz="1200" dirty="0">
              <a:solidFill>
                <a:schemeClr val="bg1"/>
              </a:solidFill>
            </a:endParaRPr>
          </a:p>
          <a:p>
            <a:pPr marL="0"/>
            <a:r>
              <a:rPr lang="sv-SE" sz="1600" dirty="0">
                <a:solidFill>
                  <a:schemeClr val="bg1"/>
                </a:solidFill>
              </a:rPr>
              <a:t>Riksstroke </a:t>
            </a:r>
            <a:r>
              <a:rPr lang="sv-SE" sz="1400" dirty="0">
                <a:solidFill>
                  <a:schemeClr val="accent4"/>
                </a:solidFill>
              </a:rPr>
              <a:t>– sedan 2015 ej aktiv</a:t>
            </a:r>
          </a:p>
          <a:p>
            <a:pPr marL="0"/>
            <a:r>
              <a:rPr lang="sv-SE" sz="1600" dirty="0">
                <a:solidFill>
                  <a:schemeClr val="bg1"/>
                </a:solidFill>
              </a:rPr>
              <a:t>Skåne </a:t>
            </a:r>
            <a:r>
              <a:rPr lang="sv-SE" sz="1400" dirty="0">
                <a:solidFill>
                  <a:schemeClr val="accent4"/>
                </a:solidFill>
              </a:rPr>
              <a:t>– </a:t>
            </a:r>
            <a:r>
              <a:rPr lang="sv-SE" sz="1400" dirty="0" smtClean="0">
                <a:solidFill>
                  <a:schemeClr val="accent4"/>
                </a:solidFill>
              </a:rPr>
              <a:t>pilotstart 1 dec 2017 </a:t>
            </a:r>
          </a:p>
          <a:p>
            <a:pPr marL="0"/>
            <a:endParaRPr lang="sv-SE" sz="1400" dirty="0">
              <a:solidFill>
                <a:schemeClr val="accent4"/>
              </a:solidFill>
            </a:endParaRPr>
          </a:p>
          <a:p>
            <a:pPr marL="0"/>
            <a:endParaRPr lang="sv-SE" sz="1400" dirty="0">
              <a:solidFill>
                <a:schemeClr val="accent4"/>
              </a:solidFill>
            </a:endParaRP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57200" y="558531"/>
            <a:ext cx="8229600" cy="485414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Anslutningsläget just nu</a:t>
            </a:r>
            <a:endParaRPr lang="sv-SE" sz="2700" i="1" dirty="0"/>
          </a:p>
        </p:txBody>
      </p:sp>
      <p:sp>
        <p:nvSpPr>
          <p:cNvPr id="4" name="Platshållare för innehåll 1"/>
          <p:cNvSpPr txBox="1">
            <a:spLocks/>
          </p:cNvSpPr>
          <p:nvPr/>
        </p:nvSpPr>
        <p:spPr>
          <a:xfrm>
            <a:off x="4766191" y="1232453"/>
            <a:ext cx="3600000" cy="5141844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indent="0">
              <a:spcBef>
                <a:spcPct val="20000"/>
              </a:spcBef>
              <a:spcAft>
                <a:spcPts val="200"/>
              </a:spcAft>
              <a:buFont typeface="Arial" pitchFamily="34" charset="0"/>
              <a:buNone/>
              <a:defRPr sz="2000">
                <a:solidFill>
                  <a:schemeClr val="lt1"/>
                </a:solidFill>
              </a:defRPr>
            </a:lvl1pPr>
            <a:lvl2pPr marL="533400" lvl="1" indent="-190500">
              <a:spcBef>
                <a:spcPct val="20000"/>
              </a:spcBef>
              <a:spcAft>
                <a:spcPts val="200"/>
              </a:spcAft>
              <a:buFont typeface="Arial" pitchFamily="34" charset="0"/>
              <a:buChar char="–"/>
              <a:defRPr sz="1600">
                <a:solidFill>
                  <a:schemeClr val="lt1"/>
                </a:solidFill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200">
                <a:solidFill>
                  <a:schemeClr val="lt1"/>
                </a:solidFill>
              </a:defRPr>
            </a:lvl3pPr>
            <a:lvl4pPr marL="1600200" indent="-228600">
              <a:spcBef>
                <a:spcPct val="20000"/>
              </a:spcBef>
              <a:spcAft>
                <a:spcPts val="200"/>
              </a:spcAft>
              <a:buFont typeface="Arial" pitchFamily="34" charset="0"/>
              <a:buChar char="–"/>
              <a:defRPr sz="1000">
                <a:solidFill>
                  <a:schemeClr val="lt1"/>
                </a:solidFill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000">
                <a:solidFill>
                  <a:schemeClr val="lt1"/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lt1"/>
                </a:solidFill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lt1"/>
                </a:solidFill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lt1"/>
                </a:solidFill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lt1"/>
                </a:solidFill>
              </a:defRPr>
            </a:lvl9pPr>
          </a:lstStyle>
          <a:p>
            <a:r>
              <a:rPr lang="sv-SE" sz="1800" i="1" dirty="0">
                <a:solidFill>
                  <a:schemeClr val="bg1"/>
                </a:solidFill>
              </a:rPr>
              <a:t>Fristående </a:t>
            </a:r>
            <a:r>
              <a:rPr lang="sv-SE" sz="1800" i="1" dirty="0" smtClean="0">
                <a:solidFill>
                  <a:schemeClr val="bg1"/>
                </a:solidFill>
              </a:rPr>
              <a:t>Formulär</a:t>
            </a:r>
            <a:endParaRPr lang="sv-SE" sz="1800" i="1" dirty="0">
              <a:solidFill>
                <a:schemeClr val="bg1"/>
              </a:solidFill>
            </a:endParaRPr>
          </a:p>
          <a:p>
            <a:endParaRPr lang="sv-SE" sz="1800" i="1" dirty="0">
              <a:solidFill>
                <a:schemeClr val="bg1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sv-SE" sz="1600" dirty="0">
                <a:solidFill>
                  <a:schemeClr val="bg1"/>
                </a:solidFill>
              </a:rPr>
              <a:t>Dalarna </a:t>
            </a:r>
            <a:r>
              <a:rPr lang="sv-SE" sz="1400" dirty="0">
                <a:solidFill>
                  <a:schemeClr val="accent4"/>
                </a:solidFill>
              </a:rPr>
              <a:t>– </a:t>
            </a:r>
            <a:r>
              <a:rPr lang="sv-SE" sz="1400" dirty="0" smtClean="0">
                <a:solidFill>
                  <a:schemeClr val="accent4"/>
                </a:solidFill>
              </a:rPr>
              <a:t>pilotstart </a:t>
            </a:r>
            <a:r>
              <a:rPr lang="sv-SE" sz="1400" dirty="0">
                <a:solidFill>
                  <a:schemeClr val="accent4"/>
                </a:solidFill>
              </a:rPr>
              <a:t>4</a:t>
            </a:r>
            <a:r>
              <a:rPr lang="sv-SE" sz="1400" dirty="0" smtClean="0">
                <a:solidFill>
                  <a:schemeClr val="accent4"/>
                </a:solidFill>
              </a:rPr>
              <a:t> dec </a:t>
            </a:r>
            <a:r>
              <a:rPr lang="sv-SE" sz="1400" dirty="0">
                <a:solidFill>
                  <a:schemeClr val="accent4"/>
                </a:solidFill>
              </a:rPr>
              <a:t>2017</a:t>
            </a:r>
            <a:endParaRPr lang="sv-SE" sz="1600" dirty="0">
              <a:solidFill>
                <a:schemeClr val="accent4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sv-SE" sz="1600" dirty="0">
                <a:solidFill>
                  <a:schemeClr val="bg1"/>
                </a:solidFill>
              </a:rPr>
              <a:t>Gävleborg </a:t>
            </a:r>
            <a:r>
              <a:rPr lang="sv-SE" sz="1400" dirty="0">
                <a:solidFill>
                  <a:schemeClr val="accent4"/>
                </a:solidFill>
              </a:rPr>
              <a:t>– </a:t>
            </a:r>
            <a:r>
              <a:rPr lang="sv-SE" sz="1400" dirty="0" smtClean="0">
                <a:solidFill>
                  <a:schemeClr val="accent4"/>
                </a:solidFill>
              </a:rPr>
              <a:t>mars 2018</a:t>
            </a:r>
            <a:endParaRPr lang="sv-SE" sz="1400" dirty="0">
              <a:solidFill>
                <a:schemeClr val="accent4"/>
              </a:solidFill>
            </a:endParaRPr>
          </a:p>
          <a:p>
            <a:pPr marL="876300" lvl="1" indent="-342900">
              <a:buFont typeface="Arial" charset="0"/>
              <a:buChar char="•"/>
            </a:pPr>
            <a:r>
              <a:rPr lang="sv-SE" sz="1200" dirty="0">
                <a:solidFill>
                  <a:schemeClr val="bg1"/>
                </a:solidFill>
              </a:rPr>
              <a:t>Q-BUP</a:t>
            </a:r>
          </a:p>
          <a:p>
            <a:pPr marL="342900" indent="-342900">
              <a:buFont typeface="Arial" charset="0"/>
              <a:buChar char="•"/>
            </a:pPr>
            <a:r>
              <a:rPr lang="sv-SE" sz="1600" dirty="0">
                <a:solidFill>
                  <a:schemeClr val="bg1"/>
                </a:solidFill>
              </a:rPr>
              <a:t>Halland </a:t>
            </a:r>
            <a:r>
              <a:rPr lang="sv-SE" sz="1400" dirty="0" smtClean="0">
                <a:solidFill>
                  <a:schemeClr val="accent4"/>
                </a:solidFill>
              </a:rPr>
              <a:t>– dialog pågår</a:t>
            </a:r>
            <a:endParaRPr lang="sv-SE" sz="1600" dirty="0">
              <a:solidFill>
                <a:schemeClr val="accent4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sv-SE" sz="1600" dirty="0">
                <a:solidFill>
                  <a:schemeClr val="bg1"/>
                </a:solidFill>
              </a:rPr>
              <a:t>Jönköping </a:t>
            </a:r>
            <a:r>
              <a:rPr lang="sv-SE" sz="1400" dirty="0">
                <a:solidFill>
                  <a:schemeClr val="accent4"/>
                </a:solidFill>
              </a:rPr>
              <a:t>– sedan 2015 ej aktiv</a:t>
            </a:r>
            <a:endParaRPr lang="sv-SE" sz="1600" dirty="0">
              <a:solidFill>
                <a:schemeClr val="accent4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sv-SE" sz="1600" dirty="0">
                <a:solidFill>
                  <a:schemeClr val="bg1"/>
                </a:solidFill>
              </a:rPr>
              <a:t>SKL </a:t>
            </a:r>
            <a:r>
              <a:rPr lang="sv-SE" sz="1400" dirty="0">
                <a:solidFill>
                  <a:schemeClr val="accent4"/>
                </a:solidFill>
              </a:rPr>
              <a:t>– dialog pågår</a:t>
            </a:r>
          </a:p>
          <a:p>
            <a:pPr marL="342900" indent="-342900">
              <a:buFont typeface="Arial" charset="0"/>
              <a:buChar char="•"/>
            </a:pPr>
            <a:r>
              <a:rPr lang="sv-SE" sz="1600" dirty="0">
                <a:solidFill>
                  <a:schemeClr val="bg1"/>
                </a:solidFill>
              </a:rPr>
              <a:t>SLL </a:t>
            </a:r>
            <a:r>
              <a:rPr lang="sv-SE" sz="1400" dirty="0">
                <a:solidFill>
                  <a:schemeClr val="accent4"/>
                </a:solidFill>
              </a:rPr>
              <a:t>– flera initiativ, planering pågår </a:t>
            </a:r>
          </a:p>
          <a:p>
            <a:pPr marL="342900" indent="-342900">
              <a:buFont typeface="Arial" charset="0"/>
              <a:buChar char="•"/>
            </a:pPr>
            <a:r>
              <a:rPr lang="sv-SE" sz="1600" dirty="0">
                <a:solidFill>
                  <a:schemeClr val="bg1"/>
                </a:solidFill>
              </a:rPr>
              <a:t>Uppsala  </a:t>
            </a:r>
            <a:r>
              <a:rPr lang="sv-SE" sz="1400" dirty="0">
                <a:solidFill>
                  <a:schemeClr val="accent4"/>
                </a:solidFill>
              </a:rPr>
              <a:t>– </a:t>
            </a:r>
            <a:r>
              <a:rPr lang="sv-SE" sz="1400" dirty="0" smtClean="0">
                <a:solidFill>
                  <a:schemeClr val="accent4"/>
                </a:solidFill>
              </a:rPr>
              <a:t>test pågår</a:t>
            </a:r>
            <a:endParaRPr lang="sv-SE" sz="1400" dirty="0">
              <a:solidFill>
                <a:schemeClr val="accent4"/>
              </a:solidFill>
            </a:endParaRPr>
          </a:p>
          <a:p>
            <a:pPr marL="876300" lvl="1" indent="-342900">
              <a:buFont typeface="Arial" charset="0"/>
              <a:buChar char="•"/>
            </a:pPr>
            <a:r>
              <a:rPr lang="sv-SE" sz="1200" dirty="0">
                <a:solidFill>
                  <a:schemeClr val="bg1"/>
                </a:solidFill>
              </a:rPr>
              <a:t>Psykiatrin</a:t>
            </a:r>
          </a:p>
          <a:p>
            <a:pPr marL="342900" indent="-342900">
              <a:buFont typeface="Arial" charset="0"/>
              <a:buChar char="•"/>
            </a:pPr>
            <a:r>
              <a:rPr lang="sv-SE" sz="1600" dirty="0" smtClean="0">
                <a:solidFill>
                  <a:schemeClr val="bg1"/>
                </a:solidFill>
              </a:rPr>
              <a:t>VGR </a:t>
            </a:r>
            <a:r>
              <a:rPr lang="sv-SE" sz="1400">
                <a:solidFill>
                  <a:schemeClr val="accent4"/>
                </a:solidFill>
              </a:rPr>
              <a:t>– </a:t>
            </a:r>
            <a:r>
              <a:rPr lang="sv-SE" sz="1400">
                <a:solidFill>
                  <a:schemeClr val="accent4"/>
                </a:solidFill>
              </a:rPr>
              <a:t>v</a:t>
            </a:r>
            <a:r>
              <a:rPr lang="sv-SE" sz="1400" smtClean="0">
                <a:solidFill>
                  <a:schemeClr val="accent4"/>
                </a:solidFill>
              </a:rPr>
              <a:t>ilande</a:t>
            </a:r>
            <a:endParaRPr lang="sv-SE" sz="1400" dirty="0" smtClean="0">
              <a:solidFill>
                <a:schemeClr val="bg1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sv-SE" sz="1600" dirty="0" smtClean="0">
                <a:solidFill>
                  <a:schemeClr val="bg1"/>
                </a:solidFill>
              </a:rPr>
              <a:t>Värmland </a:t>
            </a:r>
            <a:r>
              <a:rPr lang="sv-SE" sz="1400" dirty="0">
                <a:solidFill>
                  <a:schemeClr val="accent4"/>
                </a:solidFill>
              </a:rPr>
              <a:t>– pilot </a:t>
            </a:r>
            <a:r>
              <a:rPr lang="sv-SE" sz="1400" dirty="0" smtClean="0">
                <a:solidFill>
                  <a:schemeClr val="accent4"/>
                </a:solidFill>
              </a:rPr>
              <a:t>Q1 2018</a:t>
            </a:r>
            <a:endParaRPr lang="sv-SE" sz="1400" dirty="0" smtClean="0">
              <a:solidFill>
                <a:schemeClr val="bg1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sv-SE" sz="1600" dirty="0" smtClean="0">
                <a:solidFill>
                  <a:schemeClr val="bg1"/>
                </a:solidFill>
              </a:rPr>
              <a:t>Västmanland </a:t>
            </a:r>
            <a:r>
              <a:rPr lang="sv-SE" sz="1400" dirty="0">
                <a:solidFill>
                  <a:schemeClr val="accent4"/>
                </a:solidFill>
              </a:rPr>
              <a:t>– pilot </a:t>
            </a:r>
            <a:r>
              <a:rPr lang="sv-SE" sz="1400" dirty="0" smtClean="0">
                <a:solidFill>
                  <a:schemeClr val="accent4"/>
                </a:solidFill>
              </a:rPr>
              <a:t>Q4 </a:t>
            </a:r>
            <a:r>
              <a:rPr lang="sv-SE" sz="1400" dirty="0">
                <a:solidFill>
                  <a:schemeClr val="accent4"/>
                </a:solidFill>
              </a:rPr>
              <a:t>2017</a:t>
            </a:r>
            <a:endParaRPr lang="sv-SE" sz="1600" dirty="0">
              <a:solidFill>
                <a:schemeClr val="accent4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sv-SE" sz="1600" dirty="0">
                <a:solidFill>
                  <a:schemeClr val="bg1"/>
                </a:solidFill>
              </a:rPr>
              <a:t>Örebro </a:t>
            </a:r>
            <a:r>
              <a:rPr lang="sv-SE" sz="1400" dirty="0">
                <a:solidFill>
                  <a:schemeClr val="accent4"/>
                </a:solidFill>
              </a:rPr>
              <a:t>– pilot </a:t>
            </a:r>
            <a:r>
              <a:rPr lang="sv-SE" sz="1400" dirty="0" smtClean="0">
                <a:solidFill>
                  <a:schemeClr val="accent4"/>
                </a:solidFill>
              </a:rPr>
              <a:t>genomförd april </a:t>
            </a:r>
            <a:r>
              <a:rPr lang="sv-SE" sz="1400" dirty="0">
                <a:solidFill>
                  <a:schemeClr val="accent4"/>
                </a:solidFill>
              </a:rPr>
              <a:t>2017</a:t>
            </a:r>
            <a:endParaRPr lang="sv-SE" sz="1600" dirty="0">
              <a:solidFill>
                <a:schemeClr val="accent4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sv-SE" sz="1600" dirty="0">
                <a:solidFill>
                  <a:schemeClr val="bg1"/>
                </a:solidFill>
              </a:rPr>
              <a:t>Östergötland </a:t>
            </a:r>
            <a:r>
              <a:rPr lang="sv-SE" sz="1400" dirty="0">
                <a:solidFill>
                  <a:schemeClr val="accent4"/>
                </a:solidFill>
              </a:rPr>
              <a:t>– </a:t>
            </a:r>
            <a:r>
              <a:rPr lang="sv-SE" sz="1400" dirty="0" smtClean="0">
                <a:solidFill>
                  <a:schemeClr val="accent4"/>
                </a:solidFill>
              </a:rPr>
              <a:t>planering pågår</a:t>
            </a:r>
            <a:endParaRPr lang="sv-SE" sz="1800" dirty="0">
              <a:solidFill>
                <a:schemeClr val="bg1"/>
              </a:solidFill>
            </a:endParaRPr>
          </a:p>
          <a:p>
            <a:endParaRPr lang="sv-SE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06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327528"/>
            <a:ext cx="8229600" cy="485414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Formulär </a:t>
            </a:r>
            <a:r>
              <a:rPr lang="sv-SE" dirty="0"/>
              <a:t>i produktion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8602111"/>
              </p:ext>
            </p:extLst>
          </p:nvPr>
        </p:nvGraphicFramePr>
        <p:xfrm>
          <a:off x="428263" y="983691"/>
          <a:ext cx="8258537" cy="5855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63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812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335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35202">
                <a:tc>
                  <a:txBody>
                    <a:bodyPr/>
                    <a:lstStyle/>
                    <a:p>
                      <a:r>
                        <a:rPr lang="sv-SE" dirty="0"/>
                        <a:t>Landsting/region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Funktion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Journalsystem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5202">
                <a:tc>
                  <a:txBody>
                    <a:bodyPr/>
                    <a:lstStyle/>
                    <a:p>
                      <a:r>
                        <a:rPr lang="sv-SE" dirty="0"/>
                        <a:t>Gävleborg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Hälsodeklaration</a:t>
                      </a:r>
                      <a:br>
                        <a:rPr lang="sv-SE" dirty="0"/>
                      </a:br>
                      <a:r>
                        <a:rPr lang="sv-SE" dirty="0"/>
                        <a:t>pre-</a:t>
                      </a:r>
                      <a:r>
                        <a:rPr lang="sv-SE" dirty="0" err="1"/>
                        <a:t>op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I produktion</a:t>
                      </a:r>
                    </a:p>
                    <a:p>
                      <a:r>
                        <a:rPr lang="sv-SE" dirty="0"/>
                        <a:t>breddinfört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Integrerad</a:t>
                      </a:r>
                      <a:r>
                        <a:rPr lang="sv-SE" baseline="0" dirty="0"/>
                        <a:t> med</a:t>
                      </a:r>
                      <a:r>
                        <a:rPr lang="sv-SE" dirty="0"/>
                        <a:t> </a:t>
                      </a:r>
                      <a:r>
                        <a:rPr lang="sv-SE" dirty="0" err="1"/>
                        <a:t>ProVisio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5202">
                <a:tc>
                  <a:txBody>
                    <a:bodyPr/>
                    <a:lstStyle/>
                    <a:p>
                      <a:r>
                        <a:rPr lang="sv-SE" dirty="0"/>
                        <a:t>Gävleborg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Hälsodeklaration </a:t>
                      </a:r>
                    </a:p>
                    <a:p>
                      <a:r>
                        <a:rPr lang="sv-SE" dirty="0"/>
                        <a:t>Post-</a:t>
                      </a:r>
                      <a:r>
                        <a:rPr lang="sv-SE" dirty="0" err="1"/>
                        <a:t>op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I produktion</a:t>
                      </a:r>
                    </a:p>
                    <a:p>
                      <a:r>
                        <a:rPr lang="sv-SE" dirty="0"/>
                        <a:t>Pilot pågår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Kopplat till SPOR</a:t>
                      </a:r>
                    </a:p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16794096"/>
                  </a:ext>
                </a:extLst>
              </a:tr>
              <a:tr h="435202">
                <a:tc>
                  <a:txBody>
                    <a:bodyPr/>
                    <a:lstStyle/>
                    <a:p>
                      <a:r>
                        <a:rPr lang="sv-SE" dirty="0"/>
                        <a:t>Halland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Psykiatri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Pilot ej startad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Fristående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5202">
                <a:tc>
                  <a:txBody>
                    <a:bodyPr/>
                    <a:lstStyle/>
                    <a:p>
                      <a:r>
                        <a:rPr lang="sv-SE" dirty="0"/>
                        <a:t>Jönköping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Hälsodeklaration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Pilot avslutad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Fristående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5202">
                <a:tc>
                  <a:txBody>
                    <a:bodyPr/>
                    <a:lstStyle/>
                    <a:p>
                      <a:r>
                        <a:rPr lang="sv-SE" dirty="0"/>
                        <a:t>Riksstroke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baseline="0" dirty="0"/>
                        <a:t>3 mån uppföljning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I produktion-vilande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Integration med Kvalitetsregister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5202">
                <a:tc>
                  <a:txBody>
                    <a:bodyPr/>
                    <a:lstStyle/>
                    <a:p>
                      <a:r>
                        <a:rPr lang="sv-SE" dirty="0" smtClean="0"/>
                        <a:t>Värmland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Letar pilotverksamhet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Pilot</a:t>
                      </a:r>
                      <a:r>
                        <a:rPr lang="sv-SE" baseline="0" dirty="0" smtClean="0"/>
                        <a:t> Q1 2018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Fristående</a:t>
                      </a:r>
                      <a:endParaRPr lang="sv-SE" dirty="0"/>
                    </a:p>
                  </a:txBody>
                  <a:tcPr/>
                </a:tc>
              </a:tr>
              <a:tr h="435202">
                <a:tc>
                  <a:txBody>
                    <a:bodyPr/>
                    <a:lstStyle/>
                    <a:p>
                      <a:r>
                        <a:rPr lang="sv-SE" dirty="0"/>
                        <a:t>Västmanland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Hälsodeklaration, Levnadsvanor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Pilot ej</a:t>
                      </a:r>
                      <a:r>
                        <a:rPr lang="sv-SE" baseline="0" dirty="0"/>
                        <a:t> startad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Fristående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35202">
                <a:tc>
                  <a:txBody>
                    <a:bodyPr/>
                    <a:lstStyle/>
                    <a:p>
                      <a:r>
                        <a:rPr lang="sv-SE" dirty="0"/>
                        <a:t>SLL Karolinska Solna Urologmott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/>
                        <a:t>miProstate</a:t>
                      </a:r>
                      <a:r>
                        <a:rPr lang="sv-SE" dirty="0"/>
                        <a:t>, </a:t>
                      </a:r>
                      <a:r>
                        <a:rPr lang="sv-SE" dirty="0" err="1"/>
                        <a:t>uppföljn</a:t>
                      </a:r>
                      <a:r>
                        <a:rPr lang="sv-SE" baseline="0" dirty="0"/>
                        <a:t> prostatacancer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Pilot ej startad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fristående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35202">
                <a:tc>
                  <a:txBody>
                    <a:bodyPr/>
                    <a:lstStyle/>
                    <a:p>
                      <a:r>
                        <a:rPr lang="sv-SE" dirty="0"/>
                        <a:t>Örebro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Levnadsvanor,</a:t>
                      </a:r>
                      <a:r>
                        <a:rPr lang="sv-SE" baseline="0" dirty="0"/>
                        <a:t> Hälsodeklaration Folktandvården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Pilot pågår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Fristående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642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9100" y="2046175"/>
            <a:ext cx="8229600" cy="1080000"/>
          </a:xfrm>
        </p:spPr>
        <p:txBody>
          <a:bodyPr/>
          <a:lstStyle/>
          <a:p>
            <a:r>
              <a:rPr lang="sv-SE" dirty="0"/>
              <a:t>Fristående ”Skapa </a:t>
            </a:r>
            <a:r>
              <a:rPr lang="sv-SE" dirty="0" smtClean="0"/>
              <a:t>formulärmall”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681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>
                <a:solidFill>
                  <a:srgbClr val="000000"/>
                </a:solidFill>
              </a:rPr>
              <a:t>eHälsa och Strategisk IT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2856"/>
            <a:ext cx="8945670" cy="3077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719138" y="1079500"/>
            <a:ext cx="7700962" cy="836613"/>
          </a:xfrm>
        </p:spPr>
        <p:txBody>
          <a:bodyPr/>
          <a:lstStyle/>
          <a:p>
            <a:r>
              <a:rPr lang="sv-SE" dirty="0"/>
              <a:t>Skapa formulärmall</a:t>
            </a:r>
          </a:p>
        </p:txBody>
      </p:sp>
    </p:spTree>
    <p:extLst>
      <p:ext uri="{BB962C8B-B14F-4D97-AF65-F5344CB8AC3E}">
        <p14:creationId xmlns:p14="http://schemas.microsoft.com/office/powerpoint/2010/main" val="131396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23" y="1335505"/>
            <a:ext cx="8422963" cy="4764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0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2"/>
          <a:srcRect l="14028" t="19862" r="13750" b="5287"/>
          <a:stretch/>
        </p:blipFill>
        <p:spPr>
          <a:xfrm>
            <a:off x="45309" y="889000"/>
            <a:ext cx="9147435" cy="54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50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PT MALL QUATTROPORTE">
  <a:themeElements>
    <a:clrScheme name="QP">
      <a:dk1>
        <a:sysClr val="windowText" lastClr="000000"/>
      </a:dk1>
      <a:lt1>
        <a:sysClr val="window" lastClr="FFFFFF"/>
      </a:lt1>
      <a:dk2>
        <a:srgbClr val="313131"/>
      </a:dk2>
      <a:lt2>
        <a:srgbClr val="E7E6E6"/>
      </a:lt2>
      <a:accent1>
        <a:srgbClr val="E85C24"/>
      </a:accent1>
      <a:accent2>
        <a:srgbClr val="94C13D"/>
      </a:accent2>
      <a:accent3>
        <a:srgbClr val="FEC90A"/>
      </a:accent3>
      <a:accent4>
        <a:srgbClr val="AEABAB"/>
      </a:accent4>
      <a:accent5>
        <a:srgbClr val="D8D8D8"/>
      </a:accent5>
      <a:accent6>
        <a:srgbClr val="F2F2F2"/>
      </a:accent6>
      <a:hlink>
        <a:srgbClr val="000000"/>
      </a:hlink>
      <a:folHlink>
        <a:srgbClr val="000000"/>
      </a:folHlink>
    </a:clrScheme>
    <a:fontScheme name="QP">
      <a:majorFont>
        <a:latin typeface="Glober SemiBold"/>
        <a:ea typeface=""/>
        <a:cs typeface=""/>
      </a:majorFont>
      <a:minorFont>
        <a:latin typeface="Glober Regular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.pptx" id="{F8AC1D51-54D0-4B75-8B46-02F0F7471CA2}" vid="{63F1E40E-EAE3-4BEE-B748-D8750B8E39EA}"/>
    </a:ext>
  </a:extLst>
</a:theme>
</file>

<file path=ppt/theme/theme3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1177 Vårdguiden">
  <a:themeElements>
    <a:clrScheme name="1177 Vårdguiden">
      <a:dk1>
        <a:srgbClr val="000000"/>
      </a:dk1>
      <a:lt1>
        <a:sysClr val="window" lastClr="FFFFFF"/>
      </a:lt1>
      <a:dk2>
        <a:srgbClr val="AA112C"/>
      </a:dk2>
      <a:lt2>
        <a:srgbClr val="FFFFFF"/>
      </a:lt2>
      <a:accent1>
        <a:srgbClr val="4A9B00"/>
      </a:accent1>
      <a:accent2>
        <a:srgbClr val="439DB8"/>
      </a:accent2>
      <a:accent3>
        <a:srgbClr val="D2D4CE"/>
      </a:accent3>
      <a:accent4>
        <a:srgbClr val="FFD522"/>
      </a:accent4>
      <a:accent5>
        <a:srgbClr val="9070A9"/>
      </a:accent5>
      <a:accent6>
        <a:srgbClr val="F4DCDB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1177 Vårdguiden</Template>
  <TotalTime>40438</TotalTime>
  <Words>1192</Words>
  <Application>Microsoft Macintosh PowerPoint</Application>
  <PresentationFormat>Bildspel på skärmen (4:3)</PresentationFormat>
  <Paragraphs>245</Paragraphs>
  <Slides>30</Slides>
  <Notes>7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4</vt:i4>
      </vt:variant>
      <vt:variant>
        <vt:lpstr>Bildrubriker</vt:lpstr>
      </vt:variant>
      <vt:variant>
        <vt:i4>30</vt:i4>
      </vt:variant>
    </vt:vector>
  </HeadingPairs>
  <TitlesOfParts>
    <vt:vector size="40" baseType="lpstr">
      <vt:lpstr>Calibri</vt:lpstr>
      <vt:lpstr>Geneva</vt:lpstr>
      <vt:lpstr>Gill Sans Light</vt:lpstr>
      <vt:lpstr>Glober Regular</vt:lpstr>
      <vt:lpstr>Wingdings</vt:lpstr>
      <vt:lpstr>Arial</vt:lpstr>
      <vt:lpstr>Anpassad formgivning</vt:lpstr>
      <vt:lpstr>PPT MALL QUATTROPORTE</vt:lpstr>
      <vt:lpstr>1_Anpassad formgivning</vt:lpstr>
      <vt:lpstr>1_1177 Vårdguiden</vt:lpstr>
      <vt:lpstr>Formulär inom 1177</vt:lpstr>
      <vt:lpstr>Vad är Formulär inom 1177 Vårdguidens  e-tjänster?</vt:lpstr>
      <vt:lpstr>PowerPoint-presentation</vt:lpstr>
      <vt:lpstr>Anslutningsläget just nu</vt:lpstr>
      <vt:lpstr>Formulär i produktion</vt:lpstr>
      <vt:lpstr>Fristående ”Skapa formulärmall”</vt:lpstr>
      <vt:lpstr>Skapa formulärmall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Fristående ”Skicka formulär”</vt:lpstr>
      <vt:lpstr>PowerPoint-presentation</vt:lpstr>
      <vt:lpstr>Invånaren besvarar formuläret</vt:lpstr>
      <vt:lpstr>PowerPoint-presentation</vt:lpstr>
      <vt:lpstr>PowerPoint-presentation</vt:lpstr>
      <vt:lpstr>PowerPoint-presentation</vt:lpstr>
      <vt:lpstr>PowerPoint-presentation</vt:lpstr>
      <vt:lpstr>Fristående ”Titta på formulär”</vt:lpstr>
      <vt:lpstr>PowerPoint-presentation</vt:lpstr>
      <vt:lpstr>PowerPoint-presentation</vt:lpstr>
      <vt:lpstr>Anslutning till Formulär</vt:lpstr>
      <vt:lpstr>TACK! </vt:lpstr>
      <vt:lpstr>Appendix</vt:lpstr>
      <vt:lpstr>Begreppsförklaring</vt:lpstr>
      <vt:lpstr>PowerPoint-presentation</vt:lpstr>
      <vt:lpstr>PowerPoint-presentation</vt:lpstr>
      <vt:lpstr>Förvaltning Formulär</vt:lpstr>
    </vt:vector>
  </TitlesOfParts>
  <Company>SLL IT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Anna Mannberg(7pz6)</dc:creator>
  <cp:lastModifiedBy>Jenny weijnitz</cp:lastModifiedBy>
  <cp:revision>859</cp:revision>
  <cp:lastPrinted>2017-11-28T12:16:48Z</cp:lastPrinted>
  <dcterms:created xsi:type="dcterms:W3CDTF">2013-11-22T15:29:19Z</dcterms:created>
  <dcterms:modified xsi:type="dcterms:W3CDTF">2017-12-14T11:04:15Z</dcterms:modified>
</cp:coreProperties>
</file>