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  <p:sldMasterId id="2147483755" r:id="rId3"/>
    <p:sldMasterId id="2147483769" r:id="rId4"/>
  </p:sldMasterIdLst>
  <p:notesMasterIdLst>
    <p:notesMasterId r:id="rId35"/>
  </p:notesMasterIdLst>
  <p:sldIdLst>
    <p:sldId id="498" r:id="rId5"/>
    <p:sldId id="597" r:id="rId6"/>
    <p:sldId id="606" r:id="rId7"/>
    <p:sldId id="709" r:id="rId8"/>
    <p:sldId id="599" r:id="rId9"/>
    <p:sldId id="617" r:id="rId10"/>
    <p:sldId id="521" r:id="rId11"/>
    <p:sldId id="615" r:id="rId12"/>
    <p:sldId id="607" r:id="rId13"/>
    <p:sldId id="577" r:id="rId14"/>
    <p:sldId id="610" r:id="rId15"/>
    <p:sldId id="581" r:id="rId16"/>
    <p:sldId id="600" r:id="rId17"/>
    <p:sldId id="616" r:id="rId18"/>
    <p:sldId id="601" r:id="rId19"/>
    <p:sldId id="598" r:id="rId20"/>
    <p:sldId id="589" r:id="rId21"/>
    <p:sldId id="590" r:id="rId22"/>
    <p:sldId id="591" r:id="rId23"/>
    <p:sldId id="602" r:id="rId24"/>
    <p:sldId id="592" r:id="rId25"/>
    <p:sldId id="575" r:id="rId26"/>
    <p:sldId id="550" r:id="rId27"/>
    <p:sldId id="544" r:id="rId28"/>
    <p:sldId id="551" r:id="rId29"/>
    <p:sldId id="572" r:id="rId30"/>
    <p:sldId id="545" r:id="rId31"/>
    <p:sldId id="576" r:id="rId32"/>
    <p:sldId id="614" r:id="rId33"/>
    <p:sldId id="559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522"/>
    <a:srgbClr val="E0FA3E"/>
    <a:srgbClr val="FA7CD4"/>
    <a:srgbClr val="74E721"/>
    <a:srgbClr val="469EB6"/>
    <a:srgbClr val="FDD334"/>
    <a:srgbClr val="122642"/>
    <a:srgbClr val="333333"/>
    <a:srgbClr val="439EB9"/>
    <a:srgbClr val="FF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99"/>
    <p:restoredTop sz="96208" autoAdjust="0"/>
  </p:normalViewPr>
  <p:slideViewPr>
    <p:cSldViewPr snapToGrid="0">
      <p:cViewPr varScale="1">
        <p:scale>
          <a:sx n="124" d="100"/>
          <a:sy n="124" d="100"/>
        </p:scale>
        <p:origin x="15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3CA31-A028-3348-A957-1D07D8EC63C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95B8F25-4805-4E4B-8565-A92187E95F1B}">
      <dgm:prSet phldrT="[Text]"/>
      <dgm:spPr/>
      <dgm:t>
        <a:bodyPr/>
        <a:lstStyle/>
        <a:p>
          <a:r>
            <a:rPr lang="sv-SE" dirty="0"/>
            <a:t>Systemägare</a:t>
          </a:r>
        </a:p>
        <a:p>
          <a:r>
            <a:rPr lang="sv-SE" dirty="0"/>
            <a:t>Carl-Gunnar Höglund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D6C52AAF-8ADF-0E45-8052-EC4AF2E80E7A}" type="parTrans" cxnId="{76994A8F-16EF-544E-9D4E-35EDEAB27177}">
      <dgm:prSet/>
      <dgm:spPr/>
      <dgm:t>
        <a:bodyPr/>
        <a:lstStyle/>
        <a:p>
          <a:endParaRPr lang="sv-SE"/>
        </a:p>
      </dgm:t>
    </dgm:pt>
    <dgm:pt modelId="{A7B205FC-3075-EA4D-B5E2-6716913DC1B1}" type="sibTrans" cxnId="{76994A8F-16EF-544E-9D4E-35EDEAB27177}">
      <dgm:prSet/>
      <dgm:spPr/>
      <dgm:t>
        <a:bodyPr/>
        <a:lstStyle/>
        <a:p>
          <a:endParaRPr lang="sv-SE"/>
        </a:p>
      </dgm:t>
    </dgm:pt>
    <dgm:pt modelId="{A2FD53EE-9D63-0547-A93C-9A2D1E8A7E17}" type="asst">
      <dgm:prSet phldrT="[Text]"/>
      <dgm:spPr/>
      <dgm:t>
        <a:bodyPr/>
        <a:lstStyle/>
        <a:p>
          <a:r>
            <a:rPr lang="sv-SE" dirty="0"/>
            <a:t>Förvaltningsledare</a:t>
          </a:r>
        </a:p>
        <a:p>
          <a:r>
            <a:rPr lang="sv-SE" dirty="0"/>
            <a:t>Jenny Eltes (konsult)</a:t>
          </a:r>
          <a:br>
            <a:rPr lang="sv-SE" dirty="0"/>
          </a:br>
          <a:r>
            <a:rPr lang="sv-SE" dirty="0"/>
            <a:t>Ulla-Carin Viklund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A731769-8D9D-B146-9212-714A27A25ECD}" type="parTrans" cxnId="{62B3FF16-3408-3C4D-B0D1-D84F36A0C801}">
      <dgm:prSet/>
      <dgm:spPr/>
      <dgm:t>
        <a:bodyPr/>
        <a:lstStyle/>
        <a:p>
          <a:endParaRPr lang="sv-SE"/>
        </a:p>
      </dgm:t>
    </dgm:pt>
    <dgm:pt modelId="{0D62C674-81CC-6B47-ADCC-6F5ED2A4E9AD}" type="sibTrans" cxnId="{62B3FF16-3408-3C4D-B0D1-D84F36A0C801}">
      <dgm:prSet/>
      <dgm:spPr/>
      <dgm:t>
        <a:bodyPr/>
        <a:lstStyle/>
        <a:p>
          <a:endParaRPr lang="sv-SE"/>
        </a:p>
      </dgm:t>
    </dgm:pt>
    <dgm:pt modelId="{DABFDE9C-1DC8-3844-9BFE-AB6E8AD0607E}">
      <dgm:prSet/>
      <dgm:spPr/>
      <dgm:t>
        <a:bodyPr/>
        <a:lstStyle/>
        <a:p>
          <a:r>
            <a:rPr lang="sv-SE" dirty="0"/>
            <a:t>Tjänsteförvaltare</a:t>
          </a:r>
        </a:p>
        <a:p>
          <a:r>
            <a:rPr lang="sv-SE" dirty="0"/>
            <a:t>Vakant</a:t>
          </a:r>
        </a:p>
      </dgm:t>
    </dgm:pt>
    <dgm:pt modelId="{50C759F7-628B-6146-8170-3D3876452045}" type="parTrans" cxnId="{6E636D03-CE61-8941-852F-FA4D0B63E35D}">
      <dgm:prSet/>
      <dgm:spPr/>
      <dgm:t>
        <a:bodyPr/>
        <a:lstStyle/>
        <a:p>
          <a:endParaRPr lang="sv-SE"/>
        </a:p>
      </dgm:t>
    </dgm:pt>
    <dgm:pt modelId="{AA58A997-FC26-0745-ACC0-F8C574BF314A}" type="sibTrans" cxnId="{6E636D03-CE61-8941-852F-FA4D0B63E35D}">
      <dgm:prSet/>
      <dgm:spPr/>
      <dgm:t>
        <a:bodyPr/>
        <a:lstStyle/>
        <a:p>
          <a:endParaRPr lang="sv-SE"/>
        </a:p>
      </dgm:t>
    </dgm:pt>
    <dgm:pt modelId="{798A3ACB-3669-C542-8CE2-B17384890392}">
      <dgm:prSet/>
      <dgm:spPr/>
      <dgm:t>
        <a:bodyPr/>
        <a:lstStyle/>
        <a:p>
          <a:r>
            <a:rPr lang="sv-SE" dirty="0"/>
            <a:t>Införande</a:t>
          </a:r>
        </a:p>
        <a:p>
          <a:r>
            <a:rPr lang="sv-SE" i="1" dirty="0"/>
            <a:t>Vakant</a:t>
          </a:r>
        </a:p>
      </dgm:t>
    </dgm:pt>
    <dgm:pt modelId="{DE120143-AB7F-4946-9D49-44ADDFE51A44}" type="parTrans" cxnId="{54745215-C044-CC47-9D18-96A6882A6BF4}">
      <dgm:prSet/>
      <dgm:spPr/>
      <dgm:t>
        <a:bodyPr/>
        <a:lstStyle/>
        <a:p>
          <a:endParaRPr lang="sv-SE"/>
        </a:p>
      </dgm:t>
    </dgm:pt>
    <dgm:pt modelId="{89BA0E5D-9FA9-5B47-8533-14A298D3FA8C}" type="sibTrans" cxnId="{54745215-C044-CC47-9D18-96A6882A6BF4}">
      <dgm:prSet/>
      <dgm:spPr/>
      <dgm:t>
        <a:bodyPr/>
        <a:lstStyle/>
        <a:p>
          <a:endParaRPr lang="sv-SE"/>
        </a:p>
      </dgm:t>
    </dgm:pt>
    <dgm:pt modelId="{5156B9B9-02E9-B344-B5ED-6A9C636BD9E5}">
      <dgm:prSet/>
      <dgm:spPr/>
      <dgm:t>
        <a:bodyPr/>
        <a:lstStyle/>
        <a:p>
          <a:r>
            <a:rPr lang="sv-SE" dirty="0"/>
            <a:t>Systemförvaltare</a:t>
          </a:r>
        </a:p>
        <a:p>
          <a:r>
            <a:rPr lang="sv-SE" dirty="0"/>
            <a:t>Jakob Hillberg (konsult)</a:t>
          </a:r>
          <a:br>
            <a:rPr lang="sv-SE" dirty="0"/>
          </a:br>
          <a:r>
            <a:rPr lang="sv-SE" dirty="0"/>
            <a:t>Anne-Louise Nordqvist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656C920-B3D6-024A-840D-E0ACE2170E13}" type="sibTrans" cxnId="{AEC560B9-7F65-DC4C-97EE-51A3906CEEB2}">
      <dgm:prSet/>
      <dgm:spPr/>
      <dgm:t>
        <a:bodyPr/>
        <a:lstStyle/>
        <a:p>
          <a:endParaRPr lang="sv-SE"/>
        </a:p>
      </dgm:t>
    </dgm:pt>
    <dgm:pt modelId="{75E61C38-5B90-5945-833B-FA3EE0E2F6E0}" type="parTrans" cxnId="{AEC560B9-7F65-DC4C-97EE-51A3906CEEB2}">
      <dgm:prSet/>
      <dgm:spPr/>
      <dgm:t>
        <a:bodyPr/>
        <a:lstStyle/>
        <a:p>
          <a:endParaRPr lang="sv-SE"/>
        </a:p>
      </dgm:t>
    </dgm:pt>
    <dgm:pt modelId="{AFC7CF81-BCED-1848-B703-C82630BB28BC}" type="pres">
      <dgm:prSet presAssocID="{D0E3CA31-A028-3348-A957-1D07D8EC63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2BF718-A41F-7F46-9B66-6EE4D44B191C}" type="pres">
      <dgm:prSet presAssocID="{B95B8F25-4805-4E4B-8565-A92187E95F1B}" presName="hierRoot1" presStyleCnt="0">
        <dgm:presLayoutVars>
          <dgm:hierBranch val="init"/>
        </dgm:presLayoutVars>
      </dgm:prSet>
      <dgm:spPr/>
    </dgm:pt>
    <dgm:pt modelId="{4DF4BD1D-440D-9D4F-98BF-56C06E02BADD}" type="pres">
      <dgm:prSet presAssocID="{B95B8F25-4805-4E4B-8565-A92187E95F1B}" presName="rootComposite1" presStyleCnt="0"/>
      <dgm:spPr/>
    </dgm:pt>
    <dgm:pt modelId="{75DEBFAE-5942-0A49-9966-DE6836CB7B3F}" type="pres">
      <dgm:prSet presAssocID="{B95B8F25-4805-4E4B-8565-A92187E95F1B}" presName="rootText1" presStyleLbl="node0" presStyleIdx="0" presStyleCnt="2" custLinFactX="21000" custLinFactY="-26471" custLinFactNeighborX="100000" custLinFactNeighborY="-100000">
        <dgm:presLayoutVars>
          <dgm:chPref val="3"/>
        </dgm:presLayoutVars>
      </dgm:prSet>
      <dgm:spPr/>
    </dgm:pt>
    <dgm:pt modelId="{D181767A-57A7-8842-AC89-EE71CD10BB81}" type="pres">
      <dgm:prSet presAssocID="{B95B8F25-4805-4E4B-8565-A92187E95F1B}" presName="rootConnector1" presStyleLbl="node1" presStyleIdx="0" presStyleCnt="0"/>
      <dgm:spPr/>
    </dgm:pt>
    <dgm:pt modelId="{AFC20E61-8F84-714B-9938-4005B0ED2312}" type="pres">
      <dgm:prSet presAssocID="{B95B8F25-4805-4E4B-8565-A92187E95F1B}" presName="hierChild2" presStyleCnt="0"/>
      <dgm:spPr/>
    </dgm:pt>
    <dgm:pt modelId="{F5216C36-8235-4B43-A9D2-AD380C5F04BE}" type="pres">
      <dgm:prSet presAssocID="{B95B8F25-4805-4E4B-8565-A92187E95F1B}" presName="hierChild3" presStyleCnt="0"/>
      <dgm:spPr/>
    </dgm:pt>
    <dgm:pt modelId="{5AAD6A49-678E-7B46-81C5-A332B605B3B7}" type="pres">
      <dgm:prSet presAssocID="{A2FD53EE-9D63-0547-A93C-9A2D1E8A7E17}" presName="hierRoot1" presStyleCnt="0">
        <dgm:presLayoutVars>
          <dgm:hierBranch val="init"/>
        </dgm:presLayoutVars>
      </dgm:prSet>
      <dgm:spPr/>
    </dgm:pt>
    <dgm:pt modelId="{547512E6-D4AA-2D40-A02C-8F06A23CDF78}" type="pres">
      <dgm:prSet presAssocID="{A2FD53EE-9D63-0547-A93C-9A2D1E8A7E17}" presName="rootComposite1" presStyleCnt="0"/>
      <dgm:spPr/>
    </dgm:pt>
    <dgm:pt modelId="{2E821A4B-E72E-7941-BF55-860CA1D2419F}" type="pres">
      <dgm:prSet presAssocID="{A2FD53EE-9D63-0547-A93C-9A2D1E8A7E17}" presName="rootText1" presStyleLbl="node0" presStyleIdx="1" presStyleCnt="2">
        <dgm:presLayoutVars>
          <dgm:chPref val="3"/>
        </dgm:presLayoutVars>
      </dgm:prSet>
      <dgm:spPr/>
    </dgm:pt>
    <dgm:pt modelId="{EAEE8070-73BC-7C48-88FA-B38CCF97A22F}" type="pres">
      <dgm:prSet presAssocID="{A2FD53EE-9D63-0547-A93C-9A2D1E8A7E17}" presName="rootConnector1" presStyleLbl="asst0" presStyleIdx="0" presStyleCnt="0"/>
      <dgm:spPr/>
    </dgm:pt>
    <dgm:pt modelId="{5456FDF8-2891-D749-9C72-BDE04DB07462}" type="pres">
      <dgm:prSet presAssocID="{A2FD53EE-9D63-0547-A93C-9A2D1E8A7E17}" presName="hierChild2" presStyleCnt="0"/>
      <dgm:spPr/>
    </dgm:pt>
    <dgm:pt modelId="{190215A0-C49F-D746-9D49-E4AFCA94325F}" type="pres">
      <dgm:prSet presAssocID="{75E61C38-5B90-5945-833B-FA3EE0E2F6E0}" presName="Name37" presStyleLbl="parChTrans1D2" presStyleIdx="0" presStyleCnt="3"/>
      <dgm:spPr/>
    </dgm:pt>
    <dgm:pt modelId="{98B7B20E-3FCE-5440-9D76-DAD286A03884}" type="pres">
      <dgm:prSet presAssocID="{5156B9B9-02E9-B344-B5ED-6A9C636BD9E5}" presName="hierRoot2" presStyleCnt="0">
        <dgm:presLayoutVars>
          <dgm:hierBranch val="init"/>
        </dgm:presLayoutVars>
      </dgm:prSet>
      <dgm:spPr/>
    </dgm:pt>
    <dgm:pt modelId="{C0667D16-AE5F-BC44-9CDB-33B0920CA70C}" type="pres">
      <dgm:prSet presAssocID="{5156B9B9-02E9-B344-B5ED-6A9C636BD9E5}" presName="rootComposite" presStyleCnt="0"/>
      <dgm:spPr/>
    </dgm:pt>
    <dgm:pt modelId="{CA83F6A0-F85D-334F-9BB4-B66C85BA7108}" type="pres">
      <dgm:prSet presAssocID="{5156B9B9-02E9-B344-B5ED-6A9C636BD9E5}" presName="rootText" presStyleLbl="node2" presStyleIdx="0" presStyleCnt="3">
        <dgm:presLayoutVars>
          <dgm:chPref val="3"/>
        </dgm:presLayoutVars>
      </dgm:prSet>
      <dgm:spPr/>
    </dgm:pt>
    <dgm:pt modelId="{38EA5FCE-161D-FE45-885A-83EB558A477A}" type="pres">
      <dgm:prSet presAssocID="{5156B9B9-02E9-B344-B5ED-6A9C636BD9E5}" presName="rootConnector" presStyleLbl="node2" presStyleIdx="0" presStyleCnt="3"/>
      <dgm:spPr/>
    </dgm:pt>
    <dgm:pt modelId="{A53617D7-15BF-A140-B4A3-3A9B4DBE1512}" type="pres">
      <dgm:prSet presAssocID="{5156B9B9-02E9-B344-B5ED-6A9C636BD9E5}" presName="hierChild4" presStyleCnt="0"/>
      <dgm:spPr/>
    </dgm:pt>
    <dgm:pt modelId="{9038FBDD-3616-104E-8B15-B64D265C5D08}" type="pres">
      <dgm:prSet presAssocID="{5156B9B9-02E9-B344-B5ED-6A9C636BD9E5}" presName="hierChild5" presStyleCnt="0"/>
      <dgm:spPr/>
    </dgm:pt>
    <dgm:pt modelId="{038CBA82-72B0-0B4A-B4B4-0E015E4E78EA}" type="pres">
      <dgm:prSet presAssocID="{50C759F7-628B-6146-8170-3D3876452045}" presName="Name37" presStyleLbl="parChTrans1D2" presStyleIdx="1" presStyleCnt="3"/>
      <dgm:spPr/>
    </dgm:pt>
    <dgm:pt modelId="{CD1B5B2B-5B9F-AB4A-94EC-0C109B308DB8}" type="pres">
      <dgm:prSet presAssocID="{DABFDE9C-1DC8-3844-9BFE-AB6E8AD0607E}" presName="hierRoot2" presStyleCnt="0">
        <dgm:presLayoutVars>
          <dgm:hierBranch val="init"/>
        </dgm:presLayoutVars>
      </dgm:prSet>
      <dgm:spPr/>
    </dgm:pt>
    <dgm:pt modelId="{75998A94-315A-F445-A1C1-C8A6CDB89851}" type="pres">
      <dgm:prSet presAssocID="{DABFDE9C-1DC8-3844-9BFE-AB6E8AD0607E}" presName="rootComposite" presStyleCnt="0"/>
      <dgm:spPr/>
    </dgm:pt>
    <dgm:pt modelId="{4A76E66C-DAFA-A24A-85AE-0DEB0533C7FE}" type="pres">
      <dgm:prSet presAssocID="{DABFDE9C-1DC8-3844-9BFE-AB6E8AD0607E}" presName="rootText" presStyleLbl="node2" presStyleIdx="1" presStyleCnt="3">
        <dgm:presLayoutVars>
          <dgm:chPref val="3"/>
        </dgm:presLayoutVars>
      </dgm:prSet>
      <dgm:spPr/>
    </dgm:pt>
    <dgm:pt modelId="{D8C0A3AB-8E39-EE41-BF45-3F018079E0EE}" type="pres">
      <dgm:prSet presAssocID="{DABFDE9C-1DC8-3844-9BFE-AB6E8AD0607E}" presName="rootConnector" presStyleLbl="node2" presStyleIdx="1" presStyleCnt="3"/>
      <dgm:spPr/>
    </dgm:pt>
    <dgm:pt modelId="{2210A28B-AECE-D645-A0C9-225AA383E8FC}" type="pres">
      <dgm:prSet presAssocID="{DABFDE9C-1DC8-3844-9BFE-AB6E8AD0607E}" presName="hierChild4" presStyleCnt="0"/>
      <dgm:spPr/>
    </dgm:pt>
    <dgm:pt modelId="{F29F7DDC-B972-4644-B9DA-D50466CE6409}" type="pres">
      <dgm:prSet presAssocID="{DABFDE9C-1DC8-3844-9BFE-AB6E8AD0607E}" presName="hierChild5" presStyleCnt="0"/>
      <dgm:spPr/>
    </dgm:pt>
    <dgm:pt modelId="{2F05DB18-8B3D-BC4F-832C-E0926FA5D897}" type="pres">
      <dgm:prSet presAssocID="{DE120143-AB7F-4946-9D49-44ADDFE51A44}" presName="Name37" presStyleLbl="parChTrans1D2" presStyleIdx="2" presStyleCnt="3"/>
      <dgm:spPr/>
    </dgm:pt>
    <dgm:pt modelId="{F46C0D1E-1B22-184C-B30D-DA839543199F}" type="pres">
      <dgm:prSet presAssocID="{798A3ACB-3669-C542-8CE2-B17384890392}" presName="hierRoot2" presStyleCnt="0">
        <dgm:presLayoutVars>
          <dgm:hierBranch val="init"/>
        </dgm:presLayoutVars>
      </dgm:prSet>
      <dgm:spPr/>
    </dgm:pt>
    <dgm:pt modelId="{CD8784B2-E637-424C-AD0D-260BE7F6EF83}" type="pres">
      <dgm:prSet presAssocID="{798A3ACB-3669-C542-8CE2-B17384890392}" presName="rootComposite" presStyleCnt="0"/>
      <dgm:spPr/>
    </dgm:pt>
    <dgm:pt modelId="{7E536B3C-7513-D94E-ADE5-DD08B10C07B9}" type="pres">
      <dgm:prSet presAssocID="{798A3ACB-3669-C542-8CE2-B17384890392}" presName="rootText" presStyleLbl="node2" presStyleIdx="2" presStyleCnt="3">
        <dgm:presLayoutVars>
          <dgm:chPref val="3"/>
        </dgm:presLayoutVars>
      </dgm:prSet>
      <dgm:spPr/>
    </dgm:pt>
    <dgm:pt modelId="{1EA51935-0920-2A4E-A32C-C21C63C53963}" type="pres">
      <dgm:prSet presAssocID="{798A3ACB-3669-C542-8CE2-B17384890392}" presName="rootConnector" presStyleLbl="node2" presStyleIdx="2" presStyleCnt="3"/>
      <dgm:spPr/>
    </dgm:pt>
    <dgm:pt modelId="{1F8042D4-1218-5048-9D95-EA8B5662E469}" type="pres">
      <dgm:prSet presAssocID="{798A3ACB-3669-C542-8CE2-B17384890392}" presName="hierChild4" presStyleCnt="0"/>
      <dgm:spPr/>
    </dgm:pt>
    <dgm:pt modelId="{2CCF5EA0-31A4-AB45-B2B0-54347C786DE7}" type="pres">
      <dgm:prSet presAssocID="{798A3ACB-3669-C542-8CE2-B17384890392}" presName="hierChild5" presStyleCnt="0"/>
      <dgm:spPr/>
    </dgm:pt>
    <dgm:pt modelId="{4502D105-2CDB-CC45-9B5C-331701BF6B4B}" type="pres">
      <dgm:prSet presAssocID="{A2FD53EE-9D63-0547-A93C-9A2D1E8A7E17}" presName="hierChild3" presStyleCnt="0"/>
      <dgm:spPr/>
    </dgm:pt>
  </dgm:ptLst>
  <dgm:cxnLst>
    <dgm:cxn modelId="{6E636D03-CE61-8941-852F-FA4D0B63E35D}" srcId="{A2FD53EE-9D63-0547-A93C-9A2D1E8A7E17}" destId="{DABFDE9C-1DC8-3844-9BFE-AB6E8AD0607E}" srcOrd="1" destOrd="0" parTransId="{50C759F7-628B-6146-8170-3D3876452045}" sibTransId="{AA58A997-FC26-0745-ACC0-F8C574BF314A}"/>
    <dgm:cxn modelId="{41E8D506-C7F0-D94D-B81E-420A6AA131E6}" type="presOf" srcId="{798A3ACB-3669-C542-8CE2-B17384890392}" destId="{7E536B3C-7513-D94E-ADE5-DD08B10C07B9}" srcOrd="0" destOrd="0" presId="urn:microsoft.com/office/officeart/2005/8/layout/orgChart1"/>
    <dgm:cxn modelId="{4EF95313-8149-BB4A-BC53-BAD3EACF5FB5}" type="presOf" srcId="{DABFDE9C-1DC8-3844-9BFE-AB6E8AD0607E}" destId="{D8C0A3AB-8E39-EE41-BF45-3F018079E0EE}" srcOrd="1" destOrd="0" presId="urn:microsoft.com/office/officeart/2005/8/layout/orgChart1"/>
    <dgm:cxn modelId="{54745215-C044-CC47-9D18-96A6882A6BF4}" srcId="{A2FD53EE-9D63-0547-A93C-9A2D1E8A7E17}" destId="{798A3ACB-3669-C542-8CE2-B17384890392}" srcOrd="2" destOrd="0" parTransId="{DE120143-AB7F-4946-9D49-44ADDFE51A44}" sibTransId="{89BA0E5D-9FA9-5B47-8533-14A298D3FA8C}"/>
    <dgm:cxn modelId="{62B3FF16-3408-3C4D-B0D1-D84F36A0C801}" srcId="{D0E3CA31-A028-3348-A957-1D07D8EC63C2}" destId="{A2FD53EE-9D63-0547-A93C-9A2D1E8A7E17}" srcOrd="1" destOrd="0" parTransId="{CA731769-8D9D-B146-9212-714A27A25ECD}" sibTransId="{0D62C674-81CC-6B47-ADCC-6F5ED2A4E9AD}"/>
    <dgm:cxn modelId="{3A8D8D1A-0001-9F46-8B06-D19DF1D6B43B}" type="presOf" srcId="{A2FD53EE-9D63-0547-A93C-9A2D1E8A7E17}" destId="{2E821A4B-E72E-7941-BF55-860CA1D2419F}" srcOrd="0" destOrd="0" presId="urn:microsoft.com/office/officeart/2005/8/layout/orgChart1"/>
    <dgm:cxn modelId="{DCF09921-5FDA-834F-B46E-F4094EAF73E9}" type="presOf" srcId="{75E61C38-5B90-5945-833B-FA3EE0E2F6E0}" destId="{190215A0-C49F-D746-9D49-E4AFCA94325F}" srcOrd="0" destOrd="0" presId="urn:microsoft.com/office/officeart/2005/8/layout/orgChart1"/>
    <dgm:cxn modelId="{4C478D2E-9C73-604C-8661-909C1C47D3E8}" type="presOf" srcId="{B95B8F25-4805-4E4B-8565-A92187E95F1B}" destId="{75DEBFAE-5942-0A49-9966-DE6836CB7B3F}" srcOrd="0" destOrd="0" presId="urn:microsoft.com/office/officeart/2005/8/layout/orgChart1"/>
    <dgm:cxn modelId="{6AA0C838-E303-A645-A16B-5B825D2A3375}" type="presOf" srcId="{D0E3CA31-A028-3348-A957-1D07D8EC63C2}" destId="{AFC7CF81-BCED-1848-B703-C82630BB28BC}" srcOrd="0" destOrd="0" presId="urn:microsoft.com/office/officeart/2005/8/layout/orgChart1"/>
    <dgm:cxn modelId="{7B69E64F-EA23-D047-9105-6746AC2B0ED0}" type="presOf" srcId="{5156B9B9-02E9-B344-B5ED-6A9C636BD9E5}" destId="{CA83F6A0-F85D-334F-9BB4-B66C85BA7108}" srcOrd="0" destOrd="0" presId="urn:microsoft.com/office/officeart/2005/8/layout/orgChart1"/>
    <dgm:cxn modelId="{05CD4666-66F3-DB47-A06A-6C3B59B54573}" type="presOf" srcId="{DABFDE9C-1DC8-3844-9BFE-AB6E8AD0607E}" destId="{4A76E66C-DAFA-A24A-85AE-0DEB0533C7FE}" srcOrd="0" destOrd="0" presId="urn:microsoft.com/office/officeart/2005/8/layout/orgChart1"/>
    <dgm:cxn modelId="{3CAFC08B-6AC2-7545-B1EB-AA894DC491B7}" type="presOf" srcId="{5156B9B9-02E9-B344-B5ED-6A9C636BD9E5}" destId="{38EA5FCE-161D-FE45-885A-83EB558A477A}" srcOrd="1" destOrd="0" presId="urn:microsoft.com/office/officeart/2005/8/layout/orgChart1"/>
    <dgm:cxn modelId="{76994A8F-16EF-544E-9D4E-35EDEAB27177}" srcId="{D0E3CA31-A028-3348-A957-1D07D8EC63C2}" destId="{B95B8F25-4805-4E4B-8565-A92187E95F1B}" srcOrd="0" destOrd="0" parTransId="{D6C52AAF-8ADF-0E45-8052-EC4AF2E80E7A}" sibTransId="{A7B205FC-3075-EA4D-B5E2-6716913DC1B1}"/>
    <dgm:cxn modelId="{966BFC96-A67A-4440-B45A-49D6A500DD01}" type="presOf" srcId="{798A3ACB-3669-C542-8CE2-B17384890392}" destId="{1EA51935-0920-2A4E-A32C-C21C63C53963}" srcOrd="1" destOrd="0" presId="urn:microsoft.com/office/officeart/2005/8/layout/orgChart1"/>
    <dgm:cxn modelId="{EA8740A9-60F3-3340-B20A-00F7FDF3F773}" type="presOf" srcId="{A2FD53EE-9D63-0547-A93C-9A2D1E8A7E17}" destId="{EAEE8070-73BC-7C48-88FA-B38CCF97A22F}" srcOrd="1" destOrd="0" presId="urn:microsoft.com/office/officeart/2005/8/layout/orgChart1"/>
    <dgm:cxn modelId="{AEC560B9-7F65-DC4C-97EE-51A3906CEEB2}" srcId="{A2FD53EE-9D63-0547-A93C-9A2D1E8A7E17}" destId="{5156B9B9-02E9-B344-B5ED-6A9C636BD9E5}" srcOrd="0" destOrd="0" parTransId="{75E61C38-5B90-5945-833B-FA3EE0E2F6E0}" sibTransId="{C656C920-B3D6-024A-840D-E0ACE2170E13}"/>
    <dgm:cxn modelId="{0508A7D1-B7C9-4042-9F90-57E017CBE341}" type="presOf" srcId="{DE120143-AB7F-4946-9D49-44ADDFE51A44}" destId="{2F05DB18-8B3D-BC4F-832C-E0926FA5D897}" srcOrd="0" destOrd="0" presId="urn:microsoft.com/office/officeart/2005/8/layout/orgChart1"/>
    <dgm:cxn modelId="{6E37E8F1-29E2-2B4E-A627-8326C0B25981}" type="presOf" srcId="{50C759F7-628B-6146-8170-3D3876452045}" destId="{038CBA82-72B0-0B4A-B4B4-0E015E4E78EA}" srcOrd="0" destOrd="0" presId="urn:microsoft.com/office/officeart/2005/8/layout/orgChart1"/>
    <dgm:cxn modelId="{1D3BFDF2-51AC-764B-B294-317A5770F073}" type="presOf" srcId="{B95B8F25-4805-4E4B-8565-A92187E95F1B}" destId="{D181767A-57A7-8842-AC89-EE71CD10BB81}" srcOrd="1" destOrd="0" presId="urn:microsoft.com/office/officeart/2005/8/layout/orgChart1"/>
    <dgm:cxn modelId="{35537347-268E-8547-B02C-70DA80ACC1C4}" type="presParOf" srcId="{AFC7CF81-BCED-1848-B703-C82630BB28BC}" destId="{FE2BF718-A41F-7F46-9B66-6EE4D44B191C}" srcOrd="0" destOrd="0" presId="urn:microsoft.com/office/officeart/2005/8/layout/orgChart1"/>
    <dgm:cxn modelId="{F22562D0-0A99-8F49-808E-DAD3EAA17B2B}" type="presParOf" srcId="{FE2BF718-A41F-7F46-9B66-6EE4D44B191C}" destId="{4DF4BD1D-440D-9D4F-98BF-56C06E02BADD}" srcOrd="0" destOrd="0" presId="urn:microsoft.com/office/officeart/2005/8/layout/orgChart1"/>
    <dgm:cxn modelId="{9462713B-CF04-4B48-B349-FF0F43AD7429}" type="presParOf" srcId="{4DF4BD1D-440D-9D4F-98BF-56C06E02BADD}" destId="{75DEBFAE-5942-0A49-9966-DE6836CB7B3F}" srcOrd="0" destOrd="0" presId="urn:microsoft.com/office/officeart/2005/8/layout/orgChart1"/>
    <dgm:cxn modelId="{45B853C0-5956-8048-9AB5-DC10081CDAE7}" type="presParOf" srcId="{4DF4BD1D-440D-9D4F-98BF-56C06E02BADD}" destId="{D181767A-57A7-8842-AC89-EE71CD10BB81}" srcOrd="1" destOrd="0" presId="urn:microsoft.com/office/officeart/2005/8/layout/orgChart1"/>
    <dgm:cxn modelId="{1B2987D6-E6FD-014C-9477-B2DA7D497F76}" type="presParOf" srcId="{FE2BF718-A41F-7F46-9B66-6EE4D44B191C}" destId="{AFC20E61-8F84-714B-9938-4005B0ED2312}" srcOrd="1" destOrd="0" presId="urn:microsoft.com/office/officeart/2005/8/layout/orgChart1"/>
    <dgm:cxn modelId="{EEC59E1F-3DCD-544C-82BE-7AA93494427C}" type="presParOf" srcId="{FE2BF718-A41F-7F46-9B66-6EE4D44B191C}" destId="{F5216C36-8235-4B43-A9D2-AD380C5F04BE}" srcOrd="2" destOrd="0" presId="urn:microsoft.com/office/officeart/2005/8/layout/orgChart1"/>
    <dgm:cxn modelId="{44EAA0E9-AECA-2849-A79D-9480FAAC9C3C}" type="presParOf" srcId="{AFC7CF81-BCED-1848-B703-C82630BB28BC}" destId="{5AAD6A49-678E-7B46-81C5-A332B605B3B7}" srcOrd="1" destOrd="0" presId="urn:microsoft.com/office/officeart/2005/8/layout/orgChart1"/>
    <dgm:cxn modelId="{BC77614B-5E94-F34A-BBCB-C0300BBBDBB4}" type="presParOf" srcId="{5AAD6A49-678E-7B46-81C5-A332B605B3B7}" destId="{547512E6-D4AA-2D40-A02C-8F06A23CDF78}" srcOrd="0" destOrd="0" presId="urn:microsoft.com/office/officeart/2005/8/layout/orgChart1"/>
    <dgm:cxn modelId="{2DF86BC5-F03B-C34E-8047-5F2CE41562C8}" type="presParOf" srcId="{547512E6-D4AA-2D40-A02C-8F06A23CDF78}" destId="{2E821A4B-E72E-7941-BF55-860CA1D2419F}" srcOrd="0" destOrd="0" presId="urn:microsoft.com/office/officeart/2005/8/layout/orgChart1"/>
    <dgm:cxn modelId="{B6FB5C89-06B4-FB4D-8E84-0EA582BDC20A}" type="presParOf" srcId="{547512E6-D4AA-2D40-A02C-8F06A23CDF78}" destId="{EAEE8070-73BC-7C48-88FA-B38CCF97A22F}" srcOrd="1" destOrd="0" presId="urn:microsoft.com/office/officeart/2005/8/layout/orgChart1"/>
    <dgm:cxn modelId="{624B35F6-D913-AA46-BBFD-5A6847AC83B4}" type="presParOf" srcId="{5AAD6A49-678E-7B46-81C5-A332B605B3B7}" destId="{5456FDF8-2891-D749-9C72-BDE04DB07462}" srcOrd="1" destOrd="0" presId="urn:microsoft.com/office/officeart/2005/8/layout/orgChart1"/>
    <dgm:cxn modelId="{B811228F-3A52-8344-A9F1-C255E235AC4D}" type="presParOf" srcId="{5456FDF8-2891-D749-9C72-BDE04DB07462}" destId="{190215A0-C49F-D746-9D49-E4AFCA94325F}" srcOrd="0" destOrd="0" presId="urn:microsoft.com/office/officeart/2005/8/layout/orgChart1"/>
    <dgm:cxn modelId="{6D111F65-AA56-924E-803A-A038F7FB0D51}" type="presParOf" srcId="{5456FDF8-2891-D749-9C72-BDE04DB07462}" destId="{98B7B20E-3FCE-5440-9D76-DAD286A03884}" srcOrd="1" destOrd="0" presId="urn:microsoft.com/office/officeart/2005/8/layout/orgChart1"/>
    <dgm:cxn modelId="{BDC10496-50A8-8B43-AB4C-0E1B179FA009}" type="presParOf" srcId="{98B7B20E-3FCE-5440-9D76-DAD286A03884}" destId="{C0667D16-AE5F-BC44-9CDB-33B0920CA70C}" srcOrd="0" destOrd="0" presId="urn:microsoft.com/office/officeart/2005/8/layout/orgChart1"/>
    <dgm:cxn modelId="{B20EFD9F-8379-0349-9590-68062D273A98}" type="presParOf" srcId="{C0667D16-AE5F-BC44-9CDB-33B0920CA70C}" destId="{CA83F6A0-F85D-334F-9BB4-B66C85BA7108}" srcOrd="0" destOrd="0" presId="urn:microsoft.com/office/officeart/2005/8/layout/orgChart1"/>
    <dgm:cxn modelId="{D04EE4B9-8CC7-C349-BE65-339B3F9A0266}" type="presParOf" srcId="{C0667D16-AE5F-BC44-9CDB-33B0920CA70C}" destId="{38EA5FCE-161D-FE45-885A-83EB558A477A}" srcOrd="1" destOrd="0" presId="urn:microsoft.com/office/officeart/2005/8/layout/orgChart1"/>
    <dgm:cxn modelId="{932D18D3-3916-8247-A840-D5B29FCE8629}" type="presParOf" srcId="{98B7B20E-3FCE-5440-9D76-DAD286A03884}" destId="{A53617D7-15BF-A140-B4A3-3A9B4DBE1512}" srcOrd="1" destOrd="0" presId="urn:microsoft.com/office/officeart/2005/8/layout/orgChart1"/>
    <dgm:cxn modelId="{13BF9A55-5286-7A4C-A022-D2FF6D571E96}" type="presParOf" srcId="{98B7B20E-3FCE-5440-9D76-DAD286A03884}" destId="{9038FBDD-3616-104E-8B15-B64D265C5D08}" srcOrd="2" destOrd="0" presId="urn:microsoft.com/office/officeart/2005/8/layout/orgChart1"/>
    <dgm:cxn modelId="{D80997D1-AD5A-3B45-8319-AEE25473B9B0}" type="presParOf" srcId="{5456FDF8-2891-D749-9C72-BDE04DB07462}" destId="{038CBA82-72B0-0B4A-B4B4-0E015E4E78EA}" srcOrd="2" destOrd="0" presId="urn:microsoft.com/office/officeart/2005/8/layout/orgChart1"/>
    <dgm:cxn modelId="{AF6DF0EE-B7B7-BE4F-BCF2-B2B0AF670084}" type="presParOf" srcId="{5456FDF8-2891-D749-9C72-BDE04DB07462}" destId="{CD1B5B2B-5B9F-AB4A-94EC-0C109B308DB8}" srcOrd="3" destOrd="0" presId="urn:microsoft.com/office/officeart/2005/8/layout/orgChart1"/>
    <dgm:cxn modelId="{606890EF-A135-C942-AB54-73EDF772E32E}" type="presParOf" srcId="{CD1B5B2B-5B9F-AB4A-94EC-0C109B308DB8}" destId="{75998A94-315A-F445-A1C1-C8A6CDB89851}" srcOrd="0" destOrd="0" presId="urn:microsoft.com/office/officeart/2005/8/layout/orgChart1"/>
    <dgm:cxn modelId="{9952EC3B-36F8-164E-8662-4B9DE591D8FC}" type="presParOf" srcId="{75998A94-315A-F445-A1C1-C8A6CDB89851}" destId="{4A76E66C-DAFA-A24A-85AE-0DEB0533C7FE}" srcOrd="0" destOrd="0" presId="urn:microsoft.com/office/officeart/2005/8/layout/orgChart1"/>
    <dgm:cxn modelId="{1970B7F1-ADE9-7848-A3A0-D37E4E3CAD85}" type="presParOf" srcId="{75998A94-315A-F445-A1C1-C8A6CDB89851}" destId="{D8C0A3AB-8E39-EE41-BF45-3F018079E0EE}" srcOrd="1" destOrd="0" presId="urn:microsoft.com/office/officeart/2005/8/layout/orgChart1"/>
    <dgm:cxn modelId="{C4178EFD-949A-444E-88FF-432DF3FBB1CA}" type="presParOf" srcId="{CD1B5B2B-5B9F-AB4A-94EC-0C109B308DB8}" destId="{2210A28B-AECE-D645-A0C9-225AA383E8FC}" srcOrd="1" destOrd="0" presId="urn:microsoft.com/office/officeart/2005/8/layout/orgChart1"/>
    <dgm:cxn modelId="{F4D81C21-11CB-F64B-9BE6-AC319F7C32E5}" type="presParOf" srcId="{CD1B5B2B-5B9F-AB4A-94EC-0C109B308DB8}" destId="{F29F7DDC-B972-4644-B9DA-D50466CE6409}" srcOrd="2" destOrd="0" presId="urn:microsoft.com/office/officeart/2005/8/layout/orgChart1"/>
    <dgm:cxn modelId="{7481F73F-0616-6C42-B738-80D5E7389944}" type="presParOf" srcId="{5456FDF8-2891-D749-9C72-BDE04DB07462}" destId="{2F05DB18-8B3D-BC4F-832C-E0926FA5D897}" srcOrd="4" destOrd="0" presId="urn:microsoft.com/office/officeart/2005/8/layout/orgChart1"/>
    <dgm:cxn modelId="{43D4F788-0952-284B-80FE-2CF59F9468D8}" type="presParOf" srcId="{5456FDF8-2891-D749-9C72-BDE04DB07462}" destId="{F46C0D1E-1B22-184C-B30D-DA839543199F}" srcOrd="5" destOrd="0" presId="urn:microsoft.com/office/officeart/2005/8/layout/orgChart1"/>
    <dgm:cxn modelId="{C1EA8076-DA1C-134A-BBAA-72FF4EBAAAA5}" type="presParOf" srcId="{F46C0D1E-1B22-184C-B30D-DA839543199F}" destId="{CD8784B2-E637-424C-AD0D-260BE7F6EF83}" srcOrd="0" destOrd="0" presId="urn:microsoft.com/office/officeart/2005/8/layout/orgChart1"/>
    <dgm:cxn modelId="{84223ACA-7326-0D4F-8357-9CE8D2F33261}" type="presParOf" srcId="{CD8784B2-E637-424C-AD0D-260BE7F6EF83}" destId="{7E536B3C-7513-D94E-ADE5-DD08B10C07B9}" srcOrd="0" destOrd="0" presId="urn:microsoft.com/office/officeart/2005/8/layout/orgChart1"/>
    <dgm:cxn modelId="{BFF95DC2-7CC1-B942-831E-1CB124DF4C31}" type="presParOf" srcId="{CD8784B2-E637-424C-AD0D-260BE7F6EF83}" destId="{1EA51935-0920-2A4E-A32C-C21C63C53963}" srcOrd="1" destOrd="0" presId="urn:microsoft.com/office/officeart/2005/8/layout/orgChart1"/>
    <dgm:cxn modelId="{4D5ED00A-6063-8647-9B0E-57DA728F7F89}" type="presParOf" srcId="{F46C0D1E-1B22-184C-B30D-DA839543199F}" destId="{1F8042D4-1218-5048-9D95-EA8B5662E469}" srcOrd="1" destOrd="0" presId="urn:microsoft.com/office/officeart/2005/8/layout/orgChart1"/>
    <dgm:cxn modelId="{B1F65334-8911-D846-8685-877E60300DCB}" type="presParOf" srcId="{F46C0D1E-1B22-184C-B30D-DA839543199F}" destId="{2CCF5EA0-31A4-AB45-B2B0-54347C786DE7}" srcOrd="2" destOrd="0" presId="urn:microsoft.com/office/officeart/2005/8/layout/orgChart1"/>
    <dgm:cxn modelId="{F51FD5EB-52E3-C146-A0B3-741E7A904FD7}" type="presParOf" srcId="{5AAD6A49-678E-7B46-81C5-A332B605B3B7}" destId="{4502D105-2CDB-CC45-9B5C-331701BF6B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5DB18-8B3D-BC4F-832C-E0926FA5D897}">
      <dsp:nvSpPr>
        <dsp:cNvPr id="0" name=""/>
        <dsp:cNvSpPr/>
      </dsp:nvSpPr>
      <dsp:spPr>
        <a:xfrm>
          <a:off x="3048000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CBA82-72B0-0B4A-B4B4-0E015E4E78EA}">
      <dsp:nvSpPr>
        <dsp:cNvPr id="0" name=""/>
        <dsp:cNvSpPr/>
      </dsp:nvSpPr>
      <dsp:spPr>
        <a:xfrm>
          <a:off x="3002280" y="1999540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215A0-C49F-D746-9D49-E4AFCA94325F}">
      <dsp:nvSpPr>
        <dsp:cNvPr id="0" name=""/>
        <dsp:cNvSpPr/>
      </dsp:nvSpPr>
      <dsp:spPr>
        <a:xfrm>
          <a:off x="891517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EBFAE-5942-0A49-9966-DE6836CB7B3F}">
      <dsp:nvSpPr>
        <dsp:cNvPr id="0" name=""/>
        <dsp:cNvSpPr/>
      </dsp:nvSpPr>
      <dsp:spPr>
        <a:xfrm>
          <a:off x="2156891" y="0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Systemägare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Carl-Gunnar Höglund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0"/>
        <a:ext cx="1782216" cy="891108"/>
      </dsp:txXfrm>
    </dsp:sp>
    <dsp:sp modelId="{2E821A4B-E72E-7941-BF55-860CA1D2419F}">
      <dsp:nvSpPr>
        <dsp:cNvPr id="0" name=""/>
        <dsp:cNvSpPr/>
      </dsp:nvSpPr>
      <dsp:spPr>
        <a:xfrm>
          <a:off x="2156891" y="11084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Förvaltningsledare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Jenny Eltes (konsult)</a:t>
          </a:r>
          <a:br>
            <a:rPr lang="sv-SE" sz="1300" kern="1200" dirty="0"/>
          </a:br>
          <a:r>
            <a:rPr lang="sv-SE" sz="1300" kern="1200" dirty="0"/>
            <a:t>Ulla-Carin Viklund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1108432"/>
        <a:ext cx="1782216" cy="891108"/>
      </dsp:txXfrm>
    </dsp:sp>
    <dsp:sp modelId="{CA83F6A0-F85D-334F-9BB4-B66C85BA7108}">
      <dsp:nvSpPr>
        <dsp:cNvPr id="0" name=""/>
        <dsp:cNvSpPr/>
      </dsp:nvSpPr>
      <dsp:spPr>
        <a:xfrm>
          <a:off x="409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Jakob Hillberg (konsult)</a:t>
          </a:r>
          <a:br>
            <a:rPr lang="sv-SE" sz="1300" kern="1200" dirty="0"/>
          </a:br>
          <a:r>
            <a:rPr lang="sv-SE" sz="1300" kern="1200" dirty="0"/>
            <a:t>Anne-Louise Nordqvist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409" y="2373806"/>
        <a:ext cx="1782216" cy="891108"/>
      </dsp:txXfrm>
    </dsp:sp>
    <dsp:sp modelId="{4A76E66C-DAFA-A24A-85AE-0DEB0533C7FE}">
      <dsp:nvSpPr>
        <dsp:cNvPr id="0" name=""/>
        <dsp:cNvSpPr/>
      </dsp:nvSpPr>
      <dsp:spPr>
        <a:xfrm>
          <a:off x="2156891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Tjänsteförvaltare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Vakant</a:t>
          </a:r>
        </a:p>
      </dsp:txBody>
      <dsp:txXfrm>
        <a:off x="2156891" y="2373806"/>
        <a:ext cx="1782216" cy="891108"/>
      </dsp:txXfrm>
    </dsp:sp>
    <dsp:sp modelId="{7E536B3C-7513-D94E-ADE5-DD08B10C07B9}">
      <dsp:nvSpPr>
        <dsp:cNvPr id="0" name=""/>
        <dsp:cNvSpPr/>
      </dsp:nvSpPr>
      <dsp:spPr>
        <a:xfrm>
          <a:off x="4313373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Införande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i="1" kern="1200" dirty="0"/>
            <a:t>Vakant</a:t>
          </a:r>
        </a:p>
      </dsp:txBody>
      <dsp:txXfrm>
        <a:off x="4313373" y="2373806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3C69-F481-4F2C-A320-1E360B3BBC79}" type="datetimeFigureOut">
              <a:rPr lang="sv-SE" smtClean="0"/>
              <a:pPr/>
              <a:t>2019-03-08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BE25-5EDC-4F4E-8362-203947644F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1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3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08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23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Steg</a:t>
            </a:r>
            <a:r>
              <a:rPr lang="sv-SE" baseline="0" dirty="0"/>
              <a:t> 2 Skapa innehåll för startsida på formulär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steg två kan du skapa en startsida till formuläret. Om formuläret inte ska ha en startsida kan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lämna denna sida tom och klicka på Spara och gå vidare.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lägga till en bild på formulärets startsida samt skriva en inledande text. Du kan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 information samt en villkorstext för formuläret.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Här kan du välja att ladda upp en egen bild. När du har laddat upp en bild kan du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välja om du vill byta eller ta bort bilden.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Inledande 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Förutom att den inledande texten visas här på startsidan, visas den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inkorgsmeddelande för invånaren.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Texten kan formateras på följande sätt: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Rubrik: # framför texten (#text)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Underrubrik: ## framför texten (##text)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Kursiv text: omgärda text med * (*text*)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Fetstil: omgärda text med ** (**text**)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Punktlista: skapa ny punkt i punktlista med * och mellanslag före texten (* 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Ny rad: skapa ny rad med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(text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&gt;)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Informationslänk: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Skriv in en länk till eventuell övrig information, till exempel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http://www.1177.se. Texten ”Klicka här för mer information” kommer att visas i formuläret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vara klickbar. Tänk på att länken måste börja med http:// eller https://.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Villkorstexten kan exempelvis användas för att meddela patienten särskild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som är viktig att ta del av. Texten kommer att visas med en klickruta i anslutning,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text på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startsidan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vilken patienten måste klicka i för att kunna besvara formuläret. Rubriken för villkorstexten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”Villkor” och kan inte ändras.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Vartefter du skriver i fälten till höger på sidan visas innehållet i byggarean till vänster. När du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klar klickar du Spara eller Spara och gå vidare för att komma till nästa steg, vilket är att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lägga till frågor i formuläret.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välja att gå tillbaka till föregående steg genom att klicka på Föregående steg. Välj då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spara först om du vill ha kvar dina ändringar.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06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ett besvarat formulär syns alla svarsalternativ som patienten kunde välja mellan. Patientens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 är markerat med fet stil och inringat i de fall det finns flera val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00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17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0" indent="0">
              <a:buNone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Stöd och Behandling</a:t>
            </a:r>
          </a:p>
          <a:p>
            <a:pPr marL="0" indent="0">
              <a:buNone/>
            </a:pPr>
            <a:r>
              <a:rPr lang="sv-SE" baseline="0" dirty="0"/>
              <a:t>Delar Formulärmotor med Formulär, men är i övrigt en separat tjänst. Nyttjar formulärmotorn för att lagra formulärmallar, lagra och hämta ifyllda formulär. Formulären visas för invånare och profession i sitt sammanhang i Stöd och behandling. Har stort beroende till formulärmotorn då det är en vital del av stöd och behandlingar i tjänsten.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41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293893"/>
            <a:ext cx="3961186" cy="503134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79577" y="1293893"/>
            <a:ext cx="3961186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553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393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4213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03238" y="4752975"/>
            <a:ext cx="8137525" cy="75469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699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503238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531776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5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531776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6" name="Platshållare för bild 3"/>
          <p:cNvSpPr>
            <a:spLocks noGrp="1"/>
          </p:cNvSpPr>
          <p:nvPr>
            <p:ph type="pic" sz="quarter" idx="16"/>
          </p:nvPr>
        </p:nvSpPr>
        <p:spPr>
          <a:xfrm>
            <a:off x="4681171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7" name="Platshållare för bild 3"/>
          <p:cNvSpPr>
            <a:spLocks noGrp="1"/>
          </p:cNvSpPr>
          <p:nvPr>
            <p:ph type="pic" sz="quarter" idx="17"/>
          </p:nvPr>
        </p:nvSpPr>
        <p:spPr>
          <a:xfrm>
            <a:off x="4709709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8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4709709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967033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20" hasCustomPrompt="1"/>
          </p:nvPr>
        </p:nvSpPr>
        <p:spPr>
          <a:xfrm>
            <a:off x="1967033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1" hasCustomPrompt="1"/>
          </p:nvPr>
        </p:nvSpPr>
        <p:spPr>
          <a:xfrm>
            <a:off x="1967033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2" hasCustomPrompt="1"/>
          </p:nvPr>
        </p:nvSpPr>
        <p:spPr>
          <a:xfrm>
            <a:off x="1967033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4" name="Platshållare för text 19"/>
          <p:cNvSpPr>
            <a:spLocks noGrp="1"/>
          </p:cNvSpPr>
          <p:nvPr>
            <p:ph type="body" sz="quarter" idx="23" hasCustomPrompt="1"/>
          </p:nvPr>
        </p:nvSpPr>
        <p:spPr>
          <a:xfrm>
            <a:off x="1967033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5" name="Platshållare för text 19"/>
          <p:cNvSpPr>
            <a:spLocks noGrp="1"/>
          </p:cNvSpPr>
          <p:nvPr>
            <p:ph type="body" sz="quarter" idx="24" hasCustomPrompt="1"/>
          </p:nvPr>
        </p:nvSpPr>
        <p:spPr>
          <a:xfrm>
            <a:off x="1967033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5" hasCustomPrompt="1"/>
          </p:nvPr>
        </p:nvSpPr>
        <p:spPr>
          <a:xfrm>
            <a:off x="6154195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6" hasCustomPrompt="1"/>
          </p:nvPr>
        </p:nvSpPr>
        <p:spPr>
          <a:xfrm>
            <a:off x="6154195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8" name="Platshållare för text 19"/>
          <p:cNvSpPr>
            <a:spLocks noGrp="1"/>
          </p:cNvSpPr>
          <p:nvPr>
            <p:ph type="body" sz="quarter" idx="27" hasCustomPrompt="1"/>
          </p:nvPr>
        </p:nvSpPr>
        <p:spPr>
          <a:xfrm>
            <a:off x="6154195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8" hasCustomPrompt="1"/>
          </p:nvPr>
        </p:nvSpPr>
        <p:spPr>
          <a:xfrm>
            <a:off x="6154195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30" name="Platshållare för text 19"/>
          <p:cNvSpPr>
            <a:spLocks noGrp="1"/>
          </p:cNvSpPr>
          <p:nvPr>
            <p:ph type="body" sz="quarter" idx="29" hasCustomPrompt="1"/>
          </p:nvPr>
        </p:nvSpPr>
        <p:spPr>
          <a:xfrm>
            <a:off x="6154195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31" name="Platshållare för text 19"/>
          <p:cNvSpPr>
            <a:spLocks noGrp="1"/>
          </p:cNvSpPr>
          <p:nvPr>
            <p:ph type="body" sz="quarter" idx="30" hasCustomPrompt="1"/>
          </p:nvPr>
        </p:nvSpPr>
        <p:spPr>
          <a:xfrm>
            <a:off x="6154195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</p:spTree>
    <p:extLst>
      <p:ext uri="{BB962C8B-B14F-4D97-AF65-F5344CB8AC3E}">
        <p14:creationId xmlns:p14="http://schemas.microsoft.com/office/powerpoint/2010/main" val="110271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llan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2315521"/>
            <a:ext cx="7476564" cy="1280161"/>
          </a:xfrm>
        </p:spPr>
        <p:txBody>
          <a:bodyPr anchor="b" anchorCtr="0">
            <a:normAutofit/>
          </a:bodyPr>
          <a:lstStyle>
            <a:lvl1pPr algn="ctr"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E7E6E6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7161" y="3642570"/>
            <a:ext cx="5923643" cy="103232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984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3852332" y="2243259"/>
            <a:ext cx="4979539" cy="39575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" y="0"/>
            <a:ext cx="9143999" cy="1956122"/>
          </a:xfrm>
          <a:prstGeom prst="rect">
            <a:avLst/>
          </a:prstGeom>
          <a:solidFill>
            <a:schemeClr val="tx2"/>
          </a:solidFill>
        </p:spPr>
        <p:txBody>
          <a:bodyPr vert="horz" lIns="756000" tIns="504000" rIns="468000" bIns="18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prstClr val="white"/>
                </a:solidFill>
                <a:latin typeface="Glober Regular"/>
              </a:rPr>
              <a:t>Innehåll</a:t>
            </a:r>
            <a:endParaRPr lang="en-US" dirty="0">
              <a:solidFill>
                <a:prstClr val="white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465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0"/>
            <a:ext cx="4060825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Dra bilden till platshållaren eller klicka på ikonen för att lägga till den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15004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18"/>
          <p:cNvSpPr>
            <a:spLocks noGrp="1"/>
          </p:cNvSpPr>
          <p:nvPr>
            <p:ph type="title"/>
          </p:nvPr>
        </p:nvSpPr>
        <p:spPr>
          <a:xfrm>
            <a:off x="503239" y="328108"/>
            <a:ext cx="415004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20062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1396060"/>
            <a:ext cx="4060825" cy="41148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29228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03239" y="328108"/>
            <a:ext cx="429228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78905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text i nederka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460811"/>
            <a:ext cx="9143999" cy="1397189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norm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yr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1349711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1349711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diagram 4"/>
          <p:cNvSpPr>
            <a:spLocks noGrp="1"/>
          </p:cNvSpPr>
          <p:nvPr>
            <p:ph type="chart" sz="quarter" idx="15"/>
          </p:nvPr>
        </p:nvSpPr>
        <p:spPr>
          <a:xfrm>
            <a:off x="4808755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diagram 4"/>
          <p:cNvSpPr>
            <a:spLocks noGrp="1"/>
          </p:cNvSpPr>
          <p:nvPr>
            <p:ph type="chart" sz="quarter" idx="16"/>
          </p:nvPr>
        </p:nvSpPr>
        <p:spPr>
          <a:xfrm>
            <a:off x="4808755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05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svart pla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00" y="726765"/>
            <a:ext cx="7560000" cy="714381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sp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1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03238" y="1221423"/>
            <a:ext cx="8137525" cy="50403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63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30389"/>
            <a:ext cx="4716943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7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555848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5555848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17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33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70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988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352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014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90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5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black"/>
                </a:solidFill>
                <a:latin typeface="Calibri"/>
              </a:rPr>
              <a:pPr/>
              <a:t>2019-03-08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/>
          <a:lstStyle/>
          <a:p>
            <a:fld id="{6EBDC2AB-345F-4FFA-B9BD-B2A845E70329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71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0000" cy="216000"/>
          </a:xfrm>
          <a:prstGeom prst="rect">
            <a:avLst/>
          </a:prstGeom>
        </p:spPr>
        <p:txBody>
          <a:bodyPr/>
          <a:lstStyle/>
          <a:p>
            <a:fld id="{C5E5F946-A91F-4BB2-8055-319EAA008AB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3924000" cy="216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48248" y="6356350"/>
            <a:ext cx="756000" cy="216000"/>
          </a:xfrm>
          <a:prstGeom prst="rect">
            <a:avLst/>
          </a:prstGeom>
        </p:spPr>
        <p:txBody>
          <a:bodyPr/>
          <a:lstStyle/>
          <a:p>
            <a:fld id="{9B9E4AFC-2A6B-4DCC-9C0D-38239AA246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76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>
            <a:off x="-1" y="0"/>
            <a:ext cx="9180000" cy="6885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2733" y="2445490"/>
            <a:ext cx="5393010" cy="1171673"/>
          </a:xfrm>
        </p:spPr>
        <p:txBody>
          <a:bodyPr>
            <a:noAutofit/>
          </a:bodyPr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2733" y="3653165"/>
            <a:ext cx="5393010" cy="7593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8895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2019-03-08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03298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normalizeH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2019-03-08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8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304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440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2019-03-08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6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930400"/>
            <a:ext cx="4040188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152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930400"/>
            <a:ext cx="4041775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2019-03-08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28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2019-03-08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20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2019-03-08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2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3008313" cy="108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152000"/>
            <a:ext cx="5111750" cy="450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412000"/>
            <a:ext cx="3008313" cy="32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2019-03-08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9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152000"/>
            <a:ext cx="5486400" cy="36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2019-03-08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91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333374"/>
            <a:ext cx="7773987" cy="2091855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2673413"/>
            <a:ext cx="7773987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9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pic>
        <p:nvPicPr>
          <p:cNvPr id="11" name="Picture 11" descr="quattroporte_logo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350" y="4733801"/>
            <a:ext cx="2971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13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29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1349"/>
            <a:ext cx="8137525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Rubrik 12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275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90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291349"/>
            <a:ext cx="8137525" cy="5031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4471" y="6367096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4471" y="6523403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48" y="6477000"/>
            <a:ext cx="1079500" cy="30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179388" algn="l" defTabSz="914400" rtl="0" eaLnBrk="1" latinLnBrk="0" hangingPunct="1">
        <a:lnSpc>
          <a:spcPct val="100000"/>
        </a:lnSpc>
        <a:spcBef>
          <a:spcPts val="384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6938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76325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pos="317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686">
          <p15:clr>
            <a:srgbClr val="F26B43"/>
          </p15:clr>
        </p15:guide>
        <p15:guide id="6" orient="horz" pos="119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pos="204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70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6104336"/>
            <a:ext cx="9144000" cy="753664"/>
          </a:xfrm>
          <a:prstGeom prst="rect">
            <a:avLst/>
          </a:prstGeom>
          <a:solidFill>
            <a:srgbClr val="AA1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0" y="5783331"/>
            <a:ext cx="9140400" cy="635034"/>
          </a:xfrm>
          <a:prstGeom prst="roundRect">
            <a:avLst>
              <a:gd name="adj" fmla="val 36815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485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940942"/>
            <a:ext cx="8229600" cy="371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2019-03-08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7" name="Rektangel med rundade hörn på samma sida 6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rgbClr val="AA112C"/>
            </a:solidFill>
            <a:ln>
              <a:solidFill>
                <a:srgbClr val="AA11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pic>
          <p:nvPicPr>
            <p:cNvPr id="8" name="Bildobjekt 7" descr="1177 Vårdguiden_neg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1" y="264848"/>
              <a:ext cx="984177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32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-tjanster@1177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ersonal.formular.1177.se/" TargetMode="Externa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invanartjanster.atlassian.net/wiki/spaces/OFORM/over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1633" y="2445490"/>
            <a:ext cx="5393010" cy="1171673"/>
          </a:xfrm>
        </p:spPr>
        <p:txBody>
          <a:bodyPr/>
          <a:lstStyle/>
          <a:p>
            <a:r>
              <a:rPr lang="sv-SE" sz="3200" dirty="0"/>
              <a:t>Formulär inom 1177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013621" y="4344628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>
                <a:solidFill>
                  <a:schemeClr val="bg1"/>
                </a:solidFill>
              </a:rPr>
              <a:t>2019-03-08</a:t>
            </a:r>
            <a:endParaRPr lang="sv-SE" sz="1100" i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005606" y="4146166"/>
            <a:ext cx="914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 dirty="0">
                <a:solidFill>
                  <a:schemeClr val="bg1"/>
                </a:solidFill>
              </a:rPr>
              <a:t>Jenny Eltes</a:t>
            </a:r>
          </a:p>
        </p:txBody>
      </p:sp>
    </p:spTree>
    <p:extLst>
      <p:ext uri="{BB962C8B-B14F-4D97-AF65-F5344CB8AC3E}">
        <p14:creationId xmlns:p14="http://schemas.microsoft.com/office/powerpoint/2010/main" val="2799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2FEEC2E3-E0F1-ED45-918D-9531293028FE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Navigering till vänster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4EB825-2925-F24D-A684-D14C5E83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9" y="1013799"/>
            <a:ext cx="7116283" cy="5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90C3B12-68C9-F54F-8272-0226E9DEC99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Förhandsgranskning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3BB38F-49A0-8D40-B5A4-C19BCEFE9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4" y="1075038"/>
            <a:ext cx="7958473" cy="5029200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36DFBD4A-5835-3D4C-B94E-0C376C920929}"/>
              </a:ext>
            </a:extLst>
          </p:cNvPr>
          <p:cNvSpPr/>
          <p:nvPr/>
        </p:nvSpPr>
        <p:spPr>
          <a:xfrm>
            <a:off x="2965622" y="1260390"/>
            <a:ext cx="4584356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75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CC2AF12-7088-724A-9A2C-A21009C74B5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Publiceringsalternativ</a:t>
            </a:r>
          </a:p>
        </p:txBody>
      </p:sp>
      <p:pic>
        <p:nvPicPr>
          <p:cNvPr id="8" name="Bildobjekt 7" descr="En bild som visar skärmbild&#10;&#10;&#10;&#10;Automatiskt genererad beskrivning">
            <a:extLst>
              <a:ext uri="{FF2B5EF4-FFF2-40B4-BE49-F238E27FC236}">
                <a16:creationId xmlns:a16="http://schemas.microsoft.com/office/drawing/2014/main" id="{8EEDFEC5-AA61-5A49-9890-CD1EACBA4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225550"/>
            <a:ext cx="7899400" cy="4406900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28EF25E2-5F50-3D4F-82D3-A7E1C6FFEB0E}"/>
              </a:ext>
            </a:extLst>
          </p:cNvPr>
          <p:cNvSpPr/>
          <p:nvPr/>
        </p:nvSpPr>
        <p:spPr>
          <a:xfrm>
            <a:off x="729044" y="3768807"/>
            <a:ext cx="4757355" cy="1075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43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D9E485A-0617-3E46-887F-890AD994CAD8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Fristående tjänsten ”Utskick”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91428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19D553CB-8411-7941-8942-BA36582146E9}"/>
              </a:ext>
            </a:extLst>
          </p:cNvPr>
          <p:cNvGrpSpPr/>
          <p:nvPr/>
        </p:nvGrpSpPr>
        <p:grpSpPr>
          <a:xfrm>
            <a:off x="315091" y="935469"/>
            <a:ext cx="8468491" cy="5209059"/>
            <a:chOff x="1192427" y="836613"/>
            <a:chExt cx="8468491" cy="5209059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DD400A1-956B-6C43-A45A-58E69355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427" y="836613"/>
              <a:ext cx="6759146" cy="4644297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29248B6-3CAE-1849-89F3-D3DA336D4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62"/>
            <a:stretch/>
          </p:blipFill>
          <p:spPr>
            <a:xfrm>
              <a:off x="2248926" y="4238367"/>
              <a:ext cx="7411992" cy="1807305"/>
            </a:xfrm>
            <a:prstGeom prst="rect">
              <a:avLst/>
            </a:prstGeom>
          </p:spPr>
        </p:pic>
      </p:grpSp>
      <p:sp>
        <p:nvSpPr>
          <p:cNvPr id="10" name="Ellips 9">
            <a:extLst>
              <a:ext uri="{FF2B5EF4-FFF2-40B4-BE49-F238E27FC236}">
                <a16:creationId xmlns:a16="http://schemas.microsoft.com/office/drawing/2014/main" id="{6BA5FF81-5E78-344D-A19C-2669CE10382C}"/>
              </a:ext>
            </a:extLst>
          </p:cNvPr>
          <p:cNvSpPr/>
          <p:nvPr/>
        </p:nvSpPr>
        <p:spPr>
          <a:xfrm>
            <a:off x="4769709" y="4856206"/>
            <a:ext cx="1495167" cy="13130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104A06A-0F3A-E84A-A123-FF17A1796B0E}"/>
              </a:ext>
            </a:extLst>
          </p:cNvPr>
          <p:cNvSpPr txBox="1">
            <a:spLocks/>
          </p:cNvSpPr>
          <p:nvPr/>
        </p:nvSpPr>
        <p:spPr>
          <a:xfrm>
            <a:off x="1804086" y="0"/>
            <a:ext cx="7339914" cy="836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Skicka till individ eller till mottagare i lista, </a:t>
            </a:r>
            <a:br>
              <a:rPr lang="sv-SE" sz="2800" dirty="0"/>
            </a:br>
            <a:r>
              <a:rPr lang="sv-SE" sz="2800" dirty="0"/>
              <a:t>se avisering</a:t>
            </a:r>
          </a:p>
        </p:txBody>
      </p:sp>
    </p:spTree>
    <p:extLst>
      <p:ext uri="{BB962C8B-B14F-4D97-AF65-F5344CB8AC3E}">
        <p14:creationId xmlns:p14="http://schemas.microsoft.com/office/powerpoint/2010/main" val="3180072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E868966-9B69-E84F-8ABE-64F1D95E03E1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 besvarar formuläret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invånargränssnitt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7085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95129" y="3401506"/>
            <a:ext cx="4950456" cy="298693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" y="0"/>
            <a:ext cx="4917137" cy="332962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61" y="1828800"/>
            <a:ext cx="3510521" cy="274884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201455" y="114658"/>
            <a:ext cx="36411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Formulär som skickats ut visas under ”Övriga tjänster” OCH i invånarens inkorg</a:t>
            </a:r>
          </a:p>
        </p:txBody>
      </p:sp>
      <p:sp>
        <p:nvSpPr>
          <p:cNvPr id="7" name="Ellips 6"/>
          <p:cNvSpPr/>
          <p:nvPr/>
        </p:nvSpPr>
        <p:spPr>
          <a:xfrm>
            <a:off x="688622" y="4899378"/>
            <a:ext cx="1783645" cy="620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95129" y="723470"/>
            <a:ext cx="1586277" cy="36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>
            <a:stCxn id="9" idx="5"/>
          </p:cNvCxnSpPr>
          <p:nvPr/>
        </p:nvCxnSpPr>
        <p:spPr>
          <a:xfrm>
            <a:off x="1449101" y="1038091"/>
            <a:ext cx="4126472" cy="1352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7" idx="7"/>
          </p:cNvCxnSpPr>
          <p:nvPr/>
        </p:nvCxnSpPr>
        <p:spPr>
          <a:xfrm flipV="1">
            <a:off x="2211058" y="2570849"/>
            <a:ext cx="3375804" cy="2419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7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52" t="13447" r="23532" b="8787"/>
          <a:stretch/>
        </p:blipFill>
        <p:spPr>
          <a:xfrm>
            <a:off x="1260389" y="921655"/>
            <a:ext cx="6623222" cy="5491502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76E10CAC-8708-684E-9BB6-12D36CA7DA8B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Startsida med villkorstext</a:t>
            </a:r>
          </a:p>
        </p:txBody>
      </p:sp>
    </p:spTree>
    <p:extLst>
      <p:ext uri="{BB962C8B-B14F-4D97-AF65-F5344CB8AC3E}">
        <p14:creationId xmlns:p14="http://schemas.microsoft.com/office/powerpoint/2010/main" val="121775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42" t="14051" r="24068" b="9997"/>
          <a:stretch/>
        </p:blipFill>
        <p:spPr>
          <a:xfrm>
            <a:off x="1359243" y="949366"/>
            <a:ext cx="6425514" cy="5480498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EED610F3-0EA9-FB49-8312-9A855E506FEA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Frågesida</a:t>
            </a:r>
          </a:p>
        </p:txBody>
      </p:sp>
    </p:spTree>
    <p:extLst>
      <p:ext uri="{BB962C8B-B14F-4D97-AF65-F5344CB8AC3E}">
        <p14:creationId xmlns:p14="http://schemas.microsoft.com/office/powerpoint/2010/main" val="177392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99F3EC7-A0EB-ED4E-A69F-E5BD77C6E5A6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Sammanställning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799644-B7F0-AA46-9B7E-BFB18618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6" y="946516"/>
            <a:ext cx="5737849" cy="59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89584"/>
            <a:ext cx="8229600" cy="4445083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Ett sätt för vården att inhämta information från invånare på ett</a:t>
            </a:r>
            <a:br>
              <a:rPr lang="sv-SE" dirty="0"/>
            </a:br>
            <a:r>
              <a:rPr lang="sv-SE" dirty="0"/>
              <a:t>säkert och strukturerat sätt, integrerat med vårdens system</a:t>
            </a:r>
          </a:p>
          <a:p>
            <a:r>
              <a:rPr lang="sv-SE" dirty="0">
                <a:sym typeface="Arial"/>
              </a:rPr>
              <a:t>Integration sker via Nationella tjänsteplattformen</a:t>
            </a:r>
            <a:endParaRPr lang="sv-SE" dirty="0"/>
          </a:p>
          <a:p>
            <a:r>
              <a:rPr lang="sv-SE" dirty="0"/>
              <a:t>Invånaren når formulären via 1177 Vårdguidens e-tjänster</a:t>
            </a:r>
          </a:p>
          <a:p>
            <a:r>
              <a:rPr lang="sv-SE" dirty="0"/>
              <a:t>Det finns två varianter att använda tjänsten:</a:t>
            </a:r>
          </a:p>
          <a:p>
            <a:pPr lvl="1"/>
            <a:r>
              <a:rPr lang="sv-SE" dirty="0"/>
              <a:t>integrerat med vårdsystem</a:t>
            </a:r>
          </a:p>
          <a:p>
            <a:pPr lvl="1"/>
            <a:r>
              <a:rPr lang="sv-SE" dirty="0"/>
              <a:t>via det fristående personalgränssnittet</a:t>
            </a:r>
          </a:p>
          <a:p>
            <a:pPr lvl="1"/>
            <a:r>
              <a:rPr lang="sv-SE" dirty="0"/>
              <a:t>…eller en kombination av de båda, t ex malladministration via fristående och utskick/analys via vårdsystemet</a:t>
            </a:r>
          </a:p>
          <a:p>
            <a:r>
              <a:rPr lang="sv-SE" dirty="0">
                <a:sym typeface="Arial"/>
              </a:rPr>
              <a:t>Möjlighet att dela formulärmallar, t ex standardiserade formulär </a:t>
            </a:r>
            <a:br>
              <a:rPr lang="sv-SE" dirty="0"/>
            </a:br>
            <a:endParaRPr lang="sv-SE" dirty="0"/>
          </a:p>
          <a:p>
            <a:r>
              <a:rPr lang="sv-SE" dirty="0"/>
              <a:t>Exempel på användningsområden</a:t>
            </a:r>
          </a:p>
          <a:p>
            <a:pPr lvl="1"/>
            <a:r>
              <a:rPr lang="sv-SE" dirty="0"/>
              <a:t>Hälsodeklarationer inför och efter besök</a:t>
            </a:r>
          </a:p>
          <a:p>
            <a:pPr lvl="1"/>
            <a:r>
              <a:rPr lang="sv-SE" dirty="0"/>
              <a:t>Levnadsvanor</a:t>
            </a:r>
          </a:p>
          <a:p>
            <a:pPr lvl="1"/>
            <a:r>
              <a:rPr lang="sv-SE" dirty="0"/>
              <a:t>Uppföljning av vårdaktiviteter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är Formulär inom 1177 </a:t>
            </a:r>
            <a:br>
              <a:rPr lang="sv-SE" dirty="0"/>
            </a:br>
            <a:r>
              <a:rPr lang="sv-SE" dirty="0"/>
              <a:t>Vårdguidens e-tjänster?</a:t>
            </a:r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572000" y="5218304"/>
            <a:ext cx="3905955" cy="10103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500" dirty="0"/>
              <a:t>Kvalitetsregister</a:t>
            </a:r>
          </a:p>
          <a:p>
            <a:pPr lvl="1"/>
            <a:r>
              <a:rPr lang="sv-SE" sz="1500" dirty="0"/>
              <a:t>Matdagbok</a:t>
            </a:r>
          </a:p>
          <a:p>
            <a:pPr lvl="1"/>
            <a:r>
              <a:rPr lang="sv-SE" sz="1500" dirty="0"/>
              <a:t>Medgivande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2117180"/>
            <a:ext cx="384297" cy="35797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32" y="2595834"/>
            <a:ext cx="380993" cy="38099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3532634"/>
            <a:ext cx="384297" cy="3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9F2143B-0D59-F041-A1F6-29ECBE46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”Uppföljning”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643694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CB29FCA6-4D52-8B4F-AEFA-A01CDA89EAB8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Översiktsvy</a:t>
            </a:r>
            <a:r>
              <a:rPr lang="sv-SE" dirty="0"/>
              <a:t> med filtreringsmöjligheter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CA7401A-93A3-774E-9C9D-0A47D93B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224"/>
            <a:ext cx="9144000" cy="38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5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CB5B4BA-4751-C641-B9CE-ABB735DC2C88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Invånarens svar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81121D1-7DF0-E144-8096-B2F94F36B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982393"/>
            <a:ext cx="7376983" cy="53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33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3186293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TACK! </a:t>
            </a:r>
            <a:r>
              <a:rPr lang="sv-SE" dirty="0">
                <a:sym typeface="Wingdings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752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Begreppsförklaring</a:t>
            </a:r>
          </a:p>
          <a:p>
            <a:r>
              <a:rPr lang="sv-SE" dirty="0"/>
              <a:t>Formulärtjänstflöden</a:t>
            </a:r>
          </a:p>
          <a:p>
            <a:r>
              <a:rPr lang="sv-SE" dirty="0"/>
              <a:t>Aktuella landsting och regioner</a:t>
            </a:r>
          </a:p>
          <a:p>
            <a:r>
              <a:rPr lang="sv-SE" dirty="0"/>
              <a:t>Förvaltning Formulär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2167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40942"/>
            <a:ext cx="8229600" cy="4479109"/>
          </a:xfrm>
        </p:spPr>
        <p:txBody>
          <a:bodyPr>
            <a:normAutofit fontScale="85000" lnSpcReduction="10000"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Formulärmotor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– databas med formulärmallar och ifyllda formulär, kommuniceras med via tillhörande tjänstekontrakt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Integrerad med vårdsystem </a:t>
            </a:r>
            <a:r>
              <a:rPr lang="sv-SE" dirty="0"/>
              <a:t>– Formulären är integrerade med landstingets journalsystem, använder sig av formulärmotorn och invånaren får formuläret via 1177 Vårdguidens e-tjänster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Fristående personalgränssnittet </a:t>
            </a:r>
            <a:r>
              <a:rPr lang="sv-SE" dirty="0"/>
              <a:t>–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Formulären hanteras i fristående webbtjänst och är inte sammankopplat med landstingets journalsystem, använder sig av formulärmotorn och invånaren får formuläret via 1177 Vårdguidens e-tjänster. Journalföring behöver ske genom manuell rutin, inte tänkt för långlagring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Formulär i Stöd och behandling </a:t>
            </a:r>
            <a:r>
              <a:rPr lang="sv-SE" dirty="0"/>
              <a:t>– formulärmallar skapas i designverktyget i Stöd och behandling, lagras i formulärmotorn, distribueras och besvaras i Stöd och behandling. Ifyllda formulär lagras i och hämtas från formulärmotorn med hjälp av tjänstekontrakt. Gallras från formulärmotorn efter avslutad behandling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Begreppsförklaring</a:t>
            </a:r>
          </a:p>
        </p:txBody>
      </p:sp>
    </p:spTree>
    <p:extLst>
      <p:ext uri="{BB962C8B-B14F-4D97-AF65-F5344CB8AC3E}">
        <p14:creationId xmlns:p14="http://schemas.microsoft.com/office/powerpoint/2010/main" val="77288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Anslutning till Formulär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2000"/>
            <a:ext cx="8229600" cy="3938000"/>
          </a:xfrm>
        </p:spPr>
        <p:txBody>
          <a:bodyPr>
            <a:normAutofit/>
          </a:bodyPr>
          <a:lstStyle/>
          <a:p>
            <a:r>
              <a:rPr lang="sv-SE" dirty="0"/>
              <a:t>Intresseanmälan görs via </a:t>
            </a:r>
            <a:r>
              <a:rPr lang="sv-SE" dirty="0">
                <a:hlinkClick r:id="rId3"/>
              </a:rPr>
              <a:t>e-tjanster@1177.se</a:t>
            </a:r>
            <a:endParaRPr lang="sv-SE" dirty="0"/>
          </a:p>
          <a:p>
            <a:r>
              <a:rPr lang="sv-SE" dirty="0"/>
              <a:t>Anslutningsteamet bjuder in till ett första informationsmöte</a:t>
            </a:r>
          </a:p>
          <a:p>
            <a:r>
              <a:rPr lang="sv-SE" dirty="0"/>
              <a:t>Går igenom olika anslutningsalternativ</a:t>
            </a:r>
          </a:p>
          <a:p>
            <a:r>
              <a:rPr lang="sv-SE" dirty="0"/>
              <a:t>Uppföljande möten kring anslutningsprocess, teknik och verksamhetsfrågor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92" y="4018626"/>
            <a:ext cx="5106817" cy="23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grpSp>
        <p:nvGrpSpPr>
          <p:cNvPr id="49" name="Grupp 48"/>
          <p:cNvGrpSpPr/>
          <p:nvPr/>
        </p:nvGrpSpPr>
        <p:grpSpPr>
          <a:xfrm>
            <a:off x="3819396" y="3025414"/>
            <a:ext cx="1796653" cy="807173"/>
            <a:chOff x="3819396" y="2243446"/>
            <a:chExt cx="1796653" cy="807173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51" name="Grupp 50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52" name="Höger 51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Höger 52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4" name="Rektangel med rundade hörn 53"/>
          <p:cNvSpPr/>
          <p:nvPr/>
        </p:nvSpPr>
        <p:spPr>
          <a:xfrm>
            <a:off x="1611519" y="3025414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6387755" y="1494366"/>
            <a:ext cx="1877315" cy="1371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Integrerad med Vårdsystem </a:t>
            </a:r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Vårdsystem skickar ut och tar emot besvarade formulär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6387756" y="3021003"/>
            <a:ext cx="1877315" cy="18629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Fristående personal-gränssnittet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skapar, skickar ut och tar emot besvarade formulär. Vårdpersonal exporterar form till önskad lagringsyta</a:t>
            </a:r>
          </a:p>
        </p:txBody>
      </p:sp>
      <p:sp>
        <p:nvSpPr>
          <p:cNvPr id="71" name="textruta 70"/>
          <p:cNvSpPr txBox="1"/>
          <p:nvPr/>
        </p:nvSpPr>
        <p:spPr>
          <a:xfrm>
            <a:off x="282262" y="368919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76" name="textruta 75"/>
          <p:cNvSpPr txBox="1"/>
          <p:nvPr/>
        </p:nvSpPr>
        <p:spPr>
          <a:xfrm>
            <a:off x="6586688" y="100023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Vårdpersonal</a:t>
            </a:r>
          </a:p>
        </p:txBody>
      </p:sp>
      <p:sp>
        <p:nvSpPr>
          <p:cNvPr id="78" name="Rektangel med rundade hörn 77"/>
          <p:cNvSpPr/>
          <p:nvPr/>
        </p:nvSpPr>
        <p:spPr>
          <a:xfrm>
            <a:off x="3831380" y="1470613"/>
            <a:ext cx="1796653" cy="807173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Stöd och Behandling</a:t>
            </a:r>
            <a:endParaRPr lang="sv-S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Rak 15"/>
          <p:cNvCxnSpPr>
            <a:stCxn id="67" idx="1"/>
            <a:endCxn id="50" idx="3"/>
          </p:cNvCxnSpPr>
          <p:nvPr/>
        </p:nvCxnSpPr>
        <p:spPr>
          <a:xfrm flipH="1">
            <a:off x="5616049" y="2179898"/>
            <a:ext cx="771706" cy="1249103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>
            <a:cxnSpLocks/>
            <a:stCxn id="70" idx="1"/>
            <a:endCxn id="50" idx="3"/>
          </p:cNvCxnSpPr>
          <p:nvPr/>
        </p:nvCxnSpPr>
        <p:spPr>
          <a:xfrm flipH="1" flipV="1">
            <a:off x="5616049" y="3429001"/>
            <a:ext cx="771707" cy="5234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>
            <a:stCxn id="50" idx="1"/>
            <a:endCxn id="54" idx="3"/>
          </p:cNvCxnSpPr>
          <p:nvPr/>
        </p:nvCxnSpPr>
        <p:spPr>
          <a:xfrm flipH="1">
            <a:off x="3408172" y="3429001"/>
            <a:ext cx="4112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86"/>
          <p:cNvCxnSpPr>
            <a:stCxn id="54" idx="1"/>
          </p:cNvCxnSpPr>
          <p:nvPr/>
        </p:nvCxnSpPr>
        <p:spPr>
          <a:xfrm flipH="1" flipV="1">
            <a:off x="1330809" y="3429000"/>
            <a:ext cx="28071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4605179" y="227778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78" y="5368940"/>
            <a:ext cx="2547393" cy="978199"/>
          </a:xfrm>
          <a:prstGeom prst="rect">
            <a:avLst/>
          </a:prstGeom>
          <a:ln w="28575">
            <a:solidFill>
              <a:schemeClr val="accent1"/>
            </a:solidFill>
            <a:prstDash val="dash"/>
          </a:ln>
        </p:spPr>
      </p:pic>
      <p:cxnSp>
        <p:nvCxnSpPr>
          <p:cNvPr id="24" name="Rak 23"/>
          <p:cNvCxnSpPr>
            <a:stCxn id="2" idx="1"/>
          </p:cNvCxnSpPr>
          <p:nvPr/>
        </p:nvCxnSpPr>
        <p:spPr>
          <a:xfrm flipH="1" flipV="1">
            <a:off x="1371876" y="3992572"/>
            <a:ext cx="4345802" cy="186546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5717678" y="5028348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Formulär inom e-tjänsten</a:t>
            </a:r>
          </a:p>
        </p:txBody>
      </p:sp>
      <p:cxnSp>
        <p:nvCxnSpPr>
          <p:cNvPr id="30" name="Rak pil 29"/>
          <p:cNvCxnSpPr/>
          <p:nvPr/>
        </p:nvCxnSpPr>
        <p:spPr>
          <a:xfrm flipH="1">
            <a:off x="4856326" y="225526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undad rektangulär pratbubbla 25"/>
          <p:cNvSpPr/>
          <p:nvPr/>
        </p:nvSpPr>
        <p:spPr>
          <a:xfrm>
            <a:off x="4003589" y="4166335"/>
            <a:ext cx="2152384" cy="491765"/>
          </a:xfrm>
          <a:prstGeom prst="wedgeRoundRectCallout">
            <a:avLst>
              <a:gd name="adj1" fmla="val 84307"/>
              <a:gd name="adj2" fmla="val 4693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Inloggning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sp>
        <p:nvSpPr>
          <p:cNvPr id="27" name="Rundad rektangulär pratbubbla 26"/>
          <p:cNvSpPr/>
          <p:nvPr/>
        </p:nvSpPr>
        <p:spPr>
          <a:xfrm>
            <a:off x="7802067" y="6002217"/>
            <a:ext cx="1283318" cy="262560"/>
          </a:xfrm>
          <a:prstGeom prst="wedgeRoundRectCallout">
            <a:avLst>
              <a:gd name="adj1" fmla="val -76304"/>
              <a:gd name="adj2" fmla="val 7077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max 20 frågor</a:t>
            </a:r>
            <a:endParaRPr lang="sv-SE" sz="1200" b="1" dirty="0"/>
          </a:p>
        </p:txBody>
      </p:sp>
      <p:grpSp>
        <p:nvGrpSpPr>
          <p:cNvPr id="28" name="Grupp 27"/>
          <p:cNvGrpSpPr/>
          <p:nvPr/>
        </p:nvGrpSpPr>
        <p:grpSpPr>
          <a:xfrm>
            <a:off x="253577" y="2583411"/>
            <a:ext cx="1232676" cy="1185226"/>
            <a:chOff x="159665" y="1891725"/>
            <a:chExt cx="1232676" cy="1185226"/>
          </a:xfrm>
        </p:grpSpPr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8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ubrik 1"/>
          <p:cNvSpPr txBox="1">
            <a:spLocks/>
          </p:cNvSpPr>
          <p:nvPr/>
        </p:nvSpPr>
        <p:spPr>
          <a:xfrm>
            <a:off x="418758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104900"/>
            <a:ext cx="7353300" cy="5702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867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FE08F44E-57F9-4E4F-A195-DDB9112CC754}"/>
              </a:ext>
            </a:extLst>
          </p:cNvPr>
          <p:cNvSpPr txBox="1">
            <a:spLocks/>
          </p:cNvSpPr>
          <p:nvPr/>
        </p:nvSpPr>
        <p:spPr>
          <a:xfrm>
            <a:off x="900971" y="313356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</a:t>
            </a:r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C9F9EFBB-795E-E640-B33A-F9F4678BD6A1}"/>
              </a:ext>
            </a:extLst>
          </p:cNvPr>
          <p:cNvGrpSpPr/>
          <p:nvPr/>
        </p:nvGrpSpPr>
        <p:grpSpPr>
          <a:xfrm>
            <a:off x="86513" y="1139993"/>
            <a:ext cx="8792311" cy="2886324"/>
            <a:chOff x="86513" y="1139993"/>
            <a:chExt cx="8792311" cy="2886324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4838167-31A0-AB40-9035-BB20731AD191}"/>
                </a:ext>
              </a:extLst>
            </p:cNvPr>
            <p:cNvSpPr/>
            <p:nvPr/>
          </p:nvSpPr>
          <p:spPr>
            <a:xfrm>
              <a:off x="4062767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 err="1"/>
                <a:t>NTjP</a:t>
              </a:r>
              <a:endParaRPr lang="sv-SE" sz="1600" dirty="0"/>
            </a:p>
            <a:p>
              <a:pPr algn="ctr"/>
              <a:r>
                <a:rPr lang="sv-SE" sz="1050" i="1" dirty="0"/>
                <a:t>nationella vårdinfrastrukturen</a:t>
              </a:r>
              <a:endParaRPr lang="sv-SE" sz="1400" i="1" dirty="0"/>
            </a:p>
          </p:txBody>
        </p: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FB8A1E2A-3137-0C47-AC7B-89CB97A5E8A0}"/>
                </a:ext>
              </a:extLst>
            </p:cNvPr>
            <p:cNvSpPr/>
            <p:nvPr/>
          </p:nvSpPr>
          <p:spPr>
            <a:xfrm>
              <a:off x="1202731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Invånargränssnitt</a:t>
              </a: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10287BF9-A4EF-3844-B75A-9A69AE23DED1}"/>
                </a:ext>
              </a:extLst>
            </p:cNvPr>
            <p:cNvSpPr/>
            <p:nvPr/>
          </p:nvSpPr>
          <p:spPr>
            <a:xfrm>
              <a:off x="6922803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Anropande system</a:t>
              </a:r>
            </a:p>
          </p:txBody>
        </p:sp>
        <p:sp>
          <p:nvSpPr>
            <p:cNvPr id="7" name="Rektangel: rundade hörn 105">
              <a:extLst>
                <a:ext uri="{FF2B5EF4-FFF2-40B4-BE49-F238E27FC236}">
                  <a16:creationId xmlns:a16="http://schemas.microsoft.com/office/drawing/2014/main" id="{1DF1E943-EEE1-7046-8887-4BAB20E2ED3A}"/>
                </a:ext>
              </a:extLst>
            </p:cNvPr>
            <p:cNvSpPr/>
            <p:nvPr/>
          </p:nvSpPr>
          <p:spPr>
            <a:xfrm>
              <a:off x="1494917" y="178663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Inkorgen 1177</a:t>
              </a:r>
            </a:p>
          </p:txBody>
        </p:sp>
        <p:sp>
          <p:nvSpPr>
            <p:cNvPr id="8" name="Rektangel: rundade hörn 105">
              <a:extLst>
                <a:ext uri="{FF2B5EF4-FFF2-40B4-BE49-F238E27FC236}">
                  <a16:creationId xmlns:a16="http://schemas.microsoft.com/office/drawing/2014/main" id="{36CE4F05-1555-B346-B263-BC7B9A8C396C}"/>
                </a:ext>
              </a:extLst>
            </p:cNvPr>
            <p:cNvSpPr/>
            <p:nvPr/>
          </p:nvSpPr>
          <p:spPr>
            <a:xfrm>
              <a:off x="4377033" y="2544349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Formulärhantering</a:t>
              </a:r>
            </a:p>
            <a:p>
              <a:pPr algn="ctr"/>
              <a:r>
                <a:rPr lang="sv-SE" sz="900" i="1" dirty="0"/>
                <a:t>formulärmotorn</a:t>
              </a:r>
            </a:p>
          </p:txBody>
        </p:sp>
        <p:sp>
          <p:nvSpPr>
            <p:cNvPr id="9" name="Rektangel: rundade hörn 105">
              <a:extLst>
                <a:ext uri="{FF2B5EF4-FFF2-40B4-BE49-F238E27FC236}">
                  <a16:creationId xmlns:a16="http://schemas.microsoft.com/office/drawing/2014/main" id="{AF45E4F6-2242-5742-A843-4AC426494AA1}"/>
                </a:ext>
              </a:extLst>
            </p:cNvPr>
            <p:cNvSpPr/>
            <p:nvPr/>
          </p:nvSpPr>
          <p:spPr>
            <a:xfrm>
              <a:off x="4377033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sv-SE" sz="1100" dirty="0"/>
                <a:t>Engagemangsindex</a:t>
              </a:r>
            </a:p>
            <a:p>
              <a:pPr algn="ctr"/>
              <a:r>
                <a:rPr lang="sv-SE" sz="1000" i="1" dirty="0"/>
                <a:t>formulärets status</a:t>
              </a:r>
            </a:p>
          </p:txBody>
        </p:sp>
        <p:sp>
          <p:nvSpPr>
            <p:cNvPr id="10" name="Rektangel: rundade hörn 105">
              <a:extLst>
                <a:ext uri="{FF2B5EF4-FFF2-40B4-BE49-F238E27FC236}">
                  <a16:creationId xmlns:a16="http://schemas.microsoft.com/office/drawing/2014/main" id="{E22DAFD6-1A9E-C14F-9DC6-7582D0B8C738}"/>
                </a:ext>
              </a:extLst>
            </p:cNvPr>
            <p:cNvSpPr/>
            <p:nvPr/>
          </p:nvSpPr>
          <p:spPr>
            <a:xfrm>
              <a:off x="7148218" y="1786636"/>
              <a:ext cx="1543665" cy="200563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>
              <a:normAutofit/>
            </a:bodyPr>
            <a:lstStyle/>
            <a:p>
              <a:pPr algn="ctr"/>
              <a:r>
                <a:rPr lang="sv-SE" sz="1273" dirty="0"/>
                <a:t>Vårdsystem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00" dirty="0"/>
            </a:p>
            <a:p>
              <a:pPr algn="ctr"/>
              <a:r>
                <a:rPr lang="sv-SE" sz="1100" dirty="0"/>
                <a:t>Formulärtjänstens Fristående personalgränssnitt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  <a:p>
              <a:pPr algn="ctr"/>
              <a:r>
                <a:rPr lang="sv-SE" sz="1273" dirty="0"/>
                <a:t>Kvalitetsregister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</p:txBody>
        </p:sp>
        <p:cxnSp>
          <p:nvCxnSpPr>
            <p:cNvPr id="11" name="Rak pil 10">
              <a:extLst>
                <a:ext uri="{FF2B5EF4-FFF2-40B4-BE49-F238E27FC236}">
                  <a16:creationId xmlns:a16="http://schemas.microsoft.com/office/drawing/2014/main" id="{7DB39C94-8230-8041-93CA-4438876EFF76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2883325" y="2036987"/>
              <a:ext cx="42648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: rundade hörn 105">
              <a:extLst>
                <a:ext uri="{FF2B5EF4-FFF2-40B4-BE49-F238E27FC236}">
                  <a16:creationId xmlns:a16="http://schemas.microsoft.com/office/drawing/2014/main" id="{C751249F-B71F-BA47-B2D0-ADE09D55A58D}"/>
                </a:ext>
              </a:extLst>
            </p:cNvPr>
            <p:cNvSpPr/>
            <p:nvPr/>
          </p:nvSpPr>
          <p:spPr>
            <a:xfrm>
              <a:off x="4377033" y="1786635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Patientportal</a:t>
              </a:r>
            </a:p>
            <a:p>
              <a:pPr algn="ctr"/>
              <a:r>
                <a:rPr lang="sv-SE" sz="900" i="1" dirty="0"/>
                <a:t>inkorg, avisering</a:t>
              </a:r>
            </a:p>
          </p:txBody>
        </p:sp>
        <p:cxnSp>
          <p:nvCxnSpPr>
            <p:cNvPr id="15" name="Rak pil 14">
              <a:extLst>
                <a:ext uri="{FF2B5EF4-FFF2-40B4-BE49-F238E27FC236}">
                  <a16:creationId xmlns:a16="http://schemas.microsoft.com/office/drawing/2014/main" id="{632A8146-9911-B048-8CAB-3C55BBB85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701451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>
              <a:extLst>
                <a:ext uri="{FF2B5EF4-FFF2-40B4-BE49-F238E27FC236}">
                  <a16:creationId xmlns:a16="http://schemas.microsoft.com/office/drawing/2014/main" id="{23C394D8-8F00-FF43-89B7-1A3EA92E6721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765441" y="3541917"/>
              <a:ext cx="13827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pil 20">
              <a:extLst>
                <a:ext uri="{FF2B5EF4-FFF2-40B4-BE49-F238E27FC236}">
                  <a16:creationId xmlns:a16="http://schemas.microsoft.com/office/drawing/2014/main" id="{0ABB9B9D-2480-064F-B06B-F2F788071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908715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26">
              <a:extLst>
                <a:ext uri="{FF2B5EF4-FFF2-40B4-BE49-F238E27FC236}">
                  <a16:creationId xmlns:a16="http://schemas.microsoft.com/office/drawing/2014/main" id="{6A1D6D70-5E9B-014D-B3F0-20E3408F7ED5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5071237" y="3045050"/>
              <a:ext cx="0" cy="2465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pil 27">
              <a:extLst>
                <a:ext uri="{FF2B5EF4-FFF2-40B4-BE49-F238E27FC236}">
                  <a16:creationId xmlns:a16="http://schemas.microsoft.com/office/drawing/2014/main" id="{705E8750-ED11-9847-AB20-561856046F84}"/>
                </a:ext>
              </a:extLst>
            </p:cNvPr>
            <p:cNvCxnSpPr>
              <a:cxnSpLocks/>
            </p:cNvCxnSpPr>
            <p:nvPr/>
          </p:nvCxnSpPr>
          <p:spPr>
            <a:xfrm>
              <a:off x="804672" y="2789061"/>
              <a:ext cx="35723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Vinklad  42">
              <a:extLst>
                <a:ext uri="{FF2B5EF4-FFF2-40B4-BE49-F238E27FC236}">
                  <a16:creationId xmlns:a16="http://schemas.microsoft.com/office/drawing/2014/main" id="{5670EFFD-4D5F-DE47-BCE9-818AA05BF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047" y="2789061"/>
              <a:ext cx="3052681" cy="752074"/>
            </a:xfrm>
            <a:prstGeom prst="bentConnector3">
              <a:avLst>
                <a:gd name="adj1" fmla="val 973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ktangel: rundade hörn 105">
              <a:extLst>
                <a:ext uri="{FF2B5EF4-FFF2-40B4-BE49-F238E27FC236}">
                  <a16:creationId xmlns:a16="http://schemas.microsoft.com/office/drawing/2014/main" id="{38297560-37D0-FC44-9845-0F3B911A9BD4}"/>
                </a:ext>
              </a:extLst>
            </p:cNvPr>
            <p:cNvSpPr/>
            <p:nvPr/>
          </p:nvSpPr>
          <p:spPr>
            <a:xfrm>
              <a:off x="1494917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EQ-5D</a:t>
              </a:r>
            </a:p>
          </p:txBody>
        </p:sp>
        <p:sp>
          <p:nvSpPr>
            <p:cNvPr id="6" name="Rektangel: rundade hörn 105">
              <a:extLst>
                <a:ext uri="{FF2B5EF4-FFF2-40B4-BE49-F238E27FC236}">
                  <a16:creationId xmlns:a16="http://schemas.microsoft.com/office/drawing/2014/main" id="{639FBC72-8E4B-FF43-A671-CCD12AAE60FF}"/>
                </a:ext>
              </a:extLst>
            </p:cNvPr>
            <p:cNvSpPr/>
            <p:nvPr/>
          </p:nvSpPr>
          <p:spPr>
            <a:xfrm>
              <a:off x="1494917" y="2539101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1177</a:t>
              </a:r>
            </a:p>
          </p:txBody>
        </p:sp>
        <p:pic>
          <p:nvPicPr>
            <p:cNvPr id="58" name="Bildobjekt 57">
              <a:extLst>
                <a:ext uri="{FF2B5EF4-FFF2-40B4-BE49-F238E27FC236}">
                  <a16:creationId xmlns:a16="http://schemas.microsoft.com/office/drawing/2014/main" id="{B09BED09-322F-EF41-89CE-A5883E6C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3" y="1789613"/>
              <a:ext cx="994730" cy="994730"/>
            </a:xfrm>
            <a:prstGeom prst="rect">
              <a:avLst/>
            </a:prstGeom>
          </p:spPr>
        </p:pic>
        <p:pic>
          <p:nvPicPr>
            <p:cNvPr id="59" name="Bildobjekt 58">
              <a:extLst>
                <a:ext uri="{FF2B5EF4-FFF2-40B4-BE49-F238E27FC236}">
                  <a16:creationId xmlns:a16="http://schemas.microsoft.com/office/drawing/2014/main" id="{E49314CB-0364-C842-9EE6-CB8286F12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599" y="1599117"/>
              <a:ext cx="380993" cy="380993"/>
            </a:xfrm>
            <a:prstGeom prst="rect">
              <a:avLst/>
            </a:prstGeom>
          </p:spPr>
        </p:pic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515E888F-4242-984F-9CE4-D9C10F14C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1929560"/>
              <a:ext cx="403162" cy="249868"/>
            </a:xfrm>
            <a:prstGeom prst="rect">
              <a:avLst/>
            </a:prstGeom>
          </p:spPr>
        </p:pic>
        <p:cxnSp>
          <p:nvCxnSpPr>
            <p:cNvPr id="54" name="Rak pil 53">
              <a:extLst>
                <a:ext uri="{FF2B5EF4-FFF2-40B4-BE49-F238E27FC236}">
                  <a16:creationId xmlns:a16="http://schemas.microsoft.com/office/drawing/2014/main" id="{4225BDC7-D56A-394D-A068-4FFCD6121AB6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916027" y="2036987"/>
              <a:ext cx="578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Bildobjekt 61">
              <a:extLst>
                <a:ext uri="{FF2B5EF4-FFF2-40B4-BE49-F238E27FC236}">
                  <a16:creationId xmlns:a16="http://schemas.microsoft.com/office/drawing/2014/main" id="{B6E3BFCA-9F82-DD45-9A83-85AAF127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2674654"/>
              <a:ext cx="403162" cy="249868"/>
            </a:xfrm>
            <a:prstGeom prst="rect">
              <a:avLst/>
            </a:prstGeom>
          </p:spPr>
        </p:pic>
        <p:cxnSp>
          <p:nvCxnSpPr>
            <p:cNvPr id="66" name="Rak 65">
              <a:extLst>
                <a:ext uri="{FF2B5EF4-FFF2-40B4-BE49-F238E27FC236}">
                  <a16:creationId xmlns:a16="http://schemas.microsoft.com/office/drawing/2014/main" id="{57005109-4E8E-B146-821B-3E2E16AF398A}"/>
                </a:ext>
              </a:extLst>
            </p:cNvPr>
            <p:cNvCxnSpPr>
              <a:cxnSpLocks/>
            </p:cNvCxnSpPr>
            <p:nvPr/>
          </p:nvCxnSpPr>
          <p:spPr>
            <a:xfrm>
              <a:off x="486047" y="3179802"/>
              <a:ext cx="9105" cy="361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 67">
              <a:extLst>
                <a:ext uri="{FF2B5EF4-FFF2-40B4-BE49-F238E27FC236}">
                  <a16:creationId xmlns:a16="http://schemas.microsoft.com/office/drawing/2014/main" id="{C520A5B7-06EC-A34B-84DD-6220820476AB}"/>
                </a:ext>
              </a:extLst>
            </p:cNvPr>
            <p:cNvSpPr/>
            <p:nvPr/>
          </p:nvSpPr>
          <p:spPr>
            <a:xfrm>
              <a:off x="6389234" y="253457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Ellips 69">
              <a:extLst>
                <a:ext uri="{FF2B5EF4-FFF2-40B4-BE49-F238E27FC236}">
                  <a16:creationId xmlns:a16="http://schemas.microsoft.com/office/drawing/2014/main" id="{46BB5FCB-30E3-674F-AC65-C1D2F985EEDA}"/>
                </a:ext>
              </a:extLst>
            </p:cNvPr>
            <p:cNvSpPr/>
            <p:nvPr/>
          </p:nvSpPr>
          <p:spPr>
            <a:xfrm>
              <a:off x="5162310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1" name="Ellips 70">
              <a:extLst>
                <a:ext uri="{FF2B5EF4-FFF2-40B4-BE49-F238E27FC236}">
                  <a16:creationId xmlns:a16="http://schemas.microsoft.com/office/drawing/2014/main" id="{E5EB253E-50F5-0B41-AD07-25DF3448211A}"/>
                </a:ext>
              </a:extLst>
            </p:cNvPr>
            <p:cNvSpPr/>
            <p:nvPr/>
          </p:nvSpPr>
          <p:spPr>
            <a:xfrm>
              <a:off x="6389234" y="1910050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2" name="Ellips 71">
              <a:extLst>
                <a:ext uri="{FF2B5EF4-FFF2-40B4-BE49-F238E27FC236}">
                  <a16:creationId xmlns:a16="http://schemas.microsoft.com/office/drawing/2014/main" id="{9AD128C2-8B68-C040-96B1-2D781AE42643}"/>
                </a:ext>
              </a:extLst>
            </p:cNvPr>
            <p:cNvSpPr/>
            <p:nvPr/>
          </p:nvSpPr>
          <p:spPr>
            <a:xfrm>
              <a:off x="1121301" y="1919961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3" name="Ellips 72">
              <a:extLst>
                <a:ext uri="{FF2B5EF4-FFF2-40B4-BE49-F238E27FC236}">
                  <a16:creationId xmlns:a16="http://schemas.microsoft.com/office/drawing/2014/main" id="{DA2EC9FF-7EC0-5842-ACFF-3A0840ED1630}"/>
                </a:ext>
              </a:extLst>
            </p:cNvPr>
            <p:cNvSpPr/>
            <p:nvPr/>
          </p:nvSpPr>
          <p:spPr>
            <a:xfrm>
              <a:off x="458702" y="279958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Ellips 73">
              <a:extLst>
                <a:ext uri="{FF2B5EF4-FFF2-40B4-BE49-F238E27FC236}">
                  <a16:creationId xmlns:a16="http://schemas.microsoft.com/office/drawing/2014/main" id="{7E8C617E-A9ED-F34B-8BC2-9A9E41D799CD}"/>
                </a:ext>
              </a:extLst>
            </p:cNvPr>
            <p:cNvSpPr/>
            <p:nvPr/>
          </p:nvSpPr>
          <p:spPr>
            <a:xfrm>
              <a:off x="4752175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5" name="Ellips 74">
              <a:extLst>
                <a:ext uri="{FF2B5EF4-FFF2-40B4-BE49-F238E27FC236}">
                  <a16:creationId xmlns:a16="http://schemas.microsoft.com/office/drawing/2014/main" id="{00D9A71A-8659-E942-B69B-7F8FBE1B1FF9}"/>
                </a:ext>
              </a:extLst>
            </p:cNvPr>
            <p:cNvSpPr/>
            <p:nvPr/>
          </p:nvSpPr>
          <p:spPr>
            <a:xfrm>
              <a:off x="6389234" y="3409747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6" name="Ellips 75">
              <a:extLst>
                <a:ext uri="{FF2B5EF4-FFF2-40B4-BE49-F238E27FC236}">
                  <a16:creationId xmlns:a16="http://schemas.microsoft.com/office/drawing/2014/main" id="{EEFB6BDA-F36C-A04B-92D3-1BC65767B6D2}"/>
                </a:ext>
              </a:extLst>
            </p:cNvPr>
            <p:cNvSpPr/>
            <p:nvPr/>
          </p:nvSpPr>
          <p:spPr>
            <a:xfrm>
              <a:off x="6389234" y="281695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81" name="textruta 80">
            <a:extLst>
              <a:ext uri="{FF2B5EF4-FFF2-40B4-BE49-F238E27FC236}">
                <a16:creationId xmlns:a16="http://schemas.microsoft.com/office/drawing/2014/main" id="{FE786EA8-0657-FC4C-BAEE-A9BB82DCECC2}"/>
              </a:ext>
            </a:extLst>
          </p:cNvPr>
          <p:cNvSpPr txBox="1"/>
          <p:nvPr/>
        </p:nvSpPr>
        <p:spPr>
          <a:xfrm>
            <a:off x="320040" y="4471416"/>
            <a:ext cx="8823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skapas - systemet anropar Formulärmotorn (FM) med id för mallen som ska användas och personnummer för aktuell invånare. En formulärbegäran skapas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 i Engagemangsindex (EI) skapas - vid skapad formulärbegäran skickar FM en indexpost till EI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Inkorgsmeddelande skapas - systemet skapar ett inkorgsmeddelande som innehåller en länk till formulärbegäran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aviseras - invånaren aviseras via e-post/sms om hen gjort denna inställning i 1177 Vårdguidens e-tjänster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besvarar formuläret – antingen via länken i inkorgsmeddelandet eller via menyvalet ”Övriga tjänster”. Invånaren länkas till olika invånargränssnitt beroende på typ av formulär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Posten i EI uppdateras – FM uppdaterar posten i EI med status: "</a:t>
            </a:r>
            <a:r>
              <a:rPr lang="sv-SE" sz="1200" dirty="0" err="1"/>
              <a:t>formulärbesvarat</a:t>
            </a:r>
            <a:r>
              <a:rPr lang="sv-SE" sz="1200" dirty="0"/>
              <a:t>"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Notifiering till systemet - systemet notifieras av EI att formuläret är besvarat </a:t>
            </a:r>
            <a:r>
              <a:rPr lang="sv-SE" sz="1200" i="1" dirty="0"/>
              <a:t>(</a:t>
            </a:r>
            <a:r>
              <a:rPr lang="sv-SE" sz="1200" i="1" dirty="0" err="1"/>
              <a:t>notiferingstjänsten</a:t>
            </a:r>
            <a:r>
              <a:rPr lang="sv-SE" sz="1200" i="1" dirty="0"/>
              <a:t> är valfri att ansluta till)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hämtas - systemet hämtar det besvarade formuläret</a:t>
            </a:r>
          </a:p>
        </p:txBody>
      </p:sp>
    </p:spTree>
    <p:extLst>
      <p:ext uri="{BB962C8B-B14F-4D97-AF65-F5344CB8AC3E}">
        <p14:creationId xmlns:p14="http://schemas.microsoft.com/office/powerpoint/2010/main" val="215380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ktangel med rundade hörn 69"/>
          <p:cNvSpPr/>
          <p:nvPr/>
        </p:nvSpPr>
        <p:spPr>
          <a:xfrm>
            <a:off x="524996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Utskick</a:t>
            </a:r>
          </a:p>
        </p:txBody>
      </p:sp>
      <p:sp>
        <p:nvSpPr>
          <p:cNvPr id="64" name="Vänster 63"/>
          <p:cNvSpPr/>
          <p:nvPr/>
        </p:nvSpPr>
        <p:spPr>
          <a:xfrm rot="10800000">
            <a:off x="1345136" y="2692209"/>
            <a:ext cx="7044719" cy="2463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9" name="Vänster 8"/>
          <p:cNvSpPr/>
          <p:nvPr/>
        </p:nvSpPr>
        <p:spPr>
          <a:xfrm>
            <a:off x="1238311" y="2297441"/>
            <a:ext cx="6956098" cy="2230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1796158" y="2180775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5851123" y="2164318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skickar ut och tar emot besvarade formulär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94343" y="298311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417542" y="3019381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7880396" y="2215010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1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130565" y="1487737"/>
            <a:ext cx="8759723" cy="2041672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153696" y="3695589"/>
            <a:ext cx="8759723" cy="2658924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344217" y="1583948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1 Integrerad med vårdsystem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44772" y="3761972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2 Fristående</a:t>
            </a:r>
          </a:p>
        </p:txBody>
      </p:sp>
      <p:sp>
        <p:nvSpPr>
          <p:cNvPr id="33" name="Rektangel med rundade hörn 32"/>
          <p:cNvSpPr/>
          <p:nvPr/>
        </p:nvSpPr>
        <p:spPr>
          <a:xfrm>
            <a:off x="3042249" y="3872986"/>
            <a:ext cx="4609686" cy="792546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sp>
        <p:nvSpPr>
          <p:cNvPr id="34" name="Rektangel med rundade hörn 33"/>
          <p:cNvSpPr/>
          <p:nvPr/>
        </p:nvSpPr>
        <p:spPr>
          <a:xfrm>
            <a:off x="4253072" y="1607049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65" name="Ellips 64"/>
          <p:cNvSpPr/>
          <p:nvPr/>
        </p:nvSpPr>
        <p:spPr>
          <a:xfrm>
            <a:off x="1177304" y="2615404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2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3053937" y="4045580"/>
            <a:ext cx="12480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1"/>
                </a:solidFill>
                <a:latin typeface="+mj-lt"/>
              </a:rPr>
              <a:t>Fristående personal-gränssnittet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345138" y="4419370"/>
            <a:ext cx="4445906" cy="1090500"/>
            <a:chOff x="1345138" y="4498498"/>
            <a:chExt cx="4445906" cy="1090500"/>
          </a:xfrm>
        </p:grpSpPr>
        <p:sp>
          <p:nvSpPr>
            <p:cNvPr id="27" name="Vänster 26"/>
            <p:cNvSpPr/>
            <p:nvPr/>
          </p:nvSpPr>
          <p:spPr>
            <a:xfrm rot="19296258">
              <a:off x="4498082" y="5035654"/>
              <a:ext cx="1118826" cy="2329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13" name="Vänster 12"/>
            <p:cNvSpPr/>
            <p:nvPr/>
          </p:nvSpPr>
          <p:spPr>
            <a:xfrm>
              <a:off x="1345138" y="5365944"/>
              <a:ext cx="3165290" cy="22305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36" name="Ellips 35"/>
            <p:cNvSpPr/>
            <p:nvPr/>
          </p:nvSpPr>
          <p:spPr>
            <a:xfrm>
              <a:off x="5292522" y="4498498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1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278965" y="5032952"/>
            <a:ext cx="5575567" cy="957968"/>
            <a:chOff x="1278965" y="5112080"/>
            <a:chExt cx="5575567" cy="957968"/>
          </a:xfrm>
        </p:grpSpPr>
        <p:sp>
          <p:nvSpPr>
            <p:cNvPr id="14" name="Vänster 13"/>
            <p:cNvSpPr/>
            <p:nvPr/>
          </p:nvSpPr>
          <p:spPr>
            <a:xfrm rot="10800000">
              <a:off x="1366966" y="5791354"/>
              <a:ext cx="3143461" cy="2157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21" name="Ellips 20"/>
            <p:cNvSpPr/>
            <p:nvPr/>
          </p:nvSpPr>
          <p:spPr>
            <a:xfrm>
              <a:off x="1278965" y="5683907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2</a:t>
              </a:r>
            </a:p>
          </p:txBody>
        </p:sp>
        <p:sp>
          <p:nvSpPr>
            <p:cNvPr id="26" name="Vänster 25"/>
            <p:cNvSpPr/>
            <p:nvPr/>
          </p:nvSpPr>
          <p:spPr>
            <a:xfrm rot="8550205">
              <a:off x="4621186" y="5112080"/>
              <a:ext cx="2233346" cy="22988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</p:grpSp>
      <p:sp>
        <p:nvSpPr>
          <p:cNvPr id="12" name="Rundad rektangulär pratbubbla 11"/>
          <p:cNvSpPr/>
          <p:nvPr/>
        </p:nvSpPr>
        <p:spPr>
          <a:xfrm>
            <a:off x="6751529" y="547124"/>
            <a:ext cx="2106711" cy="1157268"/>
          </a:xfrm>
          <a:prstGeom prst="wedgeRoundRectCallout">
            <a:avLst>
              <a:gd name="adj1" fmla="val -131487"/>
              <a:gd name="adj2" fmla="val 49894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Vårdpersonalen kan använda fristående</a:t>
            </a:r>
            <a:r>
              <a:rPr lang="sv-SE" sz="1200" b="1" dirty="0">
                <a:solidFill>
                  <a:schemeClr val="tx1"/>
                </a:solidFill>
              </a:rPr>
              <a:t> Design </a:t>
            </a:r>
            <a:r>
              <a:rPr lang="sv-SE" sz="1200" dirty="0">
                <a:solidFill>
                  <a:schemeClr val="tx1"/>
                </a:solidFill>
              </a:rPr>
              <a:t>för att utforma formulären, som skickas ut från Vårdsystemet</a:t>
            </a:r>
          </a:p>
        </p:txBody>
      </p:sp>
      <p:sp>
        <p:nvSpPr>
          <p:cNvPr id="39" name="Rundad rektangulär pratbubbla 38"/>
          <p:cNvSpPr/>
          <p:nvPr/>
        </p:nvSpPr>
        <p:spPr>
          <a:xfrm>
            <a:off x="531341" y="4227389"/>
            <a:ext cx="2152743" cy="491765"/>
          </a:xfrm>
          <a:prstGeom prst="wedgeRoundRectCallout">
            <a:avLst>
              <a:gd name="adj1" fmla="val 88323"/>
              <a:gd name="adj2" fmla="val -91540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Vårdpersonal loggar in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3819396" y="2164318"/>
            <a:ext cx="1796653" cy="807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Formulärmotorn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-alla formulärmallar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-alla formulärutskick</a:t>
            </a:r>
          </a:p>
        </p:txBody>
      </p:sp>
      <p:cxnSp>
        <p:nvCxnSpPr>
          <p:cNvPr id="42" name="Rak 41"/>
          <p:cNvCxnSpPr>
            <a:cxnSpLocks/>
            <a:stCxn id="34" idx="2"/>
            <a:endCxn id="5" idx="0"/>
          </p:cNvCxnSpPr>
          <p:nvPr/>
        </p:nvCxnSpPr>
        <p:spPr>
          <a:xfrm>
            <a:off x="4717723" y="2029293"/>
            <a:ext cx="0" cy="13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ruta 55"/>
          <p:cNvSpPr txBox="1"/>
          <p:nvPr/>
        </p:nvSpPr>
        <p:spPr>
          <a:xfrm>
            <a:off x="239795" y="5972324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7417542" y="596762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58" name="Rektangel med rundade hörn 57"/>
          <p:cNvSpPr/>
          <p:nvPr/>
        </p:nvSpPr>
        <p:spPr>
          <a:xfrm>
            <a:off x="1840118" y="5181608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5851123" y="5165151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ingen integration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3819396" y="5165151"/>
            <a:ext cx="1796653" cy="807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Formulärmotorn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-alla formulärmallar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-alla formulärutskick</a:t>
            </a:r>
          </a:p>
        </p:txBody>
      </p:sp>
      <p:sp>
        <p:nvSpPr>
          <p:cNvPr id="69" name="Rektangel med rundade hörn 68"/>
          <p:cNvSpPr/>
          <p:nvPr/>
        </p:nvSpPr>
        <p:spPr>
          <a:xfrm>
            <a:off x="425307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71" name="Rektangel med rundade hörn 70"/>
          <p:cNvSpPr/>
          <p:nvPr/>
        </p:nvSpPr>
        <p:spPr>
          <a:xfrm>
            <a:off x="6234495" y="4040723"/>
            <a:ext cx="1344659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Uppföljning</a:t>
            </a:r>
          </a:p>
        </p:txBody>
      </p:sp>
      <p:cxnSp>
        <p:nvCxnSpPr>
          <p:cNvPr id="72" name="Rak 71"/>
          <p:cNvCxnSpPr>
            <a:stCxn id="69" idx="2"/>
            <a:endCxn id="61" idx="0"/>
          </p:cNvCxnSpPr>
          <p:nvPr/>
        </p:nvCxnSpPr>
        <p:spPr>
          <a:xfrm>
            <a:off x="4717723" y="4462967"/>
            <a:ext cx="0" cy="70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undad rektangulär pratbubbla 72"/>
          <p:cNvSpPr/>
          <p:nvPr/>
        </p:nvSpPr>
        <p:spPr>
          <a:xfrm>
            <a:off x="7302471" y="4511635"/>
            <a:ext cx="1781944" cy="810349"/>
          </a:xfrm>
          <a:prstGeom prst="wedgeRoundRectCallout">
            <a:avLst>
              <a:gd name="adj1" fmla="val -46235"/>
              <a:gd name="adj2" fmla="val -87116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 läser det ifyllda formuläret och exporterar det till önskad lagringsyta</a:t>
            </a:r>
          </a:p>
        </p:txBody>
      </p:sp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Formulärflöden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06" y="4446524"/>
            <a:ext cx="384297" cy="357975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159665" y="1891725"/>
            <a:ext cx="1232676" cy="1185226"/>
            <a:chOff x="159665" y="1891725"/>
            <a:chExt cx="1232676" cy="1185226"/>
          </a:xfrm>
        </p:grpSpPr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  <p:grpSp>
        <p:nvGrpSpPr>
          <p:cNvPr id="67" name="Grupp 66"/>
          <p:cNvGrpSpPr/>
          <p:nvPr/>
        </p:nvGrpSpPr>
        <p:grpSpPr>
          <a:xfrm>
            <a:off x="159665" y="4847009"/>
            <a:ext cx="1232676" cy="1185226"/>
            <a:chOff x="159665" y="1891725"/>
            <a:chExt cx="1232676" cy="1185226"/>
          </a:xfrm>
        </p:grpSpPr>
        <p:pic>
          <p:nvPicPr>
            <p:cNvPr id="68" name="Bildobjekt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75" name="Bildobjekt 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76" name="Bildobjekt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7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4" grpId="0" animBg="1"/>
      <p:bldP spid="30" grpId="0" animBg="1"/>
      <p:bldP spid="32" grpId="0"/>
      <p:bldP spid="33" grpId="0" animBg="1"/>
      <p:bldP spid="65" grpId="0" animBg="1"/>
      <p:bldP spid="37" grpId="0"/>
      <p:bldP spid="39" grpId="0" animBg="1"/>
      <p:bldP spid="56" grpId="0"/>
      <p:bldP spid="57" grpId="0"/>
      <p:bldP spid="58" grpId="0" animBg="1"/>
      <p:bldP spid="59" grpId="0" animBg="1"/>
      <p:bldP spid="61" grpId="0" animBg="1"/>
      <p:bldP spid="69" grpId="0" animBg="1"/>
      <p:bldP spid="71" grpId="0" animBg="1"/>
      <p:bldP spid="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879488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Förvaltning Formulär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0382344"/>
              </p:ext>
            </p:extLst>
          </p:nvPr>
        </p:nvGraphicFramePr>
        <p:xfrm>
          <a:off x="1524000" y="1565442"/>
          <a:ext cx="6096000" cy="437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 4"/>
          <p:cNvGrpSpPr/>
          <p:nvPr/>
        </p:nvGrpSpPr>
        <p:grpSpPr>
          <a:xfrm>
            <a:off x="4766938" y="5287995"/>
            <a:ext cx="1782216" cy="891108"/>
            <a:chOff x="2156891" y="0"/>
            <a:chExt cx="1782216" cy="891108"/>
          </a:xfrm>
          <a:noFill/>
        </p:grpSpPr>
        <p:sp>
          <p:nvSpPr>
            <p:cNvPr id="6" name="Rektangel 5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ktangel 6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/>
              <a:r>
                <a:rPr lang="sv-SE" sz="1300" dirty="0">
                  <a:solidFill>
                    <a:schemeClr val="accent1"/>
                  </a:solidFill>
                </a:rPr>
                <a:t>Driftförvaltning</a:t>
              </a:r>
            </a:p>
            <a:p>
              <a:pPr algn="ctr"/>
              <a:r>
                <a:rPr lang="sv-SE" sz="1300" dirty="0" err="1">
                  <a:solidFill>
                    <a:schemeClr val="accent1"/>
                  </a:solidFill>
                </a:rPr>
                <a:t>NoGUI</a:t>
              </a:r>
              <a:endParaRPr lang="sv-SE" sz="13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609276" y="5287995"/>
            <a:ext cx="1782216" cy="891108"/>
            <a:chOff x="2156891" y="0"/>
            <a:chExt cx="1782216" cy="891108"/>
          </a:xfrm>
          <a:noFill/>
        </p:grpSpPr>
        <p:sp>
          <p:nvSpPr>
            <p:cNvPr id="9" name="Rektangel 8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ktangel 9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Applikationsförvaltning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Chorus och </a:t>
              </a:r>
              <a:r>
                <a:rPr lang="sv-SE" sz="1300" dirty="0" err="1">
                  <a:solidFill>
                    <a:schemeClr val="accent1"/>
                  </a:solidFill>
                </a:rPr>
                <a:t>Callista</a:t>
              </a:r>
              <a:endParaRPr lang="sv-SE" sz="1300" kern="12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3" name="Rak 12"/>
          <p:cNvCxnSpPr/>
          <p:nvPr/>
        </p:nvCxnSpPr>
        <p:spPr>
          <a:xfrm>
            <a:off x="4572000" y="2460592"/>
            <a:ext cx="0" cy="2213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9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99516" y="1232453"/>
            <a:ext cx="3803036" cy="5141844"/>
          </a:xfr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v-SE" sz="1800" i="1" dirty="0">
                <a:solidFill>
                  <a:schemeClr val="bg1"/>
                </a:solidFill>
              </a:rPr>
              <a:t>Integrerat med vårdsystem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  <a:latin typeface="+mn-lt"/>
                <a:cs typeface="+mn-cs"/>
              </a:rPr>
              <a:t>Cosmic </a:t>
            </a:r>
            <a:r>
              <a:rPr lang="sv-SE" sz="1400" dirty="0">
                <a:solidFill>
                  <a:schemeClr val="accent4"/>
                </a:solidFill>
                <a:latin typeface="+mn-lt"/>
                <a:cs typeface="+mn-cs"/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produktion sedan nov 2018</a:t>
            </a:r>
            <a:endParaRPr lang="sv-SE" sz="1600" dirty="0">
              <a:solidFill>
                <a:schemeClr val="accent4"/>
              </a:solidFill>
              <a:latin typeface="+mn-lt"/>
              <a:cs typeface="+mn-cs"/>
            </a:endParaRP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Uppsala</a:t>
            </a:r>
            <a:r>
              <a:rPr lang="sv-SE" sz="1200" dirty="0">
                <a:solidFill>
                  <a:schemeClr val="bg1"/>
                </a:solidFill>
              </a:rPr>
              <a:t>, Västmanland, Jönköping, Kalmar, Jämtland, </a:t>
            </a:r>
            <a:r>
              <a:rPr lang="sv-SE" sz="1200" dirty="0">
                <a:solidFill>
                  <a:schemeClr val="accent4"/>
                </a:solidFill>
              </a:rPr>
              <a:t>Capio </a:t>
            </a:r>
            <a:r>
              <a:rPr lang="sv-SE" sz="1200" dirty="0" err="1">
                <a:solidFill>
                  <a:schemeClr val="accent4"/>
                </a:solidFill>
              </a:rPr>
              <a:t>St</a:t>
            </a:r>
            <a:r>
              <a:rPr lang="sv-SE" sz="1200" dirty="0">
                <a:solidFill>
                  <a:schemeClr val="accent4"/>
                </a:solidFill>
              </a:rPr>
              <a:t> Göran</a:t>
            </a:r>
            <a:r>
              <a:rPr lang="sv-SE" sz="1200" dirty="0">
                <a:solidFill>
                  <a:schemeClr val="bg1"/>
                </a:solidFill>
              </a:rPr>
              <a:t>, Östergötland, Värmland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Cross/</a:t>
            </a:r>
            <a:r>
              <a:rPr lang="sv-SE" sz="1600" dirty="0" err="1">
                <a:solidFill>
                  <a:schemeClr val="bg1"/>
                </a:solidFill>
              </a:rPr>
              <a:t>EyeDoc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pilotstart 4 dec 2017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dirty="0">
                <a:solidFill>
                  <a:schemeClr val="accent4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Västerbotten, </a:t>
            </a:r>
            <a:r>
              <a:rPr lang="sv-SE" sz="1200" dirty="0">
                <a:solidFill>
                  <a:schemeClr val="accent4"/>
                </a:solidFill>
              </a:rPr>
              <a:t>Västernorrland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Lifecare</a:t>
            </a:r>
            <a:r>
              <a:rPr lang="sv-SE" sz="1600" dirty="0">
                <a:solidFill>
                  <a:schemeClr val="bg1"/>
                </a:solidFill>
              </a:rPr>
              <a:t> Dental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pilotstart vår 2019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dirty="0">
                <a:solidFill>
                  <a:schemeClr val="accent4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Östergötland</a:t>
            </a:r>
            <a:endParaRPr lang="sv-SE" sz="1600" dirty="0">
              <a:solidFill>
                <a:schemeClr val="bg1"/>
              </a:solidFill>
            </a:endParaRP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Melior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VGR</a:t>
            </a:r>
            <a:r>
              <a:rPr lang="sv-SE" sz="1200" dirty="0">
                <a:solidFill>
                  <a:schemeClr val="bg1"/>
                </a:solidFill>
              </a:rPr>
              <a:t>, Skåne, Gävleborg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Provisio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sedan 2015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Gävleborg, Dalarna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Riksstroke </a:t>
            </a:r>
            <a:r>
              <a:rPr lang="sv-SE" sz="1400" dirty="0">
                <a:solidFill>
                  <a:schemeClr val="accent4"/>
                </a:solidFill>
              </a:rPr>
              <a:t>– pilotstart vår 2019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Pasis </a:t>
            </a:r>
            <a:r>
              <a:rPr lang="sv-SE" sz="1400" dirty="0">
                <a:solidFill>
                  <a:schemeClr val="accent4"/>
                </a:solidFill>
              </a:rPr>
              <a:t>– produktion sedan dec 2017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Skåne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Comprima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produktion dec 2017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Skåne</a:t>
            </a:r>
          </a:p>
          <a:p>
            <a:pPr marL="0"/>
            <a:endParaRPr lang="sv-SE" sz="1400" dirty="0">
              <a:solidFill>
                <a:schemeClr val="accent4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131811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Anslutningsläget just nu</a:t>
            </a:r>
            <a:endParaRPr lang="sv-SE" sz="2700" i="1" dirty="0"/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766191" y="1232453"/>
            <a:ext cx="3600000" cy="514184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indent="0">
              <a:spcBef>
                <a:spcPct val="20000"/>
              </a:spcBef>
              <a:spcAft>
                <a:spcPts val="200"/>
              </a:spcAft>
              <a:buFont typeface="Arial" pitchFamily="34" charset="0"/>
              <a:buNone/>
              <a:defRPr sz="2000">
                <a:solidFill>
                  <a:schemeClr val="lt1"/>
                </a:solidFill>
              </a:defRPr>
            </a:lvl1pPr>
            <a:lvl2pPr marL="533400" lvl="1" indent="-1905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sv-SE" sz="1800" i="1" dirty="0">
                <a:solidFill>
                  <a:schemeClr val="bg1"/>
                </a:solidFill>
              </a:rPr>
              <a:t>Fristående personalgränssnittet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Dalarna </a:t>
            </a:r>
            <a:r>
              <a:rPr lang="sv-SE" sz="1200" dirty="0">
                <a:solidFill>
                  <a:schemeClr val="accent4"/>
                </a:solidFill>
              </a:rPr>
              <a:t>– planering pågår</a:t>
            </a:r>
            <a:endParaRPr lang="sv-SE" sz="14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Gävleborg </a:t>
            </a:r>
            <a:r>
              <a:rPr lang="sv-SE" sz="1200" dirty="0">
                <a:solidFill>
                  <a:schemeClr val="accent4"/>
                </a:solidFill>
              </a:rPr>
              <a:t>– pilot pågår</a:t>
            </a:r>
            <a:endParaRPr lang="sv-SE" sz="11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Halland </a:t>
            </a:r>
            <a:r>
              <a:rPr lang="sv-SE" sz="1200" dirty="0">
                <a:solidFill>
                  <a:schemeClr val="accent4"/>
                </a:solidFill>
              </a:rPr>
              <a:t>– forskningsstudie pågår</a:t>
            </a:r>
            <a:endParaRPr lang="sv-SE" sz="14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Jönköping </a:t>
            </a:r>
            <a:r>
              <a:rPr lang="sv-SE" sz="1200" dirty="0">
                <a:solidFill>
                  <a:schemeClr val="accent4"/>
                </a:solidFill>
              </a:rPr>
              <a:t>– planering pågår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Kronoberg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200" dirty="0">
                <a:solidFill>
                  <a:schemeClr val="accent4"/>
                </a:solidFill>
              </a:rPr>
              <a:t>– planering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Skåne </a:t>
            </a:r>
            <a:r>
              <a:rPr lang="sv-SE" sz="1200" dirty="0">
                <a:solidFill>
                  <a:schemeClr val="accent4"/>
                </a:solidFill>
              </a:rPr>
              <a:t>– pilot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SLL </a:t>
            </a:r>
            <a:r>
              <a:rPr lang="sv-SE" sz="1200" dirty="0">
                <a:solidFill>
                  <a:schemeClr val="accent4"/>
                </a:solidFill>
              </a:rPr>
              <a:t>– produktion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Uppsala  </a:t>
            </a:r>
            <a:r>
              <a:rPr lang="sv-SE" sz="1200" dirty="0">
                <a:solidFill>
                  <a:schemeClr val="accent4"/>
                </a:solidFill>
              </a:rPr>
              <a:t>– pilot pågår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Smärtcentrum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Psykiatri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VGR </a:t>
            </a:r>
            <a:r>
              <a:rPr lang="sv-SE" sz="1200" dirty="0">
                <a:solidFill>
                  <a:schemeClr val="accent4"/>
                </a:solidFill>
              </a:rPr>
              <a:t>– planering pågår</a:t>
            </a:r>
            <a:endParaRPr lang="sv-SE" sz="12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Värmland </a:t>
            </a:r>
            <a:r>
              <a:rPr lang="sv-SE" sz="1200" dirty="0">
                <a:solidFill>
                  <a:schemeClr val="accent4"/>
                </a:solidFill>
              </a:rPr>
              <a:t>– pilot startad 28/5--</a:t>
            </a:r>
            <a:endParaRPr lang="sv-SE" sz="12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Västernorrland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r>
              <a:rPr lang="sv-SE" sz="1200" dirty="0">
                <a:solidFill>
                  <a:schemeClr val="accent4"/>
                </a:solidFill>
              </a:rPr>
              <a:t>– pilot planeras</a:t>
            </a:r>
            <a:endParaRPr lang="sv-SE" sz="12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Västmanland </a:t>
            </a:r>
            <a:r>
              <a:rPr lang="sv-SE" sz="1200" dirty="0">
                <a:solidFill>
                  <a:schemeClr val="accent4"/>
                </a:solidFill>
              </a:rPr>
              <a:t>– pilot planeras</a:t>
            </a:r>
            <a:endParaRPr lang="sv-SE" sz="14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Örebro </a:t>
            </a:r>
            <a:r>
              <a:rPr lang="sv-SE" sz="1200" dirty="0">
                <a:solidFill>
                  <a:schemeClr val="accent4"/>
                </a:solidFill>
              </a:rPr>
              <a:t>– pilot genomförd, avslutad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Östergötland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200" dirty="0">
                <a:solidFill>
                  <a:schemeClr val="accent4"/>
                </a:solidFill>
              </a:rPr>
              <a:t>– planering pågår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E8A59E7-2F10-AF4C-9A06-78633FB447CD}"/>
              </a:ext>
            </a:extLst>
          </p:cNvPr>
          <p:cNvSpPr/>
          <p:nvPr/>
        </p:nvSpPr>
        <p:spPr>
          <a:xfrm>
            <a:off x="1680905" y="750333"/>
            <a:ext cx="6736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91E42"/>
                </a:solidFill>
                <a:latin typeface="-apple-system"/>
              </a:rPr>
              <a:t>15 regioner i </a:t>
            </a:r>
            <a:r>
              <a:rPr lang="sv-SE" dirty="0" err="1">
                <a:solidFill>
                  <a:srgbClr val="091E42"/>
                </a:solidFill>
                <a:latin typeface="-apple-system"/>
              </a:rPr>
              <a:t>prod</a:t>
            </a:r>
            <a:r>
              <a:rPr lang="sv-SE" dirty="0">
                <a:solidFill>
                  <a:srgbClr val="091E42"/>
                </a:solidFill>
                <a:latin typeface="-apple-system"/>
              </a:rPr>
              <a:t>/test, 4 kvalitetsregister i </a:t>
            </a:r>
            <a:r>
              <a:rPr lang="sv-SE" dirty="0" err="1">
                <a:solidFill>
                  <a:srgbClr val="091E42"/>
                </a:solidFill>
                <a:latin typeface="-apple-system"/>
              </a:rPr>
              <a:t>prod</a:t>
            </a:r>
            <a:r>
              <a:rPr lang="sv-SE" dirty="0">
                <a:solidFill>
                  <a:srgbClr val="091E42"/>
                </a:solidFill>
                <a:latin typeface="-apple-system"/>
              </a:rPr>
              <a:t>/planering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611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”Design”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7681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B295FE9-5DF0-824B-B168-142D2700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37" y="120642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i="1" dirty="0">
                <a:hlinkClick r:id="rId2"/>
              </a:rPr>
              <a:t>https://personal.formular.1177.se</a:t>
            </a:r>
            <a:endParaRPr lang="sv-SE" i="1" dirty="0"/>
          </a:p>
        </p:txBody>
      </p:sp>
      <p:pic>
        <p:nvPicPr>
          <p:cNvPr id="5" name="Bildobjekt 4" descr="En bild som visar skärmbild&#10;&#10;&#10;&#10;Automatiskt genererad beskrivning">
            <a:extLst>
              <a:ext uri="{FF2B5EF4-FFF2-40B4-BE49-F238E27FC236}">
                <a16:creationId xmlns:a16="http://schemas.microsoft.com/office/drawing/2014/main" id="{F779AB66-CCBA-B14F-BB1A-1CF8E52CC6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6"/>
          <a:stretch/>
        </p:blipFill>
        <p:spPr>
          <a:xfrm>
            <a:off x="908972" y="933539"/>
            <a:ext cx="7326057" cy="5884067"/>
          </a:xfrm>
          <a:prstGeom prst="rect">
            <a:avLst/>
          </a:prstGeom>
        </p:spPr>
      </p:pic>
      <p:sp>
        <p:nvSpPr>
          <p:cNvPr id="6" name="Ellips 5">
            <a:hlinkClick r:id="rId4"/>
            <a:extLst>
              <a:ext uri="{FF2B5EF4-FFF2-40B4-BE49-F238E27FC236}">
                <a16:creationId xmlns:a16="http://schemas.microsoft.com/office/drawing/2014/main" id="{480859D4-5172-EC4F-B8FE-43F90FFC30AC}"/>
              </a:ext>
            </a:extLst>
          </p:cNvPr>
          <p:cNvSpPr/>
          <p:nvPr/>
        </p:nvSpPr>
        <p:spPr>
          <a:xfrm>
            <a:off x="7006853" y="5964863"/>
            <a:ext cx="1350335" cy="5635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53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781503" y="40929"/>
            <a:ext cx="7288357" cy="836613"/>
          </a:xfrm>
        </p:spPr>
        <p:txBody>
          <a:bodyPr>
            <a:normAutofit fontScale="90000"/>
          </a:bodyPr>
          <a:lstStyle/>
          <a:p>
            <a:r>
              <a:rPr lang="sv-SE" dirty="0"/>
              <a:t>Formulärmallar skapas på respektive enhet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676D52-537A-AD46-AEA8-C590D6EE4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/>
          <a:stretch/>
        </p:blipFill>
        <p:spPr>
          <a:xfrm>
            <a:off x="74141" y="1490089"/>
            <a:ext cx="8995719" cy="38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5685936-72FB-954A-BEDE-BA71010A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086" y="0"/>
            <a:ext cx="7339914" cy="836613"/>
          </a:xfrm>
        </p:spPr>
        <p:txBody>
          <a:bodyPr>
            <a:noAutofit/>
          </a:bodyPr>
          <a:lstStyle/>
          <a:p>
            <a:r>
              <a:rPr lang="sv-SE" sz="2800" dirty="0"/>
              <a:t>Formulär innehåller </a:t>
            </a:r>
            <a:br>
              <a:rPr lang="sv-SE" sz="2800" dirty="0"/>
            </a:br>
            <a:r>
              <a:rPr lang="sv-SE" sz="2800" dirty="0"/>
              <a:t>frågetyper, text, bilder, länkar, och villkorstext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3FC044-EFA5-2448-8D97-24A01483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635"/>
            <a:ext cx="9144000" cy="55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4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BC07007-1DD0-364C-A457-79626466A219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9 olika frågetyper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117C43-882C-CF4C-9689-02AC58140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8" y="1075038"/>
            <a:ext cx="8204326" cy="51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18185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MALL QUATTROPORTE">
  <a:themeElements>
    <a:clrScheme name="QP">
      <a:dk1>
        <a:sysClr val="windowText" lastClr="000000"/>
      </a:dk1>
      <a:lt1>
        <a:sysClr val="window" lastClr="FFFFFF"/>
      </a:lt1>
      <a:dk2>
        <a:srgbClr val="313131"/>
      </a:dk2>
      <a:lt2>
        <a:srgbClr val="E7E6E6"/>
      </a:lt2>
      <a:accent1>
        <a:srgbClr val="E85C24"/>
      </a:accent1>
      <a:accent2>
        <a:srgbClr val="94C13D"/>
      </a:accent2>
      <a:accent3>
        <a:srgbClr val="FEC90A"/>
      </a:accent3>
      <a:accent4>
        <a:srgbClr val="AEABAB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QP">
      <a:majorFont>
        <a:latin typeface="Glober SemiBold"/>
        <a:ea typeface=""/>
        <a:cs typeface=""/>
      </a:majorFont>
      <a:minorFont>
        <a:latin typeface="Glober Regular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F8AC1D51-54D0-4B75-8B46-02F0F7471CA2}" vid="{63F1E40E-EAE3-4BEE-B748-D8750B8E39E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1177 Vårdguiden">
  <a:themeElements>
    <a:clrScheme name="1177 Vårdguiden">
      <a:dk1>
        <a:srgbClr val="000000"/>
      </a:dk1>
      <a:lt1>
        <a:sysClr val="window" lastClr="FFFFFF"/>
      </a:lt1>
      <a:dk2>
        <a:srgbClr val="AA112C"/>
      </a:dk2>
      <a:lt2>
        <a:srgbClr val="FFFFFF"/>
      </a:lt2>
      <a:accent1>
        <a:srgbClr val="4A9B00"/>
      </a:accent1>
      <a:accent2>
        <a:srgbClr val="439DB8"/>
      </a:accent2>
      <a:accent3>
        <a:srgbClr val="D2D4CE"/>
      </a:accent3>
      <a:accent4>
        <a:srgbClr val="FFD522"/>
      </a:accent4>
      <a:accent5>
        <a:srgbClr val="9070A9"/>
      </a:accent5>
      <a:accent6>
        <a:srgbClr val="F4DCDB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1177 Vårdguiden</Template>
  <TotalTime>49431</TotalTime>
  <Words>1238</Words>
  <Application>Microsoft Macintosh PowerPoint</Application>
  <PresentationFormat>Bildspel på skärmen (4:3)</PresentationFormat>
  <Paragraphs>255</Paragraphs>
  <Slides>30</Slides>
  <Notes>7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30</vt:i4>
      </vt:variant>
    </vt:vector>
  </HeadingPairs>
  <TitlesOfParts>
    <vt:vector size="39" baseType="lpstr">
      <vt:lpstr>-apple-system</vt:lpstr>
      <vt:lpstr>Arial</vt:lpstr>
      <vt:lpstr>Calibri</vt:lpstr>
      <vt:lpstr>Gill Sans Light</vt:lpstr>
      <vt:lpstr>Glober Regular</vt:lpstr>
      <vt:lpstr>Anpassad formgivning</vt:lpstr>
      <vt:lpstr>PPT MALL QUATTROPORTE</vt:lpstr>
      <vt:lpstr>1_Anpassad formgivning</vt:lpstr>
      <vt:lpstr>1_1177 Vårdguiden</vt:lpstr>
      <vt:lpstr>Formulär inom 1177</vt:lpstr>
      <vt:lpstr>Vad är Formulär inom 1177  Vårdguidens e-tjänster?</vt:lpstr>
      <vt:lpstr>PowerPoint-presentation</vt:lpstr>
      <vt:lpstr>Anslutningsläget just nu</vt:lpstr>
      <vt:lpstr>Fristående tjänsten ”Design”  - personalgränssnitt</vt:lpstr>
      <vt:lpstr>https://personal.formular.1177.se</vt:lpstr>
      <vt:lpstr>Formulärmallar skapas på respektive enhet</vt:lpstr>
      <vt:lpstr>Formulär innehåller  frågetyper, text, bilder, länkar, och villkorstext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Fristående tjänsten ”Uppföljning”  - personalgränssnitt</vt:lpstr>
      <vt:lpstr>PowerPoint-presentation</vt:lpstr>
      <vt:lpstr>PowerPoint-presentation</vt:lpstr>
      <vt:lpstr>TACK! </vt:lpstr>
      <vt:lpstr>Appendix</vt:lpstr>
      <vt:lpstr>Begreppsförklaring</vt:lpstr>
      <vt:lpstr>Anslutning till Formulär</vt:lpstr>
      <vt:lpstr>PowerPoint-presentation</vt:lpstr>
      <vt:lpstr>PowerPoint-presentation</vt:lpstr>
      <vt:lpstr>PowerPoint-presentation</vt:lpstr>
      <vt:lpstr>Förvaltning Formulär</vt:lpstr>
    </vt:vector>
  </TitlesOfParts>
  <Company>SLL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Mannberg(7pz6)</dc:creator>
  <cp:lastModifiedBy>Jenny weijnitz</cp:lastModifiedBy>
  <cp:revision>918</cp:revision>
  <cp:lastPrinted>2018-05-04T14:26:05Z</cp:lastPrinted>
  <dcterms:created xsi:type="dcterms:W3CDTF">2013-11-22T15:29:19Z</dcterms:created>
  <dcterms:modified xsi:type="dcterms:W3CDTF">2019-03-08T16:13:53Z</dcterms:modified>
</cp:coreProperties>
</file>