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handoutMasterIdLst>
    <p:handoutMasterId r:id="rId32"/>
  </p:handoutMasterIdLst>
  <p:sldIdLst>
    <p:sldId id="1898" r:id="rId5"/>
    <p:sldId id="1901" r:id="rId6"/>
    <p:sldId id="1921" r:id="rId7"/>
    <p:sldId id="1902" r:id="rId8"/>
    <p:sldId id="1903" r:id="rId9"/>
    <p:sldId id="1904" r:id="rId10"/>
    <p:sldId id="1905" r:id="rId11"/>
    <p:sldId id="1906" r:id="rId12"/>
    <p:sldId id="260" r:id="rId13"/>
    <p:sldId id="307" r:id="rId14"/>
    <p:sldId id="1909" r:id="rId15"/>
    <p:sldId id="1923" r:id="rId16"/>
    <p:sldId id="1924" r:id="rId17"/>
    <p:sldId id="1922" r:id="rId18"/>
    <p:sldId id="1910" r:id="rId19"/>
    <p:sldId id="1911" r:id="rId20"/>
    <p:sldId id="1912" r:id="rId21"/>
    <p:sldId id="1913" r:id="rId22"/>
    <p:sldId id="1914" r:id="rId23"/>
    <p:sldId id="1915" r:id="rId24"/>
    <p:sldId id="1916" r:id="rId25"/>
    <p:sldId id="1917" r:id="rId26"/>
    <p:sldId id="1919" r:id="rId27"/>
    <p:sldId id="1918" r:id="rId28"/>
    <p:sldId id="1920" r:id="rId29"/>
    <p:sldId id="261" r:id="rId3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ktioner" id="{6E6E6ECD-356C-4D49-9D22-22C3E7AF66C1}">
          <p14:sldIdLst/>
        </p14:section>
        <p14:section name="Presentation" id="{B972C155-D5BF-46A7-B591-A42909CFC1FA}">
          <p14:sldIdLst>
            <p14:sldId id="1898"/>
            <p14:sldId id="1901"/>
            <p14:sldId id="1921"/>
            <p14:sldId id="1902"/>
            <p14:sldId id="1903"/>
            <p14:sldId id="1904"/>
            <p14:sldId id="1905"/>
            <p14:sldId id="1906"/>
            <p14:sldId id="260"/>
            <p14:sldId id="307"/>
            <p14:sldId id="1909"/>
            <p14:sldId id="1923"/>
            <p14:sldId id="1924"/>
            <p14:sldId id="1922"/>
            <p14:sldId id="1910"/>
            <p14:sldId id="1911"/>
            <p14:sldId id="1912"/>
            <p14:sldId id="1913"/>
            <p14:sldId id="1914"/>
            <p14:sldId id="1915"/>
            <p14:sldId id="1916"/>
            <p14:sldId id="1917"/>
            <p14:sldId id="1919"/>
            <p14:sldId id="1918"/>
            <p14:sldId id="1920"/>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A9D30-BCFB-8C37-B265-83C4CFEB4D02}" v="59" dt="2023-02-06T11:25:13.386"/>
    <p1510:client id="{17881639-FAD3-4473-92D8-AD1EAF45DD58}" v="36" dt="2023-02-06T14:40:53.661"/>
    <p1510:client id="{1BD4123A-A1C3-3270-CB1D-162428804F22}" v="160" dt="2023-02-06T13:57:44.636"/>
    <p1510:client id="{63249980-3D73-4A43-86CC-8457DA353E0B}" v="28" dt="2023-02-06T09:36:03.305"/>
    <p1510:client id="{C51CB1FA-7F3D-9693-24D3-2802749AC4D9}" v="49" dt="2023-02-08T15:59:30.504"/>
    <p1510:client id="{C8F5B4BE-2152-CA42-89E0-81CA963836C2}" v="31" dt="2023-02-06T11:41:35.611"/>
    <p1510:client id="{CAF369AC-4D2F-9DCF-04A2-40D6B5A2316D}" v="170" dt="2023-02-06T10:13:49.092"/>
    <p1510:client id="{DFB9E925-FC3F-0F93-84EC-E41EAA9CDC2A}" v="3" dt="2023-02-06T08:12:34.386"/>
    <p1510:client id="{F3283924-00AD-667E-FFC8-5A5E4DF93B42}" v="161" vWet="162" dt="2023-02-06T08:47:35.550"/>
    <p1510:client id="{F9468F80-7F3A-F90A-7B3E-A5EB9CDB7309}" v="239" dt="2023-02-06T14:37:47.430"/>
  </p1510:revLst>
</p1510:revInfo>
</file>

<file path=ppt/tableStyles.xml><?xml version="1.0" encoding="utf-8"?>
<a:tblStyleLst xmlns:a="http://schemas.openxmlformats.org/drawingml/2006/main" def="{69012ECD-51FC-41F1-AA8D-1B2483CD663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llanmörkt format 1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36" d="100"/>
          <a:sy n="36" d="100"/>
        </p:scale>
        <p:origin x="1004" y="5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https://ineraab.sharepoint.com/sites/TeamSamverkanIntygstjanster-Skatteverket/Delade%20dokument/Skatteverket/Statistik%20D&#246;dsbevis%20och%20D&#246;dsorsaksintyg.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sv-SE"/>
              <a:t>Skickade dödsbevis och dödsorsaksintyg Webcert</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sv-SE"/>
        </a:p>
      </c:txPr>
    </c:title>
    <c:autoTitleDeleted val="0"/>
    <c:plotArea>
      <c:layout/>
      <c:lineChart>
        <c:grouping val="standard"/>
        <c:varyColors val="0"/>
        <c:ser>
          <c:idx val="0"/>
          <c:order val="0"/>
          <c:tx>
            <c:strRef>
              <c:f>Sammanställning!$C$3</c:f>
              <c:strCache>
                <c:ptCount val="1"/>
                <c:pt idx="0">
                  <c:v>Dödsbevis</c:v>
                </c:pt>
              </c:strCache>
            </c:strRef>
          </c:tx>
          <c:spPr>
            <a:ln w="31750"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multiLvlStrRef>
              <c:f>Sammanställning!$A$13:$B$24</c:f>
              <c:multiLvlStrCache>
                <c:ptCount val="12"/>
                <c:lvl>
                  <c:pt idx="0">
                    <c:v>januari</c:v>
                  </c:pt>
                  <c:pt idx="1">
                    <c:v>februari</c:v>
                  </c:pt>
                  <c:pt idx="2">
                    <c:v>mars</c:v>
                  </c:pt>
                  <c:pt idx="3">
                    <c:v>april</c:v>
                  </c:pt>
                  <c:pt idx="4">
                    <c:v>maj</c:v>
                  </c:pt>
                  <c:pt idx="5">
                    <c:v>juni</c:v>
                  </c:pt>
                  <c:pt idx="6">
                    <c:v>juli</c:v>
                  </c:pt>
                  <c:pt idx="7">
                    <c:v>augusti</c:v>
                  </c:pt>
                  <c:pt idx="8">
                    <c:v>september</c:v>
                  </c:pt>
                  <c:pt idx="9">
                    <c:v>oktober</c:v>
                  </c:pt>
                  <c:pt idx="10">
                    <c:v>november</c:v>
                  </c:pt>
                  <c:pt idx="11">
                    <c:v>december</c:v>
                  </c:pt>
                </c:lvl>
                <c:lvl>
                  <c:pt idx="0">
                    <c:v>2022</c:v>
                  </c:pt>
                </c:lvl>
              </c:multiLvlStrCache>
              <c:extLst/>
            </c:multiLvlStrRef>
          </c:cat>
          <c:val>
            <c:numRef>
              <c:f>Sammanställning!$C$13:$C$24</c:f>
              <c:numCache>
                <c:formatCode>General</c:formatCode>
                <c:ptCount val="12"/>
                <c:pt idx="0">
                  <c:v>4602</c:v>
                </c:pt>
                <c:pt idx="1">
                  <c:v>4321</c:v>
                </c:pt>
                <c:pt idx="2">
                  <c:v>4570</c:v>
                </c:pt>
                <c:pt idx="3">
                  <c:v>4710</c:v>
                </c:pt>
                <c:pt idx="4">
                  <c:v>5099</c:v>
                </c:pt>
                <c:pt idx="5">
                  <c:v>5218</c:v>
                </c:pt>
                <c:pt idx="6">
                  <c:v>5398</c:v>
                </c:pt>
                <c:pt idx="7">
                  <c:v>5970</c:v>
                </c:pt>
                <c:pt idx="8">
                  <c:v>5864</c:v>
                </c:pt>
                <c:pt idx="9">
                  <c:v>6373</c:v>
                </c:pt>
                <c:pt idx="10">
                  <c:v>6569</c:v>
                </c:pt>
                <c:pt idx="11">
                  <c:v>8275</c:v>
                </c:pt>
              </c:numCache>
              <c:extLst/>
            </c:numRef>
          </c:val>
          <c:smooth val="0"/>
          <c:extLst>
            <c:ext xmlns:c16="http://schemas.microsoft.com/office/drawing/2014/chart" uri="{C3380CC4-5D6E-409C-BE32-E72D297353CC}">
              <c16:uniqueId val="{00000000-FE45-44F4-9623-CCFD33146F2D}"/>
            </c:ext>
          </c:extLst>
        </c:ser>
        <c:ser>
          <c:idx val="1"/>
          <c:order val="1"/>
          <c:tx>
            <c:strRef>
              <c:f>Sammanställning!$D$3</c:f>
              <c:strCache>
                <c:ptCount val="1"/>
                <c:pt idx="0">
                  <c:v>Dödsorsaksintyg</c:v>
                </c:pt>
              </c:strCache>
            </c:strRef>
          </c:tx>
          <c:spPr>
            <a:ln w="31750" cap="rnd">
              <a:solidFill>
                <a:srgbClr val="40775E"/>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solidFill>
                    <a:latin typeface="+mn-lt"/>
                    <a:ea typeface="+mn-ea"/>
                    <a:cs typeface="+mn-cs"/>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multiLvlStrRef>
              <c:f>Sammanställning!$A$13:$B$24</c:f>
              <c:multiLvlStrCache>
                <c:ptCount val="12"/>
                <c:lvl>
                  <c:pt idx="0">
                    <c:v>januari</c:v>
                  </c:pt>
                  <c:pt idx="1">
                    <c:v>februari</c:v>
                  </c:pt>
                  <c:pt idx="2">
                    <c:v>mars</c:v>
                  </c:pt>
                  <c:pt idx="3">
                    <c:v>april</c:v>
                  </c:pt>
                  <c:pt idx="4">
                    <c:v>maj</c:v>
                  </c:pt>
                  <c:pt idx="5">
                    <c:v>juni</c:v>
                  </c:pt>
                  <c:pt idx="6">
                    <c:v>juli</c:v>
                  </c:pt>
                  <c:pt idx="7">
                    <c:v>augusti</c:v>
                  </c:pt>
                  <c:pt idx="8">
                    <c:v>september</c:v>
                  </c:pt>
                  <c:pt idx="9">
                    <c:v>oktober</c:v>
                  </c:pt>
                  <c:pt idx="10">
                    <c:v>november</c:v>
                  </c:pt>
                  <c:pt idx="11">
                    <c:v>december</c:v>
                  </c:pt>
                </c:lvl>
                <c:lvl>
                  <c:pt idx="0">
                    <c:v>2022</c:v>
                  </c:pt>
                </c:lvl>
              </c:multiLvlStrCache>
              <c:extLst/>
            </c:multiLvlStrRef>
          </c:cat>
          <c:val>
            <c:numRef>
              <c:f>Sammanställning!$D$13:$D$24</c:f>
              <c:numCache>
                <c:formatCode>0</c:formatCode>
                <c:ptCount val="12"/>
                <c:pt idx="0">
                  <c:v>4202</c:v>
                </c:pt>
                <c:pt idx="1">
                  <c:v>3982</c:v>
                </c:pt>
                <c:pt idx="2">
                  <c:v>4494</c:v>
                </c:pt>
                <c:pt idx="3">
                  <c:v>4347</c:v>
                </c:pt>
                <c:pt idx="4">
                  <c:v>4868</c:v>
                </c:pt>
                <c:pt idx="5">
                  <c:v>5060</c:v>
                </c:pt>
                <c:pt idx="6">
                  <c:v>4776</c:v>
                </c:pt>
                <c:pt idx="7">
                  <c:v>5532</c:v>
                </c:pt>
                <c:pt idx="8">
                  <c:v>5664</c:v>
                </c:pt>
                <c:pt idx="9">
                  <c:v>5963</c:v>
                </c:pt>
                <c:pt idx="10">
                  <c:v>6434</c:v>
                </c:pt>
                <c:pt idx="11">
                  <c:v>7533</c:v>
                </c:pt>
              </c:numCache>
              <c:extLst/>
            </c:numRef>
          </c:val>
          <c:smooth val="0"/>
          <c:extLst>
            <c:ext xmlns:c16="http://schemas.microsoft.com/office/drawing/2014/chart" uri="{C3380CC4-5D6E-409C-BE32-E72D297353CC}">
              <c16:uniqueId val="{00000001-FE45-44F4-9623-CCFD33146F2D}"/>
            </c:ext>
          </c:extLst>
        </c:ser>
        <c:dLbls>
          <c:dLblPos val="ctr"/>
          <c:showLegendKey val="0"/>
          <c:showVal val="1"/>
          <c:showCatName val="0"/>
          <c:showSerName val="0"/>
          <c:showPercent val="0"/>
          <c:showBubbleSize val="0"/>
        </c:dLbls>
        <c:smooth val="0"/>
        <c:axId val="1005185791"/>
        <c:axId val="1005185375"/>
      </c:lineChart>
      <c:catAx>
        <c:axId val="1005185791"/>
        <c:scaling>
          <c:orientation val="minMax"/>
        </c:scaling>
        <c:delete val="0"/>
        <c:axPos val="b"/>
        <c:numFmt formatCode="General" sourceLinked="1"/>
        <c:majorTickMark val="out"/>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sv-SE"/>
          </a:p>
        </c:txPr>
        <c:crossAx val="1005185375"/>
        <c:crosses val="autoZero"/>
        <c:auto val="1"/>
        <c:lblAlgn val="ctr"/>
        <c:lblOffset val="100"/>
        <c:noMultiLvlLbl val="0"/>
      </c:catAx>
      <c:valAx>
        <c:axId val="1005185375"/>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sv-SE"/>
          </a:p>
        </c:txPr>
        <c:crossAx val="10051857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pivotSource>
    <c:name>[Mall statistik makulerade Dödsbevis.xlsx]Pivot2!Pivottabell5</c:name>
    <c:fmtId val="6"/>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4.4444242715338152E-2"/>
          <c:y val="1.774587948016812E-2"/>
          <c:w val="0.94130665586033313"/>
          <c:h val="0.68537875351723887"/>
        </c:manualLayout>
      </c:layout>
      <c:barChart>
        <c:barDir val="col"/>
        <c:grouping val="clustered"/>
        <c:varyColors val="0"/>
        <c:ser>
          <c:idx val="0"/>
          <c:order val="0"/>
          <c:tx>
            <c:strRef>
              <c:f>Pivot2!$B$3</c:f>
              <c:strCache>
                <c:ptCount val="1"/>
                <c:pt idx="0">
                  <c:v>Summa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Pivot2!$A$4:$A$20</c:f>
              <c:strCache>
                <c:ptCount val="16"/>
                <c:pt idx="0">
                  <c:v>Region Blekinge</c:v>
                </c:pt>
                <c:pt idx="1">
                  <c:v>Region Dalarna</c:v>
                </c:pt>
                <c:pt idx="2">
                  <c:v>Region Gävleborg</c:v>
                </c:pt>
                <c:pt idx="3">
                  <c:v>Region Jönköping</c:v>
                </c:pt>
                <c:pt idx="4">
                  <c:v>Region Kalmar</c:v>
                </c:pt>
                <c:pt idx="5">
                  <c:v>Region Norrbotten</c:v>
                </c:pt>
                <c:pt idx="6">
                  <c:v>Region Skåne</c:v>
                </c:pt>
                <c:pt idx="7">
                  <c:v>Region Stockholm</c:v>
                </c:pt>
                <c:pt idx="8">
                  <c:v>Region Uppsala</c:v>
                </c:pt>
                <c:pt idx="9">
                  <c:v>Region Värmland</c:v>
                </c:pt>
                <c:pt idx="10">
                  <c:v>Region Västernorrland</c:v>
                </c:pt>
                <c:pt idx="11">
                  <c:v>Region Örebro</c:v>
                </c:pt>
                <c:pt idx="12">
                  <c:v>Region Östergötland</c:v>
                </c:pt>
                <c:pt idx="13">
                  <c:v>Västra götalandsregionen</c:v>
                </c:pt>
                <c:pt idx="14">
                  <c:v>Region Halland</c:v>
                </c:pt>
                <c:pt idx="15">
                  <c:v>Region Västmanland</c:v>
                </c:pt>
              </c:strCache>
            </c:strRef>
          </c:cat>
          <c:val>
            <c:numRef>
              <c:f>Pivot2!$B$4:$B$20</c:f>
              <c:numCache>
                <c:formatCode>General</c:formatCode>
                <c:ptCount val="16"/>
                <c:pt idx="0">
                  <c:v>2</c:v>
                </c:pt>
                <c:pt idx="1">
                  <c:v>3</c:v>
                </c:pt>
                <c:pt idx="2">
                  <c:v>2</c:v>
                </c:pt>
                <c:pt idx="3">
                  <c:v>6</c:v>
                </c:pt>
                <c:pt idx="4">
                  <c:v>4</c:v>
                </c:pt>
                <c:pt idx="5">
                  <c:v>9</c:v>
                </c:pt>
                <c:pt idx="6">
                  <c:v>33</c:v>
                </c:pt>
                <c:pt idx="7">
                  <c:v>3</c:v>
                </c:pt>
                <c:pt idx="8">
                  <c:v>1</c:v>
                </c:pt>
                <c:pt idx="9">
                  <c:v>2</c:v>
                </c:pt>
                <c:pt idx="10">
                  <c:v>5</c:v>
                </c:pt>
                <c:pt idx="11">
                  <c:v>4</c:v>
                </c:pt>
                <c:pt idx="12">
                  <c:v>5</c:v>
                </c:pt>
                <c:pt idx="13">
                  <c:v>12</c:v>
                </c:pt>
                <c:pt idx="14">
                  <c:v>4</c:v>
                </c:pt>
                <c:pt idx="15">
                  <c:v>3</c:v>
                </c:pt>
              </c:numCache>
            </c:numRef>
          </c:val>
          <c:extLst>
            <c:ext xmlns:c16="http://schemas.microsoft.com/office/drawing/2014/chart" uri="{C3380CC4-5D6E-409C-BE32-E72D297353CC}">
              <c16:uniqueId val="{00000000-EC44-4505-98EA-D641C05B55F4}"/>
            </c:ext>
          </c:extLst>
        </c:ser>
        <c:dLbls>
          <c:showLegendKey val="0"/>
          <c:showVal val="0"/>
          <c:showCatName val="0"/>
          <c:showSerName val="0"/>
          <c:showPercent val="0"/>
          <c:showBubbleSize val="0"/>
        </c:dLbls>
        <c:gapWidth val="219"/>
        <c:overlap val="-27"/>
        <c:axId val="307767727"/>
        <c:axId val="307768143"/>
      </c:barChart>
      <c:catAx>
        <c:axId val="307767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07768143"/>
        <c:crosses val="autoZero"/>
        <c:auto val="1"/>
        <c:lblAlgn val="ctr"/>
        <c:lblOffset val="100"/>
        <c:noMultiLvlLbl val="0"/>
      </c:catAx>
      <c:valAx>
        <c:axId val="3077681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0776772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1">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7B9661-C574-4422-A8FE-5867FDA36121}" type="doc">
      <dgm:prSet loTypeId="urn:microsoft.com/office/officeart/2009/3/layout/IncreasingArrowsProcess" loCatId="process" qsTypeId="urn:microsoft.com/office/officeart/2005/8/quickstyle/simple3" qsCatId="simple" csTypeId="urn:microsoft.com/office/officeart/2005/8/colors/colorful1" csCatId="colorful" phldr="1"/>
      <dgm:spPr/>
      <dgm:t>
        <a:bodyPr/>
        <a:lstStyle/>
        <a:p>
          <a:endParaRPr lang="sv-SE"/>
        </a:p>
      </dgm:t>
    </dgm:pt>
    <dgm:pt modelId="{57E5F929-9674-4EEF-9C02-F6984D68916D}">
      <dgm:prSet phldrT="[Text]"/>
      <dgm:spPr/>
      <dgm:t>
        <a:bodyPr/>
        <a:lstStyle/>
        <a:p>
          <a:r>
            <a:rPr lang="sv-SE"/>
            <a:t>Jan 2023</a:t>
          </a:r>
        </a:p>
      </dgm:t>
    </dgm:pt>
    <dgm:pt modelId="{FC5D3A22-4064-4DD3-9030-FC5370A59671}" type="parTrans" cxnId="{699BFF7E-0EC9-4C43-89D4-9764643719C0}">
      <dgm:prSet/>
      <dgm:spPr/>
      <dgm:t>
        <a:bodyPr/>
        <a:lstStyle/>
        <a:p>
          <a:endParaRPr lang="sv-SE"/>
        </a:p>
      </dgm:t>
    </dgm:pt>
    <dgm:pt modelId="{364BF409-333A-4561-A555-908C1C2160A0}" type="sibTrans" cxnId="{699BFF7E-0EC9-4C43-89D4-9764643719C0}">
      <dgm:prSet/>
      <dgm:spPr/>
      <dgm:t>
        <a:bodyPr/>
        <a:lstStyle/>
        <a:p>
          <a:endParaRPr lang="sv-SE"/>
        </a:p>
      </dgm:t>
    </dgm:pt>
    <dgm:pt modelId="{3E64406A-AA1F-437E-BB53-51C78FE1956D}">
      <dgm:prSet phldrT="[Text]"/>
      <dgm:spPr/>
      <dgm:t>
        <a:bodyPr/>
        <a:lstStyle/>
        <a:p>
          <a:r>
            <a:rPr lang="sv-SE" b="1" i="0" err="1"/>
            <a:t>Webcert</a:t>
          </a:r>
          <a:r>
            <a:rPr lang="sv-SE" b="1" i="0"/>
            <a:t> Fristående </a:t>
          </a:r>
          <a:r>
            <a:rPr lang="sv-SE" b="0" i="0"/>
            <a:t>erbjuder inloggning utöver </a:t>
          </a:r>
          <a:r>
            <a:rPr lang="sv-SE" b="0" i="0" err="1"/>
            <a:t>NetID</a:t>
          </a:r>
          <a:r>
            <a:rPr lang="sv-SE" b="0" i="0"/>
            <a:t> även med SITHS Minidriver för Windows, SITHS eID-</a:t>
          </a:r>
          <a:r>
            <a:rPr lang="sv-SE" b="0" i="0" err="1"/>
            <a:t>app</a:t>
          </a:r>
          <a:r>
            <a:rPr lang="sv-SE" b="0" i="0"/>
            <a:t> för Windows, samt Mobilt SITHS.</a:t>
          </a:r>
          <a:r>
            <a:rPr lang="sv-SE" b="0" i="0" baseline="30000"/>
            <a:t>3</a:t>
          </a:r>
          <a:endParaRPr lang="sv-SE" b="1" baseline="0"/>
        </a:p>
      </dgm:t>
    </dgm:pt>
    <dgm:pt modelId="{FDE12278-4F6C-4C49-83CA-AC58E2AFCCB4}" type="parTrans" cxnId="{0C60C3E8-2D84-459E-9CFE-6B8438FAAC58}">
      <dgm:prSet/>
      <dgm:spPr/>
      <dgm:t>
        <a:bodyPr/>
        <a:lstStyle/>
        <a:p>
          <a:endParaRPr lang="sv-SE"/>
        </a:p>
      </dgm:t>
    </dgm:pt>
    <dgm:pt modelId="{814845A4-730B-490F-A20C-D1CEA360EB80}" type="sibTrans" cxnId="{0C60C3E8-2D84-459E-9CFE-6B8438FAAC58}">
      <dgm:prSet/>
      <dgm:spPr/>
      <dgm:t>
        <a:bodyPr/>
        <a:lstStyle/>
        <a:p>
          <a:endParaRPr lang="sv-SE"/>
        </a:p>
      </dgm:t>
    </dgm:pt>
    <dgm:pt modelId="{9DF60997-E98B-48A8-98A1-E477C58EA131}">
      <dgm:prSet phldrT="[Text]"/>
      <dgm:spPr/>
      <dgm:t>
        <a:bodyPr/>
        <a:lstStyle/>
        <a:p>
          <a:r>
            <a:rPr lang="sv-SE"/>
            <a:t>Juni 2023</a:t>
          </a:r>
        </a:p>
      </dgm:t>
    </dgm:pt>
    <dgm:pt modelId="{39075858-DF45-47AC-87F7-C4F295714CB8}" type="parTrans" cxnId="{B663C526-AFD4-4C90-BEC9-5ED0AFCA1611}">
      <dgm:prSet/>
      <dgm:spPr/>
      <dgm:t>
        <a:bodyPr/>
        <a:lstStyle/>
        <a:p>
          <a:endParaRPr lang="sv-SE"/>
        </a:p>
      </dgm:t>
    </dgm:pt>
    <dgm:pt modelId="{66413934-7166-49C8-9A7E-CED1F323F2DA}" type="sibTrans" cxnId="{B663C526-AFD4-4C90-BEC9-5ED0AFCA1611}">
      <dgm:prSet/>
      <dgm:spPr/>
      <dgm:t>
        <a:bodyPr/>
        <a:lstStyle/>
        <a:p>
          <a:endParaRPr lang="sv-SE"/>
        </a:p>
      </dgm:t>
    </dgm:pt>
    <dgm:pt modelId="{0FDAFE41-8233-42C7-B022-683D9BB704B2}">
      <dgm:prSet phldrT="[Text]"/>
      <dgm:spPr/>
      <dgm:t>
        <a:bodyPr/>
        <a:lstStyle/>
        <a:p>
          <a:pPr rtl="0"/>
          <a:r>
            <a:rPr lang="sv-SE" b="0" i="0" err="1"/>
            <a:t>Inera</a:t>
          </a:r>
          <a:r>
            <a:rPr lang="sv-SE" b="0" i="0"/>
            <a:t> kommer sluta att tillhandahålla support för Net </a:t>
          </a:r>
          <a:r>
            <a:rPr lang="sv-SE" b="0" i="0" err="1"/>
            <a:t>iD</a:t>
          </a:r>
          <a:r>
            <a:rPr lang="sv-SE" b="0" i="0"/>
            <a:t> Enterprise i samband med att </a:t>
          </a:r>
          <a:r>
            <a:rPr lang="sv-SE" b="0" i="0" err="1"/>
            <a:t>Ineras</a:t>
          </a:r>
          <a:r>
            <a:rPr lang="sv-SE" b="0" i="0"/>
            <a:t> nuvarande avtal löper ut 2023-06-30.</a:t>
          </a:r>
          <a:r>
            <a:rPr lang="sv-SE" b="0" i="0" baseline="30000"/>
            <a:t> 2</a:t>
          </a:r>
          <a:r>
            <a:rPr lang="sv-SE" b="0" i="0">
              <a:latin typeface="Open Sans Bold"/>
            </a:rPr>
            <a:t> </a:t>
          </a:r>
          <a:endParaRPr lang="sv-SE" b="0" i="0"/>
        </a:p>
        <a:p>
          <a:endParaRPr lang="sv-SE" b="0" i="0"/>
        </a:p>
        <a:p>
          <a:r>
            <a:rPr lang="sv-SE"/>
            <a:t>Inloggning med </a:t>
          </a:r>
          <a:r>
            <a:rPr lang="sv-SE" err="1"/>
            <a:t>mTLS</a:t>
          </a:r>
          <a:r>
            <a:rPr lang="sv-SE"/>
            <a:t> kommer fortfarande att stödjas.</a:t>
          </a:r>
        </a:p>
        <a:p>
          <a:endParaRPr lang="sv-SE" b="0" i="0"/>
        </a:p>
        <a:p>
          <a:r>
            <a:rPr lang="sv-SE" b="1" err="1"/>
            <a:t>Webcert</a:t>
          </a:r>
          <a:r>
            <a:rPr lang="sv-SE" b="1"/>
            <a:t> </a:t>
          </a:r>
          <a:r>
            <a:rPr lang="sv-SE"/>
            <a:t>slutar att supportera Internet Explorer 11 och </a:t>
          </a:r>
          <a:r>
            <a:rPr lang="sv-SE">
              <a:latin typeface="Calibri Light" panose="020F0302020204030204"/>
            </a:rPr>
            <a:t>MS </a:t>
          </a:r>
          <a:r>
            <a:rPr lang="sv-SE" err="1">
              <a:latin typeface="Calibri Light" panose="020F0302020204030204"/>
            </a:rPr>
            <a:t>Edge</a:t>
          </a:r>
          <a:r>
            <a:rPr lang="sv-SE">
              <a:latin typeface="Calibri Light" panose="020F0302020204030204"/>
            </a:rPr>
            <a:t> kompatibilitetsläge.</a:t>
          </a:r>
          <a:r>
            <a:rPr lang="sv-SE"/>
            <a:t> Detta innebär att samtliga skall vara över på den nya Webcertklienten (REACT) och </a:t>
          </a:r>
          <a:r>
            <a:rPr lang="sv-SE" b="0">
              <a:solidFill>
                <a:schemeClr val="tx1"/>
              </a:solidFill>
            </a:rPr>
            <a:t>att signering görs via </a:t>
          </a:r>
          <a:r>
            <a:rPr lang="sv-SE"/>
            <a:t>SITHS eID-app.</a:t>
          </a:r>
          <a:endParaRPr lang="sv-SE" b="0" i="0"/>
        </a:p>
      </dgm:t>
    </dgm:pt>
    <dgm:pt modelId="{882D9276-E9FA-442A-8E94-B97CA5F8F5A7}" type="parTrans" cxnId="{025D5C87-93AB-4470-B85E-A9FA6876AF27}">
      <dgm:prSet/>
      <dgm:spPr/>
      <dgm:t>
        <a:bodyPr/>
        <a:lstStyle/>
        <a:p>
          <a:endParaRPr lang="sv-SE"/>
        </a:p>
      </dgm:t>
    </dgm:pt>
    <dgm:pt modelId="{8887529B-01EA-4264-BA79-7580D79A0C27}" type="sibTrans" cxnId="{025D5C87-93AB-4470-B85E-A9FA6876AF27}">
      <dgm:prSet/>
      <dgm:spPr/>
      <dgm:t>
        <a:bodyPr/>
        <a:lstStyle/>
        <a:p>
          <a:endParaRPr lang="sv-SE"/>
        </a:p>
      </dgm:t>
    </dgm:pt>
    <dgm:pt modelId="{9592F5FE-D1AA-452D-BD5D-F1DEB820A471}">
      <dgm:prSet phldrT="[Text]"/>
      <dgm:spPr/>
      <dgm:t>
        <a:bodyPr/>
        <a:lstStyle/>
        <a:p>
          <a:r>
            <a:rPr lang="sv-SE"/>
            <a:t>Juni 2022</a:t>
          </a:r>
        </a:p>
      </dgm:t>
    </dgm:pt>
    <dgm:pt modelId="{8A61F080-BFCB-4719-A392-63F7E09D3F66}" type="parTrans" cxnId="{73557D86-EE40-4735-84DE-E9BA9432DD7F}">
      <dgm:prSet/>
      <dgm:spPr/>
      <dgm:t>
        <a:bodyPr/>
        <a:lstStyle/>
        <a:p>
          <a:endParaRPr lang="sv-SE"/>
        </a:p>
      </dgm:t>
    </dgm:pt>
    <dgm:pt modelId="{74616BB4-824D-43EE-BA63-86372F682CD8}" type="sibTrans" cxnId="{73557D86-EE40-4735-84DE-E9BA9432DD7F}">
      <dgm:prSet/>
      <dgm:spPr/>
      <dgm:t>
        <a:bodyPr/>
        <a:lstStyle/>
        <a:p>
          <a:endParaRPr lang="sv-SE"/>
        </a:p>
      </dgm:t>
    </dgm:pt>
    <dgm:pt modelId="{AB588A82-024D-404B-AE41-B40C4B285326}">
      <dgm:prSet phldrT="[Text]" custT="1"/>
      <dgm:spPr/>
      <dgm:t>
        <a:bodyPr/>
        <a:lstStyle/>
        <a:p>
          <a:pPr rtl="0"/>
          <a:r>
            <a:rPr lang="sv-SE" sz="1000" b="1"/>
            <a:t>Microsoft </a:t>
          </a:r>
          <a:r>
            <a:rPr lang="sv-SE" sz="1000"/>
            <a:t>slutar att supportera Internet Explorer 11.</a:t>
          </a:r>
          <a:r>
            <a:rPr lang="sv-SE" sz="1000">
              <a:latin typeface="Calibri Light" panose="020F0302020204030204"/>
            </a:rPr>
            <a:t>  </a:t>
          </a:r>
        </a:p>
        <a:p>
          <a:r>
            <a:rPr lang="sv-SE" sz="1000">
              <a:latin typeface="Calibri Light" panose="020F0302020204030204"/>
            </a:rPr>
            <a:t>Måste </a:t>
          </a:r>
          <a:r>
            <a:rPr lang="sv-SE" sz="1000" err="1">
              <a:latin typeface="Calibri Light" panose="020F0302020204030204"/>
            </a:rPr>
            <a:t>Webcert</a:t>
          </a:r>
          <a:r>
            <a:rPr lang="sv-SE" sz="1000">
              <a:latin typeface="Calibri Light" panose="020F0302020204030204"/>
            </a:rPr>
            <a:t> användas i IE11 så rekommenderas MS </a:t>
          </a:r>
          <a:r>
            <a:rPr lang="sv-SE" sz="1000" err="1">
              <a:latin typeface="Calibri Light" panose="020F0302020204030204"/>
            </a:rPr>
            <a:t>Edge</a:t>
          </a:r>
          <a:r>
            <a:rPr lang="sv-SE" sz="1000">
              <a:latin typeface="Calibri Light" panose="020F0302020204030204"/>
            </a:rPr>
            <a:t> kompatibilitetsläge.</a:t>
          </a:r>
        </a:p>
        <a:p>
          <a:endParaRPr lang="sv-SE" sz="1000">
            <a:latin typeface="Calibri Light" panose="020F0302020204030204"/>
          </a:endParaRPr>
        </a:p>
        <a:p>
          <a:endParaRPr lang="sv-SE" sz="1000"/>
        </a:p>
      </dgm:t>
    </dgm:pt>
    <dgm:pt modelId="{43EE418D-D7D9-499D-9557-394D7E080EA8}" type="parTrans" cxnId="{5FF324DC-DF12-43A1-A245-571CA1FA3803}">
      <dgm:prSet/>
      <dgm:spPr/>
      <dgm:t>
        <a:bodyPr/>
        <a:lstStyle/>
        <a:p>
          <a:endParaRPr lang="sv-SE"/>
        </a:p>
      </dgm:t>
    </dgm:pt>
    <dgm:pt modelId="{8F1C15CA-DE74-479E-8C6A-0A4AEBC01E0C}" type="sibTrans" cxnId="{5FF324DC-DF12-43A1-A245-571CA1FA3803}">
      <dgm:prSet/>
      <dgm:spPr/>
      <dgm:t>
        <a:bodyPr/>
        <a:lstStyle/>
        <a:p>
          <a:endParaRPr lang="sv-SE"/>
        </a:p>
      </dgm:t>
    </dgm:pt>
    <dgm:pt modelId="{DACFF92D-7F0B-4C6C-B9E1-57F60FD73739}">
      <dgm:prSet/>
      <dgm:spPr/>
      <dgm:t>
        <a:bodyPr/>
        <a:lstStyle/>
        <a:p>
          <a:r>
            <a:rPr lang="sv-SE"/>
            <a:t>Feb 2022</a:t>
          </a:r>
        </a:p>
      </dgm:t>
    </dgm:pt>
    <dgm:pt modelId="{162FB1B9-163D-4E3E-B695-D29AAF3DBF9F}" type="parTrans" cxnId="{7FF466E0-5999-4B0D-A488-A9754920FC32}">
      <dgm:prSet/>
      <dgm:spPr/>
      <dgm:t>
        <a:bodyPr/>
        <a:lstStyle/>
        <a:p>
          <a:endParaRPr lang="sv-SE"/>
        </a:p>
      </dgm:t>
    </dgm:pt>
    <dgm:pt modelId="{45F312AF-6E5A-4443-B1AA-7E2E5D0B1AE0}" type="sibTrans" cxnId="{7FF466E0-5999-4B0D-A488-A9754920FC32}">
      <dgm:prSet/>
      <dgm:spPr/>
      <dgm:t>
        <a:bodyPr/>
        <a:lstStyle/>
        <a:p>
          <a:endParaRPr lang="sv-SE"/>
        </a:p>
      </dgm:t>
    </dgm:pt>
    <dgm:pt modelId="{386C8FC1-83F0-4B24-A6DB-0F580571A59F}">
      <dgm:prSet custT="1"/>
      <dgm:spPr/>
      <dgm:t>
        <a:bodyPr/>
        <a:lstStyle/>
        <a:p>
          <a:r>
            <a:rPr lang="sv-SE" sz="1000"/>
            <a:t>Ny Webcertklient (REACT)</a:t>
          </a:r>
        </a:p>
      </dgm:t>
    </dgm:pt>
    <dgm:pt modelId="{5F3E985C-E340-4781-BD89-0B3D4EA22E85}" type="parTrans" cxnId="{93151768-0A35-4183-9C05-C15A04BA0711}">
      <dgm:prSet/>
      <dgm:spPr/>
      <dgm:t>
        <a:bodyPr/>
        <a:lstStyle/>
        <a:p>
          <a:endParaRPr lang="sv-SE"/>
        </a:p>
      </dgm:t>
    </dgm:pt>
    <dgm:pt modelId="{D0741366-7829-4B7A-AC77-1E2AB117CA56}" type="sibTrans" cxnId="{93151768-0A35-4183-9C05-C15A04BA0711}">
      <dgm:prSet/>
      <dgm:spPr/>
      <dgm:t>
        <a:bodyPr/>
        <a:lstStyle/>
        <a:p>
          <a:endParaRPr lang="sv-SE"/>
        </a:p>
      </dgm:t>
    </dgm:pt>
    <dgm:pt modelId="{CC3522CB-FDFF-406E-8F1C-8C45CC510371}">
      <dgm:prSet/>
      <dgm:spPr>
        <a:gradFill flip="none" rotWithShape="0">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dgm:spPr>
      <dgm:t>
        <a:bodyPr/>
        <a:lstStyle/>
        <a:p>
          <a:pPr rtl="0"/>
          <a:r>
            <a:rPr lang="sv-SE">
              <a:latin typeface="+mn-lt"/>
            </a:rPr>
            <a:t>Vår 2023</a:t>
          </a:r>
        </a:p>
      </dgm:t>
    </dgm:pt>
    <dgm:pt modelId="{7ED2B75C-A856-4E59-9259-FDBD3FBA5050}" type="parTrans" cxnId="{2A94198F-2F87-4C0F-91AD-0D713A3066C7}">
      <dgm:prSet/>
      <dgm:spPr/>
      <dgm:t>
        <a:bodyPr/>
        <a:lstStyle/>
        <a:p>
          <a:endParaRPr lang="sv-SE"/>
        </a:p>
      </dgm:t>
    </dgm:pt>
    <dgm:pt modelId="{A64B63FF-BFAC-48B3-9D01-EBCF56D064FA}" type="sibTrans" cxnId="{2A94198F-2F87-4C0F-91AD-0D713A3066C7}">
      <dgm:prSet/>
      <dgm:spPr/>
      <dgm:t>
        <a:bodyPr/>
        <a:lstStyle/>
        <a:p>
          <a:endParaRPr lang="sv-SE"/>
        </a:p>
      </dgm:t>
    </dgm:pt>
    <dgm:pt modelId="{A216ABB8-5FC1-4992-BD85-8DF498B1E5CA}">
      <dgm:prSet/>
      <dgm:spPr>
        <a:ln>
          <a:solidFill>
            <a:srgbClr val="FF0000"/>
          </a:solidFill>
        </a:ln>
      </dgm:spPr>
      <dgm:t>
        <a:bodyPr/>
        <a:lstStyle/>
        <a:p>
          <a:pPr rtl="0"/>
          <a:r>
            <a:rPr lang="sv-SE" b="0"/>
            <a:t>Vidareutveckling av befintlig Webcertklient (</a:t>
          </a:r>
          <a:r>
            <a:rPr lang="sv-SE" b="0" err="1"/>
            <a:t>Angular</a:t>
          </a:r>
          <a:r>
            <a:rPr lang="sv-SE" b="0"/>
            <a:t>) upphör. Rekommenderas att samtliga kunder påbörjar övergång till den nya </a:t>
          </a:r>
          <a:r>
            <a:rPr lang="sv-SE"/>
            <a:t>Webcertklienten (REACT)</a:t>
          </a:r>
          <a:r>
            <a:rPr lang="sv-SE" b="0"/>
            <a:t>.</a:t>
          </a:r>
        </a:p>
        <a:p>
          <a:endParaRPr lang="sv-SE" b="0">
            <a:solidFill>
              <a:schemeClr val="tx1"/>
            </a:solidFill>
          </a:endParaRPr>
        </a:p>
        <a:p>
          <a:r>
            <a:rPr lang="sv-SE" b="0" i="0" err="1">
              <a:solidFill>
                <a:schemeClr val="tx1"/>
              </a:solidFill>
            </a:rPr>
            <a:t>Webcert</a:t>
          </a:r>
          <a:r>
            <a:rPr lang="sv-SE" b="0" i="0">
              <a:solidFill>
                <a:schemeClr val="tx1"/>
              </a:solidFill>
            </a:rPr>
            <a:t> Integration erbjuder inloggning utöver </a:t>
          </a:r>
          <a:r>
            <a:rPr lang="sv-SE" b="0" i="0" err="1">
              <a:solidFill>
                <a:schemeClr val="tx1"/>
              </a:solidFill>
            </a:rPr>
            <a:t>NetID</a:t>
          </a:r>
          <a:r>
            <a:rPr lang="sv-SE" b="0" i="0">
              <a:solidFill>
                <a:schemeClr val="tx1"/>
              </a:solidFill>
            </a:rPr>
            <a:t> även med SITHS Minidriver för Windows, SITHS eID-</a:t>
          </a:r>
          <a:r>
            <a:rPr lang="sv-SE" b="0" i="0" err="1">
              <a:solidFill>
                <a:schemeClr val="tx1"/>
              </a:solidFill>
            </a:rPr>
            <a:t>app</a:t>
          </a:r>
          <a:r>
            <a:rPr lang="sv-SE" b="0" i="0">
              <a:solidFill>
                <a:schemeClr val="tx1"/>
              </a:solidFill>
            </a:rPr>
            <a:t> för Windows, samt Mobilt SITHS.</a:t>
          </a:r>
          <a:r>
            <a:rPr lang="sv-SE" b="0" i="0" baseline="30000">
              <a:solidFill>
                <a:schemeClr val="tx1"/>
              </a:solidFill>
            </a:rPr>
            <a:t>3</a:t>
          </a:r>
          <a:endParaRPr lang="sv-SE" b="0">
            <a:solidFill>
              <a:schemeClr val="tx1"/>
            </a:solidFill>
          </a:endParaRPr>
        </a:p>
      </dgm:t>
    </dgm:pt>
    <dgm:pt modelId="{C21E45BF-96BE-49B8-9491-ABCC191A166F}" type="parTrans" cxnId="{50F19A5C-0C72-4BF2-984B-2FD48F49198A}">
      <dgm:prSet/>
      <dgm:spPr/>
      <dgm:t>
        <a:bodyPr/>
        <a:lstStyle/>
        <a:p>
          <a:endParaRPr lang="sv-SE"/>
        </a:p>
      </dgm:t>
    </dgm:pt>
    <dgm:pt modelId="{E5F71161-BC0F-4FEC-B49D-450D15A03253}" type="sibTrans" cxnId="{50F19A5C-0C72-4BF2-984B-2FD48F49198A}">
      <dgm:prSet/>
      <dgm:spPr/>
      <dgm:t>
        <a:bodyPr/>
        <a:lstStyle/>
        <a:p>
          <a:endParaRPr lang="sv-SE"/>
        </a:p>
      </dgm:t>
    </dgm:pt>
    <dgm:pt modelId="{5D6F9A9B-4E7E-4F22-B772-64A80CE794EA}">
      <dgm:prSet custT="1"/>
      <dgm:spPr/>
      <dgm:t>
        <a:bodyPr/>
        <a:lstStyle/>
        <a:p>
          <a:r>
            <a:rPr lang="sv-SE" sz="1000"/>
            <a:t>Kräver </a:t>
          </a:r>
          <a:r>
            <a:rPr lang="sv-SE" sz="1000" err="1"/>
            <a:t>Chromium</a:t>
          </a:r>
          <a:r>
            <a:rPr lang="sv-SE" sz="1000"/>
            <a:t> baserad webbläsare och </a:t>
          </a:r>
          <a:r>
            <a:rPr lang="sv-SE" sz="1000" b="0">
              <a:solidFill>
                <a:schemeClr val="tx1"/>
              </a:solidFill>
            </a:rPr>
            <a:t>att signering sker via </a:t>
          </a:r>
          <a:r>
            <a:rPr lang="sv-SE" sz="1000"/>
            <a:t>SITHS eID-app.</a:t>
          </a:r>
        </a:p>
      </dgm:t>
    </dgm:pt>
    <dgm:pt modelId="{9C3636CB-F15A-478F-B3A6-B06D144DED63}" type="parTrans" cxnId="{515A216A-A7A2-41AC-BBFD-E3A212E211EA}">
      <dgm:prSet/>
      <dgm:spPr/>
      <dgm:t>
        <a:bodyPr/>
        <a:lstStyle/>
        <a:p>
          <a:endParaRPr lang="sv-SE"/>
        </a:p>
      </dgm:t>
    </dgm:pt>
    <dgm:pt modelId="{C59CED2D-C287-4DCA-A64B-0AB9290DCC79}" type="sibTrans" cxnId="{515A216A-A7A2-41AC-BBFD-E3A212E211EA}">
      <dgm:prSet/>
      <dgm:spPr/>
      <dgm:t>
        <a:bodyPr/>
        <a:lstStyle/>
        <a:p>
          <a:endParaRPr lang="sv-SE"/>
        </a:p>
      </dgm:t>
    </dgm:pt>
    <dgm:pt modelId="{9607DA01-E225-4398-A080-21BAC15AC408}" type="pres">
      <dgm:prSet presAssocID="{B37B9661-C574-4422-A8FE-5867FDA36121}" presName="Name0" presStyleCnt="0">
        <dgm:presLayoutVars>
          <dgm:chMax val="5"/>
          <dgm:chPref val="5"/>
          <dgm:dir/>
          <dgm:animLvl val="lvl"/>
        </dgm:presLayoutVars>
      </dgm:prSet>
      <dgm:spPr/>
    </dgm:pt>
    <dgm:pt modelId="{9A1EF532-D0FE-4BF2-9920-5CBFD9233BB8}" type="pres">
      <dgm:prSet presAssocID="{DACFF92D-7F0B-4C6C-B9E1-57F60FD73739}" presName="parentText1" presStyleLbl="node1" presStyleIdx="0" presStyleCnt="5">
        <dgm:presLayoutVars>
          <dgm:chMax/>
          <dgm:chPref val="3"/>
          <dgm:bulletEnabled val="1"/>
        </dgm:presLayoutVars>
      </dgm:prSet>
      <dgm:spPr/>
    </dgm:pt>
    <dgm:pt modelId="{EC26154F-70BD-46BB-9D47-3C326353A21C}" type="pres">
      <dgm:prSet presAssocID="{DACFF92D-7F0B-4C6C-B9E1-57F60FD73739}" presName="childText1" presStyleLbl="solidAlignAcc1" presStyleIdx="0" presStyleCnt="5" custScaleY="86586" custLinFactNeighborX="1122" custLinFactNeighborY="-7091">
        <dgm:presLayoutVars>
          <dgm:chMax val="0"/>
          <dgm:chPref val="0"/>
          <dgm:bulletEnabled val="1"/>
        </dgm:presLayoutVars>
      </dgm:prSet>
      <dgm:spPr/>
    </dgm:pt>
    <dgm:pt modelId="{A13A279F-68D6-4AEB-8BB0-32AA3D5137FD}" type="pres">
      <dgm:prSet presAssocID="{9592F5FE-D1AA-452D-BD5D-F1DEB820A471}" presName="parentText2" presStyleLbl="node1" presStyleIdx="1" presStyleCnt="5">
        <dgm:presLayoutVars>
          <dgm:chMax/>
          <dgm:chPref val="3"/>
          <dgm:bulletEnabled val="1"/>
        </dgm:presLayoutVars>
      </dgm:prSet>
      <dgm:spPr/>
    </dgm:pt>
    <dgm:pt modelId="{397CCCBF-F143-4895-9335-ACB3D210D1C7}" type="pres">
      <dgm:prSet presAssocID="{9592F5FE-D1AA-452D-BD5D-F1DEB820A471}" presName="childText2" presStyleLbl="solidAlignAcc1" presStyleIdx="1" presStyleCnt="5" custScaleY="81795" custLinFactNeighborX="-552" custLinFactNeighborY="-9502">
        <dgm:presLayoutVars>
          <dgm:chMax val="0"/>
          <dgm:chPref val="0"/>
          <dgm:bulletEnabled val="1"/>
        </dgm:presLayoutVars>
      </dgm:prSet>
      <dgm:spPr/>
    </dgm:pt>
    <dgm:pt modelId="{968C85C1-80D1-4E1E-9BB1-41E8730BD438}" type="pres">
      <dgm:prSet presAssocID="{57E5F929-9674-4EEF-9C02-F6984D68916D}" presName="parentText3" presStyleLbl="node1" presStyleIdx="2" presStyleCnt="5">
        <dgm:presLayoutVars>
          <dgm:chMax/>
          <dgm:chPref val="3"/>
          <dgm:bulletEnabled val="1"/>
        </dgm:presLayoutVars>
      </dgm:prSet>
      <dgm:spPr/>
    </dgm:pt>
    <dgm:pt modelId="{4AF596CC-FC61-404E-9BDC-6B3AF1559592}" type="pres">
      <dgm:prSet presAssocID="{57E5F929-9674-4EEF-9C02-F6984D68916D}" presName="childText3" presStyleLbl="solidAlignAcc1" presStyleIdx="2" presStyleCnt="5" custScaleY="95276" custLinFactNeighborX="-552" custLinFactNeighborY="-8083">
        <dgm:presLayoutVars>
          <dgm:chMax val="0"/>
          <dgm:chPref val="0"/>
          <dgm:bulletEnabled val="1"/>
        </dgm:presLayoutVars>
      </dgm:prSet>
      <dgm:spPr/>
    </dgm:pt>
    <dgm:pt modelId="{92B8AFDD-EC04-43F4-8F04-2EF7D55372EE}" type="pres">
      <dgm:prSet presAssocID="{CC3522CB-FDFF-406E-8F1C-8C45CC510371}" presName="parentText4" presStyleLbl="node1" presStyleIdx="3" presStyleCnt="5">
        <dgm:presLayoutVars>
          <dgm:chMax/>
          <dgm:chPref val="3"/>
          <dgm:bulletEnabled val="1"/>
        </dgm:presLayoutVars>
      </dgm:prSet>
      <dgm:spPr/>
    </dgm:pt>
    <dgm:pt modelId="{C133ECA4-5192-4EA3-9AB4-559FFE3F7DC0}" type="pres">
      <dgm:prSet presAssocID="{CC3522CB-FDFF-406E-8F1C-8C45CC510371}" presName="childText4" presStyleLbl="solidAlignAcc1" presStyleIdx="3" presStyleCnt="5" custScaleX="98972" custScaleY="81821" custLinFactNeighborX="-212" custLinFactNeighborY="-11019">
        <dgm:presLayoutVars>
          <dgm:chMax val="0"/>
          <dgm:chPref val="0"/>
          <dgm:bulletEnabled val="1"/>
        </dgm:presLayoutVars>
      </dgm:prSet>
      <dgm:spPr/>
    </dgm:pt>
    <dgm:pt modelId="{A5B8B030-AA20-4FD1-A008-C947754BE2B3}" type="pres">
      <dgm:prSet presAssocID="{9DF60997-E98B-48A8-98A1-E477C58EA131}" presName="parentText5" presStyleLbl="node1" presStyleIdx="4" presStyleCnt="5">
        <dgm:presLayoutVars>
          <dgm:chMax/>
          <dgm:chPref val="3"/>
          <dgm:bulletEnabled val="1"/>
        </dgm:presLayoutVars>
      </dgm:prSet>
      <dgm:spPr/>
    </dgm:pt>
    <dgm:pt modelId="{1732DBAC-AA88-404B-8A75-3939A280D75C}" type="pres">
      <dgm:prSet presAssocID="{9DF60997-E98B-48A8-98A1-E477C58EA131}" presName="childText5" presStyleLbl="solidAlignAcc1" presStyleIdx="4" presStyleCnt="5" custScaleX="104438" custScaleY="97446" custLinFactNeighborX="1784" custLinFactNeighborY="-1913">
        <dgm:presLayoutVars>
          <dgm:chMax val="0"/>
          <dgm:chPref val="0"/>
          <dgm:bulletEnabled val="1"/>
        </dgm:presLayoutVars>
      </dgm:prSet>
      <dgm:spPr/>
    </dgm:pt>
  </dgm:ptLst>
  <dgm:cxnLst>
    <dgm:cxn modelId="{D673C902-3DCF-4460-8861-34B4BAF184BC}" type="presOf" srcId="{9592F5FE-D1AA-452D-BD5D-F1DEB820A471}" destId="{A13A279F-68D6-4AEB-8BB0-32AA3D5137FD}" srcOrd="0" destOrd="0" presId="urn:microsoft.com/office/officeart/2009/3/layout/IncreasingArrowsProcess"/>
    <dgm:cxn modelId="{B663C526-AFD4-4C90-BEC9-5ED0AFCA1611}" srcId="{B37B9661-C574-4422-A8FE-5867FDA36121}" destId="{9DF60997-E98B-48A8-98A1-E477C58EA131}" srcOrd="4" destOrd="0" parTransId="{39075858-DF45-47AC-87F7-C4F295714CB8}" sibTransId="{66413934-7166-49C8-9A7E-CED1F323F2DA}"/>
    <dgm:cxn modelId="{82485B30-AA03-4F5E-9DAA-4516C7D8CD38}" type="presOf" srcId="{9DF60997-E98B-48A8-98A1-E477C58EA131}" destId="{A5B8B030-AA20-4FD1-A008-C947754BE2B3}" srcOrd="0" destOrd="0" presId="urn:microsoft.com/office/officeart/2009/3/layout/IncreasingArrowsProcess"/>
    <dgm:cxn modelId="{F36F023A-27EC-46D6-BAF0-53DB4F099113}" type="presOf" srcId="{A216ABB8-5FC1-4992-BD85-8DF498B1E5CA}" destId="{C133ECA4-5192-4EA3-9AB4-559FFE3F7DC0}" srcOrd="0" destOrd="0" presId="urn:microsoft.com/office/officeart/2009/3/layout/IncreasingArrowsProcess"/>
    <dgm:cxn modelId="{50F19A5C-0C72-4BF2-984B-2FD48F49198A}" srcId="{CC3522CB-FDFF-406E-8F1C-8C45CC510371}" destId="{A216ABB8-5FC1-4992-BD85-8DF498B1E5CA}" srcOrd="0" destOrd="0" parTransId="{C21E45BF-96BE-49B8-9491-ABCC191A166F}" sibTransId="{E5F71161-BC0F-4FEC-B49D-450D15A03253}"/>
    <dgm:cxn modelId="{B5AF805D-910B-4099-83B4-44C80323FCAD}" type="presOf" srcId="{386C8FC1-83F0-4B24-A6DB-0F580571A59F}" destId="{EC26154F-70BD-46BB-9D47-3C326353A21C}" srcOrd="0" destOrd="0" presId="urn:microsoft.com/office/officeart/2009/3/layout/IncreasingArrowsProcess"/>
    <dgm:cxn modelId="{93151768-0A35-4183-9C05-C15A04BA0711}" srcId="{DACFF92D-7F0B-4C6C-B9E1-57F60FD73739}" destId="{386C8FC1-83F0-4B24-A6DB-0F580571A59F}" srcOrd="0" destOrd="0" parTransId="{5F3E985C-E340-4781-BD89-0B3D4EA22E85}" sibTransId="{D0741366-7829-4B7A-AC77-1E2AB117CA56}"/>
    <dgm:cxn modelId="{515A216A-A7A2-41AC-BBFD-E3A212E211EA}" srcId="{DACFF92D-7F0B-4C6C-B9E1-57F60FD73739}" destId="{5D6F9A9B-4E7E-4F22-B772-64A80CE794EA}" srcOrd="1" destOrd="0" parTransId="{9C3636CB-F15A-478F-B3A6-B06D144DED63}" sibTransId="{C59CED2D-C287-4DCA-A64B-0AB9290DCC79}"/>
    <dgm:cxn modelId="{91A7AB57-9682-4480-8114-977C64B9C809}" type="presOf" srcId="{AB588A82-024D-404B-AE41-B40C4B285326}" destId="{397CCCBF-F143-4895-9335-ACB3D210D1C7}" srcOrd="0" destOrd="0" presId="urn:microsoft.com/office/officeart/2009/3/layout/IncreasingArrowsProcess"/>
    <dgm:cxn modelId="{699BFF7E-0EC9-4C43-89D4-9764643719C0}" srcId="{B37B9661-C574-4422-A8FE-5867FDA36121}" destId="{57E5F929-9674-4EEF-9C02-F6984D68916D}" srcOrd="2" destOrd="0" parTransId="{FC5D3A22-4064-4DD3-9030-FC5370A59671}" sibTransId="{364BF409-333A-4561-A555-908C1C2160A0}"/>
    <dgm:cxn modelId="{73557D86-EE40-4735-84DE-E9BA9432DD7F}" srcId="{B37B9661-C574-4422-A8FE-5867FDA36121}" destId="{9592F5FE-D1AA-452D-BD5D-F1DEB820A471}" srcOrd="1" destOrd="0" parTransId="{8A61F080-BFCB-4719-A392-63F7E09D3F66}" sibTransId="{74616BB4-824D-43EE-BA63-86372F682CD8}"/>
    <dgm:cxn modelId="{025D5C87-93AB-4470-B85E-A9FA6876AF27}" srcId="{9DF60997-E98B-48A8-98A1-E477C58EA131}" destId="{0FDAFE41-8233-42C7-B022-683D9BB704B2}" srcOrd="0" destOrd="0" parTransId="{882D9276-E9FA-442A-8E94-B97CA5F8F5A7}" sibTransId="{8887529B-01EA-4264-BA79-7580D79A0C27}"/>
    <dgm:cxn modelId="{2A94198F-2F87-4C0F-91AD-0D713A3066C7}" srcId="{B37B9661-C574-4422-A8FE-5867FDA36121}" destId="{CC3522CB-FDFF-406E-8F1C-8C45CC510371}" srcOrd="3" destOrd="0" parTransId="{7ED2B75C-A856-4E59-9259-FDBD3FBA5050}" sibTransId="{A64B63FF-BFAC-48B3-9D01-EBCF56D064FA}"/>
    <dgm:cxn modelId="{6B141E91-55AA-49A9-8DCD-8AE961BB1EE3}" type="presOf" srcId="{CC3522CB-FDFF-406E-8F1C-8C45CC510371}" destId="{92B8AFDD-EC04-43F4-8F04-2EF7D55372EE}" srcOrd="0" destOrd="0" presId="urn:microsoft.com/office/officeart/2009/3/layout/IncreasingArrowsProcess"/>
    <dgm:cxn modelId="{C25F9EB0-614D-4003-82BA-74317F2409BE}" type="presOf" srcId="{3E64406A-AA1F-437E-BB53-51C78FE1956D}" destId="{4AF596CC-FC61-404E-9BDC-6B3AF1559592}" srcOrd="0" destOrd="0" presId="urn:microsoft.com/office/officeart/2009/3/layout/IncreasingArrowsProcess"/>
    <dgm:cxn modelId="{177461C1-1B6C-432C-9A25-25BCB075DA1D}" type="presOf" srcId="{57E5F929-9674-4EEF-9C02-F6984D68916D}" destId="{968C85C1-80D1-4E1E-9BB1-41E8730BD438}" srcOrd="0" destOrd="0" presId="urn:microsoft.com/office/officeart/2009/3/layout/IncreasingArrowsProcess"/>
    <dgm:cxn modelId="{8B9E31C4-4014-4492-BE62-B0147B0C3280}" type="presOf" srcId="{5D6F9A9B-4E7E-4F22-B772-64A80CE794EA}" destId="{EC26154F-70BD-46BB-9D47-3C326353A21C}" srcOrd="0" destOrd="1" presId="urn:microsoft.com/office/officeart/2009/3/layout/IncreasingArrowsProcess"/>
    <dgm:cxn modelId="{DD4A39D9-CBDB-4A6D-ABAE-691C07D8B515}" type="presOf" srcId="{0FDAFE41-8233-42C7-B022-683D9BB704B2}" destId="{1732DBAC-AA88-404B-8A75-3939A280D75C}" srcOrd="0" destOrd="0" presId="urn:microsoft.com/office/officeart/2009/3/layout/IncreasingArrowsProcess"/>
    <dgm:cxn modelId="{422027DB-97BE-43B8-9A08-D10A33B5041D}" type="presOf" srcId="{DACFF92D-7F0B-4C6C-B9E1-57F60FD73739}" destId="{9A1EF532-D0FE-4BF2-9920-5CBFD9233BB8}" srcOrd="0" destOrd="0" presId="urn:microsoft.com/office/officeart/2009/3/layout/IncreasingArrowsProcess"/>
    <dgm:cxn modelId="{5FF324DC-DF12-43A1-A245-571CA1FA3803}" srcId="{9592F5FE-D1AA-452D-BD5D-F1DEB820A471}" destId="{AB588A82-024D-404B-AE41-B40C4B285326}" srcOrd="0" destOrd="0" parTransId="{43EE418D-D7D9-499D-9557-394D7E080EA8}" sibTransId="{8F1C15CA-DE74-479E-8C6A-0A4AEBC01E0C}"/>
    <dgm:cxn modelId="{7FF466E0-5999-4B0D-A488-A9754920FC32}" srcId="{B37B9661-C574-4422-A8FE-5867FDA36121}" destId="{DACFF92D-7F0B-4C6C-B9E1-57F60FD73739}" srcOrd="0" destOrd="0" parTransId="{162FB1B9-163D-4E3E-B695-D29AAF3DBF9F}" sibTransId="{45F312AF-6E5A-4443-B1AA-7E2E5D0B1AE0}"/>
    <dgm:cxn modelId="{0C60C3E8-2D84-459E-9CFE-6B8438FAAC58}" srcId="{57E5F929-9674-4EEF-9C02-F6984D68916D}" destId="{3E64406A-AA1F-437E-BB53-51C78FE1956D}" srcOrd="0" destOrd="0" parTransId="{FDE12278-4F6C-4C49-83CA-AC58E2AFCCB4}" sibTransId="{814845A4-730B-490F-A20C-D1CEA360EB80}"/>
    <dgm:cxn modelId="{C6B05CEC-7D5D-40AA-9CE5-B80E8E61813B}" type="presOf" srcId="{B37B9661-C574-4422-A8FE-5867FDA36121}" destId="{9607DA01-E225-4398-A080-21BAC15AC408}" srcOrd="0" destOrd="0" presId="urn:microsoft.com/office/officeart/2009/3/layout/IncreasingArrowsProcess"/>
    <dgm:cxn modelId="{1A57E597-F746-476A-841F-A346A9679370}" type="presParOf" srcId="{9607DA01-E225-4398-A080-21BAC15AC408}" destId="{9A1EF532-D0FE-4BF2-9920-5CBFD9233BB8}" srcOrd="0" destOrd="0" presId="urn:microsoft.com/office/officeart/2009/3/layout/IncreasingArrowsProcess"/>
    <dgm:cxn modelId="{43BA2D0D-17CB-487A-BA30-57741B837B3B}" type="presParOf" srcId="{9607DA01-E225-4398-A080-21BAC15AC408}" destId="{EC26154F-70BD-46BB-9D47-3C326353A21C}" srcOrd="1" destOrd="0" presId="urn:microsoft.com/office/officeart/2009/3/layout/IncreasingArrowsProcess"/>
    <dgm:cxn modelId="{E62B3307-152C-4FC6-9733-974434DEA97D}" type="presParOf" srcId="{9607DA01-E225-4398-A080-21BAC15AC408}" destId="{A13A279F-68D6-4AEB-8BB0-32AA3D5137FD}" srcOrd="2" destOrd="0" presId="urn:microsoft.com/office/officeart/2009/3/layout/IncreasingArrowsProcess"/>
    <dgm:cxn modelId="{9938AF0D-27B9-4151-AD89-842950A7BB3D}" type="presParOf" srcId="{9607DA01-E225-4398-A080-21BAC15AC408}" destId="{397CCCBF-F143-4895-9335-ACB3D210D1C7}" srcOrd="3" destOrd="0" presId="urn:microsoft.com/office/officeart/2009/3/layout/IncreasingArrowsProcess"/>
    <dgm:cxn modelId="{7897698F-4FFB-4999-B880-7FBAA1337814}" type="presParOf" srcId="{9607DA01-E225-4398-A080-21BAC15AC408}" destId="{968C85C1-80D1-4E1E-9BB1-41E8730BD438}" srcOrd="4" destOrd="0" presId="urn:microsoft.com/office/officeart/2009/3/layout/IncreasingArrowsProcess"/>
    <dgm:cxn modelId="{3BC3395E-5978-4EFE-A554-1956A510220F}" type="presParOf" srcId="{9607DA01-E225-4398-A080-21BAC15AC408}" destId="{4AF596CC-FC61-404E-9BDC-6B3AF1559592}" srcOrd="5" destOrd="0" presId="urn:microsoft.com/office/officeart/2009/3/layout/IncreasingArrowsProcess"/>
    <dgm:cxn modelId="{BA9ECBF2-7EB4-44AF-9760-9BE96DF1269E}" type="presParOf" srcId="{9607DA01-E225-4398-A080-21BAC15AC408}" destId="{92B8AFDD-EC04-43F4-8F04-2EF7D55372EE}" srcOrd="6" destOrd="0" presId="urn:microsoft.com/office/officeart/2009/3/layout/IncreasingArrowsProcess"/>
    <dgm:cxn modelId="{BE4D7C80-E415-4539-91A1-32ED90C96559}" type="presParOf" srcId="{9607DA01-E225-4398-A080-21BAC15AC408}" destId="{C133ECA4-5192-4EA3-9AB4-559FFE3F7DC0}" srcOrd="7" destOrd="0" presId="urn:microsoft.com/office/officeart/2009/3/layout/IncreasingArrowsProcess"/>
    <dgm:cxn modelId="{BFF16B52-56B0-4ED5-9729-1277F3358156}" type="presParOf" srcId="{9607DA01-E225-4398-A080-21BAC15AC408}" destId="{A5B8B030-AA20-4FD1-A008-C947754BE2B3}" srcOrd="8" destOrd="0" presId="urn:microsoft.com/office/officeart/2009/3/layout/IncreasingArrowsProcess"/>
    <dgm:cxn modelId="{442DF55C-3156-4B06-A886-A5173A1AB362}" type="presParOf" srcId="{9607DA01-E225-4398-A080-21BAC15AC408}" destId="{1732DBAC-AA88-404B-8A75-3939A280D75C}" srcOrd="9"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1EF532-D0FE-4BF2-9920-5CBFD9233BB8}">
      <dsp:nvSpPr>
        <dsp:cNvPr id="0" name=""/>
        <dsp:cNvSpPr/>
      </dsp:nvSpPr>
      <dsp:spPr>
        <a:xfrm>
          <a:off x="992184" y="92347"/>
          <a:ext cx="10066110" cy="1463894"/>
        </a:xfrm>
        <a:prstGeom prst="rightArrow">
          <a:avLst>
            <a:gd name="adj1" fmla="val 50000"/>
            <a:gd name="adj2" fmla="val 5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254000" bIns="232393" numCol="1" spcCol="1270" anchor="ctr" anchorCtr="0">
          <a:noAutofit/>
        </a:bodyPr>
        <a:lstStyle/>
        <a:p>
          <a:pPr marL="0" lvl="0" indent="0" algn="l" defTabSz="1111250">
            <a:lnSpc>
              <a:spcPct val="90000"/>
            </a:lnSpc>
            <a:spcBef>
              <a:spcPct val="0"/>
            </a:spcBef>
            <a:spcAft>
              <a:spcPct val="35000"/>
            </a:spcAft>
            <a:buNone/>
          </a:pPr>
          <a:r>
            <a:rPr lang="sv-SE" sz="2500" kern="1200"/>
            <a:t>Feb 2022</a:t>
          </a:r>
        </a:p>
      </dsp:txBody>
      <dsp:txXfrm>
        <a:off x="992184" y="458321"/>
        <a:ext cx="9700137" cy="731947"/>
      </dsp:txXfrm>
    </dsp:sp>
    <dsp:sp modelId="{EC26154F-70BD-46BB-9D47-3C326353A21C}">
      <dsp:nvSpPr>
        <dsp:cNvPr id="0" name=""/>
        <dsp:cNvSpPr/>
      </dsp:nvSpPr>
      <dsp:spPr>
        <a:xfrm>
          <a:off x="1013058" y="1209010"/>
          <a:ext cx="1860418" cy="2327384"/>
        </a:xfrm>
        <a:prstGeom prst="rect">
          <a:avLst/>
        </a:prstGeom>
        <a:solidFill>
          <a:schemeClr val="lt1">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a:lnSpc>
              <a:spcPct val="90000"/>
            </a:lnSpc>
            <a:spcBef>
              <a:spcPct val="0"/>
            </a:spcBef>
            <a:spcAft>
              <a:spcPct val="35000"/>
            </a:spcAft>
            <a:buNone/>
          </a:pPr>
          <a:r>
            <a:rPr lang="sv-SE" sz="1000" kern="1200"/>
            <a:t>Ny Webcertklient (REACT)</a:t>
          </a:r>
        </a:p>
        <a:p>
          <a:pPr marL="0" lvl="0" indent="0" algn="l" defTabSz="444500">
            <a:lnSpc>
              <a:spcPct val="90000"/>
            </a:lnSpc>
            <a:spcBef>
              <a:spcPct val="0"/>
            </a:spcBef>
            <a:spcAft>
              <a:spcPct val="35000"/>
            </a:spcAft>
            <a:buNone/>
          </a:pPr>
          <a:r>
            <a:rPr lang="sv-SE" sz="1000" kern="1200"/>
            <a:t>Kräver </a:t>
          </a:r>
          <a:r>
            <a:rPr lang="sv-SE" sz="1000" kern="1200" err="1"/>
            <a:t>Chromium</a:t>
          </a:r>
          <a:r>
            <a:rPr lang="sv-SE" sz="1000" kern="1200"/>
            <a:t> baserad webbläsare och </a:t>
          </a:r>
          <a:r>
            <a:rPr lang="sv-SE" sz="1000" b="0" kern="1200">
              <a:solidFill>
                <a:schemeClr val="tx1"/>
              </a:solidFill>
            </a:rPr>
            <a:t>att signering sker via </a:t>
          </a:r>
          <a:r>
            <a:rPr lang="sv-SE" sz="1000" kern="1200"/>
            <a:t>SITHS eID-app.</a:t>
          </a:r>
        </a:p>
      </dsp:txBody>
      <dsp:txXfrm>
        <a:off x="1013058" y="1209010"/>
        <a:ext cx="1860418" cy="2327384"/>
      </dsp:txXfrm>
    </dsp:sp>
    <dsp:sp modelId="{A13A279F-68D6-4AEB-8BB0-32AA3D5137FD}">
      <dsp:nvSpPr>
        <dsp:cNvPr id="0" name=""/>
        <dsp:cNvSpPr/>
      </dsp:nvSpPr>
      <dsp:spPr>
        <a:xfrm>
          <a:off x="2852402" y="580501"/>
          <a:ext cx="8205893" cy="1463894"/>
        </a:xfrm>
        <a:prstGeom prst="rightArrow">
          <a:avLst>
            <a:gd name="adj1" fmla="val 50000"/>
            <a:gd name="adj2" fmla="val 5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254000" bIns="232393" numCol="1" spcCol="1270" anchor="ctr" anchorCtr="0">
          <a:noAutofit/>
        </a:bodyPr>
        <a:lstStyle/>
        <a:p>
          <a:pPr marL="0" lvl="0" indent="0" algn="l" defTabSz="1111250">
            <a:lnSpc>
              <a:spcPct val="90000"/>
            </a:lnSpc>
            <a:spcBef>
              <a:spcPct val="0"/>
            </a:spcBef>
            <a:spcAft>
              <a:spcPct val="35000"/>
            </a:spcAft>
            <a:buNone/>
          </a:pPr>
          <a:r>
            <a:rPr lang="sv-SE" sz="2500" kern="1200"/>
            <a:t>Juni 2022</a:t>
          </a:r>
        </a:p>
      </dsp:txBody>
      <dsp:txXfrm>
        <a:off x="2852402" y="946475"/>
        <a:ext cx="7839920" cy="731947"/>
      </dsp:txXfrm>
    </dsp:sp>
    <dsp:sp modelId="{397CCCBF-F143-4895-9335-ACB3D210D1C7}">
      <dsp:nvSpPr>
        <dsp:cNvPr id="0" name=""/>
        <dsp:cNvSpPr/>
      </dsp:nvSpPr>
      <dsp:spPr>
        <a:xfrm>
          <a:off x="2842132" y="1696747"/>
          <a:ext cx="1860418" cy="2198605"/>
        </a:xfrm>
        <a:prstGeom prst="rect">
          <a:avLst/>
        </a:prstGeom>
        <a:solidFill>
          <a:schemeClr val="lt1">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0" lvl="0" indent="0" algn="l" defTabSz="444500" rtl="0">
            <a:lnSpc>
              <a:spcPct val="90000"/>
            </a:lnSpc>
            <a:spcBef>
              <a:spcPct val="0"/>
            </a:spcBef>
            <a:spcAft>
              <a:spcPct val="35000"/>
            </a:spcAft>
            <a:buNone/>
          </a:pPr>
          <a:r>
            <a:rPr lang="sv-SE" sz="1000" b="1" kern="1200"/>
            <a:t>Microsoft </a:t>
          </a:r>
          <a:r>
            <a:rPr lang="sv-SE" sz="1000" kern="1200"/>
            <a:t>slutar att supportera Internet Explorer 11.</a:t>
          </a:r>
          <a:r>
            <a:rPr lang="sv-SE" sz="1000" kern="1200">
              <a:latin typeface="Calibri Light" panose="020F0302020204030204"/>
            </a:rPr>
            <a:t>  </a:t>
          </a:r>
        </a:p>
        <a:p>
          <a:pPr marL="0" lvl="0" indent="0" algn="l" defTabSz="444500">
            <a:lnSpc>
              <a:spcPct val="90000"/>
            </a:lnSpc>
            <a:spcBef>
              <a:spcPct val="0"/>
            </a:spcBef>
            <a:spcAft>
              <a:spcPct val="35000"/>
            </a:spcAft>
            <a:buNone/>
          </a:pPr>
          <a:r>
            <a:rPr lang="sv-SE" sz="1000" kern="1200">
              <a:latin typeface="Calibri Light" panose="020F0302020204030204"/>
            </a:rPr>
            <a:t>Måste </a:t>
          </a:r>
          <a:r>
            <a:rPr lang="sv-SE" sz="1000" kern="1200" err="1">
              <a:latin typeface="Calibri Light" panose="020F0302020204030204"/>
            </a:rPr>
            <a:t>Webcert</a:t>
          </a:r>
          <a:r>
            <a:rPr lang="sv-SE" sz="1000" kern="1200">
              <a:latin typeface="Calibri Light" panose="020F0302020204030204"/>
            </a:rPr>
            <a:t> användas i IE11 så rekommenderas MS </a:t>
          </a:r>
          <a:r>
            <a:rPr lang="sv-SE" sz="1000" kern="1200" err="1">
              <a:latin typeface="Calibri Light" panose="020F0302020204030204"/>
            </a:rPr>
            <a:t>Edge</a:t>
          </a:r>
          <a:r>
            <a:rPr lang="sv-SE" sz="1000" kern="1200">
              <a:latin typeface="Calibri Light" panose="020F0302020204030204"/>
            </a:rPr>
            <a:t> kompatibilitetsläge.</a:t>
          </a:r>
        </a:p>
        <a:p>
          <a:pPr marL="0" lvl="0" indent="0" algn="l" defTabSz="444500">
            <a:lnSpc>
              <a:spcPct val="90000"/>
            </a:lnSpc>
            <a:spcBef>
              <a:spcPct val="0"/>
            </a:spcBef>
            <a:spcAft>
              <a:spcPct val="35000"/>
            </a:spcAft>
            <a:buNone/>
          </a:pPr>
          <a:endParaRPr lang="sv-SE" sz="1000" kern="1200">
            <a:latin typeface="Calibri Light" panose="020F0302020204030204"/>
          </a:endParaRPr>
        </a:p>
        <a:p>
          <a:pPr marL="0" lvl="0" indent="0" algn="l" defTabSz="444500">
            <a:lnSpc>
              <a:spcPct val="90000"/>
            </a:lnSpc>
            <a:spcBef>
              <a:spcPct val="0"/>
            </a:spcBef>
            <a:spcAft>
              <a:spcPct val="35000"/>
            </a:spcAft>
            <a:buNone/>
          </a:pPr>
          <a:endParaRPr lang="sv-SE" sz="1000" kern="1200"/>
        </a:p>
      </dsp:txBody>
      <dsp:txXfrm>
        <a:off x="2842132" y="1696747"/>
        <a:ext cx="1860418" cy="2198605"/>
      </dsp:txXfrm>
    </dsp:sp>
    <dsp:sp modelId="{968C85C1-80D1-4E1E-9BB1-41E8730BD438}">
      <dsp:nvSpPr>
        <dsp:cNvPr id="0" name=""/>
        <dsp:cNvSpPr/>
      </dsp:nvSpPr>
      <dsp:spPr>
        <a:xfrm>
          <a:off x="4712619" y="1068654"/>
          <a:ext cx="6345675" cy="1463894"/>
        </a:xfrm>
        <a:prstGeom prst="rightArrow">
          <a:avLst>
            <a:gd name="adj1" fmla="val 50000"/>
            <a:gd name="adj2" fmla="val 5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254000" bIns="232393" numCol="1" spcCol="1270" anchor="ctr" anchorCtr="0">
          <a:noAutofit/>
        </a:bodyPr>
        <a:lstStyle/>
        <a:p>
          <a:pPr marL="0" lvl="0" indent="0" algn="l" defTabSz="1111250">
            <a:lnSpc>
              <a:spcPct val="90000"/>
            </a:lnSpc>
            <a:spcBef>
              <a:spcPct val="0"/>
            </a:spcBef>
            <a:spcAft>
              <a:spcPct val="35000"/>
            </a:spcAft>
            <a:buNone/>
          </a:pPr>
          <a:r>
            <a:rPr lang="sv-SE" sz="2500" kern="1200"/>
            <a:t>Jan 2023</a:t>
          </a:r>
        </a:p>
      </dsp:txBody>
      <dsp:txXfrm>
        <a:off x="4712619" y="1434628"/>
        <a:ext cx="5979702" cy="731947"/>
      </dsp:txXfrm>
    </dsp:sp>
    <dsp:sp modelId="{4AF596CC-FC61-404E-9BDC-6B3AF1559592}">
      <dsp:nvSpPr>
        <dsp:cNvPr id="0" name=""/>
        <dsp:cNvSpPr/>
      </dsp:nvSpPr>
      <dsp:spPr>
        <a:xfrm>
          <a:off x="4702349" y="2041861"/>
          <a:ext cx="1860418" cy="2560966"/>
        </a:xfrm>
        <a:prstGeom prst="rect">
          <a:avLst/>
        </a:prstGeom>
        <a:solidFill>
          <a:schemeClr val="lt1">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sv-SE" sz="900" b="1" i="0" kern="1200" err="1"/>
            <a:t>Webcert</a:t>
          </a:r>
          <a:r>
            <a:rPr lang="sv-SE" sz="900" b="1" i="0" kern="1200"/>
            <a:t> Fristående </a:t>
          </a:r>
          <a:r>
            <a:rPr lang="sv-SE" sz="900" b="0" i="0" kern="1200"/>
            <a:t>erbjuder inloggning utöver </a:t>
          </a:r>
          <a:r>
            <a:rPr lang="sv-SE" sz="900" b="0" i="0" kern="1200" err="1"/>
            <a:t>NetID</a:t>
          </a:r>
          <a:r>
            <a:rPr lang="sv-SE" sz="900" b="0" i="0" kern="1200"/>
            <a:t> även med SITHS Minidriver för Windows, SITHS eID-</a:t>
          </a:r>
          <a:r>
            <a:rPr lang="sv-SE" sz="900" b="0" i="0" kern="1200" err="1"/>
            <a:t>app</a:t>
          </a:r>
          <a:r>
            <a:rPr lang="sv-SE" sz="900" b="0" i="0" kern="1200"/>
            <a:t> för Windows, samt Mobilt SITHS.</a:t>
          </a:r>
          <a:r>
            <a:rPr lang="sv-SE" sz="900" b="0" i="0" kern="1200" baseline="30000"/>
            <a:t>3</a:t>
          </a:r>
          <a:endParaRPr lang="sv-SE" sz="900" b="1" kern="1200" baseline="0"/>
        </a:p>
      </dsp:txBody>
      <dsp:txXfrm>
        <a:off x="4702349" y="2041861"/>
        <a:ext cx="1860418" cy="2560966"/>
      </dsp:txXfrm>
    </dsp:sp>
    <dsp:sp modelId="{92B8AFDD-EC04-43F4-8F04-2EF7D55372EE}">
      <dsp:nvSpPr>
        <dsp:cNvPr id="0" name=""/>
        <dsp:cNvSpPr/>
      </dsp:nvSpPr>
      <dsp:spPr>
        <a:xfrm>
          <a:off x="6573843" y="1556807"/>
          <a:ext cx="4484452" cy="1463894"/>
        </a:xfrm>
        <a:prstGeom prst="rightArrow">
          <a:avLst>
            <a:gd name="adj1" fmla="val 50000"/>
            <a:gd name="adj2" fmla="val 50000"/>
          </a:avLst>
        </a:prstGeom>
        <a:gradFill flip="none" rotWithShape="0">
          <a:gsLst>
            <a:gs pos="0">
              <a:srgbClr val="FF0000">
                <a:tint val="66000"/>
                <a:satMod val="160000"/>
              </a:srgbClr>
            </a:gs>
            <a:gs pos="50000">
              <a:srgbClr val="FF0000">
                <a:tint val="44500"/>
                <a:satMod val="160000"/>
              </a:srgbClr>
            </a:gs>
            <a:gs pos="100000">
              <a:srgbClr val="FF0000">
                <a:tint val="23500"/>
                <a:satMod val="160000"/>
              </a:srgbClr>
            </a:gs>
          </a:gsLst>
          <a:lin ang="5400000" scaled="1"/>
          <a:tileRect/>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254000" bIns="232393" numCol="1" spcCol="1270" anchor="ctr" anchorCtr="0">
          <a:noAutofit/>
        </a:bodyPr>
        <a:lstStyle/>
        <a:p>
          <a:pPr marL="0" lvl="0" indent="0" algn="l" defTabSz="1111250" rtl="0">
            <a:lnSpc>
              <a:spcPct val="90000"/>
            </a:lnSpc>
            <a:spcBef>
              <a:spcPct val="0"/>
            </a:spcBef>
            <a:spcAft>
              <a:spcPct val="35000"/>
            </a:spcAft>
            <a:buNone/>
          </a:pPr>
          <a:r>
            <a:rPr lang="sv-SE" sz="2500" kern="1200">
              <a:latin typeface="+mn-lt"/>
            </a:rPr>
            <a:t>Vår 2023</a:t>
          </a:r>
        </a:p>
      </dsp:txBody>
      <dsp:txXfrm>
        <a:off x="6573843" y="1922781"/>
        <a:ext cx="4118479" cy="731947"/>
      </dsp:txXfrm>
    </dsp:sp>
    <dsp:sp modelId="{C133ECA4-5192-4EA3-9AB4-559FFE3F7DC0}">
      <dsp:nvSpPr>
        <dsp:cNvPr id="0" name=""/>
        <dsp:cNvSpPr/>
      </dsp:nvSpPr>
      <dsp:spPr>
        <a:xfrm>
          <a:off x="6579461" y="2631927"/>
          <a:ext cx="1841293" cy="2199303"/>
        </a:xfrm>
        <a:prstGeom prst="rect">
          <a:avLst/>
        </a:prstGeom>
        <a:solidFill>
          <a:schemeClr val="lt1">
            <a:hueOff val="0"/>
            <a:satOff val="0"/>
            <a:lumOff val="0"/>
            <a:alphaOff val="0"/>
          </a:schemeClr>
        </a:solidFill>
        <a:ln w="6350" cap="flat" cmpd="sng" algn="ctr">
          <a:solidFill>
            <a:srgbClr val="FF0000"/>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rtl="0">
            <a:lnSpc>
              <a:spcPct val="90000"/>
            </a:lnSpc>
            <a:spcBef>
              <a:spcPct val="0"/>
            </a:spcBef>
            <a:spcAft>
              <a:spcPct val="35000"/>
            </a:spcAft>
            <a:buNone/>
          </a:pPr>
          <a:r>
            <a:rPr lang="sv-SE" sz="900" b="0" kern="1200"/>
            <a:t>Vidareutveckling av befintlig Webcertklient (</a:t>
          </a:r>
          <a:r>
            <a:rPr lang="sv-SE" sz="900" b="0" kern="1200" err="1"/>
            <a:t>Angular</a:t>
          </a:r>
          <a:r>
            <a:rPr lang="sv-SE" sz="900" b="0" kern="1200"/>
            <a:t>) upphör. Rekommenderas att samtliga kunder påbörjar övergång till den nya </a:t>
          </a:r>
          <a:r>
            <a:rPr lang="sv-SE" sz="900" kern="1200"/>
            <a:t>Webcertklienten (REACT)</a:t>
          </a:r>
          <a:r>
            <a:rPr lang="sv-SE" sz="900" b="0" kern="1200"/>
            <a:t>.</a:t>
          </a:r>
        </a:p>
        <a:p>
          <a:pPr marL="0" lvl="0" indent="0" algn="l" defTabSz="400050">
            <a:lnSpc>
              <a:spcPct val="90000"/>
            </a:lnSpc>
            <a:spcBef>
              <a:spcPct val="0"/>
            </a:spcBef>
            <a:spcAft>
              <a:spcPct val="35000"/>
            </a:spcAft>
            <a:buNone/>
          </a:pPr>
          <a:endParaRPr lang="sv-SE" sz="900" b="0" kern="1200">
            <a:solidFill>
              <a:schemeClr val="tx1"/>
            </a:solidFill>
          </a:endParaRPr>
        </a:p>
        <a:p>
          <a:pPr marL="0" lvl="0" indent="0" algn="l" defTabSz="400050">
            <a:lnSpc>
              <a:spcPct val="90000"/>
            </a:lnSpc>
            <a:spcBef>
              <a:spcPct val="0"/>
            </a:spcBef>
            <a:spcAft>
              <a:spcPct val="35000"/>
            </a:spcAft>
            <a:buNone/>
          </a:pPr>
          <a:r>
            <a:rPr lang="sv-SE" sz="900" b="0" i="0" kern="1200" err="1">
              <a:solidFill>
                <a:schemeClr val="tx1"/>
              </a:solidFill>
            </a:rPr>
            <a:t>Webcert</a:t>
          </a:r>
          <a:r>
            <a:rPr lang="sv-SE" sz="900" b="0" i="0" kern="1200">
              <a:solidFill>
                <a:schemeClr val="tx1"/>
              </a:solidFill>
            </a:rPr>
            <a:t> Integration erbjuder inloggning utöver </a:t>
          </a:r>
          <a:r>
            <a:rPr lang="sv-SE" sz="900" b="0" i="0" kern="1200" err="1">
              <a:solidFill>
                <a:schemeClr val="tx1"/>
              </a:solidFill>
            </a:rPr>
            <a:t>NetID</a:t>
          </a:r>
          <a:r>
            <a:rPr lang="sv-SE" sz="900" b="0" i="0" kern="1200">
              <a:solidFill>
                <a:schemeClr val="tx1"/>
              </a:solidFill>
            </a:rPr>
            <a:t> även med SITHS Minidriver för Windows, SITHS eID-</a:t>
          </a:r>
          <a:r>
            <a:rPr lang="sv-SE" sz="900" b="0" i="0" kern="1200" err="1">
              <a:solidFill>
                <a:schemeClr val="tx1"/>
              </a:solidFill>
            </a:rPr>
            <a:t>app</a:t>
          </a:r>
          <a:r>
            <a:rPr lang="sv-SE" sz="900" b="0" i="0" kern="1200">
              <a:solidFill>
                <a:schemeClr val="tx1"/>
              </a:solidFill>
            </a:rPr>
            <a:t> för Windows, samt Mobilt SITHS.</a:t>
          </a:r>
          <a:r>
            <a:rPr lang="sv-SE" sz="900" b="0" i="0" kern="1200" baseline="30000">
              <a:solidFill>
                <a:schemeClr val="tx1"/>
              </a:solidFill>
            </a:rPr>
            <a:t>3</a:t>
          </a:r>
          <a:endParaRPr lang="sv-SE" sz="900" b="0" kern="1200">
            <a:solidFill>
              <a:schemeClr val="tx1"/>
            </a:solidFill>
          </a:endParaRPr>
        </a:p>
      </dsp:txBody>
      <dsp:txXfrm>
        <a:off x="6579461" y="2631927"/>
        <a:ext cx="1841293" cy="2199303"/>
      </dsp:txXfrm>
    </dsp:sp>
    <dsp:sp modelId="{A5B8B030-AA20-4FD1-A008-C947754BE2B3}">
      <dsp:nvSpPr>
        <dsp:cNvPr id="0" name=""/>
        <dsp:cNvSpPr/>
      </dsp:nvSpPr>
      <dsp:spPr>
        <a:xfrm>
          <a:off x="8434060" y="2044960"/>
          <a:ext cx="2624234" cy="1463894"/>
        </a:xfrm>
        <a:prstGeom prst="rightArrow">
          <a:avLst>
            <a:gd name="adj1" fmla="val 50000"/>
            <a:gd name="adj2" fmla="val 5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254000" bIns="232393" numCol="1" spcCol="1270" anchor="ctr" anchorCtr="0">
          <a:noAutofit/>
        </a:bodyPr>
        <a:lstStyle/>
        <a:p>
          <a:pPr marL="0" lvl="0" indent="0" algn="l" defTabSz="1111250">
            <a:lnSpc>
              <a:spcPct val="90000"/>
            </a:lnSpc>
            <a:spcBef>
              <a:spcPct val="0"/>
            </a:spcBef>
            <a:spcAft>
              <a:spcPct val="35000"/>
            </a:spcAft>
            <a:buNone/>
          </a:pPr>
          <a:r>
            <a:rPr lang="sv-SE" sz="2500" kern="1200"/>
            <a:t>Juni 2023</a:t>
          </a:r>
        </a:p>
      </dsp:txBody>
      <dsp:txXfrm>
        <a:off x="8434060" y="2410934"/>
        <a:ext cx="2258261" cy="731947"/>
      </dsp:txXfrm>
    </dsp:sp>
    <dsp:sp modelId="{1732DBAC-AA88-404B-8A75-3939A280D75C}">
      <dsp:nvSpPr>
        <dsp:cNvPr id="0" name=""/>
        <dsp:cNvSpPr/>
      </dsp:nvSpPr>
      <dsp:spPr>
        <a:xfrm>
          <a:off x="8425967" y="3154849"/>
          <a:ext cx="1942983" cy="2619295"/>
        </a:xfrm>
        <a:prstGeom prst="rect">
          <a:avLst/>
        </a:prstGeom>
        <a:solidFill>
          <a:schemeClr val="lt1">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0" lvl="0" indent="0" algn="l" defTabSz="400050" rtl="0">
            <a:lnSpc>
              <a:spcPct val="90000"/>
            </a:lnSpc>
            <a:spcBef>
              <a:spcPct val="0"/>
            </a:spcBef>
            <a:spcAft>
              <a:spcPct val="35000"/>
            </a:spcAft>
            <a:buNone/>
          </a:pPr>
          <a:r>
            <a:rPr lang="sv-SE" sz="900" b="0" i="0" kern="1200" err="1"/>
            <a:t>Inera</a:t>
          </a:r>
          <a:r>
            <a:rPr lang="sv-SE" sz="900" b="0" i="0" kern="1200"/>
            <a:t> kommer sluta att tillhandahålla support för Net </a:t>
          </a:r>
          <a:r>
            <a:rPr lang="sv-SE" sz="900" b="0" i="0" kern="1200" err="1"/>
            <a:t>iD</a:t>
          </a:r>
          <a:r>
            <a:rPr lang="sv-SE" sz="900" b="0" i="0" kern="1200"/>
            <a:t> Enterprise i samband med att </a:t>
          </a:r>
          <a:r>
            <a:rPr lang="sv-SE" sz="900" b="0" i="0" kern="1200" err="1"/>
            <a:t>Ineras</a:t>
          </a:r>
          <a:r>
            <a:rPr lang="sv-SE" sz="900" b="0" i="0" kern="1200"/>
            <a:t> nuvarande avtal löper ut 2023-06-30.</a:t>
          </a:r>
          <a:r>
            <a:rPr lang="sv-SE" sz="900" b="0" i="0" kern="1200" baseline="30000"/>
            <a:t> 2</a:t>
          </a:r>
          <a:r>
            <a:rPr lang="sv-SE" sz="900" b="0" i="0" kern="1200">
              <a:latin typeface="Open Sans Bold"/>
            </a:rPr>
            <a:t> </a:t>
          </a:r>
          <a:endParaRPr lang="sv-SE" sz="900" b="0" i="0" kern="1200"/>
        </a:p>
        <a:p>
          <a:pPr marL="0" lvl="0" indent="0" algn="l" defTabSz="400050">
            <a:lnSpc>
              <a:spcPct val="90000"/>
            </a:lnSpc>
            <a:spcBef>
              <a:spcPct val="0"/>
            </a:spcBef>
            <a:spcAft>
              <a:spcPct val="35000"/>
            </a:spcAft>
            <a:buNone/>
          </a:pPr>
          <a:endParaRPr lang="sv-SE" sz="900" b="0" i="0" kern="1200"/>
        </a:p>
        <a:p>
          <a:pPr marL="0" lvl="0" indent="0" algn="l" defTabSz="400050">
            <a:lnSpc>
              <a:spcPct val="90000"/>
            </a:lnSpc>
            <a:spcBef>
              <a:spcPct val="0"/>
            </a:spcBef>
            <a:spcAft>
              <a:spcPct val="35000"/>
            </a:spcAft>
            <a:buNone/>
          </a:pPr>
          <a:r>
            <a:rPr lang="sv-SE" sz="900" kern="1200"/>
            <a:t>Inloggning med </a:t>
          </a:r>
          <a:r>
            <a:rPr lang="sv-SE" sz="900" kern="1200" err="1"/>
            <a:t>mTLS</a:t>
          </a:r>
          <a:r>
            <a:rPr lang="sv-SE" sz="900" kern="1200"/>
            <a:t> kommer fortfarande att stödjas.</a:t>
          </a:r>
        </a:p>
        <a:p>
          <a:pPr marL="0" lvl="0" indent="0" algn="l" defTabSz="400050">
            <a:lnSpc>
              <a:spcPct val="90000"/>
            </a:lnSpc>
            <a:spcBef>
              <a:spcPct val="0"/>
            </a:spcBef>
            <a:spcAft>
              <a:spcPct val="35000"/>
            </a:spcAft>
            <a:buNone/>
          </a:pPr>
          <a:endParaRPr lang="sv-SE" sz="900" b="0" i="0" kern="1200"/>
        </a:p>
        <a:p>
          <a:pPr marL="0" lvl="0" indent="0" algn="l" defTabSz="400050">
            <a:lnSpc>
              <a:spcPct val="90000"/>
            </a:lnSpc>
            <a:spcBef>
              <a:spcPct val="0"/>
            </a:spcBef>
            <a:spcAft>
              <a:spcPct val="35000"/>
            </a:spcAft>
            <a:buNone/>
          </a:pPr>
          <a:r>
            <a:rPr lang="sv-SE" sz="900" b="1" kern="1200" err="1"/>
            <a:t>Webcert</a:t>
          </a:r>
          <a:r>
            <a:rPr lang="sv-SE" sz="900" b="1" kern="1200"/>
            <a:t> </a:t>
          </a:r>
          <a:r>
            <a:rPr lang="sv-SE" sz="900" kern="1200"/>
            <a:t>slutar att supportera Internet Explorer 11 och </a:t>
          </a:r>
          <a:r>
            <a:rPr lang="sv-SE" sz="900" kern="1200">
              <a:latin typeface="Calibri Light" panose="020F0302020204030204"/>
            </a:rPr>
            <a:t>MS </a:t>
          </a:r>
          <a:r>
            <a:rPr lang="sv-SE" sz="900" kern="1200" err="1">
              <a:latin typeface="Calibri Light" panose="020F0302020204030204"/>
            </a:rPr>
            <a:t>Edge</a:t>
          </a:r>
          <a:r>
            <a:rPr lang="sv-SE" sz="900" kern="1200">
              <a:latin typeface="Calibri Light" panose="020F0302020204030204"/>
            </a:rPr>
            <a:t> kompatibilitetsläge.</a:t>
          </a:r>
          <a:r>
            <a:rPr lang="sv-SE" sz="900" kern="1200"/>
            <a:t> Detta innebär att samtliga skall vara över på den nya Webcertklienten (REACT) och </a:t>
          </a:r>
          <a:r>
            <a:rPr lang="sv-SE" sz="900" b="0" kern="1200">
              <a:solidFill>
                <a:schemeClr val="tx1"/>
              </a:solidFill>
            </a:rPr>
            <a:t>att signering görs via </a:t>
          </a:r>
          <a:r>
            <a:rPr lang="sv-SE" sz="900" kern="1200"/>
            <a:t>SITHS eID-app.</a:t>
          </a:r>
          <a:endParaRPr lang="sv-SE" sz="900" b="0" i="0" kern="1200"/>
        </a:p>
      </dsp:txBody>
      <dsp:txXfrm>
        <a:off x="8425967" y="3154849"/>
        <a:ext cx="1942983" cy="2619295"/>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A806C2ED-7FEF-CA9D-165B-4D962EE4AA0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a:extLst>
              <a:ext uri="{FF2B5EF4-FFF2-40B4-BE49-F238E27FC236}">
                <a16:creationId xmlns:a16="http://schemas.microsoft.com/office/drawing/2014/main" id="{AA80074C-4C24-1F95-F815-7E2C1A3D2F1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E061016-CE19-4967-9B51-2E673CC7D778}" type="datetimeFigureOut">
              <a:rPr lang="en-US" smtClean="0"/>
              <a:t>2/8/2023</a:t>
            </a:fld>
            <a:endParaRPr lang="en-US"/>
          </a:p>
        </p:txBody>
      </p:sp>
      <p:sp>
        <p:nvSpPr>
          <p:cNvPr id="4" name="Platshållare för sidfot 3">
            <a:extLst>
              <a:ext uri="{FF2B5EF4-FFF2-40B4-BE49-F238E27FC236}">
                <a16:creationId xmlns:a16="http://schemas.microsoft.com/office/drawing/2014/main" id="{8FF900D2-2D53-00A5-8EC0-B412AA9DD84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Platshållare för bildnummer 4">
            <a:extLst>
              <a:ext uri="{FF2B5EF4-FFF2-40B4-BE49-F238E27FC236}">
                <a16:creationId xmlns:a16="http://schemas.microsoft.com/office/drawing/2014/main" id="{72858D45-9C90-B3D8-3730-BA62937DF1C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005FE7-C170-4290-A6B2-5438352232EB}" type="slidenum">
              <a:rPr lang="en-US" smtClean="0"/>
              <a:t>‹#›</a:t>
            </a:fld>
            <a:endParaRPr lang="en-US"/>
          </a:p>
        </p:txBody>
      </p:sp>
    </p:spTree>
    <p:extLst>
      <p:ext uri="{BB962C8B-B14F-4D97-AF65-F5344CB8AC3E}">
        <p14:creationId xmlns:p14="http://schemas.microsoft.com/office/powerpoint/2010/main" val="1688821667"/>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19C717-3409-4EE5-82A3-D86E820AAD84}" type="datetimeFigureOut">
              <a:rPr lang="en-US" smtClean="0"/>
              <a:t>2/8/2023</a:t>
            </a:fld>
            <a:endParaRPr lang="en-US"/>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7A6AC0-C95D-482C-BDAD-2366AE87EEA3}" type="slidenum">
              <a:rPr lang="en-US" smtClean="0"/>
              <a:t>‹#›</a:t>
            </a:fld>
            <a:endParaRPr lang="en-US"/>
          </a:p>
        </p:txBody>
      </p:sp>
    </p:spTree>
    <p:extLst>
      <p:ext uri="{BB962C8B-B14F-4D97-AF65-F5344CB8AC3E}">
        <p14:creationId xmlns:p14="http://schemas.microsoft.com/office/powerpoint/2010/main" val="1822857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3</a:t>
            </a:fld>
            <a:endParaRPr lang="sv-SE"/>
          </a:p>
        </p:txBody>
      </p:sp>
    </p:spTree>
    <p:extLst>
      <p:ext uri="{BB962C8B-B14F-4D97-AF65-F5344CB8AC3E}">
        <p14:creationId xmlns:p14="http://schemas.microsoft.com/office/powerpoint/2010/main" val="3459277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67A6AC0-C95D-482C-BDAD-2366AE87EEA3}" type="slidenum">
              <a:rPr lang="en-US" smtClean="0"/>
              <a:t>8</a:t>
            </a:fld>
            <a:endParaRPr lang="en-US"/>
          </a:p>
        </p:txBody>
      </p:sp>
    </p:spTree>
    <p:extLst>
      <p:ext uri="{BB962C8B-B14F-4D97-AF65-F5344CB8AC3E}">
        <p14:creationId xmlns:p14="http://schemas.microsoft.com/office/powerpoint/2010/main" val="2003302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67A6AC0-C95D-482C-BDAD-2366AE87EEA3}" type="slidenum">
              <a:rPr lang="sv-SE" smtClean="0"/>
              <a:t>9</a:t>
            </a:fld>
            <a:endParaRPr lang="sv-SE"/>
          </a:p>
        </p:txBody>
      </p:sp>
    </p:spTree>
    <p:extLst>
      <p:ext uri="{BB962C8B-B14F-4D97-AF65-F5344CB8AC3E}">
        <p14:creationId xmlns:p14="http://schemas.microsoft.com/office/powerpoint/2010/main" val="2694083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100"/>
              <a:t>April – juni ca 10-15 per månad. November – 27, December 32!</a:t>
            </a:r>
          </a:p>
        </p:txBody>
      </p:sp>
      <p:sp>
        <p:nvSpPr>
          <p:cNvPr id="4" name="Platshållare för bildnummer 3"/>
          <p:cNvSpPr>
            <a:spLocks noGrp="1"/>
          </p:cNvSpPr>
          <p:nvPr>
            <p:ph type="sldNum" sz="quarter" idx="5"/>
          </p:nvPr>
        </p:nvSpPr>
        <p:spPr/>
        <p:txBody>
          <a:bodyPr/>
          <a:lstStyle/>
          <a:p>
            <a:fld id="{367A6AC0-C95D-482C-BDAD-2366AE87EEA3}" type="slidenum">
              <a:rPr lang="en-US" smtClean="0"/>
              <a:t>10</a:t>
            </a:fld>
            <a:endParaRPr lang="en-US"/>
          </a:p>
        </p:txBody>
      </p:sp>
    </p:spTree>
    <p:extLst>
      <p:ext uri="{BB962C8B-B14F-4D97-AF65-F5344CB8AC3E}">
        <p14:creationId xmlns:p14="http://schemas.microsoft.com/office/powerpoint/2010/main" val="31056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Enligt https://www.inera.se/nyheter/reportage-och-nyheter/nyheter/licenskostnaden-for-net-id-ingar-i-priset-for-siths-till-30-juni-2023/ kommer Inera stå för Net </a:t>
            </a:r>
            <a:r>
              <a:rPr lang="sv-SE" err="1"/>
              <a:t>iD</a:t>
            </a:r>
            <a:r>
              <a:rPr lang="sv-SE"/>
              <a:t> licenskostnader tom juni 2023.</a:t>
            </a:r>
          </a:p>
          <a:p>
            <a:endParaRPr lang="sv-SE"/>
          </a:p>
          <a:p>
            <a:r>
              <a:rPr lang="sv-SE"/>
              <a:t>Enligt https://www.inera.se/nyheter/reportage-och-nyheter/nyheter/ineras-support-for-net-id-enterprise-upphor-i-juni-2023/ ska vi efter juni 2023 ej heller testa/ ge support för inloggning med </a:t>
            </a:r>
            <a:r>
              <a:rPr lang="sv-SE" err="1"/>
              <a:t>netid</a:t>
            </a:r>
            <a:r>
              <a:rPr lang="sv-SE"/>
              <a:t>.</a:t>
            </a:r>
          </a:p>
        </p:txBody>
      </p:sp>
      <p:sp>
        <p:nvSpPr>
          <p:cNvPr id="4" name="Platshållare för bildnummer 3"/>
          <p:cNvSpPr>
            <a:spLocks noGrp="1"/>
          </p:cNvSpPr>
          <p:nvPr>
            <p:ph type="sldNum" sz="quarter" idx="5"/>
          </p:nvPr>
        </p:nvSpPr>
        <p:spPr/>
        <p:txBody>
          <a:bodyPr/>
          <a:lstStyle/>
          <a:p>
            <a:fld id="{367A6AC0-C95D-482C-BDAD-2366AE87EEA3}" type="slidenum">
              <a:rPr lang="en-US" smtClean="0"/>
              <a:t>11</a:t>
            </a:fld>
            <a:endParaRPr lang="en-US"/>
          </a:p>
        </p:txBody>
      </p:sp>
    </p:spTree>
    <p:extLst>
      <p:ext uri="{BB962C8B-B14F-4D97-AF65-F5344CB8AC3E}">
        <p14:creationId xmlns:p14="http://schemas.microsoft.com/office/powerpoint/2010/main" val="3743626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a:t>Se fråga 20: https://inera.atlassian.net/wiki/spaces/IAM/pages/2305819231/V+gledning+f+r+inf+rande+av+ny+autentiseringsl+sning</a:t>
            </a:r>
            <a:endParaRPr lang="sv-SE"/>
          </a:p>
        </p:txBody>
      </p:sp>
      <p:sp>
        <p:nvSpPr>
          <p:cNvPr id="4" name="Platshållare för bildnummer 3"/>
          <p:cNvSpPr>
            <a:spLocks noGrp="1"/>
          </p:cNvSpPr>
          <p:nvPr>
            <p:ph type="sldNum" sz="quarter" idx="5"/>
          </p:nvPr>
        </p:nvSpPr>
        <p:spPr/>
        <p:txBody>
          <a:bodyPr/>
          <a:lstStyle/>
          <a:p>
            <a:fld id="{367A6AC0-C95D-482C-BDAD-2366AE87EEA3}" type="slidenum">
              <a:rPr lang="en-US" smtClean="0"/>
              <a:t>15</a:t>
            </a:fld>
            <a:endParaRPr lang="en-US"/>
          </a:p>
        </p:txBody>
      </p:sp>
    </p:spTree>
    <p:extLst>
      <p:ext uri="{BB962C8B-B14F-4D97-AF65-F5344CB8AC3E}">
        <p14:creationId xmlns:p14="http://schemas.microsoft.com/office/powerpoint/2010/main" val="3448390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367A6AC0-C95D-482C-BDAD-2366AE87EEA3}" type="slidenum">
              <a:rPr lang="sv-SE" smtClean="0"/>
              <a:t>26</a:t>
            </a:fld>
            <a:endParaRPr lang="sv-SE"/>
          </a:p>
        </p:txBody>
      </p:sp>
    </p:spTree>
    <p:extLst>
      <p:ext uri="{BB962C8B-B14F-4D97-AF65-F5344CB8AC3E}">
        <p14:creationId xmlns:p14="http://schemas.microsoft.com/office/powerpoint/2010/main" val="38187127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www.inera.se/"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15" name="Frihandsfigur: Form 14">
            <a:extLst>
              <a:ext uri="{FF2B5EF4-FFF2-40B4-BE49-F238E27FC236}">
                <a16:creationId xmlns:a16="http://schemas.microsoft.com/office/drawing/2014/main" id="{4FC343B9-814A-4AEA-A126-847B7570D6D9}"/>
              </a:ext>
            </a:extLst>
          </p:cNvPr>
          <p:cNvSpPr/>
          <p:nvPr userDrawn="1"/>
        </p:nvSpPr>
        <p:spPr>
          <a:xfrm>
            <a:off x="4545728" y="4782787"/>
            <a:ext cx="4114799" cy="2073753"/>
          </a:xfrm>
          <a:custGeom>
            <a:avLst/>
            <a:gdLst>
              <a:gd name="connsiteX0" fmla="*/ 1897979 w 3795957"/>
              <a:gd name="connsiteY0" fmla="*/ 0 h 1913065"/>
              <a:gd name="connsiteX1" fmla="*/ 3795957 w 3795957"/>
              <a:gd name="connsiteY1" fmla="*/ 1897979 h 1913065"/>
              <a:gd name="connsiteX2" fmla="*/ 3795195 w 3795957"/>
              <a:gd name="connsiteY2" fmla="*/ 1913065 h 1913065"/>
              <a:gd name="connsiteX3" fmla="*/ 2599047 w 3795957"/>
              <a:gd name="connsiteY3" fmla="*/ 1913065 h 1913065"/>
              <a:gd name="connsiteX4" fmla="*/ 2586642 w 3795957"/>
              <a:gd name="connsiteY4" fmla="*/ 1790002 h 1913065"/>
              <a:gd name="connsiteX5" fmla="*/ 1897978 w 3795957"/>
              <a:gd name="connsiteY5" fmla="*/ 1228725 h 1913065"/>
              <a:gd name="connsiteX6" fmla="*/ 1209315 w 3795957"/>
              <a:gd name="connsiteY6" fmla="*/ 1790002 h 1913065"/>
              <a:gd name="connsiteX7" fmla="*/ 1196909 w 3795957"/>
              <a:gd name="connsiteY7" fmla="*/ 1913065 h 1913065"/>
              <a:gd name="connsiteX8" fmla="*/ 762 w 3795957"/>
              <a:gd name="connsiteY8" fmla="*/ 1913065 h 1913065"/>
              <a:gd name="connsiteX9" fmla="*/ 0 w 3795957"/>
              <a:gd name="connsiteY9" fmla="*/ 1897979 h 1913065"/>
              <a:gd name="connsiteX10" fmla="*/ 1897979 w 3795957"/>
              <a:gd name="connsiteY10" fmla="*/ 0 h 191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5957" h="1913065">
                <a:moveTo>
                  <a:pt x="1897979" y="0"/>
                </a:moveTo>
                <a:cubicBezTo>
                  <a:pt x="2946203" y="0"/>
                  <a:pt x="3795957" y="849754"/>
                  <a:pt x="3795957" y="1897979"/>
                </a:cubicBezTo>
                <a:lnTo>
                  <a:pt x="3795195" y="1913065"/>
                </a:lnTo>
                <a:lnTo>
                  <a:pt x="2599047" y="1913065"/>
                </a:lnTo>
                <a:lnTo>
                  <a:pt x="2586642" y="1790002"/>
                </a:lnTo>
                <a:cubicBezTo>
                  <a:pt x="2521095" y="1469682"/>
                  <a:pt x="2237676" y="1228725"/>
                  <a:pt x="1897978" y="1228725"/>
                </a:cubicBezTo>
                <a:cubicBezTo>
                  <a:pt x="1558281" y="1228725"/>
                  <a:pt x="1274862" y="1469682"/>
                  <a:pt x="1209315" y="1790002"/>
                </a:cubicBezTo>
                <a:lnTo>
                  <a:pt x="1196909" y="1913065"/>
                </a:lnTo>
                <a:lnTo>
                  <a:pt x="762" y="1913065"/>
                </a:lnTo>
                <a:lnTo>
                  <a:pt x="0" y="1897979"/>
                </a:lnTo>
                <a:cubicBezTo>
                  <a:pt x="0" y="849754"/>
                  <a:pt x="849754" y="0"/>
                  <a:pt x="1897979" y="0"/>
                </a:cubicBezTo>
                <a:close/>
              </a:path>
            </a:pathLst>
          </a:custGeom>
          <a:solidFill>
            <a:srgbClr val="7E2A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a:p>
        </p:txBody>
      </p:sp>
      <p:sp>
        <p:nvSpPr>
          <p:cNvPr id="2" name="Rubrik 1">
            <a:extLst>
              <a:ext uri="{FF2B5EF4-FFF2-40B4-BE49-F238E27FC236}">
                <a16:creationId xmlns:a16="http://schemas.microsoft.com/office/drawing/2014/main" id="{A258EC79-F416-4E3D-A67E-4A13E8004581}"/>
              </a:ext>
            </a:extLst>
          </p:cNvPr>
          <p:cNvSpPr>
            <a:spLocks noGrp="1"/>
          </p:cNvSpPr>
          <p:nvPr>
            <p:ph type="ctrTitle"/>
          </p:nvPr>
        </p:nvSpPr>
        <p:spPr>
          <a:xfrm>
            <a:off x="891540" y="2206170"/>
            <a:ext cx="7343775" cy="1184601"/>
          </a:xfrm>
        </p:spPr>
        <p:txBody>
          <a:bodyPr anchor="b"/>
          <a:lstStyle>
            <a:lvl1pPr algn="l">
              <a:defRPr sz="4000">
                <a:solidFill>
                  <a:schemeClr val="accent2"/>
                </a:solidFill>
              </a:defRPr>
            </a:lvl1pPr>
          </a:lstStyle>
          <a:p>
            <a:r>
              <a:rPr lang="sv-SE"/>
              <a:t>Klicka här för att ändra mall för rubrikformat</a:t>
            </a:r>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p:nvPr>
        </p:nvSpPr>
        <p:spPr>
          <a:xfrm>
            <a:off x="914400" y="3724274"/>
            <a:ext cx="3468914" cy="1533525"/>
          </a:xfrm>
        </p:spPr>
        <p:txBody>
          <a:bodyPr/>
          <a:lstStyle>
            <a:lvl1pPr marL="0" indent="0" algn="l">
              <a:buNone/>
              <a:defRPr sz="18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p:txBody>
          <a:bodyPr/>
          <a:lstStyle/>
          <a:p>
            <a:fld id="{FD403CD0-842C-4BCD-83D3-BB78B185EE38}" type="datetimeFigureOut">
              <a:rPr lang="sv-SE" smtClean="0"/>
              <a:t>2023-02-08</a:t>
            </a:fld>
            <a:endParaRPr lang="sv-SE"/>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p:txBody>
          <a:bodyPr/>
          <a:lstStyle/>
          <a:p>
            <a:fld id="{AE086683-F536-42AB-ABBC-F4803DFE8DBC}" type="slidenum">
              <a:rPr lang="sv-SE" smtClean="0"/>
              <a:t>‹#›</a:t>
            </a:fld>
            <a:endParaRPr lang="sv-SE"/>
          </a:p>
        </p:txBody>
      </p:sp>
      <p:pic>
        <p:nvPicPr>
          <p:cNvPr id="10" name="Bild 9">
            <a:extLst>
              <a:ext uri="{FF2B5EF4-FFF2-40B4-BE49-F238E27FC236}">
                <a16:creationId xmlns:a16="http://schemas.microsoft.com/office/drawing/2014/main" id="{48510F77-D30F-1572-38C5-5FCEE01C10C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551193" y="5499912"/>
            <a:ext cx="1733549" cy="808581"/>
          </a:xfrm>
          <a:prstGeom prst="rect">
            <a:avLst/>
          </a:prstGeom>
        </p:spPr>
      </p:pic>
      <p:sp>
        <p:nvSpPr>
          <p:cNvPr id="24" name="textruta 23">
            <a:extLst>
              <a:ext uri="{FF2B5EF4-FFF2-40B4-BE49-F238E27FC236}">
                <a16:creationId xmlns:a16="http://schemas.microsoft.com/office/drawing/2014/main" id="{E704AA55-2B33-1B1E-6BD3-B1F950940721}"/>
              </a:ext>
            </a:extLst>
          </p:cNvPr>
          <p:cNvSpPr txBox="1"/>
          <p:nvPr userDrawn="1"/>
        </p:nvSpPr>
        <p:spPr>
          <a:xfrm>
            <a:off x="914400" y="6100192"/>
            <a:ext cx="1119345" cy="215444"/>
          </a:xfrm>
          <a:prstGeom prst="rect">
            <a:avLst/>
          </a:prstGeom>
          <a:noFill/>
        </p:spPr>
        <p:txBody>
          <a:bodyPr wrap="none" lIns="0" tIns="0" rIns="0" bIns="0" rtlCol="0">
            <a:spAutoFit/>
          </a:bodyPr>
          <a:lstStyle/>
          <a:p>
            <a:pPr algn="l"/>
            <a:r>
              <a:rPr lang="sv-SE" sz="1400"/>
              <a:t>www.inera.se</a:t>
            </a:r>
          </a:p>
        </p:txBody>
      </p:sp>
      <p:sp>
        <p:nvSpPr>
          <p:cNvPr id="9" name="Frihandsfigur: Form 8">
            <a:extLst>
              <a:ext uri="{FF2B5EF4-FFF2-40B4-BE49-F238E27FC236}">
                <a16:creationId xmlns:a16="http://schemas.microsoft.com/office/drawing/2014/main" id="{BE33EFBB-653B-0B00-AB09-D8E717E65186}"/>
              </a:ext>
            </a:extLst>
          </p:cNvPr>
          <p:cNvSpPr/>
          <p:nvPr userDrawn="1"/>
        </p:nvSpPr>
        <p:spPr>
          <a:xfrm rot="10800000">
            <a:off x="2033744" y="1"/>
            <a:ext cx="2766855" cy="1394424"/>
          </a:xfrm>
          <a:custGeom>
            <a:avLst/>
            <a:gdLst>
              <a:gd name="connsiteX0" fmla="*/ 1897979 w 3795957"/>
              <a:gd name="connsiteY0" fmla="*/ 0 h 1913065"/>
              <a:gd name="connsiteX1" fmla="*/ 3795957 w 3795957"/>
              <a:gd name="connsiteY1" fmla="*/ 1897979 h 1913065"/>
              <a:gd name="connsiteX2" fmla="*/ 3795195 w 3795957"/>
              <a:gd name="connsiteY2" fmla="*/ 1913065 h 1913065"/>
              <a:gd name="connsiteX3" fmla="*/ 2599047 w 3795957"/>
              <a:gd name="connsiteY3" fmla="*/ 1913065 h 1913065"/>
              <a:gd name="connsiteX4" fmla="*/ 2586642 w 3795957"/>
              <a:gd name="connsiteY4" fmla="*/ 1790002 h 1913065"/>
              <a:gd name="connsiteX5" fmla="*/ 1897978 w 3795957"/>
              <a:gd name="connsiteY5" fmla="*/ 1228725 h 1913065"/>
              <a:gd name="connsiteX6" fmla="*/ 1209315 w 3795957"/>
              <a:gd name="connsiteY6" fmla="*/ 1790002 h 1913065"/>
              <a:gd name="connsiteX7" fmla="*/ 1196909 w 3795957"/>
              <a:gd name="connsiteY7" fmla="*/ 1913065 h 1913065"/>
              <a:gd name="connsiteX8" fmla="*/ 762 w 3795957"/>
              <a:gd name="connsiteY8" fmla="*/ 1913065 h 1913065"/>
              <a:gd name="connsiteX9" fmla="*/ 0 w 3795957"/>
              <a:gd name="connsiteY9" fmla="*/ 1897979 h 1913065"/>
              <a:gd name="connsiteX10" fmla="*/ 1897979 w 3795957"/>
              <a:gd name="connsiteY10" fmla="*/ 0 h 191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5957" h="1913065">
                <a:moveTo>
                  <a:pt x="1897979" y="0"/>
                </a:moveTo>
                <a:cubicBezTo>
                  <a:pt x="2946203" y="0"/>
                  <a:pt x="3795957" y="849754"/>
                  <a:pt x="3795957" y="1897979"/>
                </a:cubicBezTo>
                <a:lnTo>
                  <a:pt x="3795195" y="1913065"/>
                </a:lnTo>
                <a:lnTo>
                  <a:pt x="2599047" y="1913065"/>
                </a:lnTo>
                <a:lnTo>
                  <a:pt x="2586642" y="1790002"/>
                </a:lnTo>
                <a:cubicBezTo>
                  <a:pt x="2521095" y="1469682"/>
                  <a:pt x="2237676" y="1228725"/>
                  <a:pt x="1897978" y="1228725"/>
                </a:cubicBezTo>
                <a:cubicBezTo>
                  <a:pt x="1558281" y="1228725"/>
                  <a:pt x="1274862" y="1469682"/>
                  <a:pt x="1209315" y="1790002"/>
                </a:cubicBezTo>
                <a:lnTo>
                  <a:pt x="1196909" y="1913065"/>
                </a:lnTo>
                <a:lnTo>
                  <a:pt x="762" y="1913065"/>
                </a:lnTo>
                <a:lnTo>
                  <a:pt x="0" y="1897979"/>
                </a:lnTo>
                <a:cubicBezTo>
                  <a:pt x="0" y="849754"/>
                  <a:pt x="849754" y="0"/>
                  <a:pt x="1897979" y="0"/>
                </a:cubicBezTo>
                <a:close/>
              </a:path>
            </a:pathLst>
          </a:custGeom>
          <a:solidFill>
            <a:srgbClr val="7E2A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a:p>
        </p:txBody>
      </p:sp>
    </p:spTree>
    <p:extLst>
      <p:ext uri="{BB962C8B-B14F-4D97-AF65-F5344CB8AC3E}">
        <p14:creationId xmlns:p14="http://schemas.microsoft.com/office/powerpoint/2010/main" val="317769262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 vänster och text">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DFD04B5B-A596-63B0-ADC6-2C0CBAD9C9C1}"/>
              </a:ext>
            </a:extLst>
          </p:cNvPr>
          <p:cNvSpPr>
            <a:spLocks noGrp="1"/>
          </p:cNvSpPr>
          <p:nvPr>
            <p:ph type="pic" sz="quarter" idx="13"/>
          </p:nvPr>
        </p:nvSpPr>
        <p:spPr>
          <a:xfrm>
            <a:off x="0" y="0"/>
            <a:ext cx="4806950" cy="6858000"/>
          </a:xfrm>
        </p:spPr>
        <p:txBody>
          <a:bodyPr/>
          <a:lstStyle/>
          <a:p>
            <a:r>
              <a:rPr lang="sv-SE"/>
              <a:t>Klicka på ikonen för att lägga till en bild</a:t>
            </a:r>
            <a:endParaRPr lang="en-US"/>
          </a:p>
        </p:txBody>
      </p:sp>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5626100" y="1824038"/>
            <a:ext cx="5654675"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2023-02-08</a:t>
            </a:fld>
            <a:endParaRPr lang="sv-SE"/>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2" name="Rubrik 1">
            <a:extLst>
              <a:ext uri="{FF2B5EF4-FFF2-40B4-BE49-F238E27FC236}">
                <a16:creationId xmlns:a16="http://schemas.microsoft.com/office/drawing/2014/main" id="{7E6D47B0-6725-E02A-E59B-C1DF17FEB817}"/>
              </a:ext>
            </a:extLst>
          </p:cNvPr>
          <p:cNvSpPr>
            <a:spLocks noGrp="1"/>
          </p:cNvSpPr>
          <p:nvPr>
            <p:ph type="title"/>
          </p:nvPr>
        </p:nvSpPr>
        <p:spPr>
          <a:xfrm>
            <a:off x="5614459" y="696720"/>
            <a:ext cx="5654675" cy="812286"/>
          </a:xfrm>
        </p:spPr>
        <p:txBody>
          <a:bodyPr/>
          <a:lstStyle/>
          <a:p>
            <a:r>
              <a:rPr lang="sv-SE"/>
              <a:t>Klicka här för att ändra mall för rubrikformat</a:t>
            </a:r>
            <a:endParaRPr lang="en-US"/>
          </a:p>
        </p:txBody>
      </p:sp>
    </p:spTree>
    <p:extLst>
      <p:ext uri="{BB962C8B-B14F-4D97-AF65-F5344CB8AC3E}">
        <p14:creationId xmlns:p14="http://schemas.microsoft.com/office/powerpoint/2010/main" val="3004540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alvbild höger">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922867" y="1824038"/>
            <a:ext cx="4334933"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2023-02-08</a:t>
            </a:fld>
            <a:endParaRPr lang="sv-SE"/>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8" name="Rektangel 7">
            <a:extLst>
              <a:ext uri="{FF2B5EF4-FFF2-40B4-BE49-F238E27FC236}">
                <a16:creationId xmlns:a16="http://schemas.microsoft.com/office/drawing/2014/main" id="{90A5C4D0-E1F6-5FCF-BB94-E022C0DCA4D2}"/>
              </a:ext>
            </a:extLst>
          </p:cNvPr>
          <p:cNvSpPr/>
          <p:nvPr userDrawn="1"/>
        </p:nvSpPr>
        <p:spPr>
          <a:xfrm>
            <a:off x="6096000" y="0"/>
            <a:ext cx="6096000" cy="68579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err="1"/>
          </a:p>
        </p:txBody>
      </p:sp>
      <p:sp>
        <p:nvSpPr>
          <p:cNvPr id="9" name="Platshållare för bild 16">
            <a:extLst>
              <a:ext uri="{FF2B5EF4-FFF2-40B4-BE49-F238E27FC236}">
                <a16:creationId xmlns:a16="http://schemas.microsoft.com/office/drawing/2014/main" id="{8D2C9BA4-6921-818E-A2F4-C2D663A9028F}"/>
              </a:ext>
            </a:extLst>
          </p:cNvPr>
          <p:cNvSpPr>
            <a:spLocks noGrp="1"/>
          </p:cNvSpPr>
          <p:nvPr>
            <p:ph type="pic" sz="quarter" idx="13"/>
          </p:nvPr>
        </p:nvSpPr>
        <p:spPr>
          <a:xfrm>
            <a:off x="6096000" y="0"/>
            <a:ext cx="6096000" cy="6857999"/>
          </a:xfrm>
          <a:custGeom>
            <a:avLst/>
            <a:gdLst>
              <a:gd name="connsiteX0" fmla="*/ 5633172 w 6096000"/>
              <a:gd name="connsiteY0" fmla="*/ 6343741 h 6857999"/>
              <a:gd name="connsiteX1" fmla="*/ 5670497 w 6096000"/>
              <a:gd name="connsiteY1" fmla="*/ 6364242 h 6857999"/>
              <a:gd name="connsiteX2" fmla="*/ 5670497 w 6096000"/>
              <a:gd name="connsiteY2" fmla="*/ 6364701 h 6857999"/>
              <a:gd name="connsiteX3" fmla="*/ 5670497 w 6096000"/>
              <a:gd name="connsiteY3" fmla="*/ 6403582 h 6857999"/>
              <a:gd name="connsiteX4" fmla="*/ 5670497 w 6096000"/>
              <a:gd name="connsiteY4" fmla="*/ 6404077 h 6857999"/>
              <a:gd name="connsiteX5" fmla="*/ 5633172 w 6096000"/>
              <a:gd name="connsiteY5" fmla="*/ 6423907 h 6857999"/>
              <a:gd name="connsiteX6" fmla="*/ 5593089 w 6096000"/>
              <a:gd name="connsiteY6" fmla="*/ 6383824 h 6857999"/>
              <a:gd name="connsiteX7" fmla="*/ 5633172 w 6096000"/>
              <a:gd name="connsiteY7" fmla="*/ 6343741 h 6857999"/>
              <a:gd name="connsiteX8" fmla="*/ 5336404 w 6096000"/>
              <a:gd name="connsiteY8" fmla="*/ 6337521 h 6857999"/>
              <a:gd name="connsiteX9" fmla="*/ 5370195 w 6096000"/>
              <a:gd name="connsiteY9" fmla="*/ 6365197 h 6857999"/>
              <a:gd name="connsiteX10" fmla="*/ 5369984 w 6096000"/>
              <a:gd name="connsiteY10" fmla="*/ 6365409 h 6857999"/>
              <a:gd name="connsiteX11" fmla="*/ 5369842 w 6096000"/>
              <a:gd name="connsiteY11" fmla="*/ 6365445 h 6857999"/>
              <a:gd name="connsiteX12" fmla="*/ 5299998 w 6096000"/>
              <a:gd name="connsiteY12" fmla="*/ 6365445 h 6857999"/>
              <a:gd name="connsiteX13" fmla="*/ 5299998 w 6096000"/>
              <a:gd name="connsiteY13" fmla="*/ 6365162 h 6857999"/>
              <a:gd name="connsiteX14" fmla="*/ 5336404 w 6096000"/>
              <a:gd name="connsiteY14" fmla="*/ 6337521 h 6857999"/>
              <a:gd name="connsiteX15" fmla="*/ 4997362 w 6096000"/>
              <a:gd name="connsiteY15" fmla="*/ 6303305 h 6857999"/>
              <a:gd name="connsiteX16" fmla="*/ 4997362 w 6096000"/>
              <a:gd name="connsiteY16" fmla="*/ 6464590 h 6857999"/>
              <a:gd name="connsiteX17" fmla="*/ 4998988 w 6096000"/>
              <a:gd name="connsiteY17" fmla="*/ 6464590 h 6857999"/>
              <a:gd name="connsiteX18" fmla="*/ 5042040 w 6096000"/>
              <a:gd name="connsiteY18" fmla="*/ 6464590 h 6857999"/>
              <a:gd name="connsiteX19" fmla="*/ 5043666 w 6096000"/>
              <a:gd name="connsiteY19" fmla="*/ 6464590 h 6857999"/>
              <a:gd name="connsiteX20" fmla="*/ 5043666 w 6096000"/>
              <a:gd name="connsiteY20" fmla="*/ 6303305 h 6857999"/>
              <a:gd name="connsiteX21" fmla="*/ 5042040 w 6096000"/>
              <a:gd name="connsiteY21" fmla="*/ 6303305 h 6857999"/>
              <a:gd name="connsiteX22" fmla="*/ 4998988 w 6096000"/>
              <a:gd name="connsiteY22" fmla="*/ 6303305 h 6857999"/>
              <a:gd name="connsiteX23" fmla="*/ 4997362 w 6096000"/>
              <a:gd name="connsiteY23" fmla="*/ 6303305 h 6857999"/>
              <a:gd name="connsiteX24" fmla="*/ 5622956 w 6096000"/>
              <a:gd name="connsiteY24" fmla="*/ 6300159 h 6857999"/>
              <a:gd name="connsiteX25" fmla="*/ 5547740 w 6096000"/>
              <a:gd name="connsiteY25" fmla="*/ 6383930 h 6857999"/>
              <a:gd name="connsiteX26" fmla="*/ 5622956 w 6096000"/>
              <a:gd name="connsiteY26" fmla="*/ 6468019 h 6857999"/>
              <a:gd name="connsiteX27" fmla="*/ 5670215 w 6096000"/>
              <a:gd name="connsiteY27" fmla="*/ 6446280 h 6857999"/>
              <a:gd name="connsiteX28" fmla="*/ 5670497 w 6096000"/>
              <a:gd name="connsiteY28" fmla="*/ 6446280 h 6857999"/>
              <a:gd name="connsiteX29" fmla="*/ 5670497 w 6096000"/>
              <a:gd name="connsiteY29" fmla="*/ 6462964 h 6857999"/>
              <a:gd name="connsiteX30" fmla="*/ 5672123 w 6096000"/>
              <a:gd name="connsiteY30" fmla="*/ 6464590 h 6857999"/>
              <a:gd name="connsiteX31" fmla="*/ 5715246 w 6096000"/>
              <a:gd name="connsiteY31" fmla="*/ 6464590 h 6857999"/>
              <a:gd name="connsiteX32" fmla="*/ 5716801 w 6096000"/>
              <a:gd name="connsiteY32" fmla="*/ 6462964 h 6857999"/>
              <a:gd name="connsiteX33" fmla="*/ 5716801 w 6096000"/>
              <a:gd name="connsiteY33" fmla="*/ 6304931 h 6857999"/>
              <a:gd name="connsiteX34" fmla="*/ 5715175 w 6096000"/>
              <a:gd name="connsiteY34" fmla="*/ 6303305 h 6857999"/>
              <a:gd name="connsiteX35" fmla="*/ 5672123 w 6096000"/>
              <a:gd name="connsiteY35" fmla="*/ 6303305 h 6857999"/>
              <a:gd name="connsiteX36" fmla="*/ 5670497 w 6096000"/>
              <a:gd name="connsiteY36" fmla="*/ 6304931 h 6857999"/>
              <a:gd name="connsiteX37" fmla="*/ 5670497 w 6096000"/>
              <a:gd name="connsiteY37" fmla="*/ 6321897 h 6857999"/>
              <a:gd name="connsiteX38" fmla="*/ 5670215 w 6096000"/>
              <a:gd name="connsiteY38" fmla="*/ 6321897 h 6857999"/>
              <a:gd name="connsiteX39" fmla="*/ 5622956 w 6096000"/>
              <a:gd name="connsiteY39" fmla="*/ 6300159 h 6857999"/>
              <a:gd name="connsiteX40" fmla="*/ 5336369 w 6096000"/>
              <a:gd name="connsiteY40" fmla="*/ 6300018 h 6857999"/>
              <a:gd name="connsiteX41" fmla="*/ 5255864 w 6096000"/>
              <a:gd name="connsiteY41" fmla="*/ 6383775 h 6857999"/>
              <a:gd name="connsiteX42" fmla="*/ 5339692 w 6096000"/>
              <a:gd name="connsiteY42" fmla="*/ 6467843 h 6857999"/>
              <a:gd name="connsiteX43" fmla="*/ 5411162 w 6096000"/>
              <a:gd name="connsiteY43" fmla="*/ 6435395 h 6857999"/>
              <a:gd name="connsiteX44" fmla="*/ 5410596 w 6096000"/>
              <a:gd name="connsiteY44" fmla="*/ 6433204 h 6857999"/>
              <a:gd name="connsiteX45" fmla="*/ 5377194 w 6096000"/>
              <a:gd name="connsiteY45" fmla="*/ 6412844 h 6857999"/>
              <a:gd name="connsiteX46" fmla="*/ 5374967 w 6096000"/>
              <a:gd name="connsiteY46" fmla="*/ 6413374 h 6857999"/>
              <a:gd name="connsiteX47" fmla="*/ 5340646 w 6096000"/>
              <a:gd name="connsiteY47" fmla="*/ 6428432 h 6857999"/>
              <a:gd name="connsiteX48" fmla="*/ 5299326 w 6096000"/>
              <a:gd name="connsiteY48" fmla="*/ 6395171 h 6857999"/>
              <a:gd name="connsiteX49" fmla="*/ 5299538 w 6096000"/>
              <a:gd name="connsiteY49" fmla="*/ 6394959 h 6857999"/>
              <a:gd name="connsiteX50" fmla="*/ 5414519 w 6096000"/>
              <a:gd name="connsiteY50" fmla="*/ 6394959 h 6857999"/>
              <a:gd name="connsiteX51" fmla="*/ 5415262 w 6096000"/>
              <a:gd name="connsiteY51" fmla="*/ 6394216 h 6857999"/>
              <a:gd name="connsiteX52" fmla="*/ 5416463 w 6096000"/>
              <a:gd name="connsiteY52" fmla="*/ 6376861 h 6857999"/>
              <a:gd name="connsiteX53" fmla="*/ 5416463 w 6096000"/>
              <a:gd name="connsiteY53" fmla="*/ 6373044 h 6857999"/>
              <a:gd name="connsiteX54" fmla="*/ 5336369 w 6096000"/>
              <a:gd name="connsiteY54" fmla="*/ 6300018 h 6857999"/>
              <a:gd name="connsiteX55" fmla="*/ 5525825 w 6096000"/>
              <a:gd name="connsiteY55" fmla="*/ 6300017 h 6857999"/>
              <a:gd name="connsiteX56" fmla="*/ 5487440 w 6096000"/>
              <a:gd name="connsiteY56" fmla="*/ 6321649 h 6857999"/>
              <a:gd name="connsiteX57" fmla="*/ 5487086 w 6096000"/>
              <a:gd name="connsiteY57" fmla="*/ 6321649 h 6857999"/>
              <a:gd name="connsiteX58" fmla="*/ 5487086 w 6096000"/>
              <a:gd name="connsiteY58" fmla="*/ 6304966 h 6857999"/>
              <a:gd name="connsiteX59" fmla="*/ 5485425 w 6096000"/>
              <a:gd name="connsiteY59" fmla="*/ 6303305 h 6857999"/>
              <a:gd name="connsiteX60" fmla="*/ 5442514 w 6096000"/>
              <a:gd name="connsiteY60" fmla="*/ 6303305 h 6857999"/>
              <a:gd name="connsiteX61" fmla="*/ 5440853 w 6096000"/>
              <a:gd name="connsiteY61" fmla="*/ 6304966 h 6857999"/>
              <a:gd name="connsiteX62" fmla="*/ 5440853 w 6096000"/>
              <a:gd name="connsiteY62" fmla="*/ 6463176 h 6857999"/>
              <a:gd name="connsiteX63" fmla="*/ 5442514 w 6096000"/>
              <a:gd name="connsiteY63" fmla="*/ 6464802 h 6857999"/>
              <a:gd name="connsiteX64" fmla="*/ 5485602 w 6096000"/>
              <a:gd name="connsiteY64" fmla="*/ 6464802 h 6857999"/>
              <a:gd name="connsiteX65" fmla="*/ 5487263 w 6096000"/>
              <a:gd name="connsiteY65" fmla="*/ 6463176 h 6857999"/>
              <a:gd name="connsiteX66" fmla="*/ 5487263 w 6096000"/>
              <a:gd name="connsiteY66" fmla="*/ 6381879 h 6857999"/>
              <a:gd name="connsiteX67" fmla="*/ 5513419 w 6096000"/>
              <a:gd name="connsiteY67" fmla="*/ 6344412 h 6857999"/>
              <a:gd name="connsiteX68" fmla="*/ 5522397 w 6096000"/>
              <a:gd name="connsiteY68" fmla="*/ 6342751 h 6857999"/>
              <a:gd name="connsiteX69" fmla="*/ 5542120 w 6096000"/>
              <a:gd name="connsiteY69" fmla="*/ 6346038 h 6857999"/>
              <a:gd name="connsiteX70" fmla="*/ 5542127 w 6096000"/>
              <a:gd name="connsiteY70" fmla="*/ 6346039 h 6857999"/>
              <a:gd name="connsiteX71" fmla="*/ 5543003 w 6096000"/>
              <a:gd name="connsiteY71" fmla="*/ 6345296 h 6857999"/>
              <a:gd name="connsiteX72" fmla="*/ 5545514 w 6096000"/>
              <a:gd name="connsiteY72" fmla="*/ 6303588 h 6857999"/>
              <a:gd name="connsiteX73" fmla="*/ 5544983 w 6096000"/>
              <a:gd name="connsiteY73" fmla="*/ 6302774 h 6857999"/>
              <a:gd name="connsiteX74" fmla="*/ 5525825 w 6096000"/>
              <a:gd name="connsiteY74" fmla="*/ 6300017 h 6857999"/>
              <a:gd name="connsiteX75" fmla="*/ 5165221 w 6096000"/>
              <a:gd name="connsiteY75" fmla="*/ 6299911 h 6857999"/>
              <a:gd name="connsiteX76" fmla="*/ 5121568 w 6096000"/>
              <a:gd name="connsiteY76" fmla="*/ 6321685 h 6857999"/>
              <a:gd name="connsiteX77" fmla="*/ 5121215 w 6096000"/>
              <a:gd name="connsiteY77" fmla="*/ 6321685 h 6857999"/>
              <a:gd name="connsiteX78" fmla="*/ 5121215 w 6096000"/>
              <a:gd name="connsiteY78" fmla="*/ 6304931 h 6857999"/>
              <a:gd name="connsiteX79" fmla="*/ 5119554 w 6096000"/>
              <a:gd name="connsiteY79" fmla="*/ 6303305 h 6857999"/>
              <a:gd name="connsiteX80" fmla="*/ 5076537 w 6096000"/>
              <a:gd name="connsiteY80" fmla="*/ 6303305 h 6857999"/>
              <a:gd name="connsiteX81" fmla="*/ 5074876 w 6096000"/>
              <a:gd name="connsiteY81" fmla="*/ 6304931 h 6857999"/>
              <a:gd name="connsiteX82" fmla="*/ 5074876 w 6096000"/>
              <a:gd name="connsiteY82" fmla="*/ 6463000 h 6857999"/>
              <a:gd name="connsiteX83" fmla="*/ 5076537 w 6096000"/>
              <a:gd name="connsiteY83" fmla="*/ 6464590 h 6857999"/>
              <a:gd name="connsiteX84" fmla="*/ 5119519 w 6096000"/>
              <a:gd name="connsiteY84" fmla="*/ 6464590 h 6857999"/>
              <a:gd name="connsiteX85" fmla="*/ 5121145 w 6096000"/>
              <a:gd name="connsiteY85" fmla="*/ 6462964 h 6857999"/>
              <a:gd name="connsiteX86" fmla="*/ 5121145 w 6096000"/>
              <a:gd name="connsiteY86" fmla="*/ 6378663 h 6857999"/>
              <a:gd name="connsiteX87" fmla="*/ 5151966 w 6096000"/>
              <a:gd name="connsiteY87" fmla="*/ 6345826 h 6857999"/>
              <a:gd name="connsiteX88" fmla="*/ 5153415 w 6096000"/>
              <a:gd name="connsiteY88" fmla="*/ 6345826 h 6857999"/>
              <a:gd name="connsiteX89" fmla="*/ 5184627 w 6096000"/>
              <a:gd name="connsiteY89" fmla="*/ 6381172 h 6857999"/>
              <a:gd name="connsiteX90" fmla="*/ 5184627 w 6096000"/>
              <a:gd name="connsiteY90" fmla="*/ 6462964 h 6857999"/>
              <a:gd name="connsiteX91" fmla="*/ 5186253 w 6096000"/>
              <a:gd name="connsiteY91" fmla="*/ 6464590 h 6857999"/>
              <a:gd name="connsiteX92" fmla="*/ 5229304 w 6096000"/>
              <a:gd name="connsiteY92" fmla="*/ 6464590 h 6857999"/>
              <a:gd name="connsiteX93" fmla="*/ 5230930 w 6096000"/>
              <a:gd name="connsiteY93" fmla="*/ 6462964 h 6857999"/>
              <a:gd name="connsiteX94" fmla="*/ 5230930 w 6096000"/>
              <a:gd name="connsiteY94" fmla="*/ 6373290 h 6857999"/>
              <a:gd name="connsiteX95" fmla="*/ 5165221 w 6096000"/>
              <a:gd name="connsiteY95" fmla="*/ 6299911 h 6857999"/>
              <a:gd name="connsiteX96" fmla="*/ 4809585 w 6096000"/>
              <a:gd name="connsiteY96" fmla="*/ 6298480 h 6857999"/>
              <a:gd name="connsiteX97" fmla="*/ 4714874 w 6096000"/>
              <a:gd name="connsiteY97" fmla="*/ 6393191 h 6857999"/>
              <a:gd name="connsiteX98" fmla="*/ 4714874 w 6096000"/>
              <a:gd name="connsiteY98" fmla="*/ 6462964 h 6857999"/>
              <a:gd name="connsiteX99" fmla="*/ 4716465 w 6096000"/>
              <a:gd name="connsiteY99" fmla="*/ 6464625 h 6857999"/>
              <a:gd name="connsiteX100" fmla="*/ 4717489 w 6096000"/>
              <a:gd name="connsiteY100" fmla="*/ 6464272 h 6857999"/>
              <a:gd name="connsiteX101" fmla="*/ 4760824 w 6096000"/>
              <a:gd name="connsiteY101" fmla="*/ 6432072 h 6857999"/>
              <a:gd name="connsiteX102" fmla="*/ 4761496 w 6096000"/>
              <a:gd name="connsiteY102" fmla="*/ 6430764 h 6857999"/>
              <a:gd name="connsiteX103" fmla="*/ 4761496 w 6096000"/>
              <a:gd name="connsiteY103" fmla="*/ 6393191 h 6857999"/>
              <a:gd name="connsiteX104" fmla="*/ 4810925 w 6096000"/>
              <a:gd name="connsiteY104" fmla="*/ 6346371 h 6857999"/>
              <a:gd name="connsiteX105" fmla="*/ 4857744 w 6096000"/>
              <a:gd name="connsiteY105" fmla="*/ 6393191 h 6857999"/>
              <a:gd name="connsiteX106" fmla="*/ 4857744 w 6096000"/>
              <a:gd name="connsiteY106" fmla="*/ 6462964 h 6857999"/>
              <a:gd name="connsiteX107" fmla="*/ 4859406 w 6096000"/>
              <a:gd name="connsiteY107" fmla="*/ 6464625 h 6857999"/>
              <a:gd name="connsiteX108" fmla="*/ 4902669 w 6096000"/>
              <a:gd name="connsiteY108" fmla="*/ 6464625 h 6857999"/>
              <a:gd name="connsiteX109" fmla="*/ 4904295 w 6096000"/>
              <a:gd name="connsiteY109" fmla="*/ 6462999 h 6857999"/>
              <a:gd name="connsiteX110" fmla="*/ 4904295 w 6096000"/>
              <a:gd name="connsiteY110" fmla="*/ 6393191 h 6857999"/>
              <a:gd name="connsiteX111" fmla="*/ 4809585 w 6096000"/>
              <a:gd name="connsiteY111" fmla="*/ 6298480 h 6857999"/>
              <a:gd name="connsiteX112" fmla="*/ 5019984 w 6096000"/>
              <a:gd name="connsiteY112" fmla="*/ 6225119 h 6857999"/>
              <a:gd name="connsiteX113" fmla="*/ 4992065 w 6096000"/>
              <a:gd name="connsiteY113" fmla="*/ 6253745 h 6857999"/>
              <a:gd name="connsiteX114" fmla="*/ 5020691 w 6096000"/>
              <a:gd name="connsiteY114" fmla="*/ 6281669 h 6857999"/>
              <a:gd name="connsiteX115" fmla="*/ 5048614 w 6096000"/>
              <a:gd name="connsiteY115" fmla="*/ 6253042 h 6857999"/>
              <a:gd name="connsiteX116" fmla="*/ 5020337 w 6096000"/>
              <a:gd name="connsiteY116" fmla="*/ 6225119 h 6857999"/>
              <a:gd name="connsiteX117" fmla="*/ 4809602 w 6096000"/>
              <a:gd name="connsiteY117" fmla="*/ 6174256 h 6857999"/>
              <a:gd name="connsiteX118" fmla="*/ 4838091 w 6096000"/>
              <a:gd name="connsiteY118" fmla="*/ 6202816 h 6857999"/>
              <a:gd name="connsiteX119" fmla="*/ 4809532 w 6096000"/>
              <a:gd name="connsiteY119" fmla="*/ 6231305 h 6857999"/>
              <a:gd name="connsiteX120" fmla="*/ 4781042 w 6096000"/>
              <a:gd name="connsiteY120" fmla="*/ 6202745 h 6857999"/>
              <a:gd name="connsiteX121" fmla="*/ 4809602 w 6096000"/>
              <a:gd name="connsiteY121" fmla="*/ 6174256 h 6857999"/>
              <a:gd name="connsiteX122" fmla="*/ 4809319 w 6096000"/>
              <a:gd name="connsiteY122" fmla="*/ 6127705 h 6857999"/>
              <a:gd name="connsiteX123" fmla="*/ 4734385 w 6096000"/>
              <a:gd name="connsiteY123" fmla="*/ 6202922 h 6857999"/>
              <a:gd name="connsiteX124" fmla="*/ 4809602 w 6096000"/>
              <a:gd name="connsiteY124" fmla="*/ 6277856 h 6857999"/>
              <a:gd name="connsiteX125" fmla="*/ 4884536 w 6096000"/>
              <a:gd name="connsiteY125" fmla="*/ 6202780 h 6857999"/>
              <a:gd name="connsiteX126" fmla="*/ 4884536 w 6096000"/>
              <a:gd name="connsiteY126" fmla="*/ 6202639 h 6857999"/>
              <a:gd name="connsiteX127" fmla="*/ 4809319 w 6096000"/>
              <a:gd name="connsiteY127" fmla="*/ 6127705 h 6857999"/>
              <a:gd name="connsiteX128" fmla="*/ 0 w 6096000"/>
              <a:gd name="connsiteY128" fmla="*/ 0 h 6857999"/>
              <a:gd name="connsiteX129" fmla="*/ 6096000 w 6096000"/>
              <a:gd name="connsiteY129" fmla="*/ 0 h 6857999"/>
              <a:gd name="connsiteX130" fmla="*/ 6096000 w 6096000"/>
              <a:gd name="connsiteY130" fmla="*/ 6857999 h 6857999"/>
              <a:gd name="connsiteX131" fmla="*/ 0 w 6096000"/>
              <a:gd name="connsiteY131"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Lst>
            <a:rect l="l" t="t" r="r" b="b"/>
            <a:pathLst>
              <a:path w="6096000" h="6857999">
                <a:moveTo>
                  <a:pt x="5633172" y="6343741"/>
                </a:moveTo>
                <a:cubicBezTo>
                  <a:pt x="5648314" y="6343692"/>
                  <a:pt x="5662414" y="6351438"/>
                  <a:pt x="5670497" y="6364242"/>
                </a:cubicBezTo>
                <a:cubicBezTo>
                  <a:pt x="5670533" y="6364394"/>
                  <a:pt x="5670533" y="6364551"/>
                  <a:pt x="5670497" y="6364701"/>
                </a:cubicBezTo>
                <a:lnTo>
                  <a:pt x="5670497" y="6403582"/>
                </a:lnTo>
                <a:cubicBezTo>
                  <a:pt x="5670568" y="6403740"/>
                  <a:pt x="5670568" y="6403920"/>
                  <a:pt x="5670497" y="6404077"/>
                </a:cubicBezTo>
                <a:cubicBezTo>
                  <a:pt x="5662219" y="6416585"/>
                  <a:pt x="5648169" y="6424049"/>
                  <a:pt x="5633172" y="6423907"/>
                </a:cubicBezTo>
                <a:cubicBezTo>
                  <a:pt x="5611035" y="6423907"/>
                  <a:pt x="5593089" y="6405961"/>
                  <a:pt x="5593089" y="6383824"/>
                </a:cubicBezTo>
                <a:cubicBezTo>
                  <a:pt x="5593089" y="6361687"/>
                  <a:pt x="5611035" y="6343741"/>
                  <a:pt x="5633172" y="6343741"/>
                </a:cubicBezTo>
                <a:close/>
                <a:moveTo>
                  <a:pt x="5336404" y="6337521"/>
                </a:moveTo>
                <a:cubicBezTo>
                  <a:pt x="5353406" y="6337521"/>
                  <a:pt x="5368110" y="6349221"/>
                  <a:pt x="5370195" y="6365197"/>
                </a:cubicBezTo>
                <a:cubicBezTo>
                  <a:pt x="5370195" y="6365314"/>
                  <a:pt x="5370100" y="6365409"/>
                  <a:pt x="5369984" y="6365409"/>
                </a:cubicBezTo>
                <a:lnTo>
                  <a:pt x="5369842" y="6365445"/>
                </a:lnTo>
                <a:lnTo>
                  <a:pt x="5299998" y="6365445"/>
                </a:lnTo>
                <a:cubicBezTo>
                  <a:pt x="5299937" y="6365359"/>
                  <a:pt x="5299937" y="6365246"/>
                  <a:pt x="5299998" y="6365162"/>
                </a:cubicBezTo>
                <a:cubicBezTo>
                  <a:pt x="5304310" y="6347913"/>
                  <a:pt x="5317105" y="6337521"/>
                  <a:pt x="5336404" y="6337521"/>
                </a:cubicBezTo>
                <a:close/>
                <a:moveTo>
                  <a:pt x="4997362" y="6303305"/>
                </a:moveTo>
                <a:lnTo>
                  <a:pt x="4997362" y="6464590"/>
                </a:lnTo>
                <a:cubicBezTo>
                  <a:pt x="4997362" y="6464590"/>
                  <a:pt x="4998090" y="6464590"/>
                  <a:pt x="4998988" y="6464590"/>
                </a:cubicBezTo>
                <a:lnTo>
                  <a:pt x="5042040" y="6464590"/>
                </a:lnTo>
                <a:cubicBezTo>
                  <a:pt x="5042938" y="6464590"/>
                  <a:pt x="5043666" y="6464590"/>
                  <a:pt x="5043666" y="6464590"/>
                </a:cubicBezTo>
                <a:lnTo>
                  <a:pt x="5043666" y="6303305"/>
                </a:lnTo>
                <a:cubicBezTo>
                  <a:pt x="5043666" y="6303305"/>
                  <a:pt x="5042938" y="6303305"/>
                  <a:pt x="5042040" y="6303305"/>
                </a:cubicBezTo>
                <a:lnTo>
                  <a:pt x="4998988" y="6303305"/>
                </a:lnTo>
                <a:cubicBezTo>
                  <a:pt x="4998090" y="6303305"/>
                  <a:pt x="4997362" y="6303305"/>
                  <a:pt x="4997362" y="6303305"/>
                </a:cubicBezTo>
                <a:close/>
                <a:moveTo>
                  <a:pt x="5622956" y="6300159"/>
                </a:moveTo>
                <a:cubicBezTo>
                  <a:pt x="5580930" y="6300159"/>
                  <a:pt x="5547740" y="6337272"/>
                  <a:pt x="5547740" y="6383930"/>
                </a:cubicBezTo>
                <a:cubicBezTo>
                  <a:pt x="5547740" y="6430587"/>
                  <a:pt x="5580930" y="6468019"/>
                  <a:pt x="5622956" y="6468019"/>
                </a:cubicBezTo>
                <a:cubicBezTo>
                  <a:pt x="5643034" y="6468019"/>
                  <a:pt x="5662121" y="6459111"/>
                  <a:pt x="5670215" y="6446280"/>
                </a:cubicBezTo>
                <a:cubicBezTo>
                  <a:pt x="5670296" y="6446209"/>
                  <a:pt x="5670416" y="6446209"/>
                  <a:pt x="5670497" y="6446280"/>
                </a:cubicBezTo>
                <a:lnTo>
                  <a:pt x="5670497" y="6462964"/>
                </a:lnTo>
                <a:cubicBezTo>
                  <a:pt x="5670515" y="6463855"/>
                  <a:pt x="5671233" y="6464571"/>
                  <a:pt x="5672123" y="6464590"/>
                </a:cubicBezTo>
                <a:lnTo>
                  <a:pt x="5715246" y="6464590"/>
                </a:lnTo>
                <a:cubicBezTo>
                  <a:pt x="5716126" y="6464571"/>
                  <a:pt x="5716823" y="6463843"/>
                  <a:pt x="5716801" y="6462964"/>
                </a:cubicBezTo>
                <a:lnTo>
                  <a:pt x="5716801" y="6304931"/>
                </a:lnTo>
                <a:cubicBezTo>
                  <a:pt x="5716784" y="6304041"/>
                  <a:pt x="5716066" y="6303324"/>
                  <a:pt x="5715175" y="6303305"/>
                </a:cubicBezTo>
                <a:lnTo>
                  <a:pt x="5672123" y="6303305"/>
                </a:lnTo>
                <a:cubicBezTo>
                  <a:pt x="5671240" y="6303341"/>
                  <a:pt x="5670533" y="6304049"/>
                  <a:pt x="5670497" y="6304931"/>
                </a:cubicBezTo>
                <a:lnTo>
                  <a:pt x="5670497" y="6321897"/>
                </a:lnTo>
                <a:cubicBezTo>
                  <a:pt x="5670416" y="6321969"/>
                  <a:pt x="5670296" y="6321969"/>
                  <a:pt x="5670215" y="6321897"/>
                </a:cubicBezTo>
                <a:cubicBezTo>
                  <a:pt x="5662121" y="6309066"/>
                  <a:pt x="5642680" y="6300159"/>
                  <a:pt x="5622956" y="6300159"/>
                </a:cubicBezTo>
                <a:close/>
                <a:moveTo>
                  <a:pt x="5336369" y="6300018"/>
                </a:moveTo>
                <a:cubicBezTo>
                  <a:pt x="5291430" y="6301862"/>
                  <a:pt x="5255928" y="6338798"/>
                  <a:pt x="5255864" y="6383775"/>
                </a:cubicBezTo>
                <a:cubicBezTo>
                  <a:pt x="5255797" y="6430138"/>
                  <a:pt x="5293327" y="6467777"/>
                  <a:pt x="5339692" y="6467843"/>
                </a:cubicBezTo>
                <a:cubicBezTo>
                  <a:pt x="5372281" y="6467843"/>
                  <a:pt x="5398932" y="6455931"/>
                  <a:pt x="5411162" y="6435395"/>
                </a:cubicBezTo>
                <a:cubicBezTo>
                  <a:pt x="5411597" y="6434631"/>
                  <a:pt x="5411346" y="6433661"/>
                  <a:pt x="5410596" y="6433204"/>
                </a:cubicBezTo>
                <a:lnTo>
                  <a:pt x="5377194" y="6412844"/>
                </a:lnTo>
                <a:cubicBezTo>
                  <a:pt x="5376430" y="6412399"/>
                  <a:pt x="5375451" y="6412632"/>
                  <a:pt x="5374967" y="6413374"/>
                </a:cubicBezTo>
                <a:cubicBezTo>
                  <a:pt x="5368923" y="6422458"/>
                  <a:pt x="5354430" y="6428432"/>
                  <a:pt x="5340646" y="6428432"/>
                </a:cubicBezTo>
                <a:cubicBezTo>
                  <a:pt x="5318731" y="6428432"/>
                  <a:pt x="5303639" y="6417015"/>
                  <a:pt x="5299326" y="6395171"/>
                </a:cubicBezTo>
                <a:cubicBezTo>
                  <a:pt x="5299326" y="6395054"/>
                  <a:pt x="5299421" y="6394959"/>
                  <a:pt x="5299538" y="6394959"/>
                </a:cubicBezTo>
                <a:lnTo>
                  <a:pt x="5414519" y="6394959"/>
                </a:lnTo>
                <a:cubicBezTo>
                  <a:pt x="5414930" y="6394959"/>
                  <a:pt x="5415262" y="6394627"/>
                  <a:pt x="5415262" y="6394216"/>
                </a:cubicBezTo>
                <a:cubicBezTo>
                  <a:pt x="5416103" y="6388470"/>
                  <a:pt x="5416506" y="6382669"/>
                  <a:pt x="5416463" y="6376861"/>
                </a:cubicBezTo>
                <a:cubicBezTo>
                  <a:pt x="5416463" y="6375589"/>
                  <a:pt x="5416463" y="6374316"/>
                  <a:pt x="5416463" y="6373044"/>
                </a:cubicBezTo>
                <a:cubicBezTo>
                  <a:pt x="5414498" y="6330767"/>
                  <a:pt x="5378646" y="6298080"/>
                  <a:pt x="5336369" y="6300018"/>
                </a:cubicBezTo>
                <a:close/>
                <a:moveTo>
                  <a:pt x="5525825" y="6300017"/>
                </a:moveTo>
                <a:cubicBezTo>
                  <a:pt x="5510280" y="6300582"/>
                  <a:pt x="5495976" y="6308645"/>
                  <a:pt x="5487440" y="6321649"/>
                </a:cubicBezTo>
                <a:lnTo>
                  <a:pt x="5487086" y="6321649"/>
                </a:lnTo>
                <a:lnTo>
                  <a:pt x="5487086" y="6304966"/>
                </a:lnTo>
                <a:cubicBezTo>
                  <a:pt x="5487086" y="6304048"/>
                  <a:pt x="5486343" y="6303305"/>
                  <a:pt x="5485425" y="6303305"/>
                </a:cubicBezTo>
                <a:lnTo>
                  <a:pt x="5442514" y="6303305"/>
                </a:lnTo>
                <a:cubicBezTo>
                  <a:pt x="5441596" y="6303305"/>
                  <a:pt x="5440853" y="6304048"/>
                  <a:pt x="5440853" y="6304966"/>
                </a:cubicBezTo>
                <a:lnTo>
                  <a:pt x="5440853" y="6463176"/>
                </a:lnTo>
                <a:cubicBezTo>
                  <a:pt x="5440870" y="6464079"/>
                  <a:pt x="5441609" y="6464802"/>
                  <a:pt x="5442514" y="6464802"/>
                </a:cubicBezTo>
                <a:lnTo>
                  <a:pt x="5485602" y="6464802"/>
                </a:lnTo>
                <a:cubicBezTo>
                  <a:pt x="5486507" y="6464802"/>
                  <a:pt x="5487245" y="6464079"/>
                  <a:pt x="5487263" y="6463176"/>
                </a:cubicBezTo>
                <a:lnTo>
                  <a:pt x="5487263" y="6381879"/>
                </a:lnTo>
                <a:cubicBezTo>
                  <a:pt x="5487058" y="6365078"/>
                  <a:pt x="5497577" y="6350012"/>
                  <a:pt x="5513419" y="6344412"/>
                </a:cubicBezTo>
                <a:cubicBezTo>
                  <a:pt x="5516303" y="6343385"/>
                  <a:pt x="5519336" y="6342824"/>
                  <a:pt x="5522397" y="6342751"/>
                </a:cubicBezTo>
                <a:cubicBezTo>
                  <a:pt x="5529102" y="6342814"/>
                  <a:pt x="5535758" y="6343922"/>
                  <a:pt x="5542120" y="6346038"/>
                </a:cubicBezTo>
                <a:cubicBezTo>
                  <a:pt x="5542124" y="6346038"/>
                  <a:pt x="5542124" y="6346038"/>
                  <a:pt x="5542127" y="6346039"/>
                </a:cubicBezTo>
                <a:cubicBezTo>
                  <a:pt x="5542573" y="6346076"/>
                  <a:pt x="5542965" y="6345743"/>
                  <a:pt x="5543003" y="6345296"/>
                </a:cubicBezTo>
                <a:lnTo>
                  <a:pt x="5545514" y="6303588"/>
                </a:lnTo>
                <a:cubicBezTo>
                  <a:pt x="5545549" y="6303226"/>
                  <a:pt x="5545330" y="6302888"/>
                  <a:pt x="5544983" y="6302774"/>
                </a:cubicBezTo>
                <a:cubicBezTo>
                  <a:pt x="5538812" y="6300732"/>
                  <a:pt x="5532326" y="6299799"/>
                  <a:pt x="5525825" y="6300017"/>
                </a:cubicBezTo>
                <a:close/>
                <a:moveTo>
                  <a:pt x="5165221" y="6299911"/>
                </a:moveTo>
                <a:cubicBezTo>
                  <a:pt x="5147976" y="6299556"/>
                  <a:pt x="5131660" y="6307695"/>
                  <a:pt x="5121568" y="6321685"/>
                </a:cubicBezTo>
                <a:lnTo>
                  <a:pt x="5121215" y="6321685"/>
                </a:lnTo>
                <a:lnTo>
                  <a:pt x="5121215" y="6304931"/>
                </a:lnTo>
                <a:cubicBezTo>
                  <a:pt x="5121197" y="6304027"/>
                  <a:pt x="5120459" y="6303304"/>
                  <a:pt x="5119554" y="6303305"/>
                </a:cubicBezTo>
                <a:lnTo>
                  <a:pt x="5076537" y="6303305"/>
                </a:lnTo>
                <a:cubicBezTo>
                  <a:pt x="5075632" y="6303304"/>
                  <a:pt x="5074893" y="6304027"/>
                  <a:pt x="5074876" y="6304931"/>
                </a:cubicBezTo>
                <a:lnTo>
                  <a:pt x="5074876" y="6463000"/>
                </a:lnTo>
                <a:cubicBezTo>
                  <a:pt x="5074915" y="6463889"/>
                  <a:pt x="5075646" y="6464590"/>
                  <a:pt x="5076537" y="6464590"/>
                </a:cubicBezTo>
                <a:lnTo>
                  <a:pt x="5119519" y="6464590"/>
                </a:lnTo>
                <a:cubicBezTo>
                  <a:pt x="5120409" y="6464571"/>
                  <a:pt x="5121127" y="6463853"/>
                  <a:pt x="5121145" y="6462964"/>
                </a:cubicBezTo>
                <a:lnTo>
                  <a:pt x="5121145" y="6378663"/>
                </a:lnTo>
                <a:cubicBezTo>
                  <a:pt x="5120968" y="6361230"/>
                  <a:pt x="5134559" y="6346753"/>
                  <a:pt x="5151966" y="6345826"/>
                </a:cubicBezTo>
                <a:lnTo>
                  <a:pt x="5153415" y="6345826"/>
                </a:lnTo>
                <a:cubicBezTo>
                  <a:pt x="5172467" y="6345826"/>
                  <a:pt x="5184627" y="6358834"/>
                  <a:pt x="5184627" y="6381172"/>
                </a:cubicBezTo>
                <a:lnTo>
                  <a:pt x="5184627" y="6462964"/>
                </a:lnTo>
                <a:cubicBezTo>
                  <a:pt x="5184644" y="6463853"/>
                  <a:pt x="5185362" y="6464571"/>
                  <a:pt x="5186253" y="6464590"/>
                </a:cubicBezTo>
                <a:lnTo>
                  <a:pt x="5229304" y="6464590"/>
                </a:lnTo>
                <a:cubicBezTo>
                  <a:pt x="5230195" y="6464571"/>
                  <a:pt x="5230913" y="6463853"/>
                  <a:pt x="5230930" y="6462964"/>
                </a:cubicBezTo>
                <a:lnTo>
                  <a:pt x="5230930" y="6373290"/>
                </a:lnTo>
                <a:cubicBezTo>
                  <a:pt x="5230930" y="6327941"/>
                  <a:pt x="5205976" y="6300018"/>
                  <a:pt x="5165221" y="6299911"/>
                </a:cubicBezTo>
                <a:close/>
                <a:moveTo>
                  <a:pt x="4809585" y="6298480"/>
                </a:moveTo>
                <a:cubicBezTo>
                  <a:pt x="4757277" y="6298480"/>
                  <a:pt x="4714874" y="6340884"/>
                  <a:pt x="4714874" y="6393191"/>
                </a:cubicBezTo>
                <a:lnTo>
                  <a:pt x="4714874" y="6462964"/>
                </a:lnTo>
                <a:cubicBezTo>
                  <a:pt x="4714873" y="6463855"/>
                  <a:pt x="4715574" y="6464587"/>
                  <a:pt x="4716465" y="6464625"/>
                </a:cubicBezTo>
                <a:cubicBezTo>
                  <a:pt x="4716835" y="6464623"/>
                  <a:pt x="4717196" y="6464499"/>
                  <a:pt x="4717489" y="6464272"/>
                </a:cubicBezTo>
                <a:lnTo>
                  <a:pt x="4760824" y="6432072"/>
                </a:lnTo>
                <a:cubicBezTo>
                  <a:pt x="4761249" y="6431771"/>
                  <a:pt x="4761499" y="6431283"/>
                  <a:pt x="4761496" y="6430764"/>
                </a:cubicBezTo>
                <a:lnTo>
                  <a:pt x="4761496" y="6393191"/>
                </a:lnTo>
                <a:cubicBezTo>
                  <a:pt x="4762217" y="6366613"/>
                  <a:pt x="4784346" y="6345650"/>
                  <a:pt x="4810925" y="6346371"/>
                </a:cubicBezTo>
                <a:cubicBezTo>
                  <a:pt x="4836490" y="6347064"/>
                  <a:pt x="4857052" y="6367625"/>
                  <a:pt x="4857744" y="6393191"/>
                </a:cubicBezTo>
                <a:lnTo>
                  <a:pt x="4857744" y="6462964"/>
                </a:lnTo>
                <a:cubicBezTo>
                  <a:pt x="4857744" y="6463882"/>
                  <a:pt x="4858488" y="6464625"/>
                  <a:pt x="4859406" y="6464625"/>
                </a:cubicBezTo>
                <a:lnTo>
                  <a:pt x="4902669" y="6464625"/>
                </a:lnTo>
                <a:cubicBezTo>
                  <a:pt x="4903559" y="6464607"/>
                  <a:pt x="4904277" y="6463889"/>
                  <a:pt x="4904295" y="6462999"/>
                </a:cubicBezTo>
                <a:lnTo>
                  <a:pt x="4904295" y="6393191"/>
                </a:lnTo>
                <a:cubicBezTo>
                  <a:pt x="4904295" y="6340884"/>
                  <a:pt x="4861892" y="6298480"/>
                  <a:pt x="4809585" y="6298480"/>
                </a:cubicBezTo>
                <a:close/>
                <a:moveTo>
                  <a:pt x="5019984" y="6225119"/>
                </a:moveTo>
                <a:cubicBezTo>
                  <a:pt x="5004370" y="6225316"/>
                  <a:pt x="4991871" y="6238131"/>
                  <a:pt x="4992065" y="6253745"/>
                </a:cubicBezTo>
                <a:cubicBezTo>
                  <a:pt x="4992258" y="6269361"/>
                  <a:pt x="5005075" y="6281863"/>
                  <a:pt x="5020691" y="6281669"/>
                </a:cubicBezTo>
                <a:cubicBezTo>
                  <a:pt x="5036306" y="6281474"/>
                  <a:pt x="5048808" y="6268658"/>
                  <a:pt x="5048614" y="6253042"/>
                </a:cubicBezTo>
                <a:cubicBezTo>
                  <a:pt x="5048421" y="6237564"/>
                  <a:pt x="5035817" y="6225118"/>
                  <a:pt x="5020337" y="6225119"/>
                </a:cubicBezTo>
                <a:close/>
                <a:moveTo>
                  <a:pt x="4809602" y="6174256"/>
                </a:moveTo>
                <a:cubicBezTo>
                  <a:pt x="4825347" y="6174295"/>
                  <a:pt x="4838091" y="6187070"/>
                  <a:pt x="4838091" y="6202816"/>
                </a:cubicBezTo>
                <a:cubicBezTo>
                  <a:pt x="4838072" y="6218570"/>
                  <a:pt x="4825285" y="6231325"/>
                  <a:pt x="4809532" y="6231305"/>
                </a:cubicBezTo>
                <a:cubicBezTo>
                  <a:pt x="4793778" y="6231286"/>
                  <a:pt x="4781023" y="6218499"/>
                  <a:pt x="4781042" y="6202745"/>
                </a:cubicBezTo>
                <a:cubicBezTo>
                  <a:pt x="4781062" y="6186992"/>
                  <a:pt x="4793848" y="6174237"/>
                  <a:pt x="4809602" y="6174256"/>
                </a:cubicBezTo>
                <a:close/>
                <a:moveTo>
                  <a:pt x="4809319" y="6127705"/>
                </a:moveTo>
                <a:cubicBezTo>
                  <a:pt x="4767856" y="6127784"/>
                  <a:pt x="4734307" y="6161459"/>
                  <a:pt x="4734385" y="6202922"/>
                </a:cubicBezTo>
                <a:cubicBezTo>
                  <a:pt x="4734463" y="6244385"/>
                  <a:pt x="4768139" y="6277934"/>
                  <a:pt x="4809602" y="6277856"/>
                </a:cubicBezTo>
                <a:cubicBezTo>
                  <a:pt x="4851002" y="6277759"/>
                  <a:pt x="4884517" y="6244180"/>
                  <a:pt x="4884536" y="6202780"/>
                </a:cubicBezTo>
                <a:cubicBezTo>
                  <a:pt x="4884536" y="6202734"/>
                  <a:pt x="4884536" y="6202686"/>
                  <a:pt x="4884536" y="6202639"/>
                </a:cubicBezTo>
                <a:cubicBezTo>
                  <a:pt x="4884458" y="6161177"/>
                  <a:pt x="4850782" y="6127628"/>
                  <a:pt x="4809319" y="6127705"/>
                </a:cubicBezTo>
                <a:close/>
                <a:moveTo>
                  <a:pt x="0" y="0"/>
                </a:moveTo>
                <a:lnTo>
                  <a:pt x="6096000" y="0"/>
                </a:lnTo>
                <a:lnTo>
                  <a:pt x="6096000" y="6857999"/>
                </a:lnTo>
                <a:lnTo>
                  <a:pt x="0" y="6857999"/>
                </a:lnTo>
                <a:close/>
              </a:path>
            </a:pathLst>
          </a:custGeom>
          <a:noFill/>
        </p:spPr>
        <p:txBody>
          <a:bodyPr wrap="square">
            <a:noAutofit/>
          </a:bodyPr>
          <a:lstStyle/>
          <a:p>
            <a:r>
              <a:rPr lang="sv-SE"/>
              <a:t>Klicka på ikonen för att lägga till en bild</a:t>
            </a:r>
            <a:endParaRPr lang="en-US"/>
          </a:p>
        </p:txBody>
      </p:sp>
      <p:sp>
        <p:nvSpPr>
          <p:cNvPr id="2" name="Rubrik 1">
            <a:extLst>
              <a:ext uri="{FF2B5EF4-FFF2-40B4-BE49-F238E27FC236}">
                <a16:creationId xmlns:a16="http://schemas.microsoft.com/office/drawing/2014/main" id="{FC3A46AD-E9B6-F2D7-8DD8-A66C69C6F761}"/>
              </a:ext>
            </a:extLst>
          </p:cNvPr>
          <p:cNvSpPr>
            <a:spLocks noGrp="1"/>
          </p:cNvSpPr>
          <p:nvPr>
            <p:ph type="title"/>
          </p:nvPr>
        </p:nvSpPr>
        <p:spPr>
          <a:xfrm>
            <a:off x="922867" y="696720"/>
            <a:ext cx="4947581" cy="812286"/>
          </a:xfrm>
        </p:spPr>
        <p:txBody>
          <a:bodyPr/>
          <a:lstStyle/>
          <a:p>
            <a:r>
              <a:rPr lang="sv-SE"/>
              <a:t>Klicka här för att ändra mall för rubrikformat</a:t>
            </a:r>
            <a:endParaRPr lang="en-US"/>
          </a:p>
        </p:txBody>
      </p:sp>
    </p:spTree>
    <p:extLst>
      <p:ext uri="{BB962C8B-B14F-4D97-AF65-F5344CB8AC3E}">
        <p14:creationId xmlns:p14="http://schemas.microsoft.com/office/powerpoint/2010/main" val="3695783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alvbild vänster">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DFD04B5B-A596-63B0-ADC6-2C0CBAD9C9C1}"/>
              </a:ext>
            </a:extLst>
          </p:cNvPr>
          <p:cNvSpPr>
            <a:spLocks noGrp="1"/>
          </p:cNvSpPr>
          <p:nvPr>
            <p:ph type="pic" sz="quarter" idx="13"/>
          </p:nvPr>
        </p:nvSpPr>
        <p:spPr>
          <a:xfrm>
            <a:off x="0" y="0"/>
            <a:ext cx="6096000" cy="6858000"/>
          </a:xfrm>
        </p:spPr>
        <p:txBody>
          <a:bodyPr/>
          <a:lstStyle/>
          <a:p>
            <a:r>
              <a:rPr lang="sv-SE"/>
              <a:t>Klicka på ikonen för att lägga till en bild</a:t>
            </a:r>
            <a:endParaRPr lang="en-US"/>
          </a:p>
        </p:txBody>
      </p:sp>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6945842" y="1824038"/>
            <a:ext cx="4334933"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2023-02-08</a:t>
            </a:fld>
            <a:endParaRPr lang="sv-SE"/>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2" name="Rubrik 1">
            <a:extLst>
              <a:ext uri="{FF2B5EF4-FFF2-40B4-BE49-F238E27FC236}">
                <a16:creationId xmlns:a16="http://schemas.microsoft.com/office/drawing/2014/main" id="{16E1CD48-208C-4EF8-2339-3EBFECE3D876}"/>
              </a:ext>
            </a:extLst>
          </p:cNvPr>
          <p:cNvSpPr>
            <a:spLocks noGrp="1"/>
          </p:cNvSpPr>
          <p:nvPr>
            <p:ph type="title"/>
          </p:nvPr>
        </p:nvSpPr>
        <p:spPr>
          <a:xfrm>
            <a:off x="6934201" y="696720"/>
            <a:ext cx="4334933" cy="812286"/>
          </a:xfrm>
        </p:spPr>
        <p:txBody>
          <a:bodyPr/>
          <a:lstStyle/>
          <a:p>
            <a:r>
              <a:rPr lang="sv-SE"/>
              <a:t>Klicka här för att ändra mall för rubrikformat</a:t>
            </a:r>
            <a:endParaRPr lang="en-US"/>
          </a:p>
        </p:txBody>
      </p:sp>
    </p:spTree>
    <p:extLst>
      <p:ext uri="{BB962C8B-B14F-4D97-AF65-F5344CB8AC3E}">
        <p14:creationId xmlns:p14="http://schemas.microsoft.com/office/powerpoint/2010/main" val="825127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bilder">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BDB5CF33-7215-933E-28C6-EDD7AE6532DE}"/>
              </a:ext>
            </a:extLst>
          </p:cNvPr>
          <p:cNvSpPr>
            <a:spLocks noGrp="1"/>
          </p:cNvSpPr>
          <p:nvPr>
            <p:ph type="dt" sz="half" idx="10"/>
          </p:nvPr>
        </p:nvSpPr>
        <p:spPr/>
        <p:txBody>
          <a:bodyPr/>
          <a:lstStyle/>
          <a:p>
            <a:fld id="{FD403CD0-842C-4BCD-83D3-BB78B185EE38}" type="datetimeFigureOut">
              <a:rPr lang="sv-SE" smtClean="0"/>
              <a:t>2023-02-08</a:t>
            </a:fld>
            <a:endParaRPr lang="sv-SE"/>
          </a:p>
        </p:txBody>
      </p:sp>
      <p:sp>
        <p:nvSpPr>
          <p:cNvPr id="4" name="Platshållare för sidfot 3">
            <a:extLst>
              <a:ext uri="{FF2B5EF4-FFF2-40B4-BE49-F238E27FC236}">
                <a16:creationId xmlns:a16="http://schemas.microsoft.com/office/drawing/2014/main" id="{0DC7A90B-4507-0B66-BC36-7AA7E6DC604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7FEFBA01-32A4-BF81-AD17-53245BDA4CC7}"/>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8" name="Underrubrik 2">
            <a:extLst>
              <a:ext uri="{FF2B5EF4-FFF2-40B4-BE49-F238E27FC236}">
                <a16:creationId xmlns:a16="http://schemas.microsoft.com/office/drawing/2014/main" id="{F416D9DB-BD3C-62DC-CF61-9FE155C5C2B0}"/>
              </a:ext>
            </a:extLst>
          </p:cNvPr>
          <p:cNvSpPr>
            <a:spLocks noGrp="1"/>
          </p:cNvSpPr>
          <p:nvPr>
            <p:ph type="subTitle" idx="1"/>
          </p:nvPr>
        </p:nvSpPr>
        <p:spPr>
          <a:xfrm>
            <a:off x="914400" y="1824038"/>
            <a:ext cx="7835900" cy="365126"/>
          </a:xfrm>
        </p:spPr>
        <p:txBody>
          <a:bodyPr/>
          <a:lstStyle>
            <a:lvl1pPr marL="0" indent="0" algn="l">
              <a:buNone/>
              <a:defRPr sz="18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12" name="Platshållare för bild 11">
            <a:extLst>
              <a:ext uri="{FF2B5EF4-FFF2-40B4-BE49-F238E27FC236}">
                <a16:creationId xmlns:a16="http://schemas.microsoft.com/office/drawing/2014/main" id="{664C826C-1492-3122-D83E-20617007892D}"/>
              </a:ext>
            </a:extLst>
          </p:cNvPr>
          <p:cNvSpPr>
            <a:spLocks noGrp="1"/>
          </p:cNvSpPr>
          <p:nvPr>
            <p:ph type="pic" sz="quarter" idx="13"/>
          </p:nvPr>
        </p:nvSpPr>
        <p:spPr>
          <a:xfrm>
            <a:off x="906780" y="2334932"/>
            <a:ext cx="2316480" cy="2316480"/>
          </a:xfrm>
          <a:custGeom>
            <a:avLst/>
            <a:gdLst>
              <a:gd name="connsiteX0" fmla="*/ 1166813 w 2333626"/>
              <a:gd name="connsiteY0" fmla="*/ 0 h 2333626"/>
              <a:gd name="connsiteX1" fmla="*/ 2333626 w 2333626"/>
              <a:gd name="connsiteY1" fmla="*/ 1166813 h 2333626"/>
              <a:gd name="connsiteX2" fmla="*/ 1166813 w 2333626"/>
              <a:gd name="connsiteY2" fmla="*/ 2333626 h 2333626"/>
              <a:gd name="connsiteX3" fmla="*/ 0 w 2333626"/>
              <a:gd name="connsiteY3" fmla="*/ 1166813 h 2333626"/>
              <a:gd name="connsiteX4" fmla="*/ 1166813 w 2333626"/>
              <a:gd name="connsiteY4" fmla="*/ 0 h 2333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3626" h="2333626">
                <a:moveTo>
                  <a:pt x="1166813" y="0"/>
                </a:moveTo>
                <a:cubicBezTo>
                  <a:pt x="1811226" y="0"/>
                  <a:pt x="2333626" y="522400"/>
                  <a:pt x="2333626" y="1166813"/>
                </a:cubicBezTo>
                <a:cubicBezTo>
                  <a:pt x="2333626" y="1811226"/>
                  <a:pt x="1811226" y="2333626"/>
                  <a:pt x="1166813" y="2333626"/>
                </a:cubicBezTo>
                <a:cubicBezTo>
                  <a:pt x="522400" y="2333626"/>
                  <a:pt x="0" y="1811226"/>
                  <a:pt x="0" y="1166813"/>
                </a:cubicBezTo>
                <a:cubicBezTo>
                  <a:pt x="0" y="522400"/>
                  <a:pt x="522400" y="0"/>
                  <a:pt x="1166813" y="0"/>
                </a:cubicBezTo>
                <a:close/>
              </a:path>
            </a:pathLst>
          </a:custGeom>
          <a:solidFill>
            <a:schemeClr val="bg1">
              <a:lumMod val="95000"/>
            </a:schemeClr>
          </a:solidFill>
        </p:spPr>
        <p:txBody>
          <a:bodyPr wrap="square">
            <a:noAutofit/>
          </a:bodyPr>
          <a:lstStyle/>
          <a:p>
            <a:r>
              <a:rPr lang="sv-SE"/>
              <a:t>Klicka på ikonen för att lägga till en bild</a:t>
            </a:r>
            <a:endParaRPr lang="en-US"/>
          </a:p>
        </p:txBody>
      </p:sp>
      <p:sp>
        <p:nvSpPr>
          <p:cNvPr id="21" name="Platshållare för text 20">
            <a:extLst>
              <a:ext uri="{FF2B5EF4-FFF2-40B4-BE49-F238E27FC236}">
                <a16:creationId xmlns:a16="http://schemas.microsoft.com/office/drawing/2014/main" id="{03C7446D-025A-295A-DA5D-F4C7A8EC1A5D}"/>
              </a:ext>
            </a:extLst>
          </p:cNvPr>
          <p:cNvSpPr>
            <a:spLocks noGrp="1"/>
          </p:cNvSpPr>
          <p:nvPr>
            <p:ph type="body" sz="quarter" idx="14" hasCustomPrompt="1"/>
          </p:nvPr>
        </p:nvSpPr>
        <p:spPr>
          <a:xfrm>
            <a:off x="914400" y="4768570"/>
            <a:ext cx="2316480" cy="203200"/>
          </a:xfrm>
        </p:spPr>
        <p:txBody>
          <a:bodyPr/>
          <a:lstStyle>
            <a:lvl1pPr marL="0" indent="0" algn="ctr">
              <a:buNone/>
              <a:defRPr sz="1500">
                <a:latin typeface="+mj-lt"/>
                <a:ea typeface="Open Sans Semibold" panose="020B0706030804020204" pitchFamily="34" charset="0"/>
                <a:cs typeface="Open Sans Semibold" panose="020B0706030804020204" pitchFamily="34" charset="0"/>
              </a:defRPr>
            </a:lvl1pPr>
          </a:lstStyle>
          <a:p>
            <a:pPr lvl="0"/>
            <a:r>
              <a:rPr lang="sv-SE"/>
              <a:t>Rubrik</a:t>
            </a:r>
          </a:p>
        </p:txBody>
      </p:sp>
      <p:sp>
        <p:nvSpPr>
          <p:cNvPr id="22" name="Platshållare för text 20">
            <a:extLst>
              <a:ext uri="{FF2B5EF4-FFF2-40B4-BE49-F238E27FC236}">
                <a16:creationId xmlns:a16="http://schemas.microsoft.com/office/drawing/2014/main" id="{08E77F81-9859-77EA-DFA3-16987CE241A9}"/>
              </a:ext>
            </a:extLst>
          </p:cNvPr>
          <p:cNvSpPr>
            <a:spLocks noGrp="1"/>
          </p:cNvSpPr>
          <p:nvPr>
            <p:ph type="body" sz="quarter" idx="15" hasCustomPrompt="1"/>
          </p:nvPr>
        </p:nvSpPr>
        <p:spPr>
          <a:xfrm>
            <a:off x="914400" y="5079770"/>
            <a:ext cx="2316480" cy="855611"/>
          </a:xfrm>
        </p:spPr>
        <p:txBody>
          <a:bodyPr/>
          <a:lstStyle>
            <a:lvl1pPr marL="0" indent="0" algn="ctr">
              <a:buNone/>
              <a:defRPr sz="1050">
                <a:latin typeface="+mn-lt"/>
                <a:ea typeface="Open Sans Semibold" panose="020B0706030804020204" pitchFamily="34" charset="0"/>
                <a:cs typeface="Open Sans Semibold" panose="020B0706030804020204" pitchFamily="34" charset="0"/>
              </a:defRPr>
            </a:lvl1pPr>
          </a:lstStyle>
          <a:p>
            <a:pPr lvl="0"/>
            <a:r>
              <a:rPr lang="sv-SE"/>
              <a:t>Text</a:t>
            </a:r>
          </a:p>
        </p:txBody>
      </p:sp>
      <p:sp>
        <p:nvSpPr>
          <p:cNvPr id="23" name="Platshållare för bild 22">
            <a:extLst>
              <a:ext uri="{FF2B5EF4-FFF2-40B4-BE49-F238E27FC236}">
                <a16:creationId xmlns:a16="http://schemas.microsoft.com/office/drawing/2014/main" id="{BD774599-56BE-4B80-6029-499E7492549A}"/>
              </a:ext>
            </a:extLst>
          </p:cNvPr>
          <p:cNvSpPr>
            <a:spLocks noGrp="1"/>
          </p:cNvSpPr>
          <p:nvPr>
            <p:ph type="pic" sz="quarter" idx="16"/>
          </p:nvPr>
        </p:nvSpPr>
        <p:spPr>
          <a:xfrm>
            <a:off x="3564255" y="2334932"/>
            <a:ext cx="2316480" cy="2316480"/>
          </a:xfrm>
          <a:custGeom>
            <a:avLst/>
            <a:gdLst>
              <a:gd name="connsiteX0" fmla="*/ 1166813 w 2333626"/>
              <a:gd name="connsiteY0" fmla="*/ 0 h 2333626"/>
              <a:gd name="connsiteX1" fmla="*/ 2333626 w 2333626"/>
              <a:gd name="connsiteY1" fmla="*/ 1166813 h 2333626"/>
              <a:gd name="connsiteX2" fmla="*/ 1166813 w 2333626"/>
              <a:gd name="connsiteY2" fmla="*/ 2333626 h 2333626"/>
              <a:gd name="connsiteX3" fmla="*/ 0 w 2333626"/>
              <a:gd name="connsiteY3" fmla="*/ 1166813 h 2333626"/>
              <a:gd name="connsiteX4" fmla="*/ 1166813 w 2333626"/>
              <a:gd name="connsiteY4" fmla="*/ 0 h 2333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3626" h="2333626">
                <a:moveTo>
                  <a:pt x="1166813" y="0"/>
                </a:moveTo>
                <a:cubicBezTo>
                  <a:pt x="1811226" y="0"/>
                  <a:pt x="2333626" y="522400"/>
                  <a:pt x="2333626" y="1166813"/>
                </a:cubicBezTo>
                <a:cubicBezTo>
                  <a:pt x="2333626" y="1811226"/>
                  <a:pt x="1811226" y="2333626"/>
                  <a:pt x="1166813" y="2333626"/>
                </a:cubicBezTo>
                <a:cubicBezTo>
                  <a:pt x="522400" y="2333626"/>
                  <a:pt x="0" y="1811226"/>
                  <a:pt x="0" y="1166813"/>
                </a:cubicBezTo>
                <a:cubicBezTo>
                  <a:pt x="0" y="522400"/>
                  <a:pt x="522400" y="0"/>
                  <a:pt x="1166813" y="0"/>
                </a:cubicBezTo>
                <a:close/>
              </a:path>
            </a:pathLst>
          </a:custGeom>
          <a:solidFill>
            <a:schemeClr val="bg1">
              <a:lumMod val="95000"/>
            </a:schemeClr>
          </a:solidFill>
        </p:spPr>
        <p:txBody>
          <a:bodyPr wrap="square">
            <a:noAutofit/>
          </a:bodyPr>
          <a:lstStyle/>
          <a:p>
            <a:r>
              <a:rPr lang="sv-SE"/>
              <a:t>Klicka på ikonen för att lägga till en bild</a:t>
            </a:r>
            <a:endParaRPr lang="en-US"/>
          </a:p>
        </p:txBody>
      </p:sp>
      <p:sp>
        <p:nvSpPr>
          <p:cNvPr id="24" name="Platshållare för text 20">
            <a:extLst>
              <a:ext uri="{FF2B5EF4-FFF2-40B4-BE49-F238E27FC236}">
                <a16:creationId xmlns:a16="http://schemas.microsoft.com/office/drawing/2014/main" id="{30241731-F5B8-1695-4913-8B42D423B976}"/>
              </a:ext>
            </a:extLst>
          </p:cNvPr>
          <p:cNvSpPr>
            <a:spLocks noGrp="1"/>
          </p:cNvSpPr>
          <p:nvPr>
            <p:ph type="body" sz="quarter" idx="17" hasCustomPrompt="1"/>
          </p:nvPr>
        </p:nvSpPr>
        <p:spPr>
          <a:xfrm>
            <a:off x="3571875" y="4768570"/>
            <a:ext cx="2316480" cy="203200"/>
          </a:xfrm>
        </p:spPr>
        <p:txBody>
          <a:bodyPr/>
          <a:lstStyle>
            <a:lvl1pPr marL="0" indent="0" algn="ctr">
              <a:buNone/>
              <a:defRPr sz="1500">
                <a:latin typeface="+mj-lt"/>
                <a:ea typeface="Open Sans Semibold" panose="020B0706030804020204" pitchFamily="34" charset="0"/>
                <a:cs typeface="Open Sans Semibold" panose="020B0706030804020204" pitchFamily="34" charset="0"/>
              </a:defRPr>
            </a:lvl1pPr>
          </a:lstStyle>
          <a:p>
            <a:pPr lvl="0"/>
            <a:r>
              <a:rPr lang="sv-SE"/>
              <a:t>Rubrik</a:t>
            </a:r>
          </a:p>
        </p:txBody>
      </p:sp>
      <p:sp>
        <p:nvSpPr>
          <p:cNvPr id="25" name="Platshållare för text 20">
            <a:extLst>
              <a:ext uri="{FF2B5EF4-FFF2-40B4-BE49-F238E27FC236}">
                <a16:creationId xmlns:a16="http://schemas.microsoft.com/office/drawing/2014/main" id="{A0DFB222-9F5E-886C-561B-915888CCE3C8}"/>
              </a:ext>
            </a:extLst>
          </p:cNvPr>
          <p:cNvSpPr>
            <a:spLocks noGrp="1"/>
          </p:cNvSpPr>
          <p:nvPr>
            <p:ph type="body" sz="quarter" idx="18" hasCustomPrompt="1"/>
          </p:nvPr>
        </p:nvSpPr>
        <p:spPr>
          <a:xfrm>
            <a:off x="3571875" y="5079770"/>
            <a:ext cx="2316480" cy="855611"/>
          </a:xfrm>
        </p:spPr>
        <p:txBody>
          <a:bodyPr/>
          <a:lstStyle>
            <a:lvl1pPr marL="0" indent="0" algn="ctr">
              <a:buNone/>
              <a:defRPr sz="1050">
                <a:latin typeface="+mn-lt"/>
                <a:ea typeface="Open Sans Semibold" panose="020B0706030804020204" pitchFamily="34" charset="0"/>
                <a:cs typeface="Open Sans Semibold" panose="020B0706030804020204" pitchFamily="34" charset="0"/>
              </a:defRPr>
            </a:lvl1pPr>
          </a:lstStyle>
          <a:p>
            <a:pPr lvl="0"/>
            <a:r>
              <a:rPr lang="sv-SE"/>
              <a:t>Text</a:t>
            </a:r>
          </a:p>
        </p:txBody>
      </p:sp>
      <p:sp>
        <p:nvSpPr>
          <p:cNvPr id="30" name="Platshållare för bild 29">
            <a:extLst>
              <a:ext uri="{FF2B5EF4-FFF2-40B4-BE49-F238E27FC236}">
                <a16:creationId xmlns:a16="http://schemas.microsoft.com/office/drawing/2014/main" id="{BD077C96-3891-F138-EFC2-824CABFD044F}"/>
              </a:ext>
            </a:extLst>
          </p:cNvPr>
          <p:cNvSpPr>
            <a:spLocks noGrp="1"/>
          </p:cNvSpPr>
          <p:nvPr>
            <p:ph type="pic" sz="quarter" idx="19"/>
          </p:nvPr>
        </p:nvSpPr>
        <p:spPr>
          <a:xfrm>
            <a:off x="6259830" y="2334932"/>
            <a:ext cx="2316480" cy="2316480"/>
          </a:xfrm>
          <a:custGeom>
            <a:avLst/>
            <a:gdLst>
              <a:gd name="connsiteX0" fmla="*/ 1166813 w 2333626"/>
              <a:gd name="connsiteY0" fmla="*/ 0 h 2333626"/>
              <a:gd name="connsiteX1" fmla="*/ 2333626 w 2333626"/>
              <a:gd name="connsiteY1" fmla="*/ 1166813 h 2333626"/>
              <a:gd name="connsiteX2" fmla="*/ 1166813 w 2333626"/>
              <a:gd name="connsiteY2" fmla="*/ 2333626 h 2333626"/>
              <a:gd name="connsiteX3" fmla="*/ 0 w 2333626"/>
              <a:gd name="connsiteY3" fmla="*/ 1166813 h 2333626"/>
              <a:gd name="connsiteX4" fmla="*/ 1166813 w 2333626"/>
              <a:gd name="connsiteY4" fmla="*/ 0 h 2333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3626" h="2333626">
                <a:moveTo>
                  <a:pt x="1166813" y="0"/>
                </a:moveTo>
                <a:cubicBezTo>
                  <a:pt x="1811226" y="0"/>
                  <a:pt x="2333626" y="522400"/>
                  <a:pt x="2333626" y="1166813"/>
                </a:cubicBezTo>
                <a:cubicBezTo>
                  <a:pt x="2333626" y="1811226"/>
                  <a:pt x="1811226" y="2333626"/>
                  <a:pt x="1166813" y="2333626"/>
                </a:cubicBezTo>
                <a:cubicBezTo>
                  <a:pt x="522400" y="2333626"/>
                  <a:pt x="0" y="1811226"/>
                  <a:pt x="0" y="1166813"/>
                </a:cubicBezTo>
                <a:cubicBezTo>
                  <a:pt x="0" y="522400"/>
                  <a:pt x="522400" y="0"/>
                  <a:pt x="1166813" y="0"/>
                </a:cubicBezTo>
                <a:close/>
              </a:path>
            </a:pathLst>
          </a:custGeom>
          <a:solidFill>
            <a:schemeClr val="bg1">
              <a:lumMod val="95000"/>
            </a:schemeClr>
          </a:solidFill>
        </p:spPr>
        <p:txBody>
          <a:bodyPr wrap="square">
            <a:noAutofit/>
          </a:bodyPr>
          <a:lstStyle/>
          <a:p>
            <a:r>
              <a:rPr lang="sv-SE"/>
              <a:t>Klicka på ikonen för att lägga till en bild</a:t>
            </a:r>
            <a:endParaRPr lang="en-US"/>
          </a:p>
        </p:txBody>
      </p:sp>
      <p:sp>
        <p:nvSpPr>
          <p:cNvPr id="31" name="Platshållare för text 20">
            <a:extLst>
              <a:ext uri="{FF2B5EF4-FFF2-40B4-BE49-F238E27FC236}">
                <a16:creationId xmlns:a16="http://schemas.microsoft.com/office/drawing/2014/main" id="{81E1D503-7C0E-2A00-CB71-1E074D37FFE4}"/>
              </a:ext>
            </a:extLst>
          </p:cNvPr>
          <p:cNvSpPr>
            <a:spLocks noGrp="1"/>
          </p:cNvSpPr>
          <p:nvPr>
            <p:ph type="body" sz="quarter" idx="20" hasCustomPrompt="1"/>
          </p:nvPr>
        </p:nvSpPr>
        <p:spPr>
          <a:xfrm>
            <a:off x="6267450" y="4768570"/>
            <a:ext cx="2316480" cy="203200"/>
          </a:xfrm>
        </p:spPr>
        <p:txBody>
          <a:bodyPr/>
          <a:lstStyle>
            <a:lvl1pPr marL="0" indent="0" algn="ctr">
              <a:buNone/>
              <a:defRPr sz="1500">
                <a:latin typeface="+mj-lt"/>
                <a:ea typeface="Open Sans Semibold" panose="020B0706030804020204" pitchFamily="34" charset="0"/>
                <a:cs typeface="Open Sans Semibold" panose="020B0706030804020204" pitchFamily="34" charset="0"/>
              </a:defRPr>
            </a:lvl1pPr>
          </a:lstStyle>
          <a:p>
            <a:pPr lvl="0"/>
            <a:r>
              <a:rPr lang="sv-SE"/>
              <a:t>Rubrik</a:t>
            </a:r>
          </a:p>
        </p:txBody>
      </p:sp>
      <p:sp>
        <p:nvSpPr>
          <p:cNvPr id="32" name="Platshållare för text 20">
            <a:extLst>
              <a:ext uri="{FF2B5EF4-FFF2-40B4-BE49-F238E27FC236}">
                <a16:creationId xmlns:a16="http://schemas.microsoft.com/office/drawing/2014/main" id="{980FB875-5716-A43F-3401-2B1306DB9354}"/>
              </a:ext>
            </a:extLst>
          </p:cNvPr>
          <p:cNvSpPr>
            <a:spLocks noGrp="1"/>
          </p:cNvSpPr>
          <p:nvPr>
            <p:ph type="body" sz="quarter" idx="21" hasCustomPrompt="1"/>
          </p:nvPr>
        </p:nvSpPr>
        <p:spPr>
          <a:xfrm>
            <a:off x="6267450" y="5079770"/>
            <a:ext cx="2316480" cy="855611"/>
          </a:xfrm>
        </p:spPr>
        <p:txBody>
          <a:bodyPr/>
          <a:lstStyle>
            <a:lvl1pPr marL="0" indent="0" algn="ctr">
              <a:buNone/>
              <a:defRPr sz="1050">
                <a:latin typeface="+mn-lt"/>
                <a:ea typeface="Open Sans Semibold" panose="020B0706030804020204" pitchFamily="34" charset="0"/>
                <a:cs typeface="Open Sans Semibold" panose="020B0706030804020204" pitchFamily="34" charset="0"/>
              </a:defRPr>
            </a:lvl1pPr>
          </a:lstStyle>
          <a:p>
            <a:pPr lvl="0"/>
            <a:r>
              <a:rPr lang="sv-SE"/>
              <a:t>Text</a:t>
            </a:r>
          </a:p>
        </p:txBody>
      </p:sp>
      <p:sp>
        <p:nvSpPr>
          <p:cNvPr id="33" name="Platshållare för bild 32">
            <a:extLst>
              <a:ext uri="{FF2B5EF4-FFF2-40B4-BE49-F238E27FC236}">
                <a16:creationId xmlns:a16="http://schemas.microsoft.com/office/drawing/2014/main" id="{DA29BD36-494B-3AEB-42B8-DAFD1BA008B7}"/>
              </a:ext>
            </a:extLst>
          </p:cNvPr>
          <p:cNvSpPr>
            <a:spLocks noGrp="1"/>
          </p:cNvSpPr>
          <p:nvPr>
            <p:ph type="pic" sz="quarter" idx="22"/>
          </p:nvPr>
        </p:nvSpPr>
        <p:spPr>
          <a:xfrm>
            <a:off x="8939530" y="2334932"/>
            <a:ext cx="2316480" cy="2316480"/>
          </a:xfrm>
          <a:custGeom>
            <a:avLst/>
            <a:gdLst>
              <a:gd name="connsiteX0" fmla="*/ 1166813 w 2333626"/>
              <a:gd name="connsiteY0" fmla="*/ 0 h 2333626"/>
              <a:gd name="connsiteX1" fmla="*/ 2333626 w 2333626"/>
              <a:gd name="connsiteY1" fmla="*/ 1166813 h 2333626"/>
              <a:gd name="connsiteX2" fmla="*/ 1166813 w 2333626"/>
              <a:gd name="connsiteY2" fmla="*/ 2333626 h 2333626"/>
              <a:gd name="connsiteX3" fmla="*/ 0 w 2333626"/>
              <a:gd name="connsiteY3" fmla="*/ 1166813 h 2333626"/>
              <a:gd name="connsiteX4" fmla="*/ 1166813 w 2333626"/>
              <a:gd name="connsiteY4" fmla="*/ 0 h 2333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3626" h="2333626">
                <a:moveTo>
                  <a:pt x="1166813" y="0"/>
                </a:moveTo>
                <a:cubicBezTo>
                  <a:pt x="1811226" y="0"/>
                  <a:pt x="2333626" y="522400"/>
                  <a:pt x="2333626" y="1166813"/>
                </a:cubicBezTo>
                <a:cubicBezTo>
                  <a:pt x="2333626" y="1811226"/>
                  <a:pt x="1811226" y="2333626"/>
                  <a:pt x="1166813" y="2333626"/>
                </a:cubicBezTo>
                <a:cubicBezTo>
                  <a:pt x="522400" y="2333626"/>
                  <a:pt x="0" y="1811226"/>
                  <a:pt x="0" y="1166813"/>
                </a:cubicBezTo>
                <a:cubicBezTo>
                  <a:pt x="0" y="522400"/>
                  <a:pt x="522400" y="0"/>
                  <a:pt x="1166813" y="0"/>
                </a:cubicBezTo>
                <a:close/>
              </a:path>
            </a:pathLst>
          </a:custGeom>
          <a:solidFill>
            <a:schemeClr val="bg1">
              <a:lumMod val="95000"/>
            </a:schemeClr>
          </a:solidFill>
        </p:spPr>
        <p:txBody>
          <a:bodyPr wrap="square">
            <a:noAutofit/>
          </a:bodyPr>
          <a:lstStyle/>
          <a:p>
            <a:r>
              <a:rPr lang="sv-SE"/>
              <a:t>Klicka på ikonen för att lägga till en bild</a:t>
            </a:r>
            <a:endParaRPr lang="en-US"/>
          </a:p>
        </p:txBody>
      </p:sp>
      <p:sp>
        <p:nvSpPr>
          <p:cNvPr id="34" name="Platshållare för text 20">
            <a:extLst>
              <a:ext uri="{FF2B5EF4-FFF2-40B4-BE49-F238E27FC236}">
                <a16:creationId xmlns:a16="http://schemas.microsoft.com/office/drawing/2014/main" id="{288D22EA-0E20-C913-163A-DC3069D0CB32}"/>
              </a:ext>
            </a:extLst>
          </p:cNvPr>
          <p:cNvSpPr>
            <a:spLocks noGrp="1"/>
          </p:cNvSpPr>
          <p:nvPr>
            <p:ph type="body" sz="quarter" idx="23" hasCustomPrompt="1"/>
          </p:nvPr>
        </p:nvSpPr>
        <p:spPr>
          <a:xfrm>
            <a:off x="8947150" y="4768570"/>
            <a:ext cx="2316480" cy="203200"/>
          </a:xfrm>
        </p:spPr>
        <p:txBody>
          <a:bodyPr/>
          <a:lstStyle>
            <a:lvl1pPr marL="0" indent="0" algn="ctr">
              <a:buNone/>
              <a:defRPr sz="1500">
                <a:latin typeface="+mj-lt"/>
                <a:ea typeface="Open Sans Semibold" panose="020B0706030804020204" pitchFamily="34" charset="0"/>
                <a:cs typeface="Open Sans Semibold" panose="020B0706030804020204" pitchFamily="34" charset="0"/>
              </a:defRPr>
            </a:lvl1pPr>
          </a:lstStyle>
          <a:p>
            <a:pPr lvl="0"/>
            <a:r>
              <a:rPr lang="sv-SE"/>
              <a:t>Rubrik</a:t>
            </a:r>
          </a:p>
        </p:txBody>
      </p:sp>
      <p:sp>
        <p:nvSpPr>
          <p:cNvPr id="35" name="Platshållare för text 20">
            <a:extLst>
              <a:ext uri="{FF2B5EF4-FFF2-40B4-BE49-F238E27FC236}">
                <a16:creationId xmlns:a16="http://schemas.microsoft.com/office/drawing/2014/main" id="{E004FE53-2515-9DFC-829C-8511A0848CBB}"/>
              </a:ext>
            </a:extLst>
          </p:cNvPr>
          <p:cNvSpPr>
            <a:spLocks noGrp="1"/>
          </p:cNvSpPr>
          <p:nvPr>
            <p:ph type="body" sz="quarter" idx="24" hasCustomPrompt="1"/>
          </p:nvPr>
        </p:nvSpPr>
        <p:spPr>
          <a:xfrm>
            <a:off x="8947150" y="5079770"/>
            <a:ext cx="2316480" cy="855611"/>
          </a:xfrm>
        </p:spPr>
        <p:txBody>
          <a:bodyPr/>
          <a:lstStyle>
            <a:lvl1pPr marL="0" indent="0" algn="ctr">
              <a:buNone/>
              <a:defRPr sz="1050">
                <a:latin typeface="+mn-lt"/>
                <a:ea typeface="Open Sans Semibold" panose="020B0706030804020204" pitchFamily="34" charset="0"/>
                <a:cs typeface="Open Sans Semibold" panose="020B0706030804020204" pitchFamily="34" charset="0"/>
              </a:defRPr>
            </a:lvl1pPr>
          </a:lstStyle>
          <a:p>
            <a:pPr lvl="0"/>
            <a:r>
              <a:rPr lang="sv-SE"/>
              <a:t>Text</a:t>
            </a:r>
          </a:p>
        </p:txBody>
      </p:sp>
      <p:sp>
        <p:nvSpPr>
          <p:cNvPr id="6" name="Rubrik 5">
            <a:extLst>
              <a:ext uri="{FF2B5EF4-FFF2-40B4-BE49-F238E27FC236}">
                <a16:creationId xmlns:a16="http://schemas.microsoft.com/office/drawing/2014/main" id="{6BFA7DA2-7F2D-C937-35A7-4C75EBDDA27E}"/>
              </a:ext>
            </a:extLst>
          </p:cNvPr>
          <p:cNvSpPr>
            <a:spLocks noGrp="1"/>
          </p:cNvSpPr>
          <p:nvPr>
            <p:ph type="title"/>
          </p:nvPr>
        </p:nvSpPr>
        <p:spPr/>
        <p:txBody>
          <a:bodyPr/>
          <a:lstStyle/>
          <a:p>
            <a:r>
              <a:rPr lang="sv-SE"/>
              <a:t>Klicka här för att ändra mall för rubrikformat</a:t>
            </a:r>
            <a:endParaRPr lang="en-US"/>
          </a:p>
        </p:txBody>
      </p:sp>
    </p:spTree>
    <p:extLst>
      <p:ext uri="{BB962C8B-B14F-4D97-AF65-F5344CB8AC3E}">
        <p14:creationId xmlns:p14="http://schemas.microsoft.com/office/powerpoint/2010/main" val="2877740098"/>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itat">
    <p:spTree>
      <p:nvGrpSpPr>
        <p:cNvPr id="1" name=""/>
        <p:cNvGrpSpPr/>
        <p:nvPr/>
      </p:nvGrpSpPr>
      <p:grpSpPr>
        <a:xfrm>
          <a:off x="0" y="0"/>
          <a:ext cx="0" cy="0"/>
          <a:chOff x="0" y="0"/>
          <a:chExt cx="0" cy="0"/>
        </a:xfrm>
      </p:grpSpPr>
      <p:sp>
        <p:nvSpPr>
          <p:cNvPr id="16" name="Rektangel 15">
            <a:extLst>
              <a:ext uri="{FF2B5EF4-FFF2-40B4-BE49-F238E27FC236}">
                <a16:creationId xmlns:a16="http://schemas.microsoft.com/office/drawing/2014/main" id="{5DDFB6F3-EB80-63EF-1AB5-BE477AEE07DA}"/>
              </a:ext>
            </a:extLst>
          </p:cNvPr>
          <p:cNvSpPr/>
          <p:nvPr userDrawn="1"/>
        </p:nvSpPr>
        <p:spPr>
          <a:xfrm>
            <a:off x="914400" y="1046163"/>
            <a:ext cx="10364029" cy="47825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datum 2">
            <a:extLst>
              <a:ext uri="{FF2B5EF4-FFF2-40B4-BE49-F238E27FC236}">
                <a16:creationId xmlns:a16="http://schemas.microsoft.com/office/drawing/2014/main" id="{8A898536-9503-A197-9A3B-3F47D446F4AB}"/>
              </a:ext>
            </a:extLst>
          </p:cNvPr>
          <p:cNvSpPr>
            <a:spLocks noGrp="1"/>
          </p:cNvSpPr>
          <p:nvPr>
            <p:ph type="dt" sz="half" idx="10"/>
          </p:nvPr>
        </p:nvSpPr>
        <p:spPr/>
        <p:txBody>
          <a:bodyPr/>
          <a:lstStyle/>
          <a:p>
            <a:fld id="{FD403CD0-842C-4BCD-83D3-BB78B185EE38}" type="datetimeFigureOut">
              <a:rPr lang="sv-SE" smtClean="0"/>
              <a:t>2023-02-08</a:t>
            </a:fld>
            <a:endParaRPr lang="sv-SE"/>
          </a:p>
        </p:txBody>
      </p:sp>
      <p:sp>
        <p:nvSpPr>
          <p:cNvPr id="4" name="Platshållare för sidfot 3">
            <a:extLst>
              <a:ext uri="{FF2B5EF4-FFF2-40B4-BE49-F238E27FC236}">
                <a16:creationId xmlns:a16="http://schemas.microsoft.com/office/drawing/2014/main" id="{02E1C367-A0E9-2318-4478-692D53290661}"/>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7AD7875-44C2-86D0-5562-C20E21989FB7}"/>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18" name="Platshållare för text 17">
            <a:extLst>
              <a:ext uri="{FF2B5EF4-FFF2-40B4-BE49-F238E27FC236}">
                <a16:creationId xmlns:a16="http://schemas.microsoft.com/office/drawing/2014/main" id="{118A7892-7A63-C037-6804-335CC7506ABB}"/>
              </a:ext>
            </a:extLst>
          </p:cNvPr>
          <p:cNvSpPr>
            <a:spLocks noGrp="1"/>
          </p:cNvSpPr>
          <p:nvPr>
            <p:ph type="body" sz="quarter" idx="13" hasCustomPrompt="1"/>
          </p:nvPr>
        </p:nvSpPr>
        <p:spPr>
          <a:xfrm>
            <a:off x="2146300" y="1854200"/>
            <a:ext cx="8064500" cy="2971800"/>
          </a:xfrm>
        </p:spPr>
        <p:txBody>
          <a:bodyPr/>
          <a:lstStyle>
            <a:lvl1pPr marL="0" indent="0">
              <a:lnSpc>
                <a:spcPct val="110000"/>
              </a:lnSpc>
              <a:buNone/>
              <a:defRPr sz="4000" b="0">
                <a:solidFill>
                  <a:schemeClr val="accent1"/>
                </a:solidFill>
                <a:latin typeface="+mj-lt"/>
                <a:ea typeface="Open Sans Semibold" panose="020B0706030804020204" pitchFamily="34" charset="0"/>
                <a:cs typeface="Open Sans Semibold" panose="020B0706030804020204" pitchFamily="34" charset="0"/>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sv-SE"/>
              <a:t>Citat</a:t>
            </a:r>
          </a:p>
        </p:txBody>
      </p:sp>
    </p:spTree>
    <p:extLst>
      <p:ext uri="{BB962C8B-B14F-4D97-AF65-F5344CB8AC3E}">
        <p14:creationId xmlns:p14="http://schemas.microsoft.com/office/powerpoint/2010/main" val="79073802"/>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itat med bildbakgrund">
    <p:spTree>
      <p:nvGrpSpPr>
        <p:cNvPr id="1" name=""/>
        <p:cNvGrpSpPr/>
        <p:nvPr/>
      </p:nvGrpSpPr>
      <p:grpSpPr>
        <a:xfrm>
          <a:off x="0" y="0"/>
          <a:ext cx="0" cy="0"/>
          <a:chOff x="0" y="0"/>
          <a:chExt cx="0" cy="0"/>
        </a:xfrm>
      </p:grpSpPr>
      <p:sp>
        <p:nvSpPr>
          <p:cNvPr id="15" name="Platshållare för bild 14">
            <a:extLst>
              <a:ext uri="{FF2B5EF4-FFF2-40B4-BE49-F238E27FC236}">
                <a16:creationId xmlns:a16="http://schemas.microsoft.com/office/drawing/2014/main" id="{22662616-8E36-ED5F-0DB1-19F584763B3A}"/>
              </a:ext>
            </a:extLst>
          </p:cNvPr>
          <p:cNvSpPr>
            <a:spLocks noGrp="1"/>
          </p:cNvSpPr>
          <p:nvPr>
            <p:ph type="pic" sz="quarter" idx="14" hasCustomPrompt="1"/>
          </p:nvPr>
        </p:nvSpPr>
        <p:spPr>
          <a:xfrm>
            <a:off x="2" y="2"/>
            <a:ext cx="12191999" cy="6857999"/>
          </a:xfrm>
          <a:custGeom>
            <a:avLst/>
            <a:gdLst>
              <a:gd name="connsiteX0" fmla="*/ 11729171 w 12191999"/>
              <a:gd name="connsiteY0" fmla="*/ 6343741 h 6857999"/>
              <a:gd name="connsiteX1" fmla="*/ 11766496 w 12191999"/>
              <a:gd name="connsiteY1" fmla="*/ 6364242 h 6857999"/>
              <a:gd name="connsiteX2" fmla="*/ 11766496 w 12191999"/>
              <a:gd name="connsiteY2" fmla="*/ 6364701 h 6857999"/>
              <a:gd name="connsiteX3" fmla="*/ 11766496 w 12191999"/>
              <a:gd name="connsiteY3" fmla="*/ 6403582 h 6857999"/>
              <a:gd name="connsiteX4" fmla="*/ 11766496 w 12191999"/>
              <a:gd name="connsiteY4" fmla="*/ 6404077 h 6857999"/>
              <a:gd name="connsiteX5" fmla="*/ 11729171 w 12191999"/>
              <a:gd name="connsiteY5" fmla="*/ 6423907 h 6857999"/>
              <a:gd name="connsiteX6" fmla="*/ 11689088 w 12191999"/>
              <a:gd name="connsiteY6" fmla="*/ 6383824 h 6857999"/>
              <a:gd name="connsiteX7" fmla="*/ 11729171 w 12191999"/>
              <a:gd name="connsiteY7" fmla="*/ 6343741 h 6857999"/>
              <a:gd name="connsiteX8" fmla="*/ 11432403 w 12191999"/>
              <a:gd name="connsiteY8" fmla="*/ 6337521 h 6857999"/>
              <a:gd name="connsiteX9" fmla="*/ 11466194 w 12191999"/>
              <a:gd name="connsiteY9" fmla="*/ 6365197 h 6857999"/>
              <a:gd name="connsiteX10" fmla="*/ 11465983 w 12191999"/>
              <a:gd name="connsiteY10" fmla="*/ 6365409 h 6857999"/>
              <a:gd name="connsiteX11" fmla="*/ 11465841 w 12191999"/>
              <a:gd name="connsiteY11" fmla="*/ 6365445 h 6857999"/>
              <a:gd name="connsiteX12" fmla="*/ 11395997 w 12191999"/>
              <a:gd name="connsiteY12" fmla="*/ 6365445 h 6857999"/>
              <a:gd name="connsiteX13" fmla="*/ 11395997 w 12191999"/>
              <a:gd name="connsiteY13" fmla="*/ 6365162 h 6857999"/>
              <a:gd name="connsiteX14" fmla="*/ 11432403 w 12191999"/>
              <a:gd name="connsiteY14" fmla="*/ 6337521 h 6857999"/>
              <a:gd name="connsiteX15" fmla="*/ 11093361 w 12191999"/>
              <a:gd name="connsiteY15" fmla="*/ 6303305 h 6857999"/>
              <a:gd name="connsiteX16" fmla="*/ 11093361 w 12191999"/>
              <a:gd name="connsiteY16" fmla="*/ 6464590 h 6857999"/>
              <a:gd name="connsiteX17" fmla="*/ 11094987 w 12191999"/>
              <a:gd name="connsiteY17" fmla="*/ 6464590 h 6857999"/>
              <a:gd name="connsiteX18" fmla="*/ 11138039 w 12191999"/>
              <a:gd name="connsiteY18" fmla="*/ 6464590 h 6857999"/>
              <a:gd name="connsiteX19" fmla="*/ 11139665 w 12191999"/>
              <a:gd name="connsiteY19" fmla="*/ 6464590 h 6857999"/>
              <a:gd name="connsiteX20" fmla="*/ 11139665 w 12191999"/>
              <a:gd name="connsiteY20" fmla="*/ 6303305 h 6857999"/>
              <a:gd name="connsiteX21" fmla="*/ 11138039 w 12191999"/>
              <a:gd name="connsiteY21" fmla="*/ 6303305 h 6857999"/>
              <a:gd name="connsiteX22" fmla="*/ 11094987 w 12191999"/>
              <a:gd name="connsiteY22" fmla="*/ 6303305 h 6857999"/>
              <a:gd name="connsiteX23" fmla="*/ 11093361 w 12191999"/>
              <a:gd name="connsiteY23" fmla="*/ 6303305 h 6857999"/>
              <a:gd name="connsiteX24" fmla="*/ 11718955 w 12191999"/>
              <a:gd name="connsiteY24" fmla="*/ 6300159 h 6857999"/>
              <a:gd name="connsiteX25" fmla="*/ 11643739 w 12191999"/>
              <a:gd name="connsiteY25" fmla="*/ 6383930 h 6857999"/>
              <a:gd name="connsiteX26" fmla="*/ 11718955 w 12191999"/>
              <a:gd name="connsiteY26" fmla="*/ 6468019 h 6857999"/>
              <a:gd name="connsiteX27" fmla="*/ 11766214 w 12191999"/>
              <a:gd name="connsiteY27" fmla="*/ 6446280 h 6857999"/>
              <a:gd name="connsiteX28" fmla="*/ 11766496 w 12191999"/>
              <a:gd name="connsiteY28" fmla="*/ 6446280 h 6857999"/>
              <a:gd name="connsiteX29" fmla="*/ 11766496 w 12191999"/>
              <a:gd name="connsiteY29" fmla="*/ 6462964 h 6857999"/>
              <a:gd name="connsiteX30" fmla="*/ 11768122 w 12191999"/>
              <a:gd name="connsiteY30" fmla="*/ 6464590 h 6857999"/>
              <a:gd name="connsiteX31" fmla="*/ 11811245 w 12191999"/>
              <a:gd name="connsiteY31" fmla="*/ 6464590 h 6857999"/>
              <a:gd name="connsiteX32" fmla="*/ 11812800 w 12191999"/>
              <a:gd name="connsiteY32" fmla="*/ 6462964 h 6857999"/>
              <a:gd name="connsiteX33" fmla="*/ 11812800 w 12191999"/>
              <a:gd name="connsiteY33" fmla="*/ 6304931 h 6857999"/>
              <a:gd name="connsiteX34" fmla="*/ 11811174 w 12191999"/>
              <a:gd name="connsiteY34" fmla="*/ 6303305 h 6857999"/>
              <a:gd name="connsiteX35" fmla="*/ 11768122 w 12191999"/>
              <a:gd name="connsiteY35" fmla="*/ 6303305 h 6857999"/>
              <a:gd name="connsiteX36" fmla="*/ 11766496 w 12191999"/>
              <a:gd name="connsiteY36" fmla="*/ 6304931 h 6857999"/>
              <a:gd name="connsiteX37" fmla="*/ 11766496 w 12191999"/>
              <a:gd name="connsiteY37" fmla="*/ 6321897 h 6857999"/>
              <a:gd name="connsiteX38" fmla="*/ 11766214 w 12191999"/>
              <a:gd name="connsiteY38" fmla="*/ 6321897 h 6857999"/>
              <a:gd name="connsiteX39" fmla="*/ 11718955 w 12191999"/>
              <a:gd name="connsiteY39" fmla="*/ 6300159 h 6857999"/>
              <a:gd name="connsiteX40" fmla="*/ 11432368 w 12191999"/>
              <a:gd name="connsiteY40" fmla="*/ 6300018 h 6857999"/>
              <a:gd name="connsiteX41" fmla="*/ 11351863 w 12191999"/>
              <a:gd name="connsiteY41" fmla="*/ 6383775 h 6857999"/>
              <a:gd name="connsiteX42" fmla="*/ 11435691 w 12191999"/>
              <a:gd name="connsiteY42" fmla="*/ 6467843 h 6857999"/>
              <a:gd name="connsiteX43" fmla="*/ 11507161 w 12191999"/>
              <a:gd name="connsiteY43" fmla="*/ 6435395 h 6857999"/>
              <a:gd name="connsiteX44" fmla="*/ 11506595 w 12191999"/>
              <a:gd name="connsiteY44" fmla="*/ 6433204 h 6857999"/>
              <a:gd name="connsiteX45" fmla="*/ 11473193 w 12191999"/>
              <a:gd name="connsiteY45" fmla="*/ 6412844 h 6857999"/>
              <a:gd name="connsiteX46" fmla="*/ 11470966 w 12191999"/>
              <a:gd name="connsiteY46" fmla="*/ 6413374 h 6857999"/>
              <a:gd name="connsiteX47" fmla="*/ 11436645 w 12191999"/>
              <a:gd name="connsiteY47" fmla="*/ 6428432 h 6857999"/>
              <a:gd name="connsiteX48" fmla="*/ 11395325 w 12191999"/>
              <a:gd name="connsiteY48" fmla="*/ 6395171 h 6857999"/>
              <a:gd name="connsiteX49" fmla="*/ 11395537 w 12191999"/>
              <a:gd name="connsiteY49" fmla="*/ 6394959 h 6857999"/>
              <a:gd name="connsiteX50" fmla="*/ 11510518 w 12191999"/>
              <a:gd name="connsiteY50" fmla="*/ 6394959 h 6857999"/>
              <a:gd name="connsiteX51" fmla="*/ 11511261 w 12191999"/>
              <a:gd name="connsiteY51" fmla="*/ 6394216 h 6857999"/>
              <a:gd name="connsiteX52" fmla="*/ 11512462 w 12191999"/>
              <a:gd name="connsiteY52" fmla="*/ 6376861 h 6857999"/>
              <a:gd name="connsiteX53" fmla="*/ 11512462 w 12191999"/>
              <a:gd name="connsiteY53" fmla="*/ 6373044 h 6857999"/>
              <a:gd name="connsiteX54" fmla="*/ 11432368 w 12191999"/>
              <a:gd name="connsiteY54" fmla="*/ 6300018 h 6857999"/>
              <a:gd name="connsiteX55" fmla="*/ 11621824 w 12191999"/>
              <a:gd name="connsiteY55" fmla="*/ 6300017 h 6857999"/>
              <a:gd name="connsiteX56" fmla="*/ 11583439 w 12191999"/>
              <a:gd name="connsiteY56" fmla="*/ 6321649 h 6857999"/>
              <a:gd name="connsiteX57" fmla="*/ 11583085 w 12191999"/>
              <a:gd name="connsiteY57" fmla="*/ 6321649 h 6857999"/>
              <a:gd name="connsiteX58" fmla="*/ 11583085 w 12191999"/>
              <a:gd name="connsiteY58" fmla="*/ 6304966 h 6857999"/>
              <a:gd name="connsiteX59" fmla="*/ 11581424 w 12191999"/>
              <a:gd name="connsiteY59" fmla="*/ 6303305 h 6857999"/>
              <a:gd name="connsiteX60" fmla="*/ 11538513 w 12191999"/>
              <a:gd name="connsiteY60" fmla="*/ 6303305 h 6857999"/>
              <a:gd name="connsiteX61" fmla="*/ 11536852 w 12191999"/>
              <a:gd name="connsiteY61" fmla="*/ 6304966 h 6857999"/>
              <a:gd name="connsiteX62" fmla="*/ 11536852 w 12191999"/>
              <a:gd name="connsiteY62" fmla="*/ 6463176 h 6857999"/>
              <a:gd name="connsiteX63" fmla="*/ 11538513 w 12191999"/>
              <a:gd name="connsiteY63" fmla="*/ 6464802 h 6857999"/>
              <a:gd name="connsiteX64" fmla="*/ 11581601 w 12191999"/>
              <a:gd name="connsiteY64" fmla="*/ 6464802 h 6857999"/>
              <a:gd name="connsiteX65" fmla="*/ 11583262 w 12191999"/>
              <a:gd name="connsiteY65" fmla="*/ 6463176 h 6857999"/>
              <a:gd name="connsiteX66" fmla="*/ 11583262 w 12191999"/>
              <a:gd name="connsiteY66" fmla="*/ 6381879 h 6857999"/>
              <a:gd name="connsiteX67" fmla="*/ 11609418 w 12191999"/>
              <a:gd name="connsiteY67" fmla="*/ 6344412 h 6857999"/>
              <a:gd name="connsiteX68" fmla="*/ 11618396 w 12191999"/>
              <a:gd name="connsiteY68" fmla="*/ 6342751 h 6857999"/>
              <a:gd name="connsiteX69" fmla="*/ 11638119 w 12191999"/>
              <a:gd name="connsiteY69" fmla="*/ 6346038 h 6857999"/>
              <a:gd name="connsiteX70" fmla="*/ 11638126 w 12191999"/>
              <a:gd name="connsiteY70" fmla="*/ 6346039 h 6857999"/>
              <a:gd name="connsiteX71" fmla="*/ 11639002 w 12191999"/>
              <a:gd name="connsiteY71" fmla="*/ 6345296 h 6857999"/>
              <a:gd name="connsiteX72" fmla="*/ 11641513 w 12191999"/>
              <a:gd name="connsiteY72" fmla="*/ 6303588 h 6857999"/>
              <a:gd name="connsiteX73" fmla="*/ 11640982 w 12191999"/>
              <a:gd name="connsiteY73" fmla="*/ 6302774 h 6857999"/>
              <a:gd name="connsiteX74" fmla="*/ 11621824 w 12191999"/>
              <a:gd name="connsiteY74" fmla="*/ 6300017 h 6857999"/>
              <a:gd name="connsiteX75" fmla="*/ 11261220 w 12191999"/>
              <a:gd name="connsiteY75" fmla="*/ 6299911 h 6857999"/>
              <a:gd name="connsiteX76" fmla="*/ 11217567 w 12191999"/>
              <a:gd name="connsiteY76" fmla="*/ 6321685 h 6857999"/>
              <a:gd name="connsiteX77" fmla="*/ 11217214 w 12191999"/>
              <a:gd name="connsiteY77" fmla="*/ 6321685 h 6857999"/>
              <a:gd name="connsiteX78" fmla="*/ 11217214 w 12191999"/>
              <a:gd name="connsiteY78" fmla="*/ 6304931 h 6857999"/>
              <a:gd name="connsiteX79" fmla="*/ 11215553 w 12191999"/>
              <a:gd name="connsiteY79" fmla="*/ 6303305 h 6857999"/>
              <a:gd name="connsiteX80" fmla="*/ 11172536 w 12191999"/>
              <a:gd name="connsiteY80" fmla="*/ 6303305 h 6857999"/>
              <a:gd name="connsiteX81" fmla="*/ 11170875 w 12191999"/>
              <a:gd name="connsiteY81" fmla="*/ 6304931 h 6857999"/>
              <a:gd name="connsiteX82" fmla="*/ 11170875 w 12191999"/>
              <a:gd name="connsiteY82" fmla="*/ 6463000 h 6857999"/>
              <a:gd name="connsiteX83" fmla="*/ 11172536 w 12191999"/>
              <a:gd name="connsiteY83" fmla="*/ 6464590 h 6857999"/>
              <a:gd name="connsiteX84" fmla="*/ 11215518 w 12191999"/>
              <a:gd name="connsiteY84" fmla="*/ 6464590 h 6857999"/>
              <a:gd name="connsiteX85" fmla="*/ 11217144 w 12191999"/>
              <a:gd name="connsiteY85" fmla="*/ 6462964 h 6857999"/>
              <a:gd name="connsiteX86" fmla="*/ 11217144 w 12191999"/>
              <a:gd name="connsiteY86" fmla="*/ 6378663 h 6857999"/>
              <a:gd name="connsiteX87" fmla="*/ 11247965 w 12191999"/>
              <a:gd name="connsiteY87" fmla="*/ 6345826 h 6857999"/>
              <a:gd name="connsiteX88" fmla="*/ 11249414 w 12191999"/>
              <a:gd name="connsiteY88" fmla="*/ 6345826 h 6857999"/>
              <a:gd name="connsiteX89" fmla="*/ 11280626 w 12191999"/>
              <a:gd name="connsiteY89" fmla="*/ 6381172 h 6857999"/>
              <a:gd name="connsiteX90" fmla="*/ 11280626 w 12191999"/>
              <a:gd name="connsiteY90" fmla="*/ 6462964 h 6857999"/>
              <a:gd name="connsiteX91" fmla="*/ 11282252 w 12191999"/>
              <a:gd name="connsiteY91" fmla="*/ 6464590 h 6857999"/>
              <a:gd name="connsiteX92" fmla="*/ 11325303 w 12191999"/>
              <a:gd name="connsiteY92" fmla="*/ 6464590 h 6857999"/>
              <a:gd name="connsiteX93" fmla="*/ 11326929 w 12191999"/>
              <a:gd name="connsiteY93" fmla="*/ 6462964 h 6857999"/>
              <a:gd name="connsiteX94" fmla="*/ 11326929 w 12191999"/>
              <a:gd name="connsiteY94" fmla="*/ 6373290 h 6857999"/>
              <a:gd name="connsiteX95" fmla="*/ 11261220 w 12191999"/>
              <a:gd name="connsiteY95" fmla="*/ 6299911 h 6857999"/>
              <a:gd name="connsiteX96" fmla="*/ 10905584 w 12191999"/>
              <a:gd name="connsiteY96" fmla="*/ 6298480 h 6857999"/>
              <a:gd name="connsiteX97" fmla="*/ 10810873 w 12191999"/>
              <a:gd name="connsiteY97" fmla="*/ 6393191 h 6857999"/>
              <a:gd name="connsiteX98" fmla="*/ 10810873 w 12191999"/>
              <a:gd name="connsiteY98" fmla="*/ 6462964 h 6857999"/>
              <a:gd name="connsiteX99" fmla="*/ 10812464 w 12191999"/>
              <a:gd name="connsiteY99" fmla="*/ 6464625 h 6857999"/>
              <a:gd name="connsiteX100" fmla="*/ 10813488 w 12191999"/>
              <a:gd name="connsiteY100" fmla="*/ 6464272 h 6857999"/>
              <a:gd name="connsiteX101" fmla="*/ 10856823 w 12191999"/>
              <a:gd name="connsiteY101" fmla="*/ 6432072 h 6857999"/>
              <a:gd name="connsiteX102" fmla="*/ 10857495 w 12191999"/>
              <a:gd name="connsiteY102" fmla="*/ 6430764 h 6857999"/>
              <a:gd name="connsiteX103" fmla="*/ 10857495 w 12191999"/>
              <a:gd name="connsiteY103" fmla="*/ 6393191 h 6857999"/>
              <a:gd name="connsiteX104" fmla="*/ 10906924 w 12191999"/>
              <a:gd name="connsiteY104" fmla="*/ 6346371 h 6857999"/>
              <a:gd name="connsiteX105" fmla="*/ 10953743 w 12191999"/>
              <a:gd name="connsiteY105" fmla="*/ 6393191 h 6857999"/>
              <a:gd name="connsiteX106" fmla="*/ 10953743 w 12191999"/>
              <a:gd name="connsiteY106" fmla="*/ 6462964 h 6857999"/>
              <a:gd name="connsiteX107" fmla="*/ 10955405 w 12191999"/>
              <a:gd name="connsiteY107" fmla="*/ 6464625 h 6857999"/>
              <a:gd name="connsiteX108" fmla="*/ 10998668 w 12191999"/>
              <a:gd name="connsiteY108" fmla="*/ 6464625 h 6857999"/>
              <a:gd name="connsiteX109" fmla="*/ 11000294 w 12191999"/>
              <a:gd name="connsiteY109" fmla="*/ 6462999 h 6857999"/>
              <a:gd name="connsiteX110" fmla="*/ 11000294 w 12191999"/>
              <a:gd name="connsiteY110" fmla="*/ 6393191 h 6857999"/>
              <a:gd name="connsiteX111" fmla="*/ 10905584 w 12191999"/>
              <a:gd name="connsiteY111" fmla="*/ 6298480 h 6857999"/>
              <a:gd name="connsiteX112" fmla="*/ 11115983 w 12191999"/>
              <a:gd name="connsiteY112" fmla="*/ 6225119 h 6857999"/>
              <a:gd name="connsiteX113" fmla="*/ 11088064 w 12191999"/>
              <a:gd name="connsiteY113" fmla="*/ 6253745 h 6857999"/>
              <a:gd name="connsiteX114" fmla="*/ 11116690 w 12191999"/>
              <a:gd name="connsiteY114" fmla="*/ 6281669 h 6857999"/>
              <a:gd name="connsiteX115" fmla="*/ 11144613 w 12191999"/>
              <a:gd name="connsiteY115" fmla="*/ 6253042 h 6857999"/>
              <a:gd name="connsiteX116" fmla="*/ 11116336 w 12191999"/>
              <a:gd name="connsiteY116" fmla="*/ 6225119 h 6857999"/>
              <a:gd name="connsiteX117" fmla="*/ 10905601 w 12191999"/>
              <a:gd name="connsiteY117" fmla="*/ 6174256 h 6857999"/>
              <a:gd name="connsiteX118" fmla="*/ 10934090 w 12191999"/>
              <a:gd name="connsiteY118" fmla="*/ 6202816 h 6857999"/>
              <a:gd name="connsiteX119" fmla="*/ 10905531 w 12191999"/>
              <a:gd name="connsiteY119" fmla="*/ 6231305 h 6857999"/>
              <a:gd name="connsiteX120" fmla="*/ 10877041 w 12191999"/>
              <a:gd name="connsiteY120" fmla="*/ 6202745 h 6857999"/>
              <a:gd name="connsiteX121" fmla="*/ 10905601 w 12191999"/>
              <a:gd name="connsiteY121" fmla="*/ 6174256 h 6857999"/>
              <a:gd name="connsiteX122" fmla="*/ 10905318 w 12191999"/>
              <a:gd name="connsiteY122" fmla="*/ 6127705 h 6857999"/>
              <a:gd name="connsiteX123" fmla="*/ 10830384 w 12191999"/>
              <a:gd name="connsiteY123" fmla="*/ 6202922 h 6857999"/>
              <a:gd name="connsiteX124" fmla="*/ 10905601 w 12191999"/>
              <a:gd name="connsiteY124" fmla="*/ 6277856 h 6857999"/>
              <a:gd name="connsiteX125" fmla="*/ 10980535 w 12191999"/>
              <a:gd name="connsiteY125" fmla="*/ 6202780 h 6857999"/>
              <a:gd name="connsiteX126" fmla="*/ 10980535 w 12191999"/>
              <a:gd name="connsiteY126" fmla="*/ 6202639 h 6857999"/>
              <a:gd name="connsiteX127" fmla="*/ 10905318 w 12191999"/>
              <a:gd name="connsiteY127" fmla="*/ 6127705 h 6857999"/>
              <a:gd name="connsiteX128" fmla="*/ 0 w 12191999"/>
              <a:gd name="connsiteY128" fmla="*/ 0 h 6857999"/>
              <a:gd name="connsiteX129" fmla="*/ 12191999 w 12191999"/>
              <a:gd name="connsiteY129" fmla="*/ 0 h 6857999"/>
              <a:gd name="connsiteX130" fmla="*/ 12191999 w 12191999"/>
              <a:gd name="connsiteY130" fmla="*/ 6857999 h 6857999"/>
              <a:gd name="connsiteX131" fmla="*/ 0 w 12191999"/>
              <a:gd name="connsiteY131"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Lst>
            <a:rect l="l" t="t" r="r" b="b"/>
            <a:pathLst>
              <a:path w="12191999" h="6857999">
                <a:moveTo>
                  <a:pt x="11729171" y="6343741"/>
                </a:moveTo>
                <a:cubicBezTo>
                  <a:pt x="11744313" y="6343692"/>
                  <a:pt x="11758413" y="6351438"/>
                  <a:pt x="11766496" y="6364242"/>
                </a:cubicBezTo>
                <a:cubicBezTo>
                  <a:pt x="11766532" y="6364394"/>
                  <a:pt x="11766532" y="6364551"/>
                  <a:pt x="11766496" y="6364701"/>
                </a:cubicBezTo>
                <a:lnTo>
                  <a:pt x="11766496" y="6403582"/>
                </a:lnTo>
                <a:cubicBezTo>
                  <a:pt x="11766567" y="6403740"/>
                  <a:pt x="11766567" y="6403920"/>
                  <a:pt x="11766496" y="6404077"/>
                </a:cubicBezTo>
                <a:cubicBezTo>
                  <a:pt x="11758218" y="6416585"/>
                  <a:pt x="11744168" y="6424049"/>
                  <a:pt x="11729171" y="6423907"/>
                </a:cubicBezTo>
                <a:cubicBezTo>
                  <a:pt x="11707034" y="6423907"/>
                  <a:pt x="11689088" y="6405961"/>
                  <a:pt x="11689088" y="6383824"/>
                </a:cubicBezTo>
                <a:cubicBezTo>
                  <a:pt x="11689088" y="6361687"/>
                  <a:pt x="11707034" y="6343741"/>
                  <a:pt x="11729171" y="6343741"/>
                </a:cubicBezTo>
                <a:close/>
                <a:moveTo>
                  <a:pt x="11432403" y="6337521"/>
                </a:moveTo>
                <a:cubicBezTo>
                  <a:pt x="11449405" y="6337521"/>
                  <a:pt x="11464109" y="6349221"/>
                  <a:pt x="11466194" y="6365197"/>
                </a:cubicBezTo>
                <a:cubicBezTo>
                  <a:pt x="11466194" y="6365314"/>
                  <a:pt x="11466099" y="6365409"/>
                  <a:pt x="11465983" y="6365409"/>
                </a:cubicBezTo>
                <a:lnTo>
                  <a:pt x="11465841" y="6365445"/>
                </a:lnTo>
                <a:lnTo>
                  <a:pt x="11395997" y="6365445"/>
                </a:lnTo>
                <a:cubicBezTo>
                  <a:pt x="11395936" y="6365359"/>
                  <a:pt x="11395936" y="6365246"/>
                  <a:pt x="11395997" y="6365162"/>
                </a:cubicBezTo>
                <a:cubicBezTo>
                  <a:pt x="11400309" y="6347913"/>
                  <a:pt x="11413104" y="6337521"/>
                  <a:pt x="11432403" y="6337521"/>
                </a:cubicBezTo>
                <a:close/>
                <a:moveTo>
                  <a:pt x="11093361" y="6303305"/>
                </a:moveTo>
                <a:lnTo>
                  <a:pt x="11093361" y="6464590"/>
                </a:lnTo>
                <a:cubicBezTo>
                  <a:pt x="11093361" y="6464590"/>
                  <a:pt x="11094089" y="6464590"/>
                  <a:pt x="11094987" y="6464590"/>
                </a:cubicBezTo>
                <a:lnTo>
                  <a:pt x="11138039" y="6464590"/>
                </a:lnTo>
                <a:cubicBezTo>
                  <a:pt x="11138937" y="6464590"/>
                  <a:pt x="11139665" y="6464590"/>
                  <a:pt x="11139665" y="6464590"/>
                </a:cubicBezTo>
                <a:lnTo>
                  <a:pt x="11139665" y="6303305"/>
                </a:lnTo>
                <a:cubicBezTo>
                  <a:pt x="11139665" y="6303305"/>
                  <a:pt x="11138937" y="6303305"/>
                  <a:pt x="11138039" y="6303305"/>
                </a:cubicBezTo>
                <a:lnTo>
                  <a:pt x="11094987" y="6303305"/>
                </a:lnTo>
                <a:cubicBezTo>
                  <a:pt x="11094089" y="6303305"/>
                  <a:pt x="11093361" y="6303305"/>
                  <a:pt x="11093361" y="6303305"/>
                </a:cubicBezTo>
                <a:close/>
                <a:moveTo>
                  <a:pt x="11718955" y="6300159"/>
                </a:moveTo>
                <a:cubicBezTo>
                  <a:pt x="11676929" y="6300159"/>
                  <a:pt x="11643739" y="6337272"/>
                  <a:pt x="11643739" y="6383930"/>
                </a:cubicBezTo>
                <a:cubicBezTo>
                  <a:pt x="11643739" y="6430587"/>
                  <a:pt x="11676929" y="6468019"/>
                  <a:pt x="11718955" y="6468019"/>
                </a:cubicBezTo>
                <a:cubicBezTo>
                  <a:pt x="11739033" y="6468019"/>
                  <a:pt x="11758120" y="6459111"/>
                  <a:pt x="11766214" y="6446280"/>
                </a:cubicBezTo>
                <a:cubicBezTo>
                  <a:pt x="11766295" y="6446209"/>
                  <a:pt x="11766415" y="6446209"/>
                  <a:pt x="11766496" y="6446280"/>
                </a:cubicBezTo>
                <a:lnTo>
                  <a:pt x="11766496" y="6462964"/>
                </a:lnTo>
                <a:cubicBezTo>
                  <a:pt x="11766514" y="6463855"/>
                  <a:pt x="11767232" y="6464571"/>
                  <a:pt x="11768122" y="6464590"/>
                </a:cubicBezTo>
                <a:lnTo>
                  <a:pt x="11811245" y="6464590"/>
                </a:lnTo>
                <a:cubicBezTo>
                  <a:pt x="11812125" y="6464571"/>
                  <a:pt x="11812822" y="6463843"/>
                  <a:pt x="11812800" y="6462964"/>
                </a:cubicBezTo>
                <a:lnTo>
                  <a:pt x="11812800" y="6304931"/>
                </a:lnTo>
                <a:cubicBezTo>
                  <a:pt x="11812783" y="6304041"/>
                  <a:pt x="11812065" y="6303324"/>
                  <a:pt x="11811174" y="6303305"/>
                </a:cubicBezTo>
                <a:lnTo>
                  <a:pt x="11768122" y="6303305"/>
                </a:lnTo>
                <a:cubicBezTo>
                  <a:pt x="11767239" y="6303341"/>
                  <a:pt x="11766532" y="6304049"/>
                  <a:pt x="11766496" y="6304931"/>
                </a:cubicBezTo>
                <a:lnTo>
                  <a:pt x="11766496" y="6321897"/>
                </a:lnTo>
                <a:cubicBezTo>
                  <a:pt x="11766415" y="6321969"/>
                  <a:pt x="11766295" y="6321969"/>
                  <a:pt x="11766214" y="6321897"/>
                </a:cubicBezTo>
                <a:cubicBezTo>
                  <a:pt x="11758120" y="6309066"/>
                  <a:pt x="11738679" y="6300159"/>
                  <a:pt x="11718955" y="6300159"/>
                </a:cubicBezTo>
                <a:close/>
                <a:moveTo>
                  <a:pt x="11432368" y="6300018"/>
                </a:moveTo>
                <a:cubicBezTo>
                  <a:pt x="11387429" y="6301862"/>
                  <a:pt x="11351927" y="6338798"/>
                  <a:pt x="11351863" y="6383775"/>
                </a:cubicBezTo>
                <a:cubicBezTo>
                  <a:pt x="11351796" y="6430138"/>
                  <a:pt x="11389326" y="6467777"/>
                  <a:pt x="11435691" y="6467843"/>
                </a:cubicBezTo>
                <a:cubicBezTo>
                  <a:pt x="11468280" y="6467843"/>
                  <a:pt x="11494931" y="6455931"/>
                  <a:pt x="11507161" y="6435395"/>
                </a:cubicBezTo>
                <a:cubicBezTo>
                  <a:pt x="11507596" y="6434631"/>
                  <a:pt x="11507345" y="6433661"/>
                  <a:pt x="11506595" y="6433204"/>
                </a:cubicBezTo>
                <a:lnTo>
                  <a:pt x="11473193" y="6412844"/>
                </a:lnTo>
                <a:cubicBezTo>
                  <a:pt x="11472429" y="6412399"/>
                  <a:pt x="11471450" y="6412632"/>
                  <a:pt x="11470966" y="6413374"/>
                </a:cubicBezTo>
                <a:cubicBezTo>
                  <a:pt x="11464922" y="6422458"/>
                  <a:pt x="11450429" y="6428432"/>
                  <a:pt x="11436645" y="6428432"/>
                </a:cubicBezTo>
                <a:cubicBezTo>
                  <a:pt x="11414730" y="6428432"/>
                  <a:pt x="11399638" y="6417015"/>
                  <a:pt x="11395325" y="6395171"/>
                </a:cubicBezTo>
                <a:cubicBezTo>
                  <a:pt x="11395325" y="6395054"/>
                  <a:pt x="11395420" y="6394959"/>
                  <a:pt x="11395537" y="6394959"/>
                </a:cubicBezTo>
                <a:lnTo>
                  <a:pt x="11510518" y="6394959"/>
                </a:lnTo>
                <a:cubicBezTo>
                  <a:pt x="11510929" y="6394959"/>
                  <a:pt x="11511261" y="6394627"/>
                  <a:pt x="11511261" y="6394216"/>
                </a:cubicBezTo>
                <a:cubicBezTo>
                  <a:pt x="11512102" y="6388470"/>
                  <a:pt x="11512505" y="6382669"/>
                  <a:pt x="11512462" y="6376861"/>
                </a:cubicBezTo>
                <a:cubicBezTo>
                  <a:pt x="11512462" y="6375589"/>
                  <a:pt x="11512462" y="6374316"/>
                  <a:pt x="11512462" y="6373044"/>
                </a:cubicBezTo>
                <a:cubicBezTo>
                  <a:pt x="11510497" y="6330767"/>
                  <a:pt x="11474645" y="6298080"/>
                  <a:pt x="11432368" y="6300018"/>
                </a:cubicBezTo>
                <a:close/>
                <a:moveTo>
                  <a:pt x="11621824" y="6300017"/>
                </a:moveTo>
                <a:cubicBezTo>
                  <a:pt x="11606279" y="6300582"/>
                  <a:pt x="11591975" y="6308645"/>
                  <a:pt x="11583439" y="6321649"/>
                </a:cubicBezTo>
                <a:lnTo>
                  <a:pt x="11583085" y="6321649"/>
                </a:lnTo>
                <a:lnTo>
                  <a:pt x="11583085" y="6304966"/>
                </a:lnTo>
                <a:cubicBezTo>
                  <a:pt x="11583085" y="6304048"/>
                  <a:pt x="11582342" y="6303305"/>
                  <a:pt x="11581424" y="6303305"/>
                </a:cubicBezTo>
                <a:lnTo>
                  <a:pt x="11538513" y="6303305"/>
                </a:lnTo>
                <a:cubicBezTo>
                  <a:pt x="11537595" y="6303305"/>
                  <a:pt x="11536852" y="6304048"/>
                  <a:pt x="11536852" y="6304966"/>
                </a:cubicBezTo>
                <a:lnTo>
                  <a:pt x="11536852" y="6463176"/>
                </a:lnTo>
                <a:cubicBezTo>
                  <a:pt x="11536869" y="6464079"/>
                  <a:pt x="11537608" y="6464802"/>
                  <a:pt x="11538513" y="6464802"/>
                </a:cubicBezTo>
                <a:lnTo>
                  <a:pt x="11581601" y="6464802"/>
                </a:lnTo>
                <a:cubicBezTo>
                  <a:pt x="11582506" y="6464802"/>
                  <a:pt x="11583244" y="6464079"/>
                  <a:pt x="11583262" y="6463176"/>
                </a:cubicBezTo>
                <a:lnTo>
                  <a:pt x="11583262" y="6381879"/>
                </a:lnTo>
                <a:cubicBezTo>
                  <a:pt x="11583057" y="6365078"/>
                  <a:pt x="11593576" y="6350012"/>
                  <a:pt x="11609418" y="6344412"/>
                </a:cubicBezTo>
                <a:cubicBezTo>
                  <a:pt x="11612302" y="6343385"/>
                  <a:pt x="11615335" y="6342824"/>
                  <a:pt x="11618396" y="6342751"/>
                </a:cubicBezTo>
                <a:cubicBezTo>
                  <a:pt x="11625101" y="6342814"/>
                  <a:pt x="11631757" y="6343922"/>
                  <a:pt x="11638119" y="6346038"/>
                </a:cubicBezTo>
                <a:cubicBezTo>
                  <a:pt x="11638123" y="6346038"/>
                  <a:pt x="11638123" y="6346038"/>
                  <a:pt x="11638126" y="6346039"/>
                </a:cubicBezTo>
                <a:cubicBezTo>
                  <a:pt x="11638572" y="6346076"/>
                  <a:pt x="11638964" y="6345743"/>
                  <a:pt x="11639002" y="6345296"/>
                </a:cubicBezTo>
                <a:lnTo>
                  <a:pt x="11641513" y="6303588"/>
                </a:lnTo>
                <a:cubicBezTo>
                  <a:pt x="11641548" y="6303226"/>
                  <a:pt x="11641329" y="6302888"/>
                  <a:pt x="11640982" y="6302774"/>
                </a:cubicBezTo>
                <a:cubicBezTo>
                  <a:pt x="11634811" y="6300732"/>
                  <a:pt x="11628325" y="6299799"/>
                  <a:pt x="11621824" y="6300017"/>
                </a:cubicBezTo>
                <a:close/>
                <a:moveTo>
                  <a:pt x="11261220" y="6299911"/>
                </a:moveTo>
                <a:cubicBezTo>
                  <a:pt x="11243975" y="6299556"/>
                  <a:pt x="11227659" y="6307695"/>
                  <a:pt x="11217567" y="6321685"/>
                </a:cubicBezTo>
                <a:lnTo>
                  <a:pt x="11217214" y="6321685"/>
                </a:lnTo>
                <a:lnTo>
                  <a:pt x="11217214" y="6304931"/>
                </a:lnTo>
                <a:cubicBezTo>
                  <a:pt x="11217196" y="6304027"/>
                  <a:pt x="11216458" y="6303304"/>
                  <a:pt x="11215553" y="6303305"/>
                </a:cubicBezTo>
                <a:lnTo>
                  <a:pt x="11172536" y="6303305"/>
                </a:lnTo>
                <a:cubicBezTo>
                  <a:pt x="11171631" y="6303304"/>
                  <a:pt x="11170892" y="6304027"/>
                  <a:pt x="11170875" y="6304931"/>
                </a:cubicBezTo>
                <a:lnTo>
                  <a:pt x="11170875" y="6463000"/>
                </a:lnTo>
                <a:cubicBezTo>
                  <a:pt x="11170914" y="6463889"/>
                  <a:pt x="11171645" y="6464590"/>
                  <a:pt x="11172536" y="6464590"/>
                </a:cubicBezTo>
                <a:lnTo>
                  <a:pt x="11215518" y="6464590"/>
                </a:lnTo>
                <a:cubicBezTo>
                  <a:pt x="11216408" y="6464571"/>
                  <a:pt x="11217126" y="6463853"/>
                  <a:pt x="11217144" y="6462964"/>
                </a:cubicBezTo>
                <a:lnTo>
                  <a:pt x="11217144" y="6378663"/>
                </a:lnTo>
                <a:cubicBezTo>
                  <a:pt x="11216967" y="6361230"/>
                  <a:pt x="11230558" y="6346753"/>
                  <a:pt x="11247965" y="6345826"/>
                </a:cubicBezTo>
                <a:lnTo>
                  <a:pt x="11249414" y="6345826"/>
                </a:lnTo>
                <a:cubicBezTo>
                  <a:pt x="11268466" y="6345826"/>
                  <a:pt x="11280626" y="6358834"/>
                  <a:pt x="11280626" y="6381172"/>
                </a:cubicBezTo>
                <a:lnTo>
                  <a:pt x="11280626" y="6462964"/>
                </a:lnTo>
                <a:cubicBezTo>
                  <a:pt x="11280643" y="6463853"/>
                  <a:pt x="11281361" y="6464571"/>
                  <a:pt x="11282252" y="6464590"/>
                </a:cubicBezTo>
                <a:lnTo>
                  <a:pt x="11325303" y="6464590"/>
                </a:lnTo>
                <a:cubicBezTo>
                  <a:pt x="11326194" y="6464571"/>
                  <a:pt x="11326912" y="6463853"/>
                  <a:pt x="11326929" y="6462964"/>
                </a:cubicBezTo>
                <a:lnTo>
                  <a:pt x="11326929" y="6373290"/>
                </a:lnTo>
                <a:cubicBezTo>
                  <a:pt x="11326929" y="6327941"/>
                  <a:pt x="11301975" y="6300018"/>
                  <a:pt x="11261220" y="6299911"/>
                </a:cubicBezTo>
                <a:close/>
                <a:moveTo>
                  <a:pt x="10905584" y="6298480"/>
                </a:moveTo>
                <a:cubicBezTo>
                  <a:pt x="10853276" y="6298480"/>
                  <a:pt x="10810873" y="6340884"/>
                  <a:pt x="10810873" y="6393191"/>
                </a:cubicBezTo>
                <a:lnTo>
                  <a:pt x="10810873" y="6462964"/>
                </a:lnTo>
                <a:cubicBezTo>
                  <a:pt x="10810872" y="6463855"/>
                  <a:pt x="10811573" y="6464587"/>
                  <a:pt x="10812464" y="6464625"/>
                </a:cubicBezTo>
                <a:cubicBezTo>
                  <a:pt x="10812834" y="6464623"/>
                  <a:pt x="10813195" y="6464499"/>
                  <a:pt x="10813488" y="6464272"/>
                </a:cubicBezTo>
                <a:lnTo>
                  <a:pt x="10856823" y="6432072"/>
                </a:lnTo>
                <a:cubicBezTo>
                  <a:pt x="10857248" y="6431771"/>
                  <a:pt x="10857498" y="6431283"/>
                  <a:pt x="10857495" y="6430764"/>
                </a:cubicBezTo>
                <a:lnTo>
                  <a:pt x="10857495" y="6393191"/>
                </a:lnTo>
                <a:cubicBezTo>
                  <a:pt x="10858216" y="6366613"/>
                  <a:pt x="10880345" y="6345650"/>
                  <a:pt x="10906924" y="6346371"/>
                </a:cubicBezTo>
                <a:cubicBezTo>
                  <a:pt x="10932489" y="6347064"/>
                  <a:pt x="10953051" y="6367625"/>
                  <a:pt x="10953743" y="6393191"/>
                </a:cubicBezTo>
                <a:lnTo>
                  <a:pt x="10953743" y="6462964"/>
                </a:lnTo>
                <a:cubicBezTo>
                  <a:pt x="10953743" y="6463882"/>
                  <a:pt x="10954487" y="6464625"/>
                  <a:pt x="10955405" y="6464625"/>
                </a:cubicBezTo>
                <a:lnTo>
                  <a:pt x="10998668" y="6464625"/>
                </a:lnTo>
                <a:cubicBezTo>
                  <a:pt x="10999558" y="6464607"/>
                  <a:pt x="11000276" y="6463889"/>
                  <a:pt x="11000294" y="6462999"/>
                </a:cubicBezTo>
                <a:lnTo>
                  <a:pt x="11000294" y="6393191"/>
                </a:lnTo>
                <a:cubicBezTo>
                  <a:pt x="11000294" y="6340884"/>
                  <a:pt x="10957891" y="6298480"/>
                  <a:pt x="10905584" y="6298480"/>
                </a:cubicBezTo>
                <a:close/>
                <a:moveTo>
                  <a:pt x="11115983" y="6225119"/>
                </a:moveTo>
                <a:cubicBezTo>
                  <a:pt x="11100369" y="6225316"/>
                  <a:pt x="11087870" y="6238131"/>
                  <a:pt x="11088064" y="6253745"/>
                </a:cubicBezTo>
                <a:cubicBezTo>
                  <a:pt x="11088257" y="6269361"/>
                  <a:pt x="11101074" y="6281863"/>
                  <a:pt x="11116690" y="6281669"/>
                </a:cubicBezTo>
                <a:cubicBezTo>
                  <a:pt x="11132305" y="6281474"/>
                  <a:pt x="11144807" y="6268658"/>
                  <a:pt x="11144613" y="6253042"/>
                </a:cubicBezTo>
                <a:cubicBezTo>
                  <a:pt x="11144420" y="6237564"/>
                  <a:pt x="11131816" y="6225118"/>
                  <a:pt x="11116336" y="6225119"/>
                </a:cubicBezTo>
                <a:close/>
                <a:moveTo>
                  <a:pt x="10905601" y="6174256"/>
                </a:moveTo>
                <a:cubicBezTo>
                  <a:pt x="10921346" y="6174295"/>
                  <a:pt x="10934090" y="6187070"/>
                  <a:pt x="10934090" y="6202816"/>
                </a:cubicBezTo>
                <a:cubicBezTo>
                  <a:pt x="10934071" y="6218570"/>
                  <a:pt x="10921284" y="6231325"/>
                  <a:pt x="10905531" y="6231305"/>
                </a:cubicBezTo>
                <a:cubicBezTo>
                  <a:pt x="10889777" y="6231286"/>
                  <a:pt x="10877022" y="6218499"/>
                  <a:pt x="10877041" y="6202745"/>
                </a:cubicBezTo>
                <a:cubicBezTo>
                  <a:pt x="10877061" y="6186992"/>
                  <a:pt x="10889847" y="6174237"/>
                  <a:pt x="10905601" y="6174256"/>
                </a:cubicBezTo>
                <a:close/>
                <a:moveTo>
                  <a:pt x="10905318" y="6127705"/>
                </a:moveTo>
                <a:cubicBezTo>
                  <a:pt x="10863855" y="6127784"/>
                  <a:pt x="10830306" y="6161459"/>
                  <a:pt x="10830384" y="6202922"/>
                </a:cubicBezTo>
                <a:cubicBezTo>
                  <a:pt x="10830462" y="6244385"/>
                  <a:pt x="10864138" y="6277934"/>
                  <a:pt x="10905601" y="6277856"/>
                </a:cubicBezTo>
                <a:cubicBezTo>
                  <a:pt x="10947001" y="6277759"/>
                  <a:pt x="10980516" y="6244180"/>
                  <a:pt x="10980535" y="6202780"/>
                </a:cubicBezTo>
                <a:cubicBezTo>
                  <a:pt x="10980535" y="6202734"/>
                  <a:pt x="10980535" y="6202686"/>
                  <a:pt x="10980535" y="6202639"/>
                </a:cubicBezTo>
                <a:cubicBezTo>
                  <a:pt x="10980457" y="6161177"/>
                  <a:pt x="10946781" y="6127628"/>
                  <a:pt x="10905318" y="6127705"/>
                </a:cubicBezTo>
                <a:close/>
                <a:moveTo>
                  <a:pt x="0" y="0"/>
                </a:moveTo>
                <a:lnTo>
                  <a:pt x="12191999" y="0"/>
                </a:lnTo>
                <a:lnTo>
                  <a:pt x="12191999" y="6857999"/>
                </a:lnTo>
                <a:lnTo>
                  <a:pt x="0" y="6857999"/>
                </a:lnTo>
                <a:close/>
              </a:path>
            </a:pathLst>
          </a:custGeom>
          <a:solidFill>
            <a:schemeClr val="bg1">
              <a:lumMod val="95000"/>
            </a:schemeClr>
          </a:solidFill>
        </p:spPr>
        <p:txBody>
          <a:bodyPr wrap="square">
            <a:noAutofit/>
          </a:bodyPr>
          <a:lstStyle>
            <a:lvl1pPr marL="0" indent="0">
              <a:buNone/>
              <a:defRPr/>
            </a:lvl1pPr>
          </a:lstStyle>
          <a:p>
            <a:pPr algn="l"/>
            <a:r>
              <a:rPr lang="sv-SE" sz="1800">
                <a:solidFill>
                  <a:srgbClr val="242424"/>
                </a:solidFill>
                <a:effectLst/>
                <a:latin typeface="-apple-system"/>
              </a:rPr>
              <a:t>För att infoga bild, markera rutan och högerklicka. Välj ”Infoga” i huvudmenyn och välj sedan ”Bilder” </a:t>
            </a:r>
            <a:endParaRPr lang="en-US"/>
          </a:p>
        </p:txBody>
      </p:sp>
      <p:sp>
        <p:nvSpPr>
          <p:cNvPr id="3" name="Platshållare för datum 2">
            <a:extLst>
              <a:ext uri="{FF2B5EF4-FFF2-40B4-BE49-F238E27FC236}">
                <a16:creationId xmlns:a16="http://schemas.microsoft.com/office/drawing/2014/main" id="{8A898536-9503-A197-9A3B-3F47D446F4AB}"/>
              </a:ext>
            </a:extLst>
          </p:cNvPr>
          <p:cNvSpPr>
            <a:spLocks noGrp="1"/>
          </p:cNvSpPr>
          <p:nvPr>
            <p:ph type="dt" sz="half" idx="10"/>
          </p:nvPr>
        </p:nvSpPr>
        <p:spPr/>
        <p:txBody>
          <a:bodyPr/>
          <a:lstStyle/>
          <a:p>
            <a:fld id="{FD403CD0-842C-4BCD-83D3-BB78B185EE38}" type="datetimeFigureOut">
              <a:rPr lang="sv-SE" smtClean="0"/>
              <a:t>2023-02-08</a:t>
            </a:fld>
            <a:endParaRPr lang="sv-SE"/>
          </a:p>
        </p:txBody>
      </p:sp>
      <p:sp>
        <p:nvSpPr>
          <p:cNvPr id="4" name="Platshållare för sidfot 3">
            <a:extLst>
              <a:ext uri="{FF2B5EF4-FFF2-40B4-BE49-F238E27FC236}">
                <a16:creationId xmlns:a16="http://schemas.microsoft.com/office/drawing/2014/main" id="{02E1C367-A0E9-2318-4478-692D53290661}"/>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7AD7875-44C2-86D0-5562-C20E21989FB7}"/>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2" name="Platshållare för text 1">
            <a:extLst>
              <a:ext uri="{FF2B5EF4-FFF2-40B4-BE49-F238E27FC236}">
                <a16:creationId xmlns:a16="http://schemas.microsoft.com/office/drawing/2014/main" id="{B6D04490-426B-D6D4-4F66-2FB486DB66FB}"/>
              </a:ext>
            </a:extLst>
          </p:cNvPr>
          <p:cNvSpPr>
            <a:spLocks noGrp="1"/>
          </p:cNvSpPr>
          <p:nvPr>
            <p:ph type="body" sz="quarter" idx="13" hasCustomPrompt="1"/>
          </p:nvPr>
        </p:nvSpPr>
        <p:spPr>
          <a:xfrm>
            <a:off x="914400" y="1033463"/>
            <a:ext cx="10364029" cy="4782594"/>
          </a:xfrm>
          <a:custGeom>
            <a:avLst/>
            <a:gdLst>
              <a:gd name="connsiteX0" fmla="*/ 0 w 10364029"/>
              <a:gd name="connsiteY0" fmla="*/ 0 h 4782594"/>
              <a:gd name="connsiteX1" fmla="*/ 10364029 w 10364029"/>
              <a:gd name="connsiteY1" fmla="*/ 0 h 4782594"/>
              <a:gd name="connsiteX2" fmla="*/ 10364029 w 10364029"/>
              <a:gd name="connsiteY2" fmla="*/ 4782594 h 4782594"/>
              <a:gd name="connsiteX3" fmla="*/ 0 w 10364029"/>
              <a:gd name="connsiteY3" fmla="*/ 4782594 h 4782594"/>
            </a:gdLst>
            <a:ahLst/>
            <a:cxnLst>
              <a:cxn ang="0">
                <a:pos x="connsiteX0" y="connsiteY0"/>
              </a:cxn>
              <a:cxn ang="0">
                <a:pos x="connsiteX1" y="connsiteY1"/>
              </a:cxn>
              <a:cxn ang="0">
                <a:pos x="connsiteX2" y="connsiteY2"/>
              </a:cxn>
              <a:cxn ang="0">
                <a:pos x="connsiteX3" y="connsiteY3"/>
              </a:cxn>
            </a:cxnLst>
            <a:rect l="l" t="t" r="r" b="b"/>
            <a:pathLst>
              <a:path w="10364029" h="4782594">
                <a:moveTo>
                  <a:pt x="0" y="0"/>
                </a:moveTo>
                <a:lnTo>
                  <a:pt x="10364029" y="0"/>
                </a:lnTo>
                <a:lnTo>
                  <a:pt x="10364029" y="4782594"/>
                </a:lnTo>
                <a:lnTo>
                  <a:pt x="0" y="4782594"/>
                </a:lnTo>
                <a:close/>
              </a:path>
            </a:pathLst>
          </a:custGeom>
          <a:solidFill>
            <a:schemeClr val="bg1">
              <a:alpha val="78000"/>
            </a:schemeClr>
          </a:solidFill>
        </p:spPr>
        <p:txBody>
          <a:bodyPr wrap="square" lIns="1224000" tIns="828000" rIns="1224000" bIns="828000">
            <a:noAutofit/>
          </a:bodyPr>
          <a:lstStyle>
            <a:lvl1pPr marL="0" indent="0">
              <a:buNone/>
              <a:defRPr sz="4000" b="0">
                <a:solidFill>
                  <a:schemeClr val="accent1"/>
                </a:solidFill>
                <a:latin typeface="+mj-lt"/>
                <a:ea typeface="Open Sans Semibold" panose="020B0706030804020204" pitchFamily="34" charset="0"/>
                <a:cs typeface="Open Sans Semibold" panose="020B0706030804020204" pitchFamily="34" charset="0"/>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sv-SE"/>
              <a:t>Citat</a:t>
            </a:r>
          </a:p>
        </p:txBody>
      </p:sp>
    </p:spTree>
    <p:extLst>
      <p:ext uri="{BB962C8B-B14F-4D97-AF65-F5344CB8AC3E}">
        <p14:creationId xmlns:p14="http://schemas.microsoft.com/office/powerpoint/2010/main" val="702512334"/>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p>
            <a:fld id="{FD403CD0-842C-4BCD-83D3-BB78B185EE38}" type="datetimeFigureOut">
              <a:rPr lang="sv-SE" smtClean="0"/>
              <a:t>2023-02-08</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193212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 utan logo">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p>
            <a:fld id="{FD403CD0-842C-4BCD-83D3-BB78B185EE38}" type="datetimeFigureOut">
              <a:rPr lang="sv-SE" smtClean="0"/>
              <a:t>2023-02-08</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5862976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p:txBody>
          <a:bodyPr/>
          <a:lstStyle/>
          <a:p>
            <a:fld id="{FD403CD0-842C-4BCD-83D3-BB78B185EE38}" type="datetimeFigureOut">
              <a:rPr lang="sv-SE" smtClean="0"/>
              <a:t>2023-02-08</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18004220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vslut">
    <p:spTree>
      <p:nvGrpSpPr>
        <p:cNvPr id="1" name=""/>
        <p:cNvGrpSpPr/>
        <p:nvPr/>
      </p:nvGrpSpPr>
      <p:grpSpPr>
        <a:xfrm>
          <a:off x="0" y="0"/>
          <a:ext cx="0" cy="0"/>
          <a:chOff x="0" y="0"/>
          <a:chExt cx="0" cy="0"/>
        </a:xfrm>
      </p:grpSpPr>
      <p:sp>
        <p:nvSpPr>
          <p:cNvPr id="2" name="Underrubrik 2">
            <a:extLst>
              <a:ext uri="{FF2B5EF4-FFF2-40B4-BE49-F238E27FC236}">
                <a16:creationId xmlns:a16="http://schemas.microsoft.com/office/drawing/2014/main" id="{E1AC1665-A9B2-594E-C1DE-388E574C9C01}"/>
              </a:ext>
            </a:extLst>
          </p:cNvPr>
          <p:cNvSpPr>
            <a:spLocks noGrp="1"/>
          </p:cNvSpPr>
          <p:nvPr>
            <p:ph type="subTitle" idx="1"/>
          </p:nvPr>
        </p:nvSpPr>
        <p:spPr>
          <a:xfrm>
            <a:off x="914400" y="3724274"/>
            <a:ext cx="3922776" cy="1533525"/>
          </a:xfrm>
        </p:spPr>
        <p:txBody>
          <a:bodyPr/>
          <a:lstStyle>
            <a:lvl1pPr marL="0" indent="0" algn="l">
              <a:buNone/>
              <a:defRPr sz="180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15" name="Frihandsfigur: Form 14">
            <a:extLst>
              <a:ext uri="{FF2B5EF4-FFF2-40B4-BE49-F238E27FC236}">
                <a16:creationId xmlns:a16="http://schemas.microsoft.com/office/drawing/2014/main" id="{4FC343B9-814A-4AEA-A126-847B7570D6D9}"/>
              </a:ext>
            </a:extLst>
          </p:cNvPr>
          <p:cNvSpPr/>
          <p:nvPr userDrawn="1"/>
        </p:nvSpPr>
        <p:spPr>
          <a:xfrm rot="10800000">
            <a:off x="7174993" y="-3414"/>
            <a:ext cx="4114799" cy="2073753"/>
          </a:xfrm>
          <a:custGeom>
            <a:avLst/>
            <a:gdLst>
              <a:gd name="connsiteX0" fmla="*/ 1897979 w 3795957"/>
              <a:gd name="connsiteY0" fmla="*/ 0 h 1913065"/>
              <a:gd name="connsiteX1" fmla="*/ 3795957 w 3795957"/>
              <a:gd name="connsiteY1" fmla="*/ 1897979 h 1913065"/>
              <a:gd name="connsiteX2" fmla="*/ 3795195 w 3795957"/>
              <a:gd name="connsiteY2" fmla="*/ 1913065 h 1913065"/>
              <a:gd name="connsiteX3" fmla="*/ 2599047 w 3795957"/>
              <a:gd name="connsiteY3" fmla="*/ 1913065 h 1913065"/>
              <a:gd name="connsiteX4" fmla="*/ 2586642 w 3795957"/>
              <a:gd name="connsiteY4" fmla="*/ 1790002 h 1913065"/>
              <a:gd name="connsiteX5" fmla="*/ 1897978 w 3795957"/>
              <a:gd name="connsiteY5" fmla="*/ 1228725 h 1913065"/>
              <a:gd name="connsiteX6" fmla="*/ 1209315 w 3795957"/>
              <a:gd name="connsiteY6" fmla="*/ 1790002 h 1913065"/>
              <a:gd name="connsiteX7" fmla="*/ 1196909 w 3795957"/>
              <a:gd name="connsiteY7" fmla="*/ 1913065 h 1913065"/>
              <a:gd name="connsiteX8" fmla="*/ 762 w 3795957"/>
              <a:gd name="connsiteY8" fmla="*/ 1913065 h 1913065"/>
              <a:gd name="connsiteX9" fmla="*/ 0 w 3795957"/>
              <a:gd name="connsiteY9" fmla="*/ 1897979 h 1913065"/>
              <a:gd name="connsiteX10" fmla="*/ 1897979 w 3795957"/>
              <a:gd name="connsiteY10" fmla="*/ 0 h 191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5957" h="1913065">
                <a:moveTo>
                  <a:pt x="1897979" y="0"/>
                </a:moveTo>
                <a:cubicBezTo>
                  <a:pt x="2946203" y="0"/>
                  <a:pt x="3795957" y="849754"/>
                  <a:pt x="3795957" y="1897979"/>
                </a:cubicBezTo>
                <a:lnTo>
                  <a:pt x="3795195" y="1913065"/>
                </a:lnTo>
                <a:lnTo>
                  <a:pt x="2599047" y="1913065"/>
                </a:lnTo>
                <a:lnTo>
                  <a:pt x="2586642" y="1790002"/>
                </a:lnTo>
                <a:cubicBezTo>
                  <a:pt x="2521095" y="1469682"/>
                  <a:pt x="2237676" y="1228725"/>
                  <a:pt x="1897978" y="1228725"/>
                </a:cubicBezTo>
                <a:cubicBezTo>
                  <a:pt x="1558281" y="1228725"/>
                  <a:pt x="1274862" y="1469682"/>
                  <a:pt x="1209315" y="1790002"/>
                </a:cubicBezTo>
                <a:lnTo>
                  <a:pt x="1196909" y="1913065"/>
                </a:lnTo>
                <a:lnTo>
                  <a:pt x="762" y="1913065"/>
                </a:lnTo>
                <a:lnTo>
                  <a:pt x="0" y="1897979"/>
                </a:lnTo>
                <a:cubicBezTo>
                  <a:pt x="0" y="849754"/>
                  <a:pt x="849754" y="0"/>
                  <a:pt x="1897979" y="0"/>
                </a:cubicBezTo>
                <a:close/>
              </a:path>
            </a:pathLst>
          </a:custGeom>
          <a:solidFill>
            <a:srgbClr val="7E2A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p:txBody>
          <a:bodyPr/>
          <a:lstStyle/>
          <a:p>
            <a:fld id="{FD403CD0-842C-4BCD-83D3-BB78B185EE38}" type="datetimeFigureOut">
              <a:rPr lang="sv-SE" smtClean="0"/>
              <a:t>2023-02-08</a:t>
            </a:fld>
            <a:endParaRPr lang="sv-SE"/>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p:txBody>
          <a:bodyPr/>
          <a:lstStyle/>
          <a:p>
            <a:fld id="{AE086683-F536-42AB-ABBC-F4803DFE8DBC}" type="slidenum">
              <a:rPr lang="sv-SE" smtClean="0"/>
              <a:t>‹#›</a:t>
            </a:fld>
            <a:endParaRPr lang="sv-SE"/>
          </a:p>
        </p:txBody>
      </p:sp>
      <p:pic>
        <p:nvPicPr>
          <p:cNvPr id="10" name="Bild 9">
            <a:extLst>
              <a:ext uri="{FF2B5EF4-FFF2-40B4-BE49-F238E27FC236}">
                <a16:creationId xmlns:a16="http://schemas.microsoft.com/office/drawing/2014/main" id="{48510F77-D30F-1572-38C5-5FCEE01C10C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551193" y="5499912"/>
            <a:ext cx="1733549" cy="808581"/>
          </a:xfrm>
          <a:prstGeom prst="rect">
            <a:avLst/>
          </a:prstGeom>
        </p:spPr>
      </p:pic>
      <p:sp>
        <p:nvSpPr>
          <p:cNvPr id="24" name="textruta 23">
            <a:hlinkClick r:id="rId4"/>
            <a:extLst>
              <a:ext uri="{FF2B5EF4-FFF2-40B4-BE49-F238E27FC236}">
                <a16:creationId xmlns:a16="http://schemas.microsoft.com/office/drawing/2014/main" id="{E704AA55-2B33-1B1E-6BD3-B1F950940721}"/>
              </a:ext>
            </a:extLst>
          </p:cNvPr>
          <p:cNvSpPr txBox="1"/>
          <p:nvPr userDrawn="1"/>
        </p:nvSpPr>
        <p:spPr>
          <a:xfrm>
            <a:off x="914400" y="6100192"/>
            <a:ext cx="1119345" cy="215444"/>
          </a:xfrm>
          <a:prstGeom prst="rect">
            <a:avLst/>
          </a:prstGeom>
          <a:noFill/>
        </p:spPr>
        <p:txBody>
          <a:bodyPr wrap="none" lIns="0" tIns="0" rIns="0" bIns="0" rtlCol="0">
            <a:spAutoFit/>
          </a:bodyPr>
          <a:lstStyle/>
          <a:p>
            <a:pPr algn="l"/>
            <a:r>
              <a:rPr lang="sv-SE" sz="1400"/>
              <a:t>www.inera.se</a:t>
            </a:r>
          </a:p>
        </p:txBody>
      </p:sp>
      <p:sp>
        <p:nvSpPr>
          <p:cNvPr id="9" name="Frihandsfigur: Form 8">
            <a:extLst>
              <a:ext uri="{FF2B5EF4-FFF2-40B4-BE49-F238E27FC236}">
                <a16:creationId xmlns:a16="http://schemas.microsoft.com/office/drawing/2014/main" id="{BE33EFBB-653B-0B00-AB09-D8E717E65186}"/>
              </a:ext>
            </a:extLst>
          </p:cNvPr>
          <p:cNvSpPr/>
          <p:nvPr userDrawn="1"/>
        </p:nvSpPr>
        <p:spPr>
          <a:xfrm>
            <a:off x="3179999" y="5462117"/>
            <a:ext cx="2766855" cy="1394424"/>
          </a:xfrm>
          <a:custGeom>
            <a:avLst/>
            <a:gdLst>
              <a:gd name="connsiteX0" fmla="*/ 1897979 w 3795957"/>
              <a:gd name="connsiteY0" fmla="*/ 0 h 1913065"/>
              <a:gd name="connsiteX1" fmla="*/ 3795957 w 3795957"/>
              <a:gd name="connsiteY1" fmla="*/ 1897979 h 1913065"/>
              <a:gd name="connsiteX2" fmla="*/ 3795195 w 3795957"/>
              <a:gd name="connsiteY2" fmla="*/ 1913065 h 1913065"/>
              <a:gd name="connsiteX3" fmla="*/ 2599047 w 3795957"/>
              <a:gd name="connsiteY3" fmla="*/ 1913065 h 1913065"/>
              <a:gd name="connsiteX4" fmla="*/ 2586642 w 3795957"/>
              <a:gd name="connsiteY4" fmla="*/ 1790002 h 1913065"/>
              <a:gd name="connsiteX5" fmla="*/ 1897978 w 3795957"/>
              <a:gd name="connsiteY5" fmla="*/ 1228725 h 1913065"/>
              <a:gd name="connsiteX6" fmla="*/ 1209315 w 3795957"/>
              <a:gd name="connsiteY6" fmla="*/ 1790002 h 1913065"/>
              <a:gd name="connsiteX7" fmla="*/ 1196909 w 3795957"/>
              <a:gd name="connsiteY7" fmla="*/ 1913065 h 1913065"/>
              <a:gd name="connsiteX8" fmla="*/ 762 w 3795957"/>
              <a:gd name="connsiteY8" fmla="*/ 1913065 h 1913065"/>
              <a:gd name="connsiteX9" fmla="*/ 0 w 3795957"/>
              <a:gd name="connsiteY9" fmla="*/ 1897979 h 1913065"/>
              <a:gd name="connsiteX10" fmla="*/ 1897979 w 3795957"/>
              <a:gd name="connsiteY10" fmla="*/ 0 h 1913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95957" h="1913065">
                <a:moveTo>
                  <a:pt x="1897979" y="0"/>
                </a:moveTo>
                <a:cubicBezTo>
                  <a:pt x="2946203" y="0"/>
                  <a:pt x="3795957" y="849754"/>
                  <a:pt x="3795957" y="1897979"/>
                </a:cubicBezTo>
                <a:lnTo>
                  <a:pt x="3795195" y="1913065"/>
                </a:lnTo>
                <a:lnTo>
                  <a:pt x="2599047" y="1913065"/>
                </a:lnTo>
                <a:lnTo>
                  <a:pt x="2586642" y="1790002"/>
                </a:lnTo>
                <a:cubicBezTo>
                  <a:pt x="2521095" y="1469682"/>
                  <a:pt x="2237676" y="1228725"/>
                  <a:pt x="1897978" y="1228725"/>
                </a:cubicBezTo>
                <a:cubicBezTo>
                  <a:pt x="1558281" y="1228725"/>
                  <a:pt x="1274862" y="1469682"/>
                  <a:pt x="1209315" y="1790002"/>
                </a:cubicBezTo>
                <a:lnTo>
                  <a:pt x="1196909" y="1913065"/>
                </a:lnTo>
                <a:lnTo>
                  <a:pt x="762" y="1913065"/>
                </a:lnTo>
                <a:lnTo>
                  <a:pt x="0" y="1897979"/>
                </a:lnTo>
                <a:cubicBezTo>
                  <a:pt x="0" y="849754"/>
                  <a:pt x="849754" y="0"/>
                  <a:pt x="1897979" y="0"/>
                </a:cubicBezTo>
                <a:close/>
              </a:path>
            </a:pathLst>
          </a:custGeom>
          <a:solidFill>
            <a:srgbClr val="7E2A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a:p>
        </p:txBody>
      </p:sp>
      <p:sp>
        <p:nvSpPr>
          <p:cNvPr id="12" name="textruta 11">
            <a:extLst>
              <a:ext uri="{FF2B5EF4-FFF2-40B4-BE49-F238E27FC236}">
                <a16:creationId xmlns:a16="http://schemas.microsoft.com/office/drawing/2014/main" id="{0C51B7CB-1E55-B82F-5FFF-31486E388113}"/>
              </a:ext>
            </a:extLst>
          </p:cNvPr>
          <p:cNvSpPr txBox="1"/>
          <p:nvPr userDrawn="1"/>
        </p:nvSpPr>
        <p:spPr>
          <a:xfrm>
            <a:off x="891540" y="2898329"/>
            <a:ext cx="7343775" cy="492443"/>
          </a:xfrm>
          <a:prstGeom prst="rect">
            <a:avLst/>
          </a:prstGeom>
          <a:noFill/>
        </p:spPr>
        <p:txBody>
          <a:bodyPr wrap="square" lIns="0" tIns="0" rIns="0" bIns="0" anchor="b">
            <a:spAutoFit/>
          </a:bodyPr>
          <a:lstStyle/>
          <a:p>
            <a:r>
              <a:rPr lang="sv-SE" sz="3200">
                <a:solidFill>
                  <a:schemeClr val="accent2"/>
                </a:solidFill>
                <a:latin typeface="+mj-lt"/>
              </a:rPr>
              <a:t>Tack!</a:t>
            </a:r>
          </a:p>
        </p:txBody>
      </p:sp>
    </p:spTree>
    <p:extLst>
      <p:ext uri="{BB962C8B-B14F-4D97-AF65-F5344CB8AC3E}">
        <p14:creationId xmlns:p14="http://schemas.microsoft.com/office/powerpoint/2010/main" val="5994349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och innehåll - Vi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2867" y="696720"/>
            <a:ext cx="10346267" cy="812286"/>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2867" y="1824038"/>
            <a:ext cx="7230534" cy="3952875"/>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2023-02-08</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0545118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om (Ljus)">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4033580"/>
      </p:ext>
    </p:extLst>
  </p:cSld>
  <p:clrMapOvr>
    <a:masterClrMapping/>
  </p:clrMapOvr>
  <p:transition>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 Beig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2867" y="696720"/>
            <a:ext cx="10346267" cy="812286"/>
          </a:xfr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2867" y="1824038"/>
            <a:ext cx="7230534" cy="3952875"/>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2023-02-08</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88991304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94DD60AF-FC73-41DA-8ECD-F5290F6D92CF}"/>
              </a:ext>
            </a:extLst>
          </p:cNvPr>
          <p:cNvSpPr>
            <a:spLocks noGrp="1"/>
          </p:cNvSpPr>
          <p:nvPr>
            <p:ph idx="1" hasCustomPrompt="1"/>
          </p:nvPr>
        </p:nvSpPr>
        <p:spPr>
          <a:xfrm>
            <a:off x="922867" y="1861457"/>
            <a:ext cx="7811558" cy="3603172"/>
          </a:xfrm>
        </p:spPr>
        <p:txBody>
          <a:bodyPr/>
          <a:lstStyle>
            <a:lvl1pPr marL="450850" indent="-450850">
              <a:buClr>
                <a:schemeClr val="accent1"/>
              </a:buClr>
              <a:buFont typeface="+mj-lt"/>
              <a:buAutoNum type="arabicPeriod"/>
              <a:defRPr sz="1600"/>
            </a:lvl1pPr>
            <a:lvl2pPr marL="717550" indent="-266700">
              <a:buClr>
                <a:schemeClr val="accent1"/>
              </a:buClr>
              <a:buFont typeface="+mj-lt"/>
              <a:buAutoNum type="arabicPeriod"/>
              <a:tabLst/>
              <a:defRPr sz="1400"/>
            </a:lvl2pPr>
            <a:lvl3pPr marL="984250" indent="-266700">
              <a:buClr>
                <a:schemeClr val="accent1"/>
              </a:buClr>
              <a:buFont typeface="+mj-lt"/>
              <a:buAutoNum type="arabicPeriod"/>
              <a:defRPr sz="1200"/>
            </a:lvl3pPr>
            <a:lvl4pPr marL="771525" indent="-228600">
              <a:buClr>
                <a:schemeClr val="accent1"/>
              </a:buClr>
              <a:buFont typeface="+mj-lt"/>
              <a:buAutoNum type="arabicPeriod"/>
              <a:defRPr sz="1100"/>
            </a:lvl4pPr>
            <a:lvl5pPr marL="942975" indent="-228600">
              <a:buClr>
                <a:schemeClr val="accent1"/>
              </a:buClr>
              <a:buFont typeface="+mj-lt"/>
              <a:buAutoNum type="arabicPeriod"/>
              <a:defRPr sz="1100"/>
            </a:lvl5pPr>
          </a:lstStyle>
          <a:p>
            <a:pPr lvl="0"/>
            <a:r>
              <a:rPr lang="sv-SE"/>
              <a:t>Skriv in din agenda punkt här</a:t>
            </a:r>
          </a:p>
          <a:p>
            <a:pPr lvl="1"/>
            <a:r>
              <a:rPr lang="sv-SE"/>
              <a:t>Nivå två</a:t>
            </a:r>
          </a:p>
          <a:p>
            <a:pPr lvl="2"/>
            <a:r>
              <a:rPr lang="sv-SE"/>
              <a:t>Nivå tre</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2023-02-08</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grpSp>
        <p:nvGrpSpPr>
          <p:cNvPr id="23" name="Grupp 22">
            <a:extLst>
              <a:ext uri="{FF2B5EF4-FFF2-40B4-BE49-F238E27FC236}">
                <a16:creationId xmlns:a16="http://schemas.microsoft.com/office/drawing/2014/main" id="{67CADC3A-102D-F42B-DE50-CBEE97F0128C}"/>
              </a:ext>
            </a:extLst>
          </p:cNvPr>
          <p:cNvGrpSpPr/>
          <p:nvPr userDrawn="1"/>
        </p:nvGrpSpPr>
        <p:grpSpPr>
          <a:xfrm>
            <a:off x="906288" y="568734"/>
            <a:ext cx="638901" cy="672742"/>
            <a:chOff x="906288" y="568734"/>
            <a:chExt cx="638901" cy="672742"/>
          </a:xfrm>
        </p:grpSpPr>
        <p:sp>
          <p:nvSpPr>
            <p:cNvPr id="9" name="Frihandsfigur: Form 8">
              <a:extLst>
                <a:ext uri="{FF2B5EF4-FFF2-40B4-BE49-F238E27FC236}">
                  <a16:creationId xmlns:a16="http://schemas.microsoft.com/office/drawing/2014/main" id="{99F230C7-1C2F-D648-3239-60CC8293D502}"/>
                </a:ext>
              </a:extLst>
            </p:cNvPr>
            <p:cNvSpPr/>
            <p:nvPr/>
          </p:nvSpPr>
          <p:spPr>
            <a:xfrm>
              <a:off x="906288" y="568734"/>
              <a:ext cx="485452" cy="672742"/>
            </a:xfrm>
            <a:custGeom>
              <a:avLst/>
              <a:gdLst>
                <a:gd name="connsiteX0" fmla="*/ 358500 w 485452"/>
                <a:gd name="connsiteY0" fmla="*/ 672632 h 672742"/>
                <a:gd name="connsiteX1" fmla="*/ 27686 w 485452"/>
                <a:gd name="connsiteY1" fmla="*/ 672632 h 672742"/>
                <a:gd name="connsiteX2" fmla="*/ -71 w 485452"/>
                <a:gd name="connsiteY2" fmla="*/ 644891 h 672742"/>
                <a:gd name="connsiteX3" fmla="*/ -71 w 485452"/>
                <a:gd name="connsiteY3" fmla="*/ 27647 h 672742"/>
                <a:gd name="connsiteX4" fmla="*/ 27686 w 485452"/>
                <a:gd name="connsiteY4" fmla="*/ -111 h 672742"/>
                <a:gd name="connsiteX5" fmla="*/ 457693 w 485452"/>
                <a:gd name="connsiteY5" fmla="*/ -111 h 672742"/>
                <a:gd name="connsiteX6" fmla="*/ 485381 w 485452"/>
                <a:gd name="connsiteY6" fmla="*/ 27647 h 672742"/>
                <a:gd name="connsiteX7" fmla="*/ 485381 w 485452"/>
                <a:gd name="connsiteY7" fmla="*/ 545750 h 672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452" h="672742">
                  <a:moveTo>
                    <a:pt x="358500" y="672632"/>
                  </a:moveTo>
                  <a:lnTo>
                    <a:pt x="27686" y="672632"/>
                  </a:lnTo>
                  <a:cubicBezTo>
                    <a:pt x="12363" y="672632"/>
                    <a:pt x="-62" y="660214"/>
                    <a:pt x="-71" y="644891"/>
                  </a:cubicBezTo>
                  <a:lnTo>
                    <a:pt x="-71" y="27647"/>
                  </a:lnTo>
                  <a:cubicBezTo>
                    <a:pt x="-71" y="12317"/>
                    <a:pt x="12356" y="-111"/>
                    <a:pt x="27686" y="-111"/>
                  </a:cubicBezTo>
                  <a:lnTo>
                    <a:pt x="457693" y="-111"/>
                  </a:lnTo>
                  <a:cubicBezTo>
                    <a:pt x="472996" y="-73"/>
                    <a:pt x="485381" y="12343"/>
                    <a:pt x="485381" y="27647"/>
                  </a:cubicBezTo>
                  <a:lnTo>
                    <a:pt x="485381" y="545750"/>
                  </a:lnTo>
                  <a:close/>
                </a:path>
              </a:pathLst>
            </a:custGeom>
            <a:solidFill>
              <a:srgbClr val="A33662"/>
            </a:solidFill>
            <a:ln w="1720" cap="flat">
              <a:noFill/>
              <a:prstDash val="solid"/>
              <a:miter/>
            </a:ln>
          </p:spPr>
          <p:txBody>
            <a:bodyPr rtlCol="0" anchor="ctr"/>
            <a:lstStyle/>
            <a:p>
              <a:endParaRPr lang="sv-SE"/>
            </a:p>
          </p:txBody>
        </p:sp>
        <p:sp>
          <p:nvSpPr>
            <p:cNvPr id="11" name="Frihandsfigur: Form 10">
              <a:extLst>
                <a:ext uri="{FF2B5EF4-FFF2-40B4-BE49-F238E27FC236}">
                  <a16:creationId xmlns:a16="http://schemas.microsoft.com/office/drawing/2014/main" id="{9325DE81-03D6-2AC7-2CB0-EF5C9E4C4B72}"/>
                </a:ext>
              </a:extLst>
            </p:cNvPr>
            <p:cNvSpPr/>
            <p:nvPr/>
          </p:nvSpPr>
          <p:spPr>
            <a:xfrm>
              <a:off x="1264859" y="1114595"/>
              <a:ext cx="126880" cy="126881"/>
            </a:xfrm>
            <a:custGeom>
              <a:avLst/>
              <a:gdLst>
                <a:gd name="connsiteX0" fmla="*/ -71 w 126880"/>
                <a:gd name="connsiteY0" fmla="*/ 126770 h 126881"/>
                <a:gd name="connsiteX1" fmla="*/ -71 w 126880"/>
                <a:gd name="connsiteY1" fmla="*/ 22943 h 126881"/>
                <a:gd name="connsiteX2" fmla="*/ 22965 w 126880"/>
                <a:gd name="connsiteY2" fmla="*/ -111 h 126881"/>
                <a:gd name="connsiteX3" fmla="*/ 126810 w 126880"/>
                <a:gd name="connsiteY3" fmla="*/ -111 h 126881"/>
              </a:gdLst>
              <a:ahLst/>
              <a:cxnLst>
                <a:cxn ang="0">
                  <a:pos x="connsiteX0" y="connsiteY0"/>
                </a:cxn>
                <a:cxn ang="0">
                  <a:pos x="connsiteX1" y="connsiteY1"/>
                </a:cxn>
                <a:cxn ang="0">
                  <a:pos x="connsiteX2" y="connsiteY2"/>
                </a:cxn>
                <a:cxn ang="0">
                  <a:pos x="connsiteX3" y="connsiteY3"/>
                </a:cxn>
              </a:cxnLst>
              <a:rect l="l" t="t" r="r" b="b"/>
              <a:pathLst>
                <a:path w="126880" h="126881">
                  <a:moveTo>
                    <a:pt x="-71" y="126770"/>
                  </a:moveTo>
                  <a:lnTo>
                    <a:pt x="-71" y="22943"/>
                  </a:lnTo>
                  <a:cubicBezTo>
                    <a:pt x="-71" y="10217"/>
                    <a:pt x="10239" y="-101"/>
                    <a:pt x="22965" y="-111"/>
                  </a:cubicBezTo>
                  <a:lnTo>
                    <a:pt x="126810" y="-111"/>
                  </a:lnTo>
                  <a:close/>
                </a:path>
              </a:pathLst>
            </a:custGeom>
            <a:solidFill>
              <a:srgbClr val="7E2A4C"/>
            </a:solidFill>
            <a:ln w="1720" cap="flat">
              <a:noFill/>
              <a:prstDash val="solid"/>
              <a:miter/>
            </a:ln>
          </p:spPr>
          <p:txBody>
            <a:bodyPr rtlCol="0" anchor="ctr"/>
            <a:lstStyle/>
            <a:p>
              <a:endParaRPr lang="sv-SE"/>
            </a:p>
          </p:txBody>
        </p:sp>
        <p:sp>
          <p:nvSpPr>
            <p:cNvPr id="13" name="Frihandsfigur: Form 12">
              <a:extLst>
                <a:ext uri="{FF2B5EF4-FFF2-40B4-BE49-F238E27FC236}">
                  <a16:creationId xmlns:a16="http://schemas.microsoft.com/office/drawing/2014/main" id="{202BCE56-703F-15E3-8C44-52179ECCF2B4}"/>
                </a:ext>
              </a:extLst>
            </p:cNvPr>
            <p:cNvSpPr/>
            <p:nvPr/>
          </p:nvSpPr>
          <p:spPr>
            <a:xfrm>
              <a:off x="1466845" y="682934"/>
              <a:ext cx="68437" cy="56324"/>
            </a:xfrm>
            <a:custGeom>
              <a:avLst/>
              <a:gdLst>
                <a:gd name="connsiteX0" fmla="*/ 22295 w 68437"/>
                <a:gd name="connsiteY0" fmla="*/ 0 h 56324"/>
                <a:gd name="connsiteX1" fmla="*/ 46142 w 68437"/>
                <a:gd name="connsiteY1" fmla="*/ 0 h 56324"/>
                <a:gd name="connsiteX2" fmla="*/ 68437 w 68437"/>
                <a:gd name="connsiteY2" fmla="*/ 22296 h 56324"/>
                <a:gd name="connsiteX3" fmla="*/ 68437 w 68437"/>
                <a:gd name="connsiteY3" fmla="*/ 56325 h 56324"/>
                <a:gd name="connsiteX4" fmla="*/ 68437 w 68437"/>
                <a:gd name="connsiteY4" fmla="*/ 56325 h 56324"/>
                <a:gd name="connsiteX5" fmla="*/ 0 w 68437"/>
                <a:gd name="connsiteY5" fmla="*/ 56325 h 56324"/>
                <a:gd name="connsiteX6" fmla="*/ 0 w 68437"/>
                <a:gd name="connsiteY6" fmla="*/ 56325 h 56324"/>
                <a:gd name="connsiteX7" fmla="*/ 0 w 68437"/>
                <a:gd name="connsiteY7" fmla="*/ 22296 h 56324"/>
                <a:gd name="connsiteX8" fmla="*/ 22295 w 68437"/>
                <a:gd name="connsiteY8" fmla="*/ 0 h 56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437" h="56324">
                  <a:moveTo>
                    <a:pt x="22295" y="0"/>
                  </a:moveTo>
                  <a:lnTo>
                    <a:pt x="46142" y="0"/>
                  </a:lnTo>
                  <a:cubicBezTo>
                    <a:pt x="58456" y="0"/>
                    <a:pt x="68437" y="9982"/>
                    <a:pt x="68437" y="22296"/>
                  </a:cubicBezTo>
                  <a:lnTo>
                    <a:pt x="68437" y="56325"/>
                  </a:lnTo>
                  <a:lnTo>
                    <a:pt x="68437" y="56325"/>
                  </a:lnTo>
                  <a:lnTo>
                    <a:pt x="0" y="56325"/>
                  </a:lnTo>
                  <a:lnTo>
                    <a:pt x="0" y="56325"/>
                  </a:lnTo>
                  <a:lnTo>
                    <a:pt x="0" y="22296"/>
                  </a:lnTo>
                  <a:cubicBezTo>
                    <a:pt x="0" y="9982"/>
                    <a:pt x="9981" y="0"/>
                    <a:pt x="22295" y="0"/>
                  </a:cubicBezTo>
                  <a:close/>
                </a:path>
              </a:pathLst>
            </a:custGeom>
            <a:solidFill>
              <a:srgbClr val="40775E"/>
            </a:solidFill>
            <a:ln w="1720" cap="flat">
              <a:noFill/>
              <a:prstDash val="solid"/>
              <a:miter/>
            </a:ln>
          </p:spPr>
          <p:txBody>
            <a:bodyPr rtlCol="0" anchor="ctr"/>
            <a:lstStyle/>
            <a:p>
              <a:endParaRPr lang="sv-SE"/>
            </a:p>
          </p:txBody>
        </p:sp>
        <p:sp>
          <p:nvSpPr>
            <p:cNvPr id="14" name="Frihandsfigur: Form 13">
              <a:extLst>
                <a:ext uri="{FF2B5EF4-FFF2-40B4-BE49-F238E27FC236}">
                  <a16:creationId xmlns:a16="http://schemas.microsoft.com/office/drawing/2014/main" id="{4E894DEA-C5F6-3BB2-8874-07B4844F670C}"/>
                </a:ext>
              </a:extLst>
            </p:cNvPr>
            <p:cNvSpPr/>
            <p:nvPr/>
          </p:nvSpPr>
          <p:spPr>
            <a:xfrm>
              <a:off x="1457007" y="720306"/>
              <a:ext cx="88113" cy="317202"/>
            </a:xfrm>
            <a:custGeom>
              <a:avLst/>
              <a:gdLst>
                <a:gd name="connsiteX0" fmla="*/ 15404 w 88113"/>
                <a:gd name="connsiteY0" fmla="*/ 0 h 317202"/>
                <a:gd name="connsiteX1" fmla="*/ 72727 w 88113"/>
                <a:gd name="connsiteY1" fmla="*/ 0 h 317202"/>
                <a:gd name="connsiteX2" fmla="*/ 88114 w 88113"/>
                <a:gd name="connsiteY2" fmla="*/ 15386 h 317202"/>
                <a:gd name="connsiteX3" fmla="*/ 88114 w 88113"/>
                <a:gd name="connsiteY3" fmla="*/ 317203 h 317202"/>
                <a:gd name="connsiteX4" fmla="*/ 88114 w 88113"/>
                <a:gd name="connsiteY4" fmla="*/ 317203 h 317202"/>
                <a:gd name="connsiteX5" fmla="*/ 0 w 88113"/>
                <a:gd name="connsiteY5" fmla="*/ 317203 h 317202"/>
                <a:gd name="connsiteX6" fmla="*/ 0 w 88113"/>
                <a:gd name="connsiteY6" fmla="*/ 317203 h 317202"/>
                <a:gd name="connsiteX7" fmla="*/ 0 w 88113"/>
                <a:gd name="connsiteY7" fmla="*/ 15352 h 317202"/>
                <a:gd name="connsiteX8" fmla="*/ 15404 w 88113"/>
                <a:gd name="connsiteY8" fmla="*/ 0 h 317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113" h="317202">
                  <a:moveTo>
                    <a:pt x="15404" y="0"/>
                  </a:moveTo>
                  <a:lnTo>
                    <a:pt x="72727" y="0"/>
                  </a:lnTo>
                  <a:cubicBezTo>
                    <a:pt x="81225" y="0"/>
                    <a:pt x="88114" y="6889"/>
                    <a:pt x="88114" y="15386"/>
                  </a:cubicBezTo>
                  <a:lnTo>
                    <a:pt x="88114" y="317203"/>
                  </a:lnTo>
                  <a:lnTo>
                    <a:pt x="88114" y="317203"/>
                  </a:lnTo>
                  <a:lnTo>
                    <a:pt x="0" y="317203"/>
                  </a:lnTo>
                  <a:lnTo>
                    <a:pt x="0" y="317203"/>
                  </a:lnTo>
                  <a:lnTo>
                    <a:pt x="0" y="15352"/>
                  </a:lnTo>
                  <a:cubicBezTo>
                    <a:pt x="19" y="6861"/>
                    <a:pt x="6913" y="-9"/>
                    <a:pt x="15404" y="0"/>
                  </a:cubicBezTo>
                  <a:close/>
                </a:path>
              </a:pathLst>
            </a:custGeom>
            <a:solidFill>
              <a:srgbClr val="A33662"/>
            </a:solidFill>
            <a:ln w="1720" cap="flat">
              <a:no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F77AAB56-5055-FDBF-7060-918DED0F7485}"/>
                </a:ext>
              </a:extLst>
            </p:cNvPr>
            <p:cNvSpPr/>
            <p:nvPr/>
          </p:nvSpPr>
          <p:spPr>
            <a:xfrm>
              <a:off x="1457093" y="1037578"/>
              <a:ext cx="88096" cy="80232"/>
            </a:xfrm>
            <a:custGeom>
              <a:avLst/>
              <a:gdLst>
                <a:gd name="connsiteX0" fmla="*/ 38196 w 88096"/>
                <a:gd name="connsiteY0" fmla="*/ 76493 h 80232"/>
                <a:gd name="connsiteX1" fmla="*/ -71 w 88096"/>
                <a:gd name="connsiteY1" fmla="*/ -111 h 80232"/>
                <a:gd name="connsiteX2" fmla="*/ 88025 w 88096"/>
                <a:gd name="connsiteY2" fmla="*/ -111 h 80232"/>
                <a:gd name="connsiteX3" fmla="*/ 49689 w 88096"/>
                <a:gd name="connsiteY3" fmla="*/ 76562 h 80232"/>
                <a:gd name="connsiteX4" fmla="*/ 41125 w 88096"/>
                <a:gd name="connsiteY4" fmla="*/ 79457 h 80232"/>
                <a:gd name="connsiteX5" fmla="*/ 38196 w 88096"/>
                <a:gd name="connsiteY5" fmla="*/ 76493 h 8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8096" h="80232">
                  <a:moveTo>
                    <a:pt x="38196" y="76493"/>
                  </a:moveTo>
                  <a:lnTo>
                    <a:pt x="-71" y="-111"/>
                  </a:lnTo>
                  <a:lnTo>
                    <a:pt x="88025" y="-111"/>
                  </a:lnTo>
                  <a:lnTo>
                    <a:pt x="49689" y="76562"/>
                  </a:lnTo>
                  <a:cubicBezTo>
                    <a:pt x="48122" y="79726"/>
                    <a:pt x="44289" y="81023"/>
                    <a:pt x="41125" y="79457"/>
                  </a:cubicBezTo>
                  <a:cubicBezTo>
                    <a:pt x="39845" y="78825"/>
                    <a:pt x="38815" y="77780"/>
                    <a:pt x="38196" y="76493"/>
                  </a:cubicBezTo>
                  <a:close/>
                </a:path>
              </a:pathLst>
            </a:custGeom>
            <a:solidFill>
              <a:srgbClr val="7E2A4C"/>
            </a:solidFill>
            <a:ln w="1720" cap="flat">
              <a:noFill/>
              <a:prstDash val="solid"/>
              <a:miter/>
            </a:ln>
          </p:spPr>
          <p:txBody>
            <a:bodyPr rtlCol="0" anchor="ctr"/>
            <a:lstStyle/>
            <a:p>
              <a:endParaRPr lang="sv-SE"/>
            </a:p>
          </p:txBody>
        </p:sp>
        <p:sp>
          <p:nvSpPr>
            <p:cNvPr id="16" name="Frihandsfigur: Form 15">
              <a:extLst>
                <a:ext uri="{FF2B5EF4-FFF2-40B4-BE49-F238E27FC236}">
                  <a16:creationId xmlns:a16="http://schemas.microsoft.com/office/drawing/2014/main" id="{ECB5ED8B-19E6-DB50-7123-78BCFFA8E702}"/>
                </a:ext>
              </a:extLst>
            </p:cNvPr>
            <p:cNvSpPr/>
            <p:nvPr/>
          </p:nvSpPr>
          <p:spPr>
            <a:xfrm>
              <a:off x="967006" y="666652"/>
              <a:ext cx="111236" cy="111236"/>
            </a:xfrm>
            <a:custGeom>
              <a:avLst/>
              <a:gdLst>
                <a:gd name="connsiteX0" fmla="*/ 111236 w 111236"/>
                <a:gd name="connsiteY0" fmla="*/ 55618 h 111236"/>
                <a:gd name="connsiteX1" fmla="*/ 55618 w 111236"/>
                <a:gd name="connsiteY1" fmla="*/ 111236 h 111236"/>
                <a:gd name="connsiteX2" fmla="*/ 0 w 111236"/>
                <a:gd name="connsiteY2" fmla="*/ 55618 h 111236"/>
                <a:gd name="connsiteX3" fmla="*/ 55618 w 111236"/>
                <a:gd name="connsiteY3" fmla="*/ 0 h 111236"/>
                <a:gd name="connsiteX4" fmla="*/ 111236 w 111236"/>
                <a:gd name="connsiteY4" fmla="*/ 55618 h 1112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236" h="111236">
                  <a:moveTo>
                    <a:pt x="111236" y="55618"/>
                  </a:moveTo>
                  <a:cubicBezTo>
                    <a:pt x="111236" y="86335"/>
                    <a:pt x="86335" y="111236"/>
                    <a:pt x="55618" y="111236"/>
                  </a:cubicBezTo>
                  <a:cubicBezTo>
                    <a:pt x="24901" y="111236"/>
                    <a:pt x="0" y="86335"/>
                    <a:pt x="0" y="55618"/>
                  </a:cubicBezTo>
                  <a:cubicBezTo>
                    <a:pt x="0" y="24901"/>
                    <a:pt x="24901" y="0"/>
                    <a:pt x="55618" y="0"/>
                  </a:cubicBezTo>
                  <a:cubicBezTo>
                    <a:pt x="86335" y="0"/>
                    <a:pt x="111236" y="24901"/>
                    <a:pt x="111236" y="55618"/>
                  </a:cubicBezTo>
                  <a:close/>
                </a:path>
              </a:pathLst>
            </a:custGeom>
            <a:solidFill>
              <a:srgbClr val="FFFFFF"/>
            </a:solidFill>
            <a:ln w="1720"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DE58A472-EB59-8C56-68E7-8184D800E3F4}"/>
                </a:ext>
              </a:extLst>
            </p:cNvPr>
            <p:cNvSpPr/>
            <p:nvPr/>
          </p:nvSpPr>
          <p:spPr>
            <a:xfrm>
              <a:off x="990676" y="693582"/>
              <a:ext cx="65537" cy="56686"/>
            </a:xfrm>
            <a:custGeom>
              <a:avLst/>
              <a:gdLst>
                <a:gd name="connsiteX0" fmla="*/ 26759 w 65537"/>
                <a:gd name="connsiteY0" fmla="*/ 56576 h 56686"/>
                <a:gd name="connsiteX1" fmla="*/ 20763 w 65537"/>
                <a:gd name="connsiteY1" fmla="*/ 53888 h 56686"/>
                <a:gd name="connsiteX2" fmla="*/ 1983 w 65537"/>
                <a:gd name="connsiteY2" fmla="*/ 32971 h 56686"/>
                <a:gd name="connsiteX3" fmla="*/ 2629 w 65537"/>
                <a:gd name="connsiteY3" fmla="*/ 21556 h 56686"/>
                <a:gd name="connsiteX4" fmla="*/ 14044 w 65537"/>
                <a:gd name="connsiteY4" fmla="*/ 22202 h 56686"/>
                <a:gd name="connsiteX5" fmla="*/ 26277 w 65537"/>
                <a:gd name="connsiteY5" fmla="*/ 35831 h 56686"/>
                <a:gd name="connsiteX6" fmla="*/ 50967 w 65537"/>
                <a:gd name="connsiteY6" fmla="*/ 3094 h 56686"/>
                <a:gd name="connsiteX7" fmla="*/ 62262 w 65537"/>
                <a:gd name="connsiteY7" fmla="*/ 1518 h 56686"/>
                <a:gd name="connsiteX8" fmla="*/ 63838 w 65537"/>
                <a:gd name="connsiteY8" fmla="*/ 12812 h 56686"/>
                <a:gd name="connsiteX9" fmla="*/ 33255 w 65537"/>
                <a:gd name="connsiteY9" fmla="*/ 53354 h 56686"/>
                <a:gd name="connsiteX10" fmla="*/ 27156 w 65537"/>
                <a:gd name="connsiteY10" fmla="*/ 56541 h 56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5537" h="56686">
                  <a:moveTo>
                    <a:pt x="26759" y="56576"/>
                  </a:moveTo>
                  <a:cubicBezTo>
                    <a:pt x="24470" y="56569"/>
                    <a:pt x="22292" y="55592"/>
                    <a:pt x="20763" y="53888"/>
                  </a:cubicBezTo>
                  <a:lnTo>
                    <a:pt x="1983" y="32971"/>
                  </a:lnTo>
                  <a:cubicBezTo>
                    <a:pt x="-991" y="29640"/>
                    <a:pt x="-702" y="24530"/>
                    <a:pt x="2629" y="21556"/>
                  </a:cubicBezTo>
                  <a:cubicBezTo>
                    <a:pt x="5959" y="18582"/>
                    <a:pt x="11070" y="18872"/>
                    <a:pt x="14044" y="22202"/>
                  </a:cubicBezTo>
                  <a:lnTo>
                    <a:pt x="26277" y="35831"/>
                  </a:lnTo>
                  <a:lnTo>
                    <a:pt x="50967" y="3094"/>
                  </a:lnTo>
                  <a:cubicBezTo>
                    <a:pt x="53650" y="-460"/>
                    <a:pt x="58707" y="-1165"/>
                    <a:pt x="62262" y="1518"/>
                  </a:cubicBezTo>
                  <a:cubicBezTo>
                    <a:pt x="65816" y="4200"/>
                    <a:pt x="66521" y="9257"/>
                    <a:pt x="63838" y="12812"/>
                  </a:cubicBezTo>
                  <a:lnTo>
                    <a:pt x="33255" y="53354"/>
                  </a:lnTo>
                  <a:cubicBezTo>
                    <a:pt x="31799" y="55272"/>
                    <a:pt x="29563" y="56441"/>
                    <a:pt x="27156" y="56541"/>
                  </a:cubicBezTo>
                  <a:close/>
                </a:path>
              </a:pathLst>
            </a:custGeom>
            <a:solidFill>
              <a:srgbClr val="40775E"/>
            </a:solidFill>
            <a:ln w="1720"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8284E8E4-F707-6D61-EECD-8793D20DF1FC}"/>
                </a:ext>
              </a:extLst>
            </p:cNvPr>
            <p:cNvSpPr/>
            <p:nvPr/>
          </p:nvSpPr>
          <p:spPr>
            <a:xfrm>
              <a:off x="1113546" y="703937"/>
              <a:ext cx="209463" cy="36648"/>
            </a:xfrm>
            <a:custGeom>
              <a:avLst/>
              <a:gdLst>
                <a:gd name="connsiteX0" fmla="*/ 0 w 209463"/>
                <a:gd name="connsiteY0" fmla="*/ 0 h 36648"/>
                <a:gd name="connsiteX1" fmla="*/ 209464 w 209463"/>
                <a:gd name="connsiteY1" fmla="*/ 0 h 36648"/>
                <a:gd name="connsiteX2" fmla="*/ 209464 w 209463"/>
                <a:gd name="connsiteY2" fmla="*/ 36648 h 36648"/>
                <a:gd name="connsiteX3" fmla="*/ 0 w 209463"/>
                <a:gd name="connsiteY3" fmla="*/ 36648 h 36648"/>
              </a:gdLst>
              <a:ahLst/>
              <a:cxnLst>
                <a:cxn ang="0">
                  <a:pos x="connsiteX0" y="connsiteY0"/>
                </a:cxn>
                <a:cxn ang="0">
                  <a:pos x="connsiteX1" y="connsiteY1"/>
                </a:cxn>
                <a:cxn ang="0">
                  <a:pos x="connsiteX2" y="connsiteY2"/>
                </a:cxn>
                <a:cxn ang="0">
                  <a:pos x="connsiteX3" y="connsiteY3"/>
                </a:cxn>
              </a:cxnLst>
              <a:rect l="l" t="t" r="r" b="b"/>
              <a:pathLst>
                <a:path w="209463" h="36648">
                  <a:moveTo>
                    <a:pt x="0" y="0"/>
                  </a:moveTo>
                  <a:lnTo>
                    <a:pt x="209464" y="0"/>
                  </a:lnTo>
                  <a:lnTo>
                    <a:pt x="209464" y="36648"/>
                  </a:lnTo>
                  <a:lnTo>
                    <a:pt x="0" y="36648"/>
                  </a:lnTo>
                  <a:close/>
                </a:path>
              </a:pathLst>
            </a:custGeom>
            <a:solidFill>
              <a:srgbClr val="FFFFFF"/>
            </a:solidFill>
            <a:ln w="1720"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EEC82E18-7025-FE69-9ADC-D8B532CB5CBE}"/>
                </a:ext>
              </a:extLst>
            </p:cNvPr>
            <p:cNvSpPr/>
            <p:nvPr/>
          </p:nvSpPr>
          <p:spPr>
            <a:xfrm>
              <a:off x="966989" y="817035"/>
              <a:ext cx="111270" cy="111322"/>
            </a:xfrm>
            <a:custGeom>
              <a:avLst/>
              <a:gdLst>
                <a:gd name="connsiteX0" fmla="*/ 55564 w 111270"/>
                <a:gd name="connsiteY0" fmla="*/ 15827 h 111322"/>
                <a:gd name="connsiteX1" fmla="*/ 95331 w 111270"/>
                <a:gd name="connsiteY1" fmla="*/ 55559 h 111322"/>
                <a:gd name="connsiteX2" fmla="*/ 55599 w 111270"/>
                <a:gd name="connsiteY2" fmla="*/ 95326 h 111322"/>
                <a:gd name="connsiteX3" fmla="*/ 15832 w 111270"/>
                <a:gd name="connsiteY3" fmla="*/ 55593 h 111322"/>
                <a:gd name="connsiteX4" fmla="*/ 15832 w 111270"/>
                <a:gd name="connsiteY4" fmla="*/ 55559 h 111322"/>
                <a:gd name="connsiteX5" fmla="*/ 55564 w 111270"/>
                <a:gd name="connsiteY5" fmla="*/ 15827 h 111322"/>
                <a:gd name="connsiteX6" fmla="*/ 55564 w 111270"/>
                <a:gd name="connsiteY6" fmla="*/ -59 h 111322"/>
                <a:gd name="connsiteX7" fmla="*/ -71 w 111270"/>
                <a:gd name="connsiteY7" fmla="*/ 55576 h 111322"/>
                <a:gd name="connsiteX8" fmla="*/ 55564 w 111270"/>
                <a:gd name="connsiteY8" fmla="*/ 111212 h 111322"/>
                <a:gd name="connsiteX9" fmla="*/ 111199 w 111270"/>
                <a:gd name="connsiteY9" fmla="*/ 55576 h 111322"/>
                <a:gd name="connsiteX10" fmla="*/ 111199 w 111270"/>
                <a:gd name="connsiteY10" fmla="*/ 55559 h 111322"/>
                <a:gd name="connsiteX11" fmla="*/ 55633 w 111270"/>
                <a:gd name="connsiteY11" fmla="*/ -111 h 111322"/>
                <a:gd name="connsiteX12" fmla="*/ 55564 w 111270"/>
                <a:gd name="connsiteY12" fmla="*/ -111 h 111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1270" h="111322">
                  <a:moveTo>
                    <a:pt x="55564" y="15827"/>
                  </a:moveTo>
                  <a:cubicBezTo>
                    <a:pt x="77517" y="15816"/>
                    <a:pt x="95320" y="33606"/>
                    <a:pt x="95331" y="55559"/>
                  </a:cubicBezTo>
                  <a:cubicBezTo>
                    <a:pt x="95341" y="77512"/>
                    <a:pt x="77551" y="95315"/>
                    <a:pt x="55599" y="95326"/>
                  </a:cubicBezTo>
                  <a:cubicBezTo>
                    <a:pt x="33646" y="95336"/>
                    <a:pt x="15842" y="77546"/>
                    <a:pt x="15832" y="55593"/>
                  </a:cubicBezTo>
                  <a:cubicBezTo>
                    <a:pt x="15832" y="55581"/>
                    <a:pt x="15832" y="55571"/>
                    <a:pt x="15832" y="55559"/>
                  </a:cubicBezTo>
                  <a:cubicBezTo>
                    <a:pt x="15870" y="33631"/>
                    <a:pt x="33636" y="15865"/>
                    <a:pt x="55564" y="15827"/>
                  </a:cubicBezTo>
                  <a:moveTo>
                    <a:pt x="55564" y="-59"/>
                  </a:moveTo>
                  <a:cubicBezTo>
                    <a:pt x="24838" y="-59"/>
                    <a:pt x="-71" y="24850"/>
                    <a:pt x="-71" y="55576"/>
                  </a:cubicBezTo>
                  <a:cubicBezTo>
                    <a:pt x="-71" y="86302"/>
                    <a:pt x="24838" y="111212"/>
                    <a:pt x="55564" y="111212"/>
                  </a:cubicBezTo>
                  <a:cubicBezTo>
                    <a:pt x="86290" y="111212"/>
                    <a:pt x="111199" y="86302"/>
                    <a:pt x="111199" y="55576"/>
                  </a:cubicBezTo>
                  <a:cubicBezTo>
                    <a:pt x="111199" y="55571"/>
                    <a:pt x="111199" y="55564"/>
                    <a:pt x="111199" y="55559"/>
                  </a:cubicBezTo>
                  <a:cubicBezTo>
                    <a:pt x="111229" y="24842"/>
                    <a:pt x="86350" y="-82"/>
                    <a:pt x="55633" y="-111"/>
                  </a:cubicBezTo>
                  <a:cubicBezTo>
                    <a:pt x="55611" y="-111"/>
                    <a:pt x="55586" y="-111"/>
                    <a:pt x="55564" y="-111"/>
                  </a:cubicBezTo>
                  <a:close/>
                </a:path>
              </a:pathLst>
            </a:custGeom>
            <a:solidFill>
              <a:srgbClr val="FFFFFF"/>
            </a:solidFill>
            <a:ln w="172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5B449820-864D-1BCD-95E7-65BFC5219B09}"/>
                </a:ext>
              </a:extLst>
            </p:cNvPr>
            <p:cNvSpPr/>
            <p:nvPr/>
          </p:nvSpPr>
          <p:spPr>
            <a:xfrm>
              <a:off x="1113546" y="854389"/>
              <a:ext cx="209463" cy="36648"/>
            </a:xfrm>
            <a:custGeom>
              <a:avLst/>
              <a:gdLst>
                <a:gd name="connsiteX0" fmla="*/ 0 w 209463"/>
                <a:gd name="connsiteY0" fmla="*/ 0 h 36648"/>
                <a:gd name="connsiteX1" fmla="*/ 209464 w 209463"/>
                <a:gd name="connsiteY1" fmla="*/ 0 h 36648"/>
                <a:gd name="connsiteX2" fmla="*/ 209464 w 209463"/>
                <a:gd name="connsiteY2" fmla="*/ 36648 h 36648"/>
                <a:gd name="connsiteX3" fmla="*/ 0 w 209463"/>
                <a:gd name="connsiteY3" fmla="*/ 36648 h 36648"/>
              </a:gdLst>
              <a:ahLst/>
              <a:cxnLst>
                <a:cxn ang="0">
                  <a:pos x="connsiteX0" y="connsiteY0"/>
                </a:cxn>
                <a:cxn ang="0">
                  <a:pos x="connsiteX1" y="connsiteY1"/>
                </a:cxn>
                <a:cxn ang="0">
                  <a:pos x="connsiteX2" y="connsiteY2"/>
                </a:cxn>
                <a:cxn ang="0">
                  <a:pos x="connsiteX3" y="connsiteY3"/>
                </a:cxn>
              </a:cxnLst>
              <a:rect l="l" t="t" r="r" b="b"/>
              <a:pathLst>
                <a:path w="209463" h="36648">
                  <a:moveTo>
                    <a:pt x="0" y="0"/>
                  </a:moveTo>
                  <a:lnTo>
                    <a:pt x="209464" y="0"/>
                  </a:lnTo>
                  <a:lnTo>
                    <a:pt x="209464" y="36648"/>
                  </a:lnTo>
                  <a:lnTo>
                    <a:pt x="0" y="36648"/>
                  </a:lnTo>
                  <a:close/>
                </a:path>
              </a:pathLst>
            </a:custGeom>
            <a:solidFill>
              <a:srgbClr val="FFFFFF"/>
            </a:solidFill>
            <a:ln w="172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E66544BC-3F83-2483-3213-543BA7958793}"/>
                </a:ext>
              </a:extLst>
            </p:cNvPr>
            <p:cNvSpPr/>
            <p:nvPr/>
          </p:nvSpPr>
          <p:spPr>
            <a:xfrm>
              <a:off x="967023" y="967538"/>
              <a:ext cx="111236" cy="111236"/>
            </a:xfrm>
            <a:custGeom>
              <a:avLst/>
              <a:gdLst>
                <a:gd name="connsiteX0" fmla="*/ 55530 w 111236"/>
                <a:gd name="connsiteY0" fmla="*/ 15758 h 111236"/>
                <a:gd name="connsiteX1" fmla="*/ 95296 w 111236"/>
                <a:gd name="connsiteY1" fmla="*/ 55490 h 111236"/>
                <a:gd name="connsiteX2" fmla="*/ 55564 w 111236"/>
                <a:gd name="connsiteY2" fmla="*/ 95257 h 111236"/>
                <a:gd name="connsiteX3" fmla="*/ 15797 w 111236"/>
                <a:gd name="connsiteY3" fmla="*/ 55525 h 111236"/>
                <a:gd name="connsiteX4" fmla="*/ 15797 w 111236"/>
                <a:gd name="connsiteY4" fmla="*/ 55507 h 111236"/>
                <a:gd name="connsiteX5" fmla="*/ 55530 w 111236"/>
                <a:gd name="connsiteY5" fmla="*/ 15758 h 111236"/>
                <a:gd name="connsiteX6" fmla="*/ 55530 w 111236"/>
                <a:gd name="connsiteY6" fmla="*/ -111 h 111236"/>
                <a:gd name="connsiteX7" fmla="*/ -71 w 111236"/>
                <a:gd name="connsiteY7" fmla="*/ 55525 h 111236"/>
                <a:gd name="connsiteX8" fmla="*/ 55564 w 111236"/>
                <a:gd name="connsiteY8" fmla="*/ 111126 h 111236"/>
                <a:gd name="connsiteX9" fmla="*/ 111165 w 111236"/>
                <a:gd name="connsiteY9" fmla="*/ 55507 h 111236"/>
                <a:gd name="connsiteX10" fmla="*/ 55547 w 111236"/>
                <a:gd name="connsiteY10" fmla="*/ -111 h 111236"/>
                <a:gd name="connsiteX11" fmla="*/ 55530 w 111236"/>
                <a:gd name="connsiteY11" fmla="*/ -111 h 11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1236" h="111236">
                  <a:moveTo>
                    <a:pt x="55530" y="15758"/>
                  </a:moveTo>
                  <a:cubicBezTo>
                    <a:pt x="77482" y="15748"/>
                    <a:pt x="95286" y="33537"/>
                    <a:pt x="95296" y="55490"/>
                  </a:cubicBezTo>
                  <a:cubicBezTo>
                    <a:pt x="95307" y="77443"/>
                    <a:pt x="77517" y="95246"/>
                    <a:pt x="55564" y="95257"/>
                  </a:cubicBezTo>
                  <a:cubicBezTo>
                    <a:pt x="33611" y="95267"/>
                    <a:pt x="15808" y="77477"/>
                    <a:pt x="15797" y="55525"/>
                  </a:cubicBezTo>
                  <a:cubicBezTo>
                    <a:pt x="15797" y="55519"/>
                    <a:pt x="15797" y="55512"/>
                    <a:pt x="15797" y="55507"/>
                  </a:cubicBezTo>
                  <a:cubicBezTo>
                    <a:pt x="15827" y="33574"/>
                    <a:pt x="33596" y="15796"/>
                    <a:pt x="55530" y="15758"/>
                  </a:cubicBezTo>
                  <a:moveTo>
                    <a:pt x="55530" y="-111"/>
                  </a:moveTo>
                  <a:cubicBezTo>
                    <a:pt x="24812" y="-101"/>
                    <a:pt x="-82" y="24807"/>
                    <a:pt x="-71" y="55525"/>
                  </a:cubicBezTo>
                  <a:cubicBezTo>
                    <a:pt x="-61" y="86242"/>
                    <a:pt x="24847" y="111136"/>
                    <a:pt x="55564" y="111126"/>
                  </a:cubicBezTo>
                  <a:cubicBezTo>
                    <a:pt x="86275" y="111115"/>
                    <a:pt x="111165" y="86218"/>
                    <a:pt x="111165" y="55507"/>
                  </a:cubicBezTo>
                  <a:cubicBezTo>
                    <a:pt x="111165" y="24790"/>
                    <a:pt x="86264" y="-111"/>
                    <a:pt x="55547" y="-111"/>
                  </a:cubicBezTo>
                  <a:cubicBezTo>
                    <a:pt x="55542" y="-111"/>
                    <a:pt x="55535" y="-111"/>
                    <a:pt x="55530" y="-111"/>
                  </a:cubicBezTo>
                  <a:close/>
                </a:path>
              </a:pathLst>
            </a:custGeom>
            <a:solidFill>
              <a:srgbClr val="FFFFFF"/>
            </a:solidFill>
            <a:ln w="1720" cap="flat">
              <a:noFill/>
              <a:prstDash val="solid"/>
              <a:miter/>
            </a:ln>
          </p:spPr>
          <p:txBody>
            <a:bodyPr rtlCol="0" anchor="ctr"/>
            <a:lstStyle/>
            <a:p>
              <a:endParaRPr lang="sv-SE"/>
            </a:p>
          </p:txBody>
        </p:sp>
        <p:sp>
          <p:nvSpPr>
            <p:cNvPr id="22" name="Frihandsfigur: Form 21">
              <a:extLst>
                <a:ext uri="{FF2B5EF4-FFF2-40B4-BE49-F238E27FC236}">
                  <a16:creationId xmlns:a16="http://schemas.microsoft.com/office/drawing/2014/main" id="{DAB58ABC-DFE6-6C3C-7CB6-78BBD19B1C36}"/>
                </a:ext>
              </a:extLst>
            </p:cNvPr>
            <p:cNvSpPr/>
            <p:nvPr/>
          </p:nvSpPr>
          <p:spPr>
            <a:xfrm>
              <a:off x="1113546" y="1004824"/>
              <a:ext cx="209463" cy="36648"/>
            </a:xfrm>
            <a:custGeom>
              <a:avLst/>
              <a:gdLst>
                <a:gd name="connsiteX0" fmla="*/ 0 w 209463"/>
                <a:gd name="connsiteY0" fmla="*/ 0 h 36648"/>
                <a:gd name="connsiteX1" fmla="*/ 209464 w 209463"/>
                <a:gd name="connsiteY1" fmla="*/ 0 h 36648"/>
                <a:gd name="connsiteX2" fmla="*/ 209464 w 209463"/>
                <a:gd name="connsiteY2" fmla="*/ 36648 h 36648"/>
                <a:gd name="connsiteX3" fmla="*/ 0 w 209463"/>
                <a:gd name="connsiteY3" fmla="*/ 36648 h 36648"/>
              </a:gdLst>
              <a:ahLst/>
              <a:cxnLst>
                <a:cxn ang="0">
                  <a:pos x="connsiteX0" y="connsiteY0"/>
                </a:cxn>
                <a:cxn ang="0">
                  <a:pos x="connsiteX1" y="connsiteY1"/>
                </a:cxn>
                <a:cxn ang="0">
                  <a:pos x="connsiteX2" y="connsiteY2"/>
                </a:cxn>
                <a:cxn ang="0">
                  <a:pos x="connsiteX3" y="connsiteY3"/>
                </a:cxn>
              </a:cxnLst>
              <a:rect l="l" t="t" r="r" b="b"/>
              <a:pathLst>
                <a:path w="209463" h="36648">
                  <a:moveTo>
                    <a:pt x="0" y="0"/>
                  </a:moveTo>
                  <a:lnTo>
                    <a:pt x="209464" y="0"/>
                  </a:lnTo>
                  <a:lnTo>
                    <a:pt x="209464" y="36648"/>
                  </a:lnTo>
                  <a:lnTo>
                    <a:pt x="0" y="36648"/>
                  </a:lnTo>
                  <a:close/>
                </a:path>
              </a:pathLst>
            </a:custGeom>
            <a:solidFill>
              <a:srgbClr val="FFFFFF"/>
            </a:solidFill>
            <a:ln w="1720" cap="flat">
              <a:noFill/>
              <a:prstDash val="solid"/>
              <a:miter/>
            </a:ln>
          </p:spPr>
          <p:txBody>
            <a:bodyPr rtlCol="0" anchor="ctr"/>
            <a:lstStyle/>
            <a:p>
              <a:endParaRPr lang="sv-SE"/>
            </a:p>
          </p:txBody>
        </p:sp>
      </p:grpSp>
      <p:cxnSp>
        <p:nvCxnSpPr>
          <p:cNvPr id="12" name="Rak koppling 11">
            <a:extLst>
              <a:ext uri="{FF2B5EF4-FFF2-40B4-BE49-F238E27FC236}">
                <a16:creationId xmlns:a16="http://schemas.microsoft.com/office/drawing/2014/main" id="{4551B91C-AFD7-ED4A-5DB8-685855E2A039}"/>
              </a:ext>
            </a:extLst>
          </p:cNvPr>
          <p:cNvCxnSpPr/>
          <p:nvPr userDrawn="1"/>
        </p:nvCxnSpPr>
        <p:spPr>
          <a:xfrm>
            <a:off x="914400" y="1492250"/>
            <a:ext cx="10366375" cy="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7" name="Rak koppling 6">
            <a:extLst>
              <a:ext uri="{FF2B5EF4-FFF2-40B4-BE49-F238E27FC236}">
                <a16:creationId xmlns:a16="http://schemas.microsoft.com/office/drawing/2014/main" id="{FEB0B2C1-6D31-C556-C79C-F31B1FE4EA74}"/>
              </a:ext>
            </a:extLst>
          </p:cNvPr>
          <p:cNvCxnSpPr/>
          <p:nvPr userDrawn="1"/>
        </p:nvCxnSpPr>
        <p:spPr>
          <a:xfrm>
            <a:off x="914400" y="5775925"/>
            <a:ext cx="10366375"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8" name="Rubrik 7">
            <a:extLst>
              <a:ext uri="{FF2B5EF4-FFF2-40B4-BE49-F238E27FC236}">
                <a16:creationId xmlns:a16="http://schemas.microsoft.com/office/drawing/2014/main" id="{D978BBC8-CCD8-B6F1-FB52-B7483C95660F}"/>
              </a:ext>
            </a:extLst>
          </p:cNvPr>
          <p:cNvSpPr>
            <a:spLocks noGrp="1"/>
          </p:cNvSpPr>
          <p:nvPr>
            <p:ph type="title"/>
          </p:nvPr>
        </p:nvSpPr>
        <p:spPr>
          <a:xfrm>
            <a:off x="1750310" y="696720"/>
            <a:ext cx="9518824" cy="812286"/>
          </a:xfrm>
        </p:spPr>
        <p:txBody>
          <a:bodyPr/>
          <a:lstStyle/>
          <a:p>
            <a:r>
              <a:rPr lang="sv-SE"/>
              <a:t>Klicka här för att ändra mall för rubrikformat</a:t>
            </a:r>
            <a:endParaRPr lang="en-US"/>
          </a:p>
        </p:txBody>
      </p:sp>
    </p:spTree>
    <p:extLst>
      <p:ext uri="{BB962C8B-B14F-4D97-AF65-F5344CB8AC3E}">
        <p14:creationId xmlns:p14="http://schemas.microsoft.com/office/powerpoint/2010/main" val="3398574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Längre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14400" y="695325"/>
            <a:ext cx="6830484" cy="2025650"/>
          </a:xfrm>
        </p:spPr>
        <p:txBody>
          <a:bodyPr anchor="t"/>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2867" y="2895600"/>
            <a:ext cx="7230534" cy="28813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2023-02-08</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3065888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Större rubrik och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2866" y="669925"/>
            <a:ext cx="7548034" cy="2362200"/>
          </a:xfrm>
        </p:spPr>
        <p:txBody>
          <a:bodyPr anchor="t"/>
          <a:lstStyle>
            <a:lvl1pPr>
              <a:defRPr sz="40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2866" y="3187700"/>
            <a:ext cx="7548033" cy="258921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2023-02-08</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98503474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6EA362-9137-45DF-BEE4-B691A8719BDE}"/>
              </a:ext>
            </a:extLst>
          </p:cNvPr>
          <p:cNvSpPr>
            <a:spLocks noGrp="1"/>
          </p:cNvSpPr>
          <p:nvPr>
            <p:ph type="title"/>
          </p:nvPr>
        </p:nvSpPr>
        <p:spPr>
          <a:xfrm>
            <a:off x="904875" y="2548890"/>
            <a:ext cx="5181600" cy="1874520"/>
          </a:xfrm>
        </p:spPr>
        <p:txBody>
          <a:bodyPr anchor="t"/>
          <a:lstStyle>
            <a:lvl1pPr>
              <a:defRPr sz="4000" b="0"/>
            </a:lvl1pPr>
          </a:lstStyle>
          <a:p>
            <a:r>
              <a:rPr lang="sv-SE"/>
              <a:t>Klicka här för att ändra mall för rubrikformat</a:t>
            </a:r>
          </a:p>
        </p:txBody>
      </p:sp>
      <p:sp>
        <p:nvSpPr>
          <p:cNvPr id="4" name="Platshållare för datum 3">
            <a:extLst>
              <a:ext uri="{FF2B5EF4-FFF2-40B4-BE49-F238E27FC236}">
                <a16:creationId xmlns:a16="http://schemas.microsoft.com/office/drawing/2014/main" id="{15FD365D-8709-4288-B31C-9EDA4CFD9EE3}"/>
              </a:ext>
            </a:extLst>
          </p:cNvPr>
          <p:cNvSpPr>
            <a:spLocks noGrp="1"/>
          </p:cNvSpPr>
          <p:nvPr>
            <p:ph type="dt" sz="half" idx="10"/>
          </p:nvPr>
        </p:nvSpPr>
        <p:spPr/>
        <p:txBody>
          <a:bodyPr/>
          <a:lstStyle/>
          <a:p>
            <a:fld id="{FD403CD0-842C-4BCD-83D3-BB78B185EE38}" type="datetimeFigureOut">
              <a:rPr lang="sv-SE" smtClean="0"/>
              <a:t>2023-02-08</a:t>
            </a:fld>
            <a:endParaRPr lang="sv-SE"/>
          </a:p>
        </p:txBody>
      </p:sp>
      <p:sp>
        <p:nvSpPr>
          <p:cNvPr id="5" name="Platshållare för sidfot 4">
            <a:extLst>
              <a:ext uri="{FF2B5EF4-FFF2-40B4-BE49-F238E27FC236}">
                <a16:creationId xmlns:a16="http://schemas.microsoft.com/office/drawing/2014/main" id="{0BEC5015-75F5-4019-9FE1-99AF477F686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DEBBFDA-2391-4373-9266-2ED5FFB6DB63}"/>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12" name="Frihandsfigur: Form 11">
            <a:extLst>
              <a:ext uri="{FF2B5EF4-FFF2-40B4-BE49-F238E27FC236}">
                <a16:creationId xmlns:a16="http://schemas.microsoft.com/office/drawing/2014/main" id="{3D118E29-DBB4-C07D-6D91-E9F8DA51E76C}"/>
              </a:ext>
            </a:extLst>
          </p:cNvPr>
          <p:cNvSpPr/>
          <p:nvPr userDrawn="1"/>
        </p:nvSpPr>
        <p:spPr>
          <a:xfrm rot="10800000">
            <a:off x="2023427" y="0"/>
            <a:ext cx="2840673" cy="1393354"/>
          </a:xfrm>
          <a:custGeom>
            <a:avLst/>
            <a:gdLst>
              <a:gd name="connsiteX0" fmla="*/ 3792126 w 3792126"/>
              <a:gd name="connsiteY0" fmla="*/ 1860043 h 1860043"/>
              <a:gd name="connsiteX1" fmla="*/ 2591786 w 3792126"/>
              <a:gd name="connsiteY1" fmla="*/ 1860043 h 1860043"/>
              <a:gd name="connsiteX2" fmla="*/ 2584726 w 3792126"/>
              <a:gd name="connsiteY2" fmla="*/ 1790002 h 1860043"/>
              <a:gd name="connsiteX3" fmla="*/ 1896062 w 3792126"/>
              <a:gd name="connsiteY3" fmla="*/ 1228725 h 1860043"/>
              <a:gd name="connsiteX4" fmla="*/ 1207399 w 3792126"/>
              <a:gd name="connsiteY4" fmla="*/ 1790002 h 1860043"/>
              <a:gd name="connsiteX5" fmla="*/ 1200338 w 3792126"/>
              <a:gd name="connsiteY5" fmla="*/ 1860043 h 1860043"/>
              <a:gd name="connsiteX6" fmla="*/ 0 w 3792126"/>
              <a:gd name="connsiteY6" fmla="*/ 1860043 h 1860043"/>
              <a:gd name="connsiteX7" fmla="*/ 7883 w 3792126"/>
              <a:gd name="connsiteY7" fmla="*/ 1703922 h 1860043"/>
              <a:gd name="connsiteX8" fmla="*/ 1896063 w 3792126"/>
              <a:gd name="connsiteY8" fmla="*/ 0 h 1860043"/>
              <a:gd name="connsiteX9" fmla="*/ 3784242 w 3792126"/>
              <a:gd name="connsiteY9" fmla="*/ 1703922 h 1860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92126" h="1860043">
                <a:moveTo>
                  <a:pt x="3792126" y="1860043"/>
                </a:moveTo>
                <a:lnTo>
                  <a:pt x="2591786" y="1860043"/>
                </a:lnTo>
                <a:lnTo>
                  <a:pt x="2584726" y="1790002"/>
                </a:lnTo>
                <a:cubicBezTo>
                  <a:pt x="2519179" y="1469682"/>
                  <a:pt x="2235760" y="1228725"/>
                  <a:pt x="1896062" y="1228725"/>
                </a:cubicBezTo>
                <a:cubicBezTo>
                  <a:pt x="1556365" y="1228725"/>
                  <a:pt x="1272946" y="1469682"/>
                  <a:pt x="1207399" y="1790002"/>
                </a:cubicBezTo>
                <a:lnTo>
                  <a:pt x="1200338" y="1860043"/>
                </a:lnTo>
                <a:lnTo>
                  <a:pt x="0" y="1860043"/>
                </a:lnTo>
                <a:lnTo>
                  <a:pt x="7883" y="1703922"/>
                </a:lnTo>
                <a:cubicBezTo>
                  <a:pt x="105079" y="746854"/>
                  <a:pt x="913352" y="0"/>
                  <a:pt x="1896063" y="0"/>
                </a:cubicBezTo>
                <a:cubicBezTo>
                  <a:pt x="2878773" y="0"/>
                  <a:pt x="3687047" y="746854"/>
                  <a:pt x="3784242" y="170392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a:p>
        </p:txBody>
      </p:sp>
      <p:sp>
        <p:nvSpPr>
          <p:cNvPr id="8" name="Frihandsfigur: Form 7">
            <a:extLst>
              <a:ext uri="{FF2B5EF4-FFF2-40B4-BE49-F238E27FC236}">
                <a16:creationId xmlns:a16="http://schemas.microsoft.com/office/drawing/2014/main" id="{4CD4350E-15CC-E8CC-C64C-B9E1B1C0C1DE}"/>
              </a:ext>
            </a:extLst>
          </p:cNvPr>
          <p:cNvSpPr/>
          <p:nvPr userDrawn="1"/>
        </p:nvSpPr>
        <p:spPr>
          <a:xfrm>
            <a:off x="4570942" y="4838226"/>
            <a:ext cx="4114800" cy="2018315"/>
          </a:xfrm>
          <a:custGeom>
            <a:avLst/>
            <a:gdLst>
              <a:gd name="connsiteX0" fmla="*/ 3792126 w 3792126"/>
              <a:gd name="connsiteY0" fmla="*/ 1860043 h 1860043"/>
              <a:gd name="connsiteX1" fmla="*/ 2591786 w 3792126"/>
              <a:gd name="connsiteY1" fmla="*/ 1860043 h 1860043"/>
              <a:gd name="connsiteX2" fmla="*/ 2584726 w 3792126"/>
              <a:gd name="connsiteY2" fmla="*/ 1790002 h 1860043"/>
              <a:gd name="connsiteX3" fmla="*/ 1896062 w 3792126"/>
              <a:gd name="connsiteY3" fmla="*/ 1228725 h 1860043"/>
              <a:gd name="connsiteX4" fmla="*/ 1207399 w 3792126"/>
              <a:gd name="connsiteY4" fmla="*/ 1790002 h 1860043"/>
              <a:gd name="connsiteX5" fmla="*/ 1200338 w 3792126"/>
              <a:gd name="connsiteY5" fmla="*/ 1860043 h 1860043"/>
              <a:gd name="connsiteX6" fmla="*/ 0 w 3792126"/>
              <a:gd name="connsiteY6" fmla="*/ 1860043 h 1860043"/>
              <a:gd name="connsiteX7" fmla="*/ 7883 w 3792126"/>
              <a:gd name="connsiteY7" fmla="*/ 1703922 h 1860043"/>
              <a:gd name="connsiteX8" fmla="*/ 1896063 w 3792126"/>
              <a:gd name="connsiteY8" fmla="*/ 0 h 1860043"/>
              <a:gd name="connsiteX9" fmla="*/ 3784242 w 3792126"/>
              <a:gd name="connsiteY9" fmla="*/ 1703922 h 18600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92126" h="1860043">
                <a:moveTo>
                  <a:pt x="3792126" y="1860043"/>
                </a:moveTo>
                <a:lnTo>
                  <a:pt x="2591786" y="1860043"/>
                </a:lnTo>
                <a:lnTo>
                  <a:pt x="2584726" y="1790002"/>
                </a:lnTo>
                <a:cubicBezTo>
                  <a:pt x="2519179" y="1469682"/>
                  <a:pt x="2235760" y="1228725"/>
                  <a:pt x="1896062" y="1228725"/>
                </a:cubicBezTo>
                <a:cubicBezTo>
                  <a:pt x="1556365" y="1228725"/>
                  <a:pt x="1272946" y="1469682"/>
                  <a:pt x="1207399" y="1790002"/>
                </a:cubicBezTo>
                <a:lnTo>
                  <a:pt x="1200338" y="1860043"/>
                </a:lnTo>
                <a:lnTo>
                  <a:pt x="0" y="1860043"/>
                </a:lnTo>
                <a:lnTo>
                  <a:pt x="7883" y="1703922"/>
                </a:lnTo>
                <a:cubicBezTo>
                  <a:pt x="105079" y="746854"/>
                  <a:pt x="913352" y="0"/>
                  <a:pt x="1896063" y="0"/>
                </a:cubicBezTo>
                <a:cubicBezTo>
                  <a:pt x="2878773" y="0"/>
                  <a:pt x="3687047" y="746854"/>
                  <a:pt x="3784242" y="170392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sv-SE"/>
          </a:p>
        </p:txBody>
      </p:sp>
    </p:spTree>
    <p:extLst>
      <p:ext uri="{BB962C8B-B14F-4D97-AF65-F5344CB8AC3E}">
        <p14:creationId xmlns:p14="http://schemas.microsoft.com/office/powerpoint/2010/main" val="360185842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två spalter">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922867" y="1824038"/>
            <a:ext cx="4982633"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C4315BF-6788-4811-BD10-03E568815C6E}"/>
              </a:ext>
            </a:extLst>
          </p:cNvPr>
          <p:cNvSpPr>
            <a:spLocks noGrp="1"/>
          </p:cNvSpPr>
          <p:nvPr>
            <p:ph sz="half" idx="2"/>
          </p:nvPr>
        </p:nvSpPr>
        <p:spPr>
          <a:xfrm>
            <a:off x="6286500" y="1824038"/>
            <a:ext cx="4982633"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2023-02-08</a:t>
            </a:fld>
            <a:endParaRPr lang="sv-SE"/>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8" name="Rubrik 7">
            <a:extLst>
              <a:ext uri="{FF2B5EF4-FFF2-40B4-BE49-F238E27FC236}">
                <a16:creationId xmlns:a16="http://schemas.microsoft.com/office/drawing/2014/main" id="{73F5215B-4A82-1770-7BA5-B9383E093E88}"/>
              </a:ext>
            </a:extLst>
          </p:cNvPr>
          <p:cNvSpPr>
            <a:spLocks noGrp="1"/>
          </p:cNvSpPr>
          <p:nvPr>
            <p:ph type="title"/>
          </p:nvPr>
        </p:nvSpPr>
        <p:spPr/>
        <p:txBody>
          <a:bodyPr/>
          <a:lstStyle/>
          <a:p>
            <a:r>
              <a:rPr lang="sv-SE"/>
              <a:t>Klicka här för att ändra mall för rubrikformat</a:t>
            </a:r>
            <a:endParaRPr lang="en-US"/>
          </a:p>
        </p:txBody>
      </p:sp>
    </p:spTree>
    <p:extLst>
      <p:ext uri="{BB962C8B-B14F-4D97-AF65-F5344CB8AC3E}">
        <p14:creationId xmlns:p14="http://schemas.microsoft.com/office/powerpoint/2010/main" val="3143030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och text">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922868" y="1824038"/>
            <a:ext cx="4440766" cy="3952874"/>
          </a:xfrm>
        </p:spPr>
        <p:txBody>
          <a:bodyPr/>
          <a:lstStyle>
            <a:lvl1pPr>
              <a:defRPr sz="1600"/>
            </a:lvl1pPr>
            <a:lvl2pPr>
              <a:defRPr sz="1400"/>
            </a:lvl2pPr>
            <a:lvl3pPr>
              <a:defRPr sz="1200"/>
            </a:lvl3pPr>
            <a:lvl4pPr>
              <a:defRPr sz="1100"/>
            </a:lvl4pPr>
            <a:lvl5pPr>
              <a:defRPr sz="11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p>
            <a:fld id="{FD403CD0-842C-4BCD-83D3-BB78B185EE38}" type="datetimeFigureOut">
              <a:rPr lang="sv-SE" smtClean="0"/>
              <a:t>2023-02-08</a:t>
            </a:fld>
            <a:endParaRPr lang="sv-SE"/>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10" name="Platshållare för bild 9">
            <a:extLst>
              <a:ext uri="{FF2B5EF4-FFF2-40B4-BE49-F238E27FC236}">
                <a16:creationId xmlns:a16="http://schemas.microsoft.com/office/drawing/2014/main" id="{F31822E3-DC1B-5321-85F7-42B8BFF6C39F}"/>
              </a:ext>
            </a:extLst>
          </p:cNvPr>
          <p:cNvSpPr>
            <a:spLocks noGrp="1"/>
          </p:cNvSpPr>
          <p:nvPr>
            <p:ph type="pic" sz="quarter" idx="13"/>
          </p:nvPr>
        </p:nvSpPr>
        <p:spPr>
          <a:xfrm>
            <a:off x="6096000" y="698500"/>
            <a:ext cx="5173133" cy="5078413"/>
          </a:xfrm>
          <a:custGeom>
            <a:avLst/>
            <a:gdLst>
              <a:gd name="connsiteX0" fmla="*/ 0 w 4982633"/>
              <a:gd name="connsiteY0" fmla="*/ 0 h 4281488"/>
              <a:gd name="connsiteX1" fmla="*/ 4982633 w 4982633"/>
              <a:gd name="connsiteY1" fmla="*/ 0 h 4281488"/>
              <a:gd name="connsiteX2" fmla="*/ 4982633 w 4982633"/>
              <a:gd name="connsiteY2" fmla="*/ 4281488 h 4281488"/>
              <a:gd name="connsiteX3" fmla="*/ 0 w 4982633"/>
              <a:gd name="connsiteY3" fmla="*/ 4281488 h 4281488"/>
            </a:gdLst>
            <a:ahLst/>
            <a:cxnLst>
              <a:cxn ang="0">
                <a:pos x="connsiteX0" y="connsiteY0"/>
              </a:cxn>
              <a:cxn ang="0">
                <a:pos x="connsiteX1" y="connsiteY1"/>
              </a:cxn>
              <a:cxn ang="0">
                <a:pos x="connsiteX2" y="connsiteY2"/>
              </a:cxn>
              <a:cxn ang="0">
                <a:pos x="connsiteX3" y="connsiteY3"/>
              </a:cxn>
            </a:cxnLst>
            <a:rect l="l" t="t" r="r" b="b"/>
            <a:pathLst>
              <a:path w="4982633" h="4281488">
                <a:moveTo>
                  <a:pt x="0" y="0"/>
                </a:moveTo>
                <a:lnTo>
                  <a:pt x="4982633" y="0"/>
                </a:lnTo>
                <a:lnTo>
                  <a:pt x="4982633" y="4281488"/>
                </a:lnTo>
                <a:lnTo>
                  <a:pt x="0" y="4281488"/>
                </a:lnTo>
                <a:close/>
              </a:path>
            </a:pathLst>
          </a:custGeom>
        </p:spPr>
        <p:txBody>
          <a:bodyPr wrap="square">
            <a:noAutofit/>
          </a:bodyPr>
          <a:lstStyle/>
          <a:p>
            <a:r>
              <a:rPr lang="sv-SE"/>
              <a:t>Klicka på ikonen för att lägga till en bild</a:t>
            </a:r>
            <a:endParaRPr lang="en-US"/>
          </a:p>
        </p:txBody>
      </p:sp>
      <p:sp>
        <p:nvSpPr>
          <p:cNvPr id="2" name="Rubrik 1">
            <a:extLst>
              <a:ext uri="{FF2B5EF4-FFF2-40B4-BE49-F238E27FC236}">
                <a16:creationId xmlns:a16="http://schemas.microsoft.com/office/drawing/2014/main" id="{EBD98C10-8802-208D-27D1-C1C6A5620388}"/>
              </a:ext>
            </a:extLst>
          </p:cNvPr>
          <p:cNvSpPr>
            <a:spLocks noGrp="1"/>
          </p:cNvSpPr>
          <p:nvPr>
            <p:ph type="title"/>
          </p:nvPr>
        </p:nvSpPr>
        <p:spPr>
          <a:xfrm>
            <a:off x="922867" y="696720"/>
            <a:ext cx="4874429" cy="812286"/>
          </a:xfrm>
        </p:spPr>
        <p:txBody>
          <a:bodyPr/>
          <a:lstStyle/>
          <a:p>
            <a:r>
              <a:rPr lang="sv-SE"/>
              <a:t>Klicka här för att ändra mall för rubrikformat</a:t>
            </a:r>
            <a:endParaRPr lang="en-US"/>
          </a:p>
        </p:txBody>
      </p:sp>
    </p:spTree>
    <p:extLst>
      <p:ext uri="{BB962C8B-B14F-4D97-AF65-F5344CB8AC3E}">
        <p14:creationId xmlns:p14="http://schemas.microsoft.com/office/powerpoint/2010/main" val="1965440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EDE2"/>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922867" y="669288"/>
            <a:ext cx="10346267" cy="812286"/>
          </a:xfrm>
          <a:prstGeom prst="rect">
            <a:avLst/>
          </a:prstGeom>
        </p:spPr>
        <p:txBody>
          <a:bodyPr vert="horz" lIns="0" tIns="0" rIns="0" bIns="0" rtlCol="0" anchor="t">
            <a:noAutofit/>
          </a:bodyPr>
          <a:lstStyle/>
          <a:p>
            <a:r>
              <a:rPr lang="sv-SE"/>
              <a:t>Klicka här för att ändra mall för rubrikformat</a:t>
            </a:r>
            <a:br>
              <a:rPr lang="sv-SE"/>
            </a:br>
            <a:endParaRPr lang="sv-SE"/>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922866" y="1824037"/>
            <a:ext cx="10355563" cy="3952875"/>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838200" y="6356350"/>
            <a:ext cx="2743200" cy="365125"/>
          </a:xfrm>
          <a:prstGeom prst="rect">
            <a:avLst/>
          </a:prstGeom>
        </p:spPr>
        <p:txBody>
          <a:bodyPr vert="horz" lIns="0" tIns="0" rIns="0" bIns="0" rtlCol="0" anchor="b">
            <a:noAutofit/>
          </a:bodyPr>
          <a:lstStyle>
            <a:lvl1pPr algn="l">
              <a:defRPr sz="1200">
                <a:solidFill>
                  <a:schemeClr val="tx1">
                    <a:tint val="75000"/>
                  </a:schemeClr>
                </a:solidFill>
              </a:defRPr>
            </a:lvl1pPr>
          </a:lstStyle>
          <a:p>
            <a:fld id="{FD403CD0-842C-4BCD-83D3-BB78B185EE38}" type="datetimeFigureOut">
              <a:rPr lang="sv-SE" smtClean="0"/>
              <a:t>2023-02-08</a:t>
            </a:fld>
            <a:endParaRPr lang="sv-SE"/>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4038600" y="6356350"/>
            <a:ext cx="4114800" cy="365125"/>
          </a:xfrm>
          <a:prstGeom prst="rect">
            <a:avLst/>
          </a:prstGeom>
        </p:spPr>
        <p:txBody>
          <a:bodyPr vert="horz" lIns="0" tIns="0" rIns="0" bIns="0" rtlCol="0" anchor="b">
            <a:noAutofit/>
          </a:bodyP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8610600" y="6356350"/>
            <a:ext cx="2743200" cy="365125"/>
          </a:xfrm>
          <a:prstGeom prst="rect">
            <a:avLst/>
          </a:prstGeom>
        </p:spPr>
        <p:txBody>
          <a:bodyPr vert="horz" lIns="0" tIns="0" rIns="0" bIns="0" rtlCol="0" anchor="b">
            <a:noAutofit/>
          </a:bodyPr>
          <a:lstStyle>
            <a:lvl1pPr algn="r">
              <a:defRPr sz="1200">
                <a:solidFill>
                  <a:schemeClr val="tx1">
                    <a:tint val="75000"/>
                  </a:schemeClr>
                </a:solidFill>
              </a:defRPr>
            </a:lvl1pPr>
          </a:lstStyle>
          <a:p>
            <a:fld id="{AE086683-F536-42AB-ABBC-F4803DFE8DBC}" type="slidenum">
              <a:rPr lang="sv-SE" smtClean="0"/>
              <a:t>‹#›</a:t>
            </a:fld>
            <a:endParaRPr lang="sv-SE"/>
          </a:p>
        </p:txBody>
      </p:sp>
      <p:grpSp>
        <p:nvGrpSpPr>
          <p:cNvPr id="9" name="Grupp 8">
            <a:extLst>
              <a:ext uri="{FF2B5EF4-FFF2-40B4-BE49-F238E27FC236}">
                <a16:creationId xmlns:a16="http://schemas.microsoft.com/office/drawing/2014/main" id="{4EA2E787-9118-698D-533B-21D4DD3A1EBE}"/>
              </a:ext>
            </a:extLst>
          </p:cNvPr>
          <p:cNvGrpSpPr/>
          <p:nvPr userDrawn="1"/>
        </p:nvGrpSpPr>
        <p:grpSpPr>
          <a:xfrm>
            <a:off x="10810874" y="6127706"/>
            <a:ext cx="1001927" cy="340313"/>
            <a:chOff x="10651250" y="6073488"/>
            <a:chExt cx="1161552" cy="394531"/>
          </a:xfrm>
          <a:solidFill>
            <a:schemeClr val="accent1"/>
          </a:solidFill>
        </p:grpSpPr>
        <p:sp>
          <p:nvSpPr>
            <p:cNvPr id="14" name="Frihandsfigur: Form 13">
              <a:extLst>
                <a:ext uri="{FF2B5EF4-FFF2-40B4-BE49-F238E27FC236}">
                  <a16:creationId xmlns:a16="http://schemas.microsoft.com/office/drawing/2014/main" id="{68F97807-7BE3-2002-A4EC-FCA04DD81A3E}"/>
                </a:ext>
              </a:extLst>
            </p:cNvPr>
            <p:cNvSpPr/>
            <p:nvPr/>
          </p:nvSpPr>
          <p:spPr>
            <a:xfrm>
              <a:off x="10972599" y="6186422"/>
              <a:ext cx="65564" cy="65561"/>
            </a:xfrm>
            <a:custGeom>
              <a:avLst/>
              <a:gdLst>
                <a:gd name="connsiteX0" fmla="*/ 65562 w 65564"/>
                <a:gd name="connsiteY0" fmla="*/ 32372 h 65561"/>
                <a:gd name="connsiteX1" fmla="*/ 33190 w 65564"/>
                <a:gd name="connsiteY1" fmla="*/ 65559 h 65561"/>
                <a:gd name="connsiteX2" fmla="*/ 3 w 65564"/>
                <a:gd name="connsiteY2" fmla="*/ 33187 h 65561"/>
                <a:gd name="connsiteX3" fmla="*/ 32370 w 65564"/>
                <a:gd name="connsiteY3" fmla="*/ 0 h 65561"/>
                <a:gd name="connsiteX4" fmla="*/ 32780 w 65564"/>
                <a:gd name="connsiteY4" fmla="*/ 0 h 65561"/>
                <a:gd name="connsiteX5" fmla="*/ 65562 w 65564"/>
                <a:gd name="connsiteY5" fmla="*/ 32372 h 655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5564" h="65561">
                  <a:moveTo>
                    <a:pt x="65562" y="32372"/>
                  </a:moveTo>
                  <a:cubicBezTo>
                    <a:pt x="65787" y="50476"/>
                    <a:pt x="51293" y="65334"/>
                    <a:pt x="33190" y="65559"/>
                  </a:cubicBezTo>
                  <a:cubicBezTo>
                    <a:pt x="15086" y="65784"/>
                    <a:pt x="227" y="51290"/>
                    <a:pt x="3" y="33187"/>
                  </a:cubicBezTo>
                  <a:cubicBezTo>
                    <a:pt x="-222" y="15085"/>
                    <a:pt x="14269" y="228"/>
                    <a:pt x="32370" y="0"/>
                  </a:cubicBezTo>
                  <a:lnTo>
                    <a:pt x="32780" y="0"/>
                  </a:lnTo>
                  <a:cubicBezTo>
                    <a:pt x="50726" y="-1"/>
                    <a:pt x="65338" y="14427"/>
                    <a:pt x="65562" y="32372"/>
                  </a:cubicBezTo>
                  <a:close/>
                </a:path>
              </a:pathLst>
            </a:custGeom>
            <a:grpFill/>
            <a:ln w="4073" cap="flat">
              <a:no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92302D15-105B-2B9E-13CA-63DC45EB94E2}"/>
                </a:ext>
              </a:extLst>
            </p:cNvPr>
            <p:cNvSpPr/>
            <p:nvPr/>
          </p:nvSpPr>
          <p:spPr>
            <a:xfrm>
              <a:off x="10978743" y="6277064"/>
              <a:ext cx="53680" cy="186980"/>
            </a:xfrm>
            <a:custGeom>
              <a:avLst/>
              <a:gdLst>
                <a:gd name="connsiteX0" fmla="*/ 51796 w 53680"/>
                <a:gd name="connsiteY0" fmla="*/ 0 h 186980"/>
                <a:gd name="connsiteX1" fmla="*/ 53681 w 53680"/>
                <a:gd name="connsiteY1" fmla="*/ 0 h 186980"/>
                <a:gd name="connsiteX2" fmla="*/ 53681 w 53680"/>
                <a:gd name="connsiteY2" fmla="*/ 186981 h 186980"/>
                <a:gd name="connsiteX3" fmla="*/ 51796 w 53680"/>
                <a:gd name="connsiteY3" fmla="*/ 186981 h 186980"/>
                <a:gd name="connsiteX4" fmla="*/ 1885 w 53680"/>
                <a:gd name="connsiteY4" fmla="*/ 186981 h 186980"/>
                <a:gd name="connsiteX5" fmla="*/ 0 w 53680"/>
                <a:gd name="connsiteY5" fmla="*/ 186981 h 186980"/>
                <a:gd name="connsiteX6" fmla="*/ 0 w 53680"/>
                <a:gd name="connsiteY6" fmla="*/ 0 h 186980"/>
                <a:gd name="connsiteX7" fmla="*/ 1885 w 53680"/>
                <a:gd name="connsiteY7" fmla="*/ 0 h 186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680" h="186980">
                  <a:moveTo>
                    <a:pt x="51796" y="0"/>
                  </a:moveTo>
                  <a:cubicBezTo>
                    <a:pt x="52837" y="0"/>
                    <a:pt x="53681" y="0"/>
                    <a:pt x="53681" y="0"/>
                  </a:cubicBezTo>
                  <a:lnTo>
                    <a:pt x="53681" y="186981"/>
                  </a:lnTo>
                  <a:cubicBezTo>
                    <a:pt x="53681" y="186981"/>
                    <a:pt x="52837" y="186981"/>
                    <a:pt x="51796" y="186981"/>
                  </a:cubicBezTo>
                  <a:lnTo>
                    <a:pt x="1885" y="186981"/>
                  </a:lnTo>
                  <a:cubicBezTo>
                    <a:pt x="844" y="186981"/>
                    <a:pt x="0" y="186981"/>
                    <a:pt x="0" y="186981"/>
                  </a:cubicBezTo>
                  <a:lnTo>
                    <a:pt x="0" y="0"/>
                  </a:lnTo>
                  <a:cubicBezTo>
                    <a:pt x="0" y="0"/>
                    <a:pt x="844" y="0"/>
                    <a:pt x="1885" y="0"/>
                  </a:cubicBezTo>
                  <a:close/>
                </a:path>
              </a:pathLst>
            </a:custGeom>
            <a:grpFill/>
            <a:ln w="4073" cap="flat">
              <a:noFill/>
              <a:prstDash val="solid"/>
              <a:miter/>
            </a:ln>
          </p:spPr>
          <p:txBody>
            <a:bodyPr rtlCol="0" anchor="ctr"/>
            <a:lstStyle/>
            <a:p>
              <a:endParaRPr lang="sv-SE"/>
            </a:p>
          </p:txBody>
        </p:sp>
        <p:sp>
          <p:nvSpPr>
            <p:cNvPr id="16" name="Frihandsfigur: Form 15">
              <a:extLst>
                <a:ext uri="{FF2B5EF4-FFF2-40B4-BE49-F238E27FC236}">
                  <a16:creationId xmlns:a16="http://schemas.microsoft.com/office/drawing/2014/main" id="{288BFEF5-0AD8-A6E0-D84D-4847149A4776}"/>
                </a:ext>
              </a:extLst>
            </p:cNvPr>
            <p:cNvSpPr/>
            <p:nvPr/>
          </p:nvSpPr>
          <p:spPr>
            <a:xfrm>
              <a:off x="11068607" y="6273117"/>
              <a:ext cx="180916" cy="190927"/>
            </a:xfrm>
            <a:custGeom>
              <a:avLst/>
              <a:gdLst>
                <a:gd name="connsiteX0" fmla="*/ 180916 w 180916"/>
                <a:gd name="connsiteY0" fmla="*/ 85082 h 190927"/>
                <a:gd name="connsiteX1" fmla="*/ 180916 w 180916"/>
                <a:gd name="connsiteY1" fmla="*/ 189043 h 190927"/>
                <a:gd name="connsiteX2" fmla="*/ 179031 w 180916"/>
                <a:gd name="connsiteY2" fmla="*/ 190928 h 190927"/>
                <a:gd name="connsiteX3" fmla="*/ 129121 w 180916"/>
                <a:gd name="connsiteY3" fmla="*/ 190928 h 190927"/>
                <a:gd name="connsiteX4" fmla="*/ 127236 w 180916"/>
                <a:gd name="connsiteY4" fmla="*/ 189043 h 190927"/>
                <a:gd name="connsiteX5" fmla="*/ 127236 w 180916"/>
                <a:gd name="connsiteY5" fmla="*/ 189043 h 190927"/>
                <a:gd name="connsiteX6" fmla="*/ 127236 w 180916"/>
                <a:gd name="connsiteY6" fmla="*/ 94220 h 190927"/>
                <a:gd name="connsiteX7" fmla="*/ 91052 w 180916"/>
                <a:gd name="connsiteY7" fmla="*/ 53243 h 190927"/>
                <a:gd name="connsiteX8" fmla="*/ 89372 w 180916"/>
                <a:gd name="connsiteY8" fmla="*/ 53243 h 190927"/>
                <a:gd name="connsiteX9" fmla="*/ 53640 w 180916"/>
                <a:gd name="connsiteY9" fmla="*/ 91311 h 190927"/>
                <a:gd name="connsiteX10" fmla="*/ 53640 w 180916"/>
                <a:gd name="connsiteY10" fmla="*/ 189043 h 190927"/>
                <a:gd name="connsiteX11" fmla="*/ 51755 w 180916"/>
                <a:gd name="connsiteY11" fmla="*/ 190928 h 190927"/>
                <a:gd name="connsiteX12" fmla="*/ 1926 w 180916"/>
                <a:gd name="connsiteY12" fmla="*/ 190928 h 190927"/>
                <a:gd name="connsiteX13" fmla="*/ 0 w 180916"/>
                <a:gd name="connsiteY13" fmla="*/ 189084 h 190927"/>
                <a:gd name="connsiteX14" fmla="*/ 0 w 180916"/>
                <a:gd name="connsiteY14" fmla="*/ 189084 h 190927"/>
                <a:gd name="connsiteX15" fmla="*/ 0 w 180916"/>
                <a:gd name="connsiteY15" fmla="*/ 5832 h 190927"/>
                <a:gd name="connsiteX16" fmla="*/ 1926 w 180916"/>
                <a:gd name="connsiteY16" fmla="*/ 3947 h 190927"/>
                <a:gd name="connsiteX17" fmla="*/ 51796 w 180916"/>
                <a:gd name="connsiteY17" fmla="*/ 3947 h 190927"/>
                <a:gd name="connsiteX18" fmla="*/ 53722 w 180916"/>
                <a:gd name="connsiteY18" fmla="*/ 5832 h 190927"/>
                <a:gd name="connsiteX19" fmla="*/ 53722 w 180916"/>
                <a:gd name="connsiteY19" fmla="*/ 25255 h 190927"/>
                <a:gd name="connsiteX20" fmla="*/ 54131 w 180916"/>
                <a:gd name="connsiteY20" fmla="*/ 25255 h 190927"/>
                <a:gd name="connsiteX21" fmla="*/ 104739 w 180916"/>
                <a:gd name="connsiteY21" fmla="*/ 13 h 190927"/>
                <a:gd name="connsiteX22" fmla="*/ 180916 w 180916"/>
                <a:gd name="connsiteY22" fmla="*/ 85082 h 190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0916" h="190927">
                  <a:moveTo>
                    <a:pt x="180916" y="85082"/>
                  </a:moveTo>
                  <a:lnTo>
                    <a:pt x="180916" y="189043"/>
                  </a:lnTo>
                  <a:cubicBezTo>
                    <a:pt x="180896" y="190074"/>
                    <a:pt x="180064" y="190906"/>
                    <a:pt x="179031" y="190928"/>
                  </a:cubicBezTo>
                  <a:lnTo>
                    <a:pt x="129121" y="190928"/>
                  </a:lnTo>
                  <a:cubicBezTo>
                    <a:pt x="128088" y="190906"/>
                    <a:pt x="127256" y="190074"/>
                    <a:pt x="127236" y="189043"/>
                  </a:cubicBezTo>
                  <a:lnTo>
                    <a:pt x="127236" y="189043"/>
                  </a:lnTo>
                  <a:lnTo>
                    <a:pt x="127236" y="94220"/>
                  </a:lnTo>
                  <a:cubicBezTo>
                    <a:pt x="127236" y="68323"/>
                    <a:pt x="113139" y="53243"/>
                    <a:pt x="91052" y="53243"/>
                  </a:cubicBezTo>
                  <a:lnTo>
                    <a:pt x="89372" y="53243"/>
                  </a:lnTo>
                  <a:cubicBezTo>
                    <a:pt x="69191" y="54317"/>
                    <a:pt x="53435" y="71101"/>
                    <a:pt x="53640" y="91311"/>
                  </a:cubicBezTo>
                  <a:lnTo>
                    <a:pt x="53640" y="189043"/>
                  </a:lnTo>
                  <a:cubicBezTo>
                    <a:pt x="53619" y="190074"/>
                    <a:pt x="52787" y="190906"/>
                    <a:pt x="51755" y="190928"/>
                  </a:cubicBezTo>
                  <a:lnTo>
                    <a:pt x="1926" y="190928"/>
                  </a:lnTo>
                  <a:cubicBezTo>
                    <a:pt x="893" y="190928"/>
                    <a:pt x="45" y="190115"/>
                    <a:pt x="0" y="189084"/>
                  </a:cubicBezTo>
                  <a:lnTo>
                    <a:pt x="0" y="189084"/>
                  </a:lnTo>
                  <a:lnTo>
                    <a:pt x="0" y="5832"/>
                  </a:lnTo>
                  <a:cubicBezTo>
                    <a:pt x="20" y="4784"/>
                    <a:pt x="877" y="3946"/>
                    <a:pt x="1926" y="3947"/>
                  </a:cubicBezTo>
                  <a:lnTo>
                    <a:pt x="51796" y="3947"/>
                  </a:lnTo>
                  <a:cubicBezTo>
                    <a:pt x="52845" y="3946"/>
                    <a:pt x="53701" y="4784"/>
                    <a:pt x="53722" y="5832"/>
                  </a:cubicBezTo>
                  <a:lnTo>
                    <a:pt x="53722" y="25255"/>
                  </a:lnTo>
                  <a:lnTo>
                    <a:pt x="54131" y="25255"/>
                  </a:lnTo>
                  <a:cubicBezTo>
                    <a:pt x="65831" y="9037"/>
                    <a:pt x="84746" y="-399"/>
                    <a:pt x="104739" y="13"/>
                  </a:cubicBezTo>
                  <a:cubicBezTo>
                    <a:pt x="151986" y="136"/>
                    <a:pt x="180916" y="32508"/>
                    <a:pt x="180916" y="85082"/>
                  </a:cubicBezTo>
                  <a:close/>
                </a:path>
              </a:pathLst>
            </a:custGeom>
            <a:grpFill/>
            <a:ln w="4073"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19F8F531-8792-B0F9-D34D-BF84504B11BF}"/>
                </a:ext>
              </a:extLst>
            </p:cNvPr>
            <p:cNvSpPr/>
            <p:nvPr/>
          </p:nvSpPr>
          <p:spPr>
            <a:xfrm>
              <a:off x="11278429" y="6273158"/>
              <a:ext cx="186189" cy="194656"/>
            </a:xfrm>
            <a:custGeom>
              <a:avLst/>
              <a:gdLst>
                <a:gd name="connsiteX0" fmla="*/ 183932 w 186189"/>
                <a:gd name="connsiteY0" fmla="*/ 110161 h 194656"/>
                <a:gd name="connsiteX1" fmla="*/ 50632 w 186189"/>
                <a:gd name="connsiteY1" fmla="*/ 110161 h 194656"/>
                <a:gd name="connsiteX2" fmla="*/ 50386 w 186189"/>
                <a:gd name="connsiteY2" fmla="*/ 110407 h 194656"/>
                <a:gd name="connsiteX3" fmla="*/ 50386 w 186189"/>
                <a:gd name="connsiteY3" fmla="*/ 110407 h 194656"/>
                <a:gd name="connsiteX4" fmla="*/ 98289 w 186189"/>
                <a:gd name="connsiteY4" fmla="*/ 148967 h 194656"/>
                <a:gd name="connsiteX5" fmla="*/ 138078 w 186189"/>
                <a:gd name="connsiteY5" fmla="*/ 131510 h 194656"/>
                <a:gd name="connsiteX6" fmla="*/ 140660 w 186189"/>
                <a:gd name="connsiteY6" fmla="*/ 130896 h 194656"/>
                <a:gd name="connsiteX7" fmla="*/ 179384 w 186189"/>
                <a:gd name="connsiteY7" fmla="*/ 154499 h 194656"/>
                <a:gd name="connsiteX8" fmla="*/ 180040 w 186189"/>
                <a:gd name="connsiteY8" fmla="*/ 157039 h 194656"/>
                <a:gd name="connsiteX9" fmla="*/ 97183 w 186189"/>
                <a:gd name="connsiteY9" fmla="*/ 194657 h 194656"/>
                <a:gd name="connsiteX10" fmla="*/ 0 w 186189"/>
                <a:gd name="connsiteY10" fmla="*/ 97196 h 194656"/>
                <a:gd name="connsiteX11" fmla="*/ 93331 w 186189"/>
                <a:gd name="connsiteY11" fmla="*/ 95 h 194656"/>
                <a:gd name="connsiteX12" fmla="*/ 186186 w 186189"/>
                <a:gd name="connsiteY12" fmla="*/ 84755 h 194656"/>
                <a:gd name="connsiteX13" fmla="*/ 186186 w 186189"/>
                <a:gd name="connsiteY13" fmla="*/ 89180 h 194656"/>
                <a:gd name="connsiteX14" fmla="*/ 184793 w 186189"/>
                <a:gd name="connsiteY14" fmla="*/ 109300 h 194656"/>
                <a:gd name="connsiteX15" fmla="*/ 183932 w 186189"/>
                <a:gd name="connsiteY15" fmla="*/ 110161 h 194656"/>
                <a:gd name="connsiteX16" fmla="*/ 132301 w 186189"/>
                <a:gd name="connsiteY16" fmla="*/ 75904 h 194656"/>
                <a:gd name="connsiteX17" fmla="*/ 132546 w 186189"/>
                <a:gd name="connsiteY17" fmla="*/ 75658 h 194656"/>
                <a:gd name="connsiteX18" fmla="*/ 132546 w 186189"/>
                <a:gd name="connsiteY18" fmla="*/ 75658 h 194656"/>
                <a:gd name="connsiteX19" fmla="*/ 93372 w 186189"/>
                <a:gd name="connsiteY19" fmla="*/ 43572 h 194656"/>
                <a:gd name="connsiteX20" fmla="*/ 51165 w 186189"/>
                <a:gd name="connsiteY20" fmla="*/ 75617 h 194656"/>
                <a:gd name="connsiteX21" fmla="*/ 51165 w 186189"/>
                <a:gd name="connsiteY21" fmla="*/ 75945 h 194656"/>
                <a:gd name="connsiteX22" fmla="*/ 132137 w 186189"/>
                <a:gd name="connsiteY22" fmla="*/ 75945 h 194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86189" h="194656">
                  <a:moveTo>
                    <a:pt x="183932" y="110161"/>
                  </a:moveTo>
                  <a:lnTo>
                    <a:pt x="50632" y="110161"/>
                  </a:lnTo>
                  <a:cubicBezTo>
                    <a:pt x="50497" y="110161"/>
                    <a:pt x="50386" y="110271"/>
                    <a:pt x="50386" y="110407"/>
                  </a:cubicBezTo>
                  <a:lnTo>
                    <a:pt x="50386" y="110407"/>
                  </a:lnTo>
                  <a:cubicBezTo>
                    <a:pt x="55386" y="135731"/>
                    <a:pt x="72883" y="148967"/>
                    <a:pt x="98289" y="148967"/>
                  </a:cubicBezTo>
                  <a:cubicBezTo>
                    <a:pt x="114270" y="148967"/>
                    <a:pt x="131071" y="142041"/>
                    <a:pt x="138078" y="131510"/>
                  </a:cubicBezTo>
                  <a:cubicBezTo>
                    <a:pt x="138640" y="130650"/>
                    <a:pt x="139775" y="130380"/>
                    <a:pt x="140660" y="130896"/>
                  </a:cubicBezTo>
                  <a:lnTo>
                    <a:pt x="179384" y="154499"/>
                  </a:lnTo>
                  <a:cubicBezTo>
                    <a:pt x="180253" y="155029"/>
                    <a:pt x="180544" y="156154"/>
                    <a:pt x="180040" y="157039"/>
                  </a:cubicBezTo>
                  <a:cubicBezTo>
                    <a:pt x="165861" y="180847"/>
                    <a:pt x="134964" y="194657"/>
                    <a:pt x="97183" y="194657"/>
                  </a:cubicBezTo>
                  <a:cubicBezTo>
                    <a:pt x="43432" y="194580"/>
                    <a:pt x="-78" y="150945"/>
                    <a:pt x="0" y="97196"/>
                  </a:cubicBezTo>
                  <a:cubicBezTo>
                    <a:pt x="74" y="45053"/>
                    <a:pt x="41232" y="2233"/>
                    <a:pt x="93331" y="95"/>
                  </a:cubicBezTo>
                  <a:cubicBezTo>
                    <a:pt x="142344" y="-2152"/>
                    <a:pt x="183908" y="35743"/>
                    <a:pt x="186186" y="84755"/>
                  </a:cubicBezTo>
                  <a:cubicBezTo>
                    <a:pt x="186186" y="86230"/>
                    <a:pt x="186186" y="87705"/>
                    <a:pt x="186186" y="89180"/>
                  </a:cubicBezTo>
                  <a:cubicBezTo>
                    <a:pt x="186235" y="95913"/>
                    <a:pt x="185768" y="102639"/>
                    <a:pt x="184793" y="109300"/>
                  </a:cubicBezTo>
                  <a:cubicBezTo>
                    <a:pt x="184793" y="109776"/>
                    <a:pt x="184408" y="110161"/>
                    <a:pt x="183932" y="110161"/>
                  </a:cubicBezTo>
                  <a:close/>
                  <a:moveTo>
                    <a:pt x="132301" y="75904"/>
                  </a:moveTo>
                  <a:cubicBezTo>
                    <a:pt x="132436" y="75904"/>
                    <a:pt x="132546" y="75793"/>
                    <a:pt x="132546" y="75658"/>
                  </a:cubicBezTo>
                  <a:lnTo>
                    <a:pt x="132546" y="75658"/>
                  </a:lnTo>
                  <a:cubicBezTo>
                    <a:pt x="130129" y="57136"/>
                    <a:pt x="113082" y="43572"/>
                    <a:pt x="93372" y="43572"/>
                  </a:cubicBezTo>
                  <a:cubicBezTo>
                    <a:pt x="70998" y="43572"/>
                    <a:pt x="56164" y="55620"/>
                    <a:pt x="51165" y="75617"/>
                  </a:cubicBezTo>
                  <a:cubicBezTo>
                    <a:pt x="51095" y="75715"/>
                    <a:pt x="51095" y="75846"/>
                    <a:pt x="51165" y="75945"/>
                  </a:cubicBezTo>
                  <a:lnTo>
                    <a:pt x="132137" y="75945"/>
                  </a:lnTo>
                  <a:close/>
                </a:path>
              </a:pathLst>
            </a:custGeom>
            <a:grpFill/>
            <a:ln w="4073"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156B7FCD-79C1-28D9-458B-5E2C2FBEA7B8}"/>
                </a:ext>
              </a:extLst>
            </p:cNvPr>
            <p:cNvSpPr/>
            <p:nvPr/>
          </p:nvSpPr>
          <p:spPr>
            <a:xfrm>
              <a:off x="11492890" y="6273217"/>
              <a:ext cx="121339" cy="191073"/>
            </a:xfrm>
            <a:custGeom>
              <a:avLst/>
              <a:gdLst>
                <a:gd name="connsiteX0" fmla="*/ 121335 w 121339"/>
                <a:gd name="connsiteY0" fmla="*/ 4175 h 191073"/>
                <a:gd name="connsiteX1" fmla="*/ 118425 w 121339"/>
                <a:gd name="connsiteY1" fmla="*/ 52528 h 191073"/>
                <a:gd name="connsiteX2" fmla="*/ 117409 w 121339"/>
                <a:gd name="connsiteY2" fmla="*/ 53390 h 191073"/>
                <a:gd name="connsiteX3" fmla="*/ 117401 w 121339"/>
                <a:gd name="connsiteY3" fmla="*/ 53389 h 191073"/>
                <a:gd name="connsiteX4" fmla="*/ 117401 w 121339"/>
                <a:gd name="connsiteY4" fmla="*/ 53389 h 191073"/>
                <a:gd name="connsiteX5" fmla="*/ 94535 w 121339"/>
                <a:gd name="connsiteY5" fmla="*/ 49578 h 191073"/>
                <a:gd name="connsiteX6" fmla="*/ 84127 w 121339"/>
                <a:gd name="connsiteY6" fmla="*/ 51504 h 191073"/>
                <a:gd name="connsiteX7" fmla="*/ 53804 w 121339"/>
                <a:gd name="connsiteY7" fmla="*/ 94940 h 191073"/>
                <a:gd name="connsiteX8" fmla="*/ 53804 w 121339"/>
                <a:gd name="connsiteY8" fmla="*/ 189189 h 191073"/>
                <a:gd name="connsiteX9" fmla="*/ 51878 w 121339"/>
                <a:gd name="connsiteY9" fmla="*/ 191074 h 191073"/>
                <a:gd name="connsiteX10" fmla="*/ 1926 w 121339"/>
                <a:gd name="connsiteY10" fmla="*/ 191074 h 191073"/>
                <a:gd name="connsiteX11" fmla="*/ 0 w 121339"/>
                <a:gd name="connsiteY11" fmla="*/ 189189 h 191073"/>
                <a:gd name="connsiteX12" fmla="*/ 0 w 121339"/>
                <a:gd name="connsiteY12" fmla="*/ 5773 h 191073"/>
                <a:gd name="connsiteX13" fmla="*/ 1926 w 121339"/>
                <a:gd name="connsiteY13" fmla="*/ 3847 h 191073"/>
                <a:gd name="connsiteX14" fmla="*/ 51673 w 121339"/>
                <a:gd name="connsiteY14" fmla="*/ 3847 h 191073"/>
                <a:gd name="connsiteX15" fmla="*/ 53599 w 121339"/>
                <a:gd name="connsiteY15" fmla="*/ 5773 h 191073"/>
                <a:gd name="connsiteX16" fmla="*/ 53599 w 121339"/>
                <a:gd name="connsiteY16" fmla="*/ 5773 h 191073"/>
                <a:gd name="connsiteX17" fmla="*/ 53599 w 121339"/>
                <a:gd name="connsiteY17" fmla="*/ 25114 h 191073"/>
                <a:gd name="connsiteX18" fmla="*/ 54009 w 121339"/>
                <a:gd name="connsiteY18" fmla="*/ 25114 h 191073"/>
                <a:gd name="connsiteX19" fmla="*/ 98510 w 121339"/>
                <a:gd name="connsiteY19" fmla="*/ 36 h 191073"/>
                <a:gd name="connsiteX20" fmla="*/ 120720 w 121339"/>
                <a:gd name="connsiteY20" fmla="*/ 3232 h 191073"/>
                <a:gd name="connsiteX21" fmla="*/ 121335 w 121339"/>
                <a:gd name="connsiteY21" fmla="*/ 4175 h 191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1339" h="191073">
                  <a:moveTo>
                    <a:pt x="121335" y="4175"/>
                  </a:moveTo>
                  <a:lnTo>
                    <a:pt x="118425" y="52528"/>
                  </a:lnTo>
                  <a:cubicBezTo>
                    <a:pt x="118380" y="53047"/>
                    <a:pt x="117926" y="53433"/>
                    <a:pt x="117409" y="53390"/>
                  </a:cubicBezTo>
                  <a:cubicBezTo>
                    <a:pt x="117405" y="53389"/>
                    <a:pt x="117405" y="53389"/>
                    <a:pt x="117401" y="53389"/>
                  </a:cubicBezTo>
                  <a:lnTo>
                    <a:pt x="117401" y="53389"/>
                  </a:lnTo>
                  <a:cubicBezTo>
                    <a:pt x="110025" y="50936"/>
                    <a:pt x="102309" y="49651"/>
                    <a:pt x="94535" y="49578"/>
                  </a:cubicBezTo>
                  <a:cubicBezTo>
                    <a:pt x="90987" y="49662"/>
                    <a:pt x="87471" y="50313"/>
                    <a:pt x="84127" y="51504"/>
                  </a:cubicBezTo>
                  <a:cubicBezTo>
                    <a:pt x="65761" y="57996"/>
                    <a:pt x="53566" y="75462"/>
                    <a:pt x="53804" y="94940"/>
                  </a:cubicBezTo>
                  <a:lnTo>
                    <a:pt x="53804" y="189189"/>
                  </a:lnTo>
                  <a:cubicBezTo>
                    <a:pt x="53783" y="190236"/>
                    <a:pt x="52927" y="191074"/>
                    <a:pt x="51878" y="191074"/>
                  </a:cubicBezTo>
                  <a:lnTo>
                    <a:pt x="1926" y="191074"/>
                  </a:lnTo>
                  <a:cubicBezTo>
                    <a:pt x="877" y="191074"/>
                    <a:pt x="20" y="190236"/>
                    <a:pt x="0" y="189189"/>
                  </a:cubicBezTo>
                  <a:lnTo>
                    <a:pt x="0" y="5773"/>
                  </a:lnTo>
                  <a:cubicBezTo>
                    <a:pt x="0" y="4709"/>
                    <a:pt x="861" y="3847"/>
                    <a:pt x="1926" y="3847"/>
                  </a:cubicBezTo>
                  <a:lnTo>
                    <a:pt x="51673" y="3847"/>
                  </a:lnTo>
                  <a:cubicBezTo>
                    <a:pt x="52738" y="3847"/>
                    <a:pt x="53599" y="4709"/>
                    <a:pt x="53599" y="5773"/>
                  </a:cubicBezTo>
                  <a:lnTo>
                    <a:pt x="53599" y="5773"/>
                  </a:lnTo>
                  <a:lnTo>
                    <a:pt x="53599" y="25114"/>
                  </a:lnTo>
                  <a:lnTo>
                    <a:pt x="54009" y="25114"/>
                  </a:lnTo>
                  <a:cubicBezTo>
                    <a:pt x="63905" y="10038"/>
                    <a:pt x="80488" y="691"/>
                    <a:pt x="98510" y="36"/>
                  </a:cubicBezTo>
                  <a:cubicBezTo>
                    <a:pt x="106046" y="-217"/>
                    <a:pt x="113566" y="865"/>
                    <a:pt x="120720" y="3232"/>
                  </a:cubicBezTo>
                  <a:cubicBezTo>
                    <a:pt x="121122" y="3364"/>
                    <a:pt x="121376" y="3756"/>
                    <a:pt x="121335" y="4175"/>
                  </a:cubicBezTo>
                  <a:close/>
                </a:path>
              </a:pathLst>
            </a:custGeom>
            <a:grpFill/>
            <a:ln w="4073"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B9998BDF-984A-6838-8B68-AE5EA2CD660F}"/>
                </a:ext>
              </a:extLst>
            </p:cNvPr>
            <p:cNvSpPr/>
            <p:nvPr/>
          </p:nvSpPr>
          <p:spPr>
            <a:xfrm>
              <a:off x="11616806" y="6273417"/>
              <a:ext cx="195996" cy="194602"/>
            </a:xfrm>
            <a:custGeom>
              <a:avLst/>
              <a:gdLst>
                <a:gd name="connsiteX0" fmla="*/ 195996 w 195996"/>
                <a:gd name="connsiteY0" fmla="*/ 5532 h 194602"/>
                <a:gd name="connsiteX1" fmla="*/ 195996 w 195996"/>
                <a:gd name="connsiteY1" fmla="*/ 188743 h 194602"/>
                <a:gd name="connsiteX2" fmla="*/ 194193 w 195996"/>
                <a:gd name="connsiteY2" fmla="*/ 190628 h 194602"/>
                <a:gd name="connsiteX3" fmla="*/ 194193 w 195996"/>
                <a:gd name="connsiteY3" fmla="*/ 190628 h 194602"/>
                <a:gd name="connsiteX4" fmla="*/ 144200 w 195996"/>
                <a:gd name="connsiteY4" fmla="*/ 190628 h 194602"/>
                <a:gd name="connsiteX5" fmla="*/ 142315 w 195996"/>
                <a:gd name="connsiteY5" fmla="*/ 188743 h 194602"/>
                <a:gd name="connsiteX6" fmla="*/ 142315 w 195996"/>
                <a:gd name="connsiteY6" fmla="*/ 169401 h 194602"/>
                <a:gd name="connsiteX7" fmla="*/ 141988 w 195996"/>
                <a:gd name="connsiteY7" fmla="*/ 169401 h 194602"/>
                <a:gd name="connsiteX8" fmla="*/ 141988 w 195996"/>
                <a:gd name="connsiteY8" fmla="*/ 169401 h 194602"/>
                <a:gd name="connsiteX9" fmla="*/ 87200 w 195996"/>
                <a:gd name="connsiteY9" fmla="*/ 194603 h 194602"/>
                <a:gd name="connsiteX10" fmla="*/ 0 w 195996"/>
                <a:gd name="connsiteY10" fmla="*/ 97117 h 194602"/>
                <a:gd name="connsiteX11" fmla="*/ 87200 w 195996"/>
                <a:gd name="connsiteY11" fmla="*/ 0 h 194602"/>
                <a:gd name="connsiteX12" fmla="*/ 141988 w 195996"/>
                <a:gd name="connsiteY12" fmla="*/ 25201 h 194602"/>
                <a:gd name="connsiteX13" fmla="*/ 142315 w 195996"/>
                <a:gd name="connsiteY13" fmla="*/ 25201 h 194602"/>
                <a:gd name="connsiteX14" fmla="*/ 142315 w 195996"/>
                <a:gd name="connsiteY14" fmla="*/ 25201 h 194602"/>
                <a:gd name="connsiteX15" fmla="*/ 142315 w 195996"/>
                <a:gd name="connsiteY15" fmla="*/ 5532 h 194602"/>
                <a:gd name="connsiteX16" fmla="*/ 144200 w 195996"/>
                <a:gd name="connsiteY16" fmla="*/ 3647 h 194602"/>
                <a:gd name="connsiteX17" fmla="*/ 194111 w 195996"/>
                <a:gd name="connsiteY17" fmla="*/ 3647 h 194602"/>
                <a:gd name="connsiteX18" fmla="*/ 195996 w 195996"/>
                <a:gd name="connsiteY18" fmla="*/ 5532 h 194602"/>
                <a:gd name="connsiteX19" fmla="*/ 142315 w 195996"/>
                <a:gd name="connsiteY19" fmla="*/ 119900 h 194602"/>
                <a:gd name="connsiteX20" fmla="*/ 142315 w 195996"/>
                <a:gd name="connsiteY20" fmla="*/ 74825 h 194602"/>
                <a:gd name="connsiteX21" fmla="*/ 142315 w 195996"/>
                <a:gd name="connsiteY21" fmla="*/ 74292 h 194602"/>
                <a:gd name="connsiteX22" fmla="*/ 99043 w 195996"/>
                <a:gd name="connsiteY22" fmla="*/ 50525 h 194602"/>
                <a:gd name="connsiteX23" fmla="*/ 52574 w 195996"/>
                <a:gd name="connsiteY23" fmla="*/ 96994 h 194602"/>
                <a:gd name="connsiteX24" fmla="*/ 99043 w 195996"/>
                <a:gd name="connsiteY24" fmla="*/ 143463 h 194602"/>
                <a:gd name="connsiteX25" fmla="*/ 142315 w 195996"/>
                <a:gd name="connsiteY25" fmla="*/ 120474 h 194602"/>
                <a:gd name="connsiteX26" fmla="*/ 142315 w 195996"/>
                <a:gd name="connsiteY26" fmla="*/ 119900 h 194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95996" h="194602">
                  <a:moveTo>
                    <a:pt x="195996" y="5532"/>
                  </a:moveTo>
                  <a:lnTo>
                    <a:pt x="195996" y="188743"/>
                  </a:lnTo>
                  <a:cubicBezTo>
                    <a:pt x="196021" y="189761"/>
                    <a:pt x="195214" y="190605"/>
                    <a:pt x="194193" y="190628"/>
                  </a:cubicBezTo>
                  <a:cubicBezTo>
                    <a:pt x="194193" y="190628"/>
                    <a:pt x="194193" y="190628"/>
                    <a:pt x="194193" y="190628"/>
                  </a:cubicBezTo>
                  <a:lnTo>
                    <a:pt x="144200" y="190628"/>
                  </a:lnTo>
                  <a:cubicBezTo>
                    <a:pt x="143168" y="190606"/>
                    <a:pt x="142336" y="189775"/>
                    <a:pt x="142315" y="188743"/>
                  </a:cubicBezTo>
                  <a:lnTo>
                    <a:pt x="142315" y="169401"/>
                  </a:lnTo>
                  <a:cubicBezTo>
                    <a:pt x="142221" y="169318"/>
                    <a:pt x="142082" y="169318"/>
                    <a:pt x="141988" y="169401"/>
                  </a:cubicBezTo>
                  <a:lnTo>
                    <a:pt x="141988" y="169401"/>
                  </a:lnTo>
                  <a:cubicBezTo>
                    <a:pt x="132604" y="184276"/>
                    <a:pt x="110476" y="194603"/>
                    <a:pt x="87200" y="194603"/>
                  </a:cubicBezTo>
                  <a:cubicBezTo>
                    <a:pt x="38478" y="194603"/>
                    <a:pt x="0" y="151207"/>
                    <a:pt x="0" y="97117"/>
                  </a:cubicBezTo>
                  <a:cubicBezTo>
                    <a:pt x="0" y="43026"/>
                    <a:pt x="38478" y="0"/>
                    <a:pt x="87200" y="0"/>
                  </a:cubicBezTo>
                  <a:cubicBezTo>
                    <a:pt x="110066" y="0"/>
                    <a:pt x="132604" y="10326"/>
                    <a:pt x="141988" y="25201"/>
                  </a:cubicBezTo>
                  <a:cubicBezTo>
                    <a:pt x="142082" y="25285"/>
                    <a:pt x="142221" y="25285"/>
                    <a:pt x="142315" y="25201"/>
                  </a:cubicBezTo>
                  <a:lnTo>
                    <a:pt x="142315" y="25201"/>
                  </a:lnTo>
                  <a:lnTo>
                    <a:pt x="142315" y="5532"/>
                  </a:lnTo>
                  <a:cubicBezTo>
                    <a:pt x="142356" y="4509"/>
                    <a:pt x="143176" y="3689"/>
                    <a:pt x="144200" y="3647"/>
                  </a:cubicBezTo>
                  <a:lnTo>
                    <a:pt x="194111" y="3647"/>
                  </a:lnTo>
                  <a:cubicBezTo>
                    <a:pt x="195144" y="3669"/>
                    <a:pt x="195976" y="4500"/>
                    <a:pt x="195996" y="5532"/>
                  </a:cubicBezTo>
                  <a:close/>
                  <a:moveTo>
                    <a:pt x="142315" y="119900"/>
                  </a:moveTo>
                  <a:lnTo>
                    <a:pt x="142315" y="74825"/>
                  </a:lnTo>
                  <a:cubicBezTo>
                    <a:pt x="142356" y="74650"/>
                    <a:pt x="142356" y="74468"/>
                    <a:pt x="142315" y="74292"/>
                  </a:cubicBezTo>
                  <a:cubicBezTo>
                    <a:pt x="132944" y="59448"/>
                    <a:pt x="116598" y="50468"/>
                    <a:pt x="99043" y="50525"/>
                  </a:cubicBezTo>
                  <a:cubicBezTo>
                    <a:pt x="73379" y="50525"/>
                    <a:pt x="52574" y="71330"/>
                    <a:pt x="52574" y="96994"/>
                  </a:cubicBezTo>
                  <a:cubicBezTo>
                    <a:pt x="52574" y="122658"/>
                    <a:pt x="73379" y="143463"/>
                    <a:pt x="99043" y="143463"/>
                  </a:cubicBezTo>
                  <a:cubicBezTo>
                    <a:pt x="116430" y="143628"/>
                    <a:pt x="132718" y="134975"/>
                    <a:pt x="142315" y="120474"/>
                  </a:cubicBezTo>
                  <a:cubicBezTo>
                    <a:pt x="142397" y="120292"/>
                    <a:pt x="142397" y="120083"/>
                    <a:pt x="142315" y="119900"/>
                  </a:cubicBezTo>
                  <a:close/>
                </a:path>
              </a:pathLst>
            </a:custGeom>
            <a:grpFill/>
            <a:ln w="4073"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A8EC389A-5206-0617-AEC0-C82D95A08EB8}"/>
                </a:ext>
              </a:extLst>
            </p:cNvPr>
            <p:cNvSpPr/>
            <p:nvPr/>
          </p:nvSpPr>
          <p:spPr>
            <a:xfrm>
              <a:off x="10673869" y="6073488"/>
              <a:ext cx="174073" cy="174072"/>
            </a:xfrm>
            <a:custGeom>
              <a:avLst/>
              <a:gdLst>
                <a:gd name="connsiteX0" fmla="*/ 87200 w 174073"/>
                <a:gd name="connsiteY0" fmla="*/ 174073 h 174072"/>
                <a:gd name="connsiteX1" fmla="*/ 0 w 174073"/>
                <a:gd name="connsiteY1" fmla="*/ 87200 h 174072"/>
                <a:gd name="connsiteX2" fmla="*/ 86873 w 174073"/>
                <a:gd name="connsiteY2" fmla="*/ 0 h 174072"/>
                <a:gd name="connsiteX3" fmla="*/ 174073 w 174073"/>
                <a:gd name="connsiteY3" fmla="*/ 86872 h 174072"/>
                <a:gd name="connsiteX4" fmla="*/ 174073 w 174073"/>
                <a:gd name="connsiteY4" fmla="*/ 87036 h 174072"/>
                <a:gd name="connsiteX5" fmla="*/ 174073 w 174073"/>
                <a:gd name="connsiteY5" fmla="*/ 87036 h 174072"/>
                <a:gd name="connsiteX6" fmla="*/ 87200 w 174073"/>
                <a:gd name="connsiteY6" fmla="*/ 174073 h 174072"/>
                <a:gd name="connsiteX7" fmla="*/ 87200 w 174073"/>
                <a:gd name="connsiteY7" fmla="*/ 53967 h 174072"/>
                <a:gd name="connsiteX8" fmla="*/ 54090 w 174073"/>
                <a:gd name="connsiteY8" fmla="*/ 86995 h 174072"/>
                <a:gd name="connsiteX9" fmla="*/ 87119 w 174073"/>
                <a:gd name="connsiteY9" fmla="*/ 120105 h 174072"/>
                <a:gd name="connsiteX10" fmla="*/ 120228 w 174073"/>
                <a:gd name="connsiteY10" fmla="*/ 87077 h 174072"/>
                <a:gd name="connsiteX11" fmla="*/ 120228 w 174073"/>
                <a:gd name="connsiteY11" fmla="*/ 87077 h 174072"/>
                <a:gd name="connsiteX12" fmla="*/ 87200 w 174073"/>
                <a:gd name="connsiteY12" fmla="*/ 53967 h 174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4073" h="174072">
                  <a:moveTo>
                    <a:pt x="87200" y="174073"/>
                  </a:moveTo>
                  <a:cubicBezTo>
                    <a:pt x="39132" y="174163"/>
                    <a:pt x="91" y="135269"/>
                    <a:pt x="0" y="87200"/>
                  </a:cubicBezTo>
                  <a:cubicBezTo>
                    <a:pt x="-90" y="39132"/>
                    <a:pt x="38804" y="91"/>
                    <a:pt x="86873" y="0"/>
                  </a:cubicBezTo>
                  <a:cubicBezTo>
                    <a:pt x="134941" y="-90"/>
                    <a:pt x="173983" y="38804"/>
                    <a:pt x="174073" y="86872"/>
                  </a:cubicBezTo>
                  <a:cubicBezTo>
                    <a:pt x="174073" y="86927"/>
                    <a:pt x="174073" y="86982"/>
                    <a:pt x="174073" y="87036"/>
                  </a:cubicBezTo>
                  <a:lnTo>
                    <a:pt x="174073" y="87036"/>
                  </a:lnTo>
                  <a:cubicBezTo>
                    <a:pt x="174051" y="135032"/>
                    <a:pt x="135196" y="173960"/>
                    <a:pt x="87200" y="174073"/>
                  </a:cubicBezTo>
                  <a:close/>
                  <a:moveTo>
                    <a:pt x="87200" y="53967"/>
                  </a:moveTo>
                  <a:cubicBezTo>
                    <a:pt x="68937" y="53945"/>
                    <a:pt x="54113" y="68732"/>
                    <a:pt x="54090" y="86995"/>
                  </a:cubicBezTo>
                  <a:cubicBezTo>
                    <a:pt x="54068" y="105259"/>
                    <a:pt x="68855" y="120083"/>
                    <a:pt x="87119" y="120105"/>
                  </a:cubicBezTo>
                  <a:cubicBezTo>
                    <a:pt x="105382" y="120128"/>
                    <a:pt x="120206" y="105341"/>
                    <a:pt x="120228" y="87077"/>
                  </a:cubicBezTo>
                  <a:lnTo>
                    <a:pt x="120228" y="87077"/>
                  </a:lnTo>
                  <a:cubicBezTo>
                    <a:pt x="120228" y="68823"/>
                    <a:pt x="105454" y="54012"/>
                    <a:pt x="87200" y="53967"/>
                  </a:cubicBezTo>
                  <a:close/>
                </a:path>
              </a:pathLst>
            </a:custGeom>
            <a:grpFill/>
            <a:ln w="4073"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67F3A3D3-EA66-1E58-2AED-9802CF686CA1}"/>
                </a:ext>
              </a:extLst>
            </p:cNvPr>
            <p:cNvSpPr/>
            <p:nvPr/>
          </p:nvSpPr>
          <p:spPr>
            <a:xfrm>
              <a:off x="10651250" y="6271471"/>
              <a:ext cx="219599" cy="192615"/>
            </a:xfrm>
            <a:custGeom>
              <a:avLst/>
              <a:gdLst>
                <a:gd name="connsiteX0" fmla="*/ 219599 w 219599"/>
                <a:gd name="connsiteY0" fmla="*/ 109800 h 192615"/>
                <a:gd name="connsiteX1" fmla="*/ 109800 w 219599"/>
                <a:gd name="connsiteY1" fmla="*/ 0 h 192615"/>
                <a:gd name="connsiteX2" fmla="*/ 0 w 219599"/>
                <a:gd name="connsiteY2" fmla="*/ 109800 h 192615"/>
                <a:gd name="connsiteX3" fmla="*/ 0 w 219599"/>
                <a:gd name="connsiteY3" fmla="*/ 109800 h 192615"/>
                <a:gd name="connsiteX4" fmla="*/ 0 w 219599"/>
                <a:gd name="connsiteY4" fmla="*/ 190689 h 192615"/>
                <a:gd name="connsiteX5" fmla="*/ 1844 w 219599"/>
                <a:gd name="connsiteY5" fmla="*/ 192615 h 192615"/>
                <a:gd name="connsiteX6" fmla="*/ 3032 w 219599"/>
                <a:gd name="connsiteY6" fmla="*/ 192205 h 192615"/>
                <a:gd name="connsiteX7" fmla="*/ 53271 w 219599"/>
                <a:gd name="connsiteY7" fmla="*/ 154875 h 192615"/>
                <a:gd name="connsiteX8" fmla="*/ 54050 w 219599"/>
                <a:gd name="connsiteY8" fmla="*/ 153359 h 192615"/>
                <a:gd name="connsiteX9" fmla="*/ 54050 w 219599"/>
                <a:gd name="connsiteY9" fmla="*/ 109800 h 192615"/>
                <a:gd name="connsiteX10" fmla="*/ 54050 w 219599"/>
                <a:gd name="connsiteY10" fmla="*/ 109800 h 192615"/>
                <a:gd name="connsiteX11" fmla="*/ 111353 w 219599"/>
                <a:gd name="connsiteY11" fmla="*/ 55521 h 192615"/>
                <a:gd name="connsiteX12" fmla="*/ 165632 w 219599"/>
                <a:gd name="connsiteY12" fmla="*/ 109800 h 192615"/>
                <a:gd name="connsiteX13" fmla="*/ 165632 w 219599"/>
                <a:gd name="connsiteY13" fmla="*/ 109800 h 192615"/>
                <a:gd name="connsiteX14" fmla="*/ 165632 w 219599"/>
                <a:gd name="connsiteY14" fmla="*/ 190689 h 192615"/>
                <a:gd name="connsiteX15" fmla="*/ 167558 w 219599"/>
                <a:gd name="connsiteY15" fmla="*/ 192615 h 192615"/>
                <a:gd name="connsiteX16" fmla="*/ 217714 w 219599"/>
                <a:gd name="connsiteY16" fmla="*/ 192615 h 192615"/>
                <a:gd name="connsiteX17" fmla="*/ 219599 w 219599"/>
                <a:gd name="connsiteY17" fmla="*/ 190730 h 192615"/>
                <a:gd name="connsiteX18" fmla="*/ 219599 w 219599"/>
                <a:gd name="connsiteY18" fmla="*/ 190730 h 192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19599" h="192615">
                  <a:moveTo>
                    <a:pt x="219599" y="109800"/>
                  </a:moveTo>
                  <a:cubicBezTo>
                    <a:pt x="219599" y="49159"/>
                    <a:pt x="170440" y="0"/>
                    <a:pt x="109800" y="0"/>
                  </a:cubicBezTo>
                  <a:cubicBezTo>
                    <a:pt x="49159" y="0"/>
                    <a:pt x="0" y="49159"/>
                    <a:pt x="0" y="109800"/>
                  </a:cubicBezTo>
                  <a:lnTo>
                    <a:pt x="0" y="109800"/>
                  </a:lnTo>
                  <a:lnTo>
                    <a:pt x="0" y="190689"/>
                  </a:lnTo>
                  <a:cubicBezTo>
                    <a:pt x="-1" y="191722"/>
                    <a:pt x="812" y="192571"/>
                    <a:pt x="1844" y="192615"/>
                  </a:cubicBezTo>
                  <a:cubicBezTo>
                    <a:pt x="2274" y="192612"/>
                    <a:pt x="2692" y="192469"/>
                    <a:pt x="3032" y="192205"/>
                  </a:cubicBezTo>
                  <a:lnTo>
                    <a:pt x="53271" y="154875"/>
                  </a:lnTo>
                  <a:cubicBezTo>
                    <a:pt x="53763" y="154527"/>
                    <a:pt x="54053" y="153961"/>
                    <a:pt x="54050" y="153359"/>
                  </a:cubicBezTo>
                  <a:lnTo>
                    <a:pt x="54050" y="109800"/>
                  </a:lnTo>
                  <a:lnTo>
                    <a:pt x="54050" y="109800"/>
                  </a:lnTo>
                  <a:cubicBezTo>
                    <a:pt x="54885" y="78987"/>
                    <a:pt x="80540" y="54685"/>
                    <a:pt x="111353" y="55521"/>
                  </a:cubicBezTo>
                  <a:cubicBezTo>
                    <a:pt x="140991" y="56324"/>
                    <a:pt x="164829" y="80161"/>
                    <a:pt x="165632" y="109800"/>
                  </a:cubicBezTo>
                  <a:lnTo>
                    <a:pt x="165632" y="109800"/>
                  </a:lnTo>
                  <a:lnTo>
                    <a:pt x="165632" y="190689"/>
                  </a:lnTo>
                  <a:cubicBezTo>
                    <a:pt x="165632" y="191753"/>
                    <a:pt x="166494" y="192615"/>
                    <a:pt x="167558" y="192615"/>
                  </a:cubicBezTo>
                  <a:lnTo>
                    <a:pt x="217714" y="192615"/>
                  </a:lnTo>
                  <a:cubicBezTo>
                    <a:pt x="218746" y="192594"/>
                    <a:pt x="219578" y="191762"/>
                    <a:pt x="219599" y="190730"/>
                  </a:cubicBezTo>
                  <a:lnTo>
                    <a:pt x="219599" y="190730"/>
                  </a:lnTo>
                  <a:close/>
                </a:path>
              </a:pathLst>
            </a:custGeom>
            <a:grpFill/>
            <a:ln w="4073" cap="flat">
              <a:noFill/>
              <a:prstDash val="solid"/>
              <a:miter/>
            </a:ln>
          </p:spPr>
          <p:txBody>
            <a:bodyPr rtlCol="0" anchor="ctr"/>
            <a:lstStyle/>
            <a:p>
              <a:endParaRPr lang="sv-SE"/>
            </a:p>
          </p:txBody>
        </p:sp>
      </p:grpSp>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0" r:id="rId4"/>
    <p:sldLayoutId id="2147483660" r:id="rId5"/>
    <p:sldLayoutId id="2147483661" r:id="rId6"/>
    <p:sldLayoutId id="2147483651" r:id="rId7"/>
    <p:sldLayoutId id="2147483652" r:id="rId8"/>
    <p:sldLayoutId id="2147483667" r:id="rId9"/>
    <p:sldLayoutId id="2147483666" r:id="rId10"/>
    <p:sldLayoutId id="2147483659" r:id="rId11"/>
    <p:sldLayoutId id="2147483665" r:id="rId12"/>
    <p:sldLayoutId id="2147483662" r:id="rId13"/>
    <p:sldLayoutId id="2147483663" r:id="rId14"/>
    <p:sldLayoutId id="2147483664" r:id="rId15"/>
    <p:sldLayoutId id="2147483654" r:id="rId16"/>
    <p:sldLayoutId id="2147483669" r:id="rId17"/>
    <p:sldLayoutId id="2147483655" r:id="rId18"/>
    <p:sldLayoutId id="2147483668" r:id="rId19"/>
    <p:sldLayoutId id="2147483674" r:id="rId20"/>
  </p:sldLayoutIdLst>
  <p:txStyles>
    <p:titleStyle>
      <a:lvl1pPr algn="l" defTabSz="914400" rtl="0" eaLnBrk="1" latinLnBrk="0" hangingPunct="1">
        <a:lnSpc>
          <a:spcPct val="100000"/>
        </a:lnSpc>
        <a:spcBef>
          <a:spcPct val="0"/>
        </a:spcBef>
        <a:buNone/>
        <a:defRPr sz="3200" b="0" kern="1200">
          <a:solidFill>
            <a:schemeClr val="accent1"/>
          </a:solidFill>
          <a:latin typeface="+mj-lt"/>
          <a:ea typeface="+mj-ea"/>
          <a:cs typeface="+mj-cs"/>
        </a:defRPr>
      </a:lvl1pPr>
    </p:titleStyle>
    <p:bodyStyle>
      <a:lvl1pPr marL="180975" indent="-180975" algn="l" defTabSz="914400" rtl="0" eaLnBrk="1" latinLnBrk="0" hangingPunct="1">
        <a:lnSpc>
          <a:spcPct val="110000"/>
        </a:lnSpc>
        <a:spcBef>
          <a:spcPts val="600"/>
        </a:spcBef>
        <a:buFont typeface="Arial" panose="020B0604020202020204" pitchFamily="34" charset="0"/>
        <a:buChar char="•"/>
        <a:defRPr sz="2000" kern="1200">
          <a:solidFill>
            <a:schemeClr val="tx1"/>
          </a:solidFill>
          <a:latin typeface="+mn-lt"/>
          <a:ea typeface="+mn-ea"/>
          <a:cs typeface="+mn-cs"/>
        </a:defRPr>
      </a:lvl1pPr>
      <a:lvl2pPr marL="361950" indent="-180975" algn="l" defTabSz="914400" rtl="0" eaLnBrk="1" latinLnBrk="0" hangingPunct="1">
        <a:lnSpc>
          <a:spcPct val="110000"/>
        </a:lnSpc>
        <a:spcBef>
          <a:spcPts val="600"/>
        </a:spcBef>
        <a:buFont typeface="Arial" panose="020B0604020202020204" pitchFamily="34" charset="0"/>
        <a:buChar char="•"/>
        <a:defRPr sz="1800" kern="1200">
          <a:solidFill>
            <a:schemeClr val="tx1"/>
          </a:solidFill>
          <a:latin typeface="+mn-lt"/>
          <a:ea typeface="+mn-ea"/>
          <a:cs typeface="+mn-cs"/>
        </a:defRPr>
      </a:lvl2pPr>
      <a:lvl3pPr marL="542925" indent="-180975" algn="l" defTabSz="914400"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3pPr>
      <a:lvl4pPr marL="714375" indent="-171450" algn="l" defTabSz="914400" rtl="0" eaLnBrk="1" latinLnBrk="0" hangingPunct="1">
        <a:lnSpc>
          <a:spcPct val="110000"/>
        </a:lnSpc>
        <a:spcBef>
          <a:spcPts val="600"/>
        </a:spcBef>
        <a:buFont typeface="Arial" panose="020B0604020202020204" pitchFamily="34" charset="0"/>
        <a:buChar char="•"/>
        <a:defRPr sz="1400" kern="1200">
          <a:solidFill>
            <a:schemeClr val="tx1"/>
          </a:solidFill>
          <a:latin typeface="+mn-lt"/>
          <a:ea typeface="+mn-ea"/>
          <a:cs typeface="+mn-cs"/>
        </a:defRPr>
      </a:lvl4pPr>
      <a:lvl5pPr marL="895350" indent="-180975" algn="l" defTabSz="914400" rtl="0" eaLnBrk="1" latinLnBrk="0" hangingPunct="1">
        <a:lnSpc>
          <a:spcPct val="110000"/>
        </a:lnSpc>
        <a:spcBef>
          <a:spcPts val="6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6" userDrawn="1">
          <p15:clr>
            <a:srgbClr val="F26B43"/>
          </p15:clr>
        </p15:guide>
        <p15:guide id="3" pos="576" userDrawn="1">
          <p15:clr>
            <a:srgbClr val="9FCC3B"/>
          </p15:clr>
        </p15:guide>
        <p15:guide id="4" pos="7106" userDrawn="1">
          <p15:clr>
            <a:srgbClr val="9FCC3B"/>
          </p15:clr>
        </p15:guide>
        <p15:guide id="5" orient="horz" pos="1149" userDrawn="1">
          <p15:clr>
            <a:srgbClr val="F26B43"/>
          </p15:clr>
        </p15:guide>
        <p15:guide id="7" orient="horz" pos="1034" userDrawn="1">
          <p15:clr>
            <a:srgbClr val="F26B43"/>
          </p15:clr>
        </p15:guide>
        <p15:guide id="9" pos="240" userDrawn="1">
          <p15:clr>
            <a:srgbClr val="C35EA4"/>
          </p15:clr>
        </p15:guide>
        <p15:guide id="10" orient="horz" pos="240" userDrawn="1">
          <p15:clr>
            <a:srgbClr val="C35EA4"/>
          </p15:clr>
        </p15:guide>
        <p15:guide id="11" pos="7432" userDrawn="1">
          <p15:clr>
            <a:srgbClr val="C35EA4"/>
          </p15:clr>
        </p15:guide>
        <p15:guide id="12" orient="horz" pos="3640" userDrawn="1">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inera.atlassian.net/wiki/spaces/EIT/pages/2270593209/Ny+underskriftstj+nst+-+Webcert"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hyperlink" Target="https://www.inera.se/utveckling/pagaende-projekt-och-utredningar/ny-losning-for-siths/" TargetMode="External"/><Relationship Id="rId4" Type="http://schemas.openxmlformats.org/officeDocument/2006/relationships/diagramLayout" Target="../diagrams/layout1.xml"/><Relationship Id="rId9" Type="http://schemas.openxmlformats.org/officeDocument/2006/relationships/hyperlink" Target="https://inera.atlassian.net/wiki/spaces/IAM/pages/2653945869/Avveckling+och+samexistens+med+Net+iD+Enterprise"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8.xml"/><Relationship Id="rId4" Type="http://schemas.openxmlformats.org/officeDocument/2006/relationships/image" Target="../media/image11.sv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mailto:intyg@inera.se" TargetMode="External"/><Relationship Id="rId1" Type="http://schemas.openxmlformats.org/officeDocument/2006/relationships/slideLayout" Target="../slideLayouts/slideLayout8.xml"/><Relationship Id="rId5" Type="http://schemas.openxmlformats.org/officeDocument/2006/relationships/image" Target="../media/image12.png"/><Relationship Id="rId4" Type="http://schemas.openxmlformats.org/officeDocument/2006/relationships/image" Target="../media/image11.svg"/></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hyperlink" Target="https://inera.atlassian.net/wiki/spaces/IAM/pages/2583134900/SITHS+eID+Portal#F%C3%B6r%C3%A4ndringar-f%C3%B6r-Elektronisk-underskrift-och-Underskriftscertifika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support@inera.s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mailto:support@inera.se" TargetMode="External"/><Relationship Id="rId1" Type="http://schemas.openxmlformats.org/officeDocument/2006/relationships/slideLayout" Target="../slideLayouts/slideLayout3.xml"/><Relationship Id="rId4" Type="http://schemas.openxmlformats.org/officeDocument/2006/relationships/image" Target="../media/image16.svg"/></Relationships>
</file>

<file path=ppt/slides/_rels/slide21.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inera.se/om-inera/anvandarforum-och-branschforum/anvandarforu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customers.anpdm.com/inera/1610_form/nyhetsbrev/subscribe/" TargetMode="External"/><Relationship Id="rId2" Type="http://schemas.openxmlformats.org/officeDocument/2006/relationships/notesSlide" Target="../notesSlides/notesSlide7.xml"/><Relationship Id="rId1" Type="http://schemas.openxmlformats.org/officeDocument/2006/relationships/slideLayout" Target="../slideLayouts/slideLayout19.xml"/><Relationship Id="rId4" Type="http://schemas.openxmlformats.org/officeDocument/2006/relationships/hyperlink" Target="https://www.linkedin.com/company/inera-ab/"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3366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0FAD44-100A-4CF3-A4A7-EF4580D3EC3D}"/>
              </a:ext>
            </a:extLst>
          </p:cNvPr>
          <p:cNvSpPr>
            <a:spLocks noGrp="1"/>
          </p:cNvSpPr>
          <p:nvPr>
            <p:ph type="ctrTitle"/>
          </p:nvPr>
        </p:nvSpPr>
        <p:spPr/>
        <p:txBody>
          <a:bodyPr/>
          <a:lstStyle/>
          <a:p>
            <a:r>
              <a:rPr lang="sv-SE"/>
              <a:t>Användarforum Webcert</a:t>
            </a:r>
          </a:p>
        </p:txBody>
      </p:sp>
      <p:sp>
        <p:nvSpPr>
          <p:cNvPr id="3" name="Underrubrik 2">
            <a:extLst>
              <a:ext uri="{FF2B5EF4-FFF2-40B4-BE49-F238E27FC236}">
                <a16:creationId xmlns:a16="http://schemas.microsoft.com/office/drawing/2014/main" id="{CB46785A-C839-4A3F-8EE3-BCC904E1182B}"/>
              </a:ext>
            </a:extLst>
          </p:cNvPr>
          <p:cNvSpPr>
            <a:spLocks noGrp="1"/>
          </p:cNvSpPr>
          <p:nvPr>
            <p:ph type="subTitle" idx="1"/>
          </p:nvPr>
        </p:nvSpPr>
        <p:spPr/>
        <p:txBody>
          <a:bodyPr/>
          <a:lstStyle/>
          <a:p>
            <a:r>
              <a:rPr lang="sv-SE">
                <a:latin typeface="Open Sans"/>
                <a:ea typeface="Open Sans"/>
                <a:cs typeface="Open Sans"/>
              </a:rPr>
              <a:t>2023-02-06 Teams/telefonmöte</a:t>
            </a:r>
          </a:p>
          <a:p>
            <a:endParaRPr lang="sv-SE"/>
          </a:p>
        </p:txBody>
      </p:sp>
    </p:spTree>
    <p:extLst>
      <p:ext uri="{BB962C8B-B14F-4D97-AF65-F5344CB8AC3E}">
        <p14:creationId xmlns:p14="http://schemas.microsoft.com/office/powerpoint/2010/main" val="353556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DBFDF8C-7C9A-421A-ACFB-8C30F4F12401}"/>
              </a:ext>
            </a:extLst>
          </p:cNvPr>
          <p:cNvSpPr>
            <a:spLocks noGrp="1"/>
          </p:cNvSpPr>
          <p:nvPr>
            <p:ph type="title"/>
          </p:nvPr>
        </p:nvSpPr>
        <p:spPr>
          <a:xfrm>
            <a:off x="922867" y="696720"/>
            <a:ext cx="11006374" cy="812286"/>
          </a:xfrm>
        </p:spPr>
        <p:txBody>
          <a:bodyPr/>
          <a:lstStyle/>
          <a:p>
            <a:r>
              <a:rPr lang="sv-SE"/>
              <a:t>6c. Makulerade dödsbevis per region</a:t>
            </a:r>
            <a:br>
              <a:rPr lang="sv-SE"/>
            </a:br>
            <a:r>
              <a:rPr lang="sv-SE" sz="2400"/>
              <a:t>okt 2022 – jan 2023</a:t>
            </a:r>
            <a:endParaRPr lang="sv-SE"/>
          </a:p>
        </p:txBody>
      </p:sp>
      <p:graphicFrame>
        <p:nvGraphicFramePr>
          <p:cNvPr id="4" name="Diagram 3">
            <a:extLst>
              <a:ext uri="{FF2B5EF4-FFF2-40B4-BE49-F238E27FC236}">
                <a16:creationId xmlns:a16="http://schemas.microsoft.com/office/drawing/2014/main" id="{95E88CF8-2125-45FA-9BFB-4C317C4F2EDE}"/>
              </a:ext>
            </a:extLst>
          </p:cNvPr>
          <p:cNvGraphicFramePr>
            <a:graphicFrameLocks/>
          </p:cNvGraphicFramePr>
          <p:nvPr/>
        </p:nvGraphicFramePr>
        <p:xfrm>
          <a:off x="922866" y="1868129"/>
          <a:ext cx="9804127" cy="4385187"/>
        </p:xfrm>
        <a:graphic>
          <a:graphicData uri="http://schemas.openxmlformats.org/drawingml/2006/chart">
            <c:chart xmlns:c="http://schemas.openxmlformats.org/drawingml/2006/chart" xmlns:r="http://schemas.openxmlformats.org/officeDocument/2006/relationships" r:id="rId3"/>
          </a:graphicData>
        </a:graphic>
      </p:graphicFrame>
      <p:sp>
        <p:nvSpPr>
          <p:cNvPr id="5" name="Rektangel 4">
            <a:extLst>
              <a:ext uri="{FF2B5EF4-FFF2-40B4-BE49-F238E27FC236}">
                <a16:creationId xmlns:a16="http://schemas.microsoft.com/office/drawing/2014/main" id="{B9E075A0-AA15-4970-86A4-D5B037D03381}"/>
              </a:ext>
            </a:extLst>
          </p:cNvPr>
          <p:cNvSpPr/>
          <p:nvPr/>
        </p:nvSpPr>
        <p:spPr>
          <a:xfrm>
            <a:off x="7167716" y="1509006"/>
            <a:ext cx="3696929" cy="2072956"/>
          </a:xfrm>
          <a:prstGeom prst="rect">
            <a:avLst/>
          </a:prstGeom>
          <a:solidFill>
            <a:srgbClr val="E7DA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spcAft>
                <a:spcPts val="600"/>
              </a:spcAft>
              <a:buFont typeface="Arial" panose="020B0604020202020204" pitchFamily="34" charset="0"/>
              <a:buChar char="•"/>
            </a:pPr>
            <a:r>
              <a:rPr lang="sv-SE" sz="1600">
                <a:solidFill>
                  <a:srgbClr val="305A47"/>
                </a:solidFill>
              </a:rPr>
              <a:t>Totalt under perioden 98 st.</a:t>
            </a:r>
          </a:p>
          <a:p>
            <a:pPr marL="285750" indent="-285750">
              <a:spcAft>
                <a:spcPts val="600"/>
              </a:spcAft>
              <a:buFont typeface="Arial" panose="020B0604020202020204" pitchFamily="34" charset="0"/>
              <a:buChar char="•"/>
            </a:pPr>
            <a:r>
              <a:rPr lang="sv-SE" sz="1600">
                <a:solidFill>
                  <a:srgbClr val="305A47"/>
                </a:solidFill>
              </a:rPr>
              <a:t>Betydligt färre dödsfall annulleras hos Skatteverket (fel person dödförklarad) – ca 40 2022.</a:t>
            </a:r>
          </a:p>
          <a:p>
            <a:pPr marL="285750" indent="-285750">
              <a:spcAft>
                <a:spcPts val="600"/>
              </a:spcAft>
              <a:buFont typeface="Arial" panose="020B0604020202020204" pitchFamily="34" charset="0"/>
              <a:buChar char="•"/>
            </a:pPr>
            <a:r>
              <a:rPr lang="sv-SE" sz="1600">
                <a:solidFill>
                  <a:srgbClr val="305A47"/>
                </a:solidFill>
              </a:rPr>
              <a:t>Få enheter/personer makulerar mer än 1 intyg</a:t>
            </a:r>
          </a:p>
          <a:p>
            <a:pPr marL="285750" indent="-285750">
              <a:spcAft>
                <a:spcPts val="600"/>
              </a:spcAft>
              <a:buFont typeface="Arial" panose="020B0604020202020204" pitchFamily="34" charset="0"/>
              <a:buChar char="•"/>
            </a:pPr>
            <a:r>
              <a:rPr lang="sv-SE" sz="1600">
                <a:solidFill>
                  <a:srgbClr val="305A47"/>
                </a:solidFill>
              </a:rPr>
              <a:t>Orsaker? </a:t>
            </a:r>
          </a:p>
        </p:txBody>
      </p:sp>
    </p:spTree>
    <p:extLst>
      <p:ext uri="{BB962C8B-B14F-4D97-AF65-F5344CB8AC3E}">
        <p14:creationId xmlns:p14="http://schemas.microsoft.com/office/powerpoint/2010/main" val="3411955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350AA20-DAE7-41B0-BF0B-4D75B02BA20B}"/>
              </a:ext>
            </a:extLst>
          </p:cNvPr>
          <p:cNvSpPr>
            <a:spLocks noGrp="1"/>
          </p:cNvSpPr>
          <p:nvPr>
            <p:ph type="title"/>
          </p:nvPr>
        </p:nvSpPr>
        <p:spPr>
          <a:xfrm>
            <a:off x="922866" y="357979"/>
            <a:ext cx="10346267" cy="812286"/>
          </a:xfrm>
        </p:spPr>
        <p:txBody>
          <a:bodyPr/>
          <a:lstStyle/>
          <a:p>
            <a:r>
              <a:rPr lang="sv-SE"/>
              <a:t>7. Pågående förändringar</a:t>
            </a:r>
          </a:p>
        </p:txBody>
      </p:sp>
      <p:graphicFrame>
        <p:nvGraphicFramePr>
          <p:cNvPr id="4" name="Platshållare för innehåll 3">
            <a:extLst>
              <a:ext uri="{FF2B5EF4-FFF2-40B4-BE49-F238E27FC236}">
                <a16:creationId xmlns:a16="http://schemas.microsoft.com/office/drawing/2014/main" id="{D5003F59-2E55-431B-B24A-15870A017B39}"/>
              </a:ext>
            </a:extLst>
          </p:cNvPr>
          <p:cNvGraphicFramePr>
            <a:graphicFrameLocks/>
          </p:cNvGraphicFramePr>
          <p:nvPr>
            <p:extLst>
              <p:ext uri="{D42A27DB-BD31-4B8C-83A1-F6EECF244321}">
                <p14:modId xmlns:p14="http://schemas.microsoft.com/office/powerpoint/2010/main" val="2218969167"/>
              </p:ext>
            </p:extLst>
          </p:nvPr>
        </p:nvGraphicFramePr>
        <p:xfrm>
          <a:off x="140944" y="359235"/>
          <a:ext cx="12050480" cy="59179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tjärna: 12 punkter 4">
            <a:extLst>
              <a:ext uri="{FF2B5EF4-FFF2-40B4-BE49-F238E27FC236}">
                <a16:creationId xmlns:a16="http://schemas.microsoft.com/office/drawing/2014/main" id="{61D89A3F-CA50-4E6D-9BB1-B19833A5E003}"/>
              </a:ext>
            </a:extLst>
          </p:cNvPr>
          <p:cNvSpPr/>
          <p:nvPr/>
        </p:nvSpPr>
        <p:spPr>
          <a:xfrm>
            <a:off x="70760" y="2847516"/>
            <a:ext cx="1847604" cy="1644363"/>
          </a:xfrm>
          <a:prstGeom prst="star12">
            <a:avLst/>
          </a:prstGeom>
          <a:solidFill>
            <a:schemeClr val="accent1">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sv-SE" sz="1100">
                <a:solidFill>
                  <a:schemeClr val="tx1"/>
                </a:solidFill>
              </a:rPr>
              <a:t>Sedan </a:t>
            </a:r>
            <a:r>
              <a:rPr lang="sv-SE" sz="1100" b="1">
                <a:solidFill>
                  <a:schemeClr val="tx1"/>
                </a:solidFill>
              </a:rPr>
              <a:t>2021</a:t>
            </a:r>
          </a:p>
          <a:p>
            <a:pPr algn="ctr"/>
            <a:r>
              <a:rPr lang="sv-SE" sz="1100">
                <a:solidFill>
                  <a:schemeClr val="tx1"/>
                </a:solidFill>
              </a:rPr>
              <a:t>är det möjligt att signera i andra webbläsare än IE11.</a:t>
            </a:r>
            <a:r>
              <a:rPr lang="sv-SE" sz="1400" baseline="30000">
                <a:solidFill>
                  <a:schemeClr val="tx1"/>
                </a:solidFill>
              </a:rPr>
              <a:t>1</a:t>
            </a:r>
            <a:endParaRPr lang="sv-SE" sz="1100" baseline="30000">
              <a:solidFill>
                <a:schemeClr val="tx1"/>
              </a:solidFill>
            </a:endParaRPr>
          </a:p>
        </p:txBody>
      </p:sp>
      <p:sp>
        <p:nvSpPr>
          <p:cNvPr id="6" name="Tankebubbla: moln 5">
            <a:extLst>
              <a:ext uri="{FF2B5EF4-FFF2-40B4-BE49-F238E27FC236}">
                <a16:creationId xmlns:a16="http://schemas.microsoft.com/office/drawing/2014/main" id="{994E5F71-0105-475D-B375-602E13FC27EF}"/>
              </a:ext>
            </a:extLst>
          </p:cNvPr>
          <p:cNvSpPr/>
          <p:nvPr/>
        </p:nvSpPr>
        <p:spPr>
          <a:xfrm>
            <a:off x="304799" y="4894639"/>
            <a:ext cx="5368478" cy="1413758"/>
          </a:xfrm>
          <a:prstGeom prst="cloudCallout">
            <a:avLst>
              <a:gd name="adj1" fmla="val 64077"/>
              <a:gd name="adj2" fmla="val -26986"/>
            </a:avLst>
          </a:prstGeom>
          <a:solidFill>
            <a:schemeClr val="accent1"/>
          </a:solidFill>
        </p:spPr>
        <p:style>
          <a:lnRef idx="0">
            <a:schemeClr val="accent2"/>
          </a:lnRef>
          <a:fillRef idx="3">
            <a:schemeClr val="accent2"/>
          </a:fillRef>
          <a:effectRef idx="3">
            <a:schemeClr val="accent2"/>
          </a:effectRef>
          <a:fontRef idx="minor">
            <a:schemeClr val="lt1"/>
          </a:fontRef>
        </p:style>
        <p:txBody>
          <a:bodyPr rtlCol="0" anchor="ctr"/>
          <a:lstStyle/>
          <a:p>
            <a:pPr algn="ctr"/>
            <a:r>
              <a:rPr lang="sv-SE" sz="1600"/>
              <a:t>PIN-SSO endast möjlig om inloggning sker med </a:t>
            </a:r>
            <a:r>
              <a:rPr lang="sv-SE" sz="1600" err="1"/>
              <a:t>mTLS</a:t>
            </a:r>
            <a:r>
              <a:rPr lang="sv-SE" sz="1600"/>
              <a:t> (SITHS Minidriver för Windows eller </a:t>
            </a:r>
            <a:r>
              <a:rPr lang="sv-SE" sz="1600" err="1"/>
              <a:t>NetID</a:t>
            </a:r>
            <a:r>
              <a:rPr lang="sv-SE" sz="1600"/>
              <a:t>)</a:t>
            </a:r>
            <a:r>
              <a:rPr lang="sv-SE" sz="1600" b="0" i="0"/>
              <a:t>.</a:t>
            </a:r>
            <a:r>
              <a:rPr lang="sv-SE" sz="1600" b="0" i="0" baseline="30000"/>
              <a:t>2</a:t>
            </a:r>
            <a:r>
              <a:rPr lang="sv-SE" sz="1600" b="0" i="0"/>
              <a:t> </a:t>
            </a:r>
          </a:p>
        </p:txBody>
      </p:sp>
      <p:sp>
        <p:nvSpPr>
          <p:cNvPr id="7" name="textruta 6">
            <a:extLst>
              <a:ext uri="{FF2B5EF4-FFF2-40B4-BE49-F238E27FC236}">
                <a16:creationId xmlns:a16="http://schemas.microsoft.com/office/drawing/2014/main" id="{D32C45DE-952B-4394-8EEF-4F529CE1688F}"/>
              </a:ext>
            </a:extLst>
          </p:cNvPr>
          <p:cNvSpPr txBox="1"/>
          <p:nvPr/>
        </p:nvSpPr>
        <p:spPr>
          <a:xfrm>
            <a:off x="3488201" y="6309564"/>
            <a:ext cx="7118313" cy="738664"/>
          </a:xfrm>
          <a:prstGeom prst="rect">
            <a:avLst/>
          </a:prstGeom>
          <a:noFill/>
        </p:spPr>
        <p:txBody>
          <a:bodyPr wrap="square" rtlCol="0">
            <a:spAutoFit/>
          </a:bodyPr>
          <a:lstStyle/>
          <a:p>
            <a:r>
              <a:rPr lang="sv-SE" sz="1050" baseline="30000"/>
              <a:t>1  </a:t>
            </a:r>
            <a:r>
              <a:rPr lang="sv-SE" sz="800">
                <a:hlinkClick r:id="rId8"/>
              </a:rPr>
              <a:t>https://inera.atlassian.net/wiki/spaces/EIT/pages/2270593209/Ny+underskriftstj+nst+-+Webcert</a:t>
            </a:r>
            <a:r>
              <a:rPr lang="sv-SE" sz="800"/>
              <a:t> </a:t>
            </a:r>
            <a:endParaRPr lang="sv-SE" sz="800" b="0" i="0"/>
          </a:p>
          <a:p>
            <a:r>
              <a:rPr lang="sv-SE" sz="800" b="0" i="0" baseline="30000"/>
              <a:t>2</a:t>
            </a:r>
            <a:r>
              <a:rPr lang="sv-SE" sz="800" b="0" i="0"/>
              <a:t> </a:t>
            </a:r>
            <a:r>
              <a:rPr lang="sv-SE" sz="800">
                <a:hlinkClick r:id="rId9"/>
              </a:rPr>
              <a:t>https://inera.atlassian.net/wiki/spaces/IAM/pages/2653945869/Avveckling+och+samexistens+med+Net+iD+Enterprise</a:t>
            </a:r>
            <a:endParaRPr lang="sv-SE" sz="800"/>
          </a:p>
          <a:p>
            <a:r>
              <a:rPr lang="sv-SE" sz="800" b="0" i="0" baseline="30000"/>
              <a:t>3 </a:t>
            </a:r>
            <a:r>
              <a:rPr lang="sv-SE" sz="800">
                <a:hlinkClick r:id="rId10"/>
              </a:rPr>
              <a:t>https://www.inera.se/utveckling/pagaende-projekt-och-utredningar/ny-losning-for-siths/</a:t>
            </a:r>
            <a:r>
              <a:rPr lang="sv-SE" sz="800"/>
              <a:t>  </a:t>
            </a:r>
            <a:endParaRPr lang="sv-SE" sz="800" i="1"/>
          </a:p>
          <a:p>
            <a:endParaRPr lang="sv-SE"/>
          </a:p>
        </p:txBody>
      </p:sp>
    </p:spTree>
    <p:extLst>
      <p:ext uri="{BB962C8B-B14F-4D97-AF65-F5344CB8AC3E}">
        <p14:creationId xmlns:p14="http://schemas.microsoft.com/office/powerpoint/2010/main" val="3155927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Platshållare för innehåll 27">
            <a:extLst>
              <a:ext uri="{FF2B5EF4-FFF2-40B4-BE49-F238E27FC236}">
                <a16:creationId xmlns:a16="http://schemas.microsoft.com/office/drawing/2014/main" id="{6E02F791-E710-475F-9C8E-A7B33AA90CEF}"/>
              </a:ext>
            </a:extLst>
          </p:cNvPr>
          <p:cNvSpPr>
            <a:spLocks noGrp="1"/>
          </p:cNvSpPr>
          <p:nvPr>
            <p:ph sz="half" idx="1"/>
          </p:nvPr>
        </p:nvSpPr>
        <p:spPr/>
        <p:txBody>
          <a:bodyPr vert="horz" lIns="0" tIns="0" rIns="0" bIns="0" rtlCol="0" anchor="t">
            <a:noAutofit/>
          </a:bodyPr>
          <a:lstStyle/>
          <a:p>
            <a:pPr algn="l"/>
            <a:r>
              <a:rPr lang="sv-SE" sz="1600"/>
              <a:t>Idag loggar man in i </a:t>
            </a:r>
            <a:r>
              <a:rPr lang="sv-SE" sz="1600" err="1"/>
              <a:t>Webcert</a:t>
            </a:r>
            <a:r>
              <a:rPr lang="sv-SE" sz="1600"/>
              <a:t> Integration med sitt SITHS kort via Net </a:t>
            </a:r>
            <a:r>
              <a:rPr lang="sv-SE" sz="1600" err="1"/>
              <a:t>iD</a:t>
            </a:r>
            <a:r>
              <a:rPr lang="sv-SE" sz="1600"/>
              <a:t> eller SITHS Minidriver (dubbelriktad TLS).</a:t>
            </a:r>
          </a:p>
          <a:p>
            <a:pPr algn="l"/>
            <a:r>
              <a:rPr lang="sv-SE" sz="1600"/>
              <a:t>Användaren behöver först logga in i det egna vårdinformationssystemet och sedan välja den funktion som hanteras av </a:t>
            </a:r>
            <a:r>
              <a:rPr lang="sv-SE" sz="1600" err="1"/>
              <a:t>Webcert</a:t>
            </a:r>
            <a:r>
              <a:rPr lang="sv-SE" sz="1600"/>
              <a:t> för att ett uthopp ska ske.</a:t>
            </a:r>
            <a:endParaRPr lang="sv-SE" sz="1600">
              <a:ea typeface="Open Sans"/>
              <a:cs typeface="Open Sans"/>
            </a:endParaRPr>
          </a:p>
          <a:p>
            <a:r>
              <a:rPr lang="sv-SE" sz="1600"/>
              <a:t>I bakgrunden sker en inloggning till </a:t>
            </a:r>
            <a:r>
              <a:rPr lang="sv-SE" sz="1600" err="1"/>
              <a:t>Webcert</a:t>
            </a:r>
            <a:r>
              <a:rPr lang="sv-SE" sz="1600"/>
              <a:t> via så kallad pinkods-SSO. Användaren ser ej detta.</a:t>
            </a:r>
            <a:r>
              <a:rPr lang="sv-SE"/>
              <a:t> </a:t>
            </a:r>
            <a:endParaRPr lang="sv-SE" sz="1600">
              <a:ea typeface="Open Sans"/>
              <a:cs typeface="Open Sans"/>
            </a:endParaRPr>
          </a:p>
          <a:p>
            <a:r>
              <a:rPr lang="sv-SE" sz="1600"/>
              <a:t>Vid godkänd inloggning får användaren välja vårdenhet eller kommer direkt in på den vårdenheten vårdinformationssystemet har skickat med.</a:t>
            </a:r>
            <a:r>
              <a:rPr lang="sv-SE"/>
              <a:t>  </a:t>
            </a:r>
            <a:endParaRPr lang="sv-SE" sz="1600">
              <a:ea typeface="Open Sans"/>
              <a:cs typeface="Open Sans"/>
            </a:endParaRPr>
          </a:p>
          <a:p>
            <a:endParaRPr lang="sv-SE"/>
          </a:p>
        </p:txBody>
      </p:sp>
      <p:sp>
        <p:nvSpPr>
          <p:cNvPr id="4" name="Rubrik 3">
            <a:extLst>
              <a:ext uri="{FF2B5EF4-FFF2-40B4-BE49-F238E27FC236}">
                <a16:creationId xmlns:a16="http://schemas.microsoft.com/office/drawing/2014/main" id="{C3B2DDCC-CC53-48F4-A741-7F489A883219}"/>
              </a:ext>
            </a:extLst>
          </p:cNvPr>
          <p:cNvSpPr>
            <a:spLocks noGrp="1"/>
          </p:cNvSpPr>
          <p:nvPr>
            <p:ph type="title"/>
          </p:nvPr>
        </p:nvSpPr>
        <p:spPr/>
        <p:txBody>
          <a:bodyPr/>
          <a:lstStyle/>
          <a:p>
            <a:r>
              <a:rPr lang="sv-SE"/>
              <a:t>7b. Inloggning i </a:t>
            </a:r>
            <a:r>
              <a:rPr lang="sv-SE" err="1"/>
              <a:t>Webcert</a:t>
            </a:r>
            <a:r>
              <a:rPr lang="sv-SE"/>
              <a:t> Integration - Nuläge</a:t>
            </a:r>
          </a:p>
        </p:txBody>
      </p:sp>
      <p:pic>
        <p:nvPicPr>
          <p:cNvPr id="19" name="Bildobjekt 18">
            <a:extLst>
              <a:ext uri="{FF2B5EF4-FFF2-40B4-BE49-F238E27FC236}">
                <a16:creationId xmlns:a16="http://schemas.microsoft.com/office/drawing/2014/main" id="{99BB9ECC-EADC-4DE3-93D8-CC057215DD3C}"/>
              </a:ext>
            </a:extLst>
          </p:cNvPr>
          <p:cNvPicPr>
            <a:picLocks noChangeAspect="1"/>
          </p:cNvPicPr>
          <p:nvPr/>
        </p:nvPicPr>
        <p:blipFill>
          <a:blip r:embed="rId2"/>
          <a:stretch>
            <a:fillRect/>
          </a:stretch>
        </p:blipFill>
        <p:spPr>
          <a:xfrm>
            <a:off x="7829525" y="2761996"/>
            <a:ext cx="2233729" cy="1296296"/>
          </a:xfrm>
          <a:prstGeom prst="rect">
            <a:avLst/>
          </a:prstGeom>
        </p:spPr>
      </p:pic>
      <p:pic>
        <p:nvPicPr>
          <p:cNvPr id="21" name="Bild 20" descr="Bildskärm med hel fyllning">
            <a:extLst>
              <a:ext uri="{FF2B5EF4-FFF2-40B4-BE49-F238E27FC236}">
                <a16:creationId xmlns:a16="http://schemas.microsoft.com/office/drawing/2014/main" id="{29272C47-9131-4FE4-AD3B-BF29411E550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91679" y="1304819"/>
            <a:ext cx="4677454" cy="4677454"/>
          </a:xfrm>
          <a:prstGeom prst="rect">
            <a:avLst/>
          </a:prstGeom>
        </p:spPr>
      </p:pic>
      <p:sp>
        <p:nvSpPr>
          <p:cNvPr id="23" name="Pil: högerböjd 22">
            <a:extLst>
              <a:ext uri="{FF2B5EF4-FFF2-40B4-BE49-F238E27FC236}">
                <a16:creationId xmlns:a16="http://schemas.microsoft.com/office/drawing/2014/main" id="{1C1ED715-5E68-4ADB-8CC2-CD89AEBBACCD}"/>
              </a:ext>
            </a:extLst>
          </p:cNvPr>
          <p:cNvSpPr/>
          <p:nvPr/>
        </p:nvSpPr>
        <p:spPr>
          <a:xfrm>
            <a:off x="7381749" y="3007759"/>
            <a:ext cx="447775" cy="421241"/>
          </a:xfrm>
          <a:prstGeom prst="curv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err="1">
              <a:solidFill>
                <a:schemeClr val="tx1"/>
              </a:solidFill>
            </a:endParaRPr>
          </a:p>
        </p:txBody>
      </p:sp>
    </p:spTree>
    <p:extLst>
      <p:ext uri="{BB962C8B-B14F-4D97-AF65-F5344CB8AC3E}">
        <p14:creationId xmlns:p14="http://schemas.microsoft.com/office/powerpoint/2010/main" val="2396321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a:extLst>
              <a:ext uri="{FF2B5EF4-FFF2-40B4-BE49-F238E27FC236}">
                <a16:creationId xmlns:a16="http://schemas.microsoft.com/office/drawing/2014/main" id="{288EE5CB-B6B7-7ACF-4D9A-2AD5205B6160}"/>
              </a:ext>
            </a:extLst>
          </p:cNvPr>
          <p:cNvSpPr>
            <a:spLocks noGrp="1"/>
          </p:cNvSpPr>
          <p:nvPr>
            <p:ph sz="half" idx="1"/>
          </p:nvPr>
        </p:nvSpPr>
        <p:spPr>
          <a:xfrm>
            <a:off x="962972" y="1633538"/>
            <a:ext cx="4982633" cy="4494294"/>
          </a:xfrm>
        </p:spPr>
        <p:txBody>
          <a:bodyPr vert="horz" lIns="0" tIns="0" rIns="0" bIns="0" rtlCol="0" anchor="t">
            <a:noAutofit/>
          </a:bodyPr>
          <a:lstStyle/>
          <a:p>
            <a:pPr algn="l"/>
            <a:r>
              <a:rPr lang="sv-SE" sz="1600"/>
              <a:t>När fler inloggningsmetoder aktiveras i </a:t>
            </a:r>
            <a:r>
              <a:rPr lang="sv-SE" sz="1600" err="1"/>
              <a:t>Webcert</a:t>
            </a:r>
            <a:r>
              <a:rPr lang="sv-SE" sz="1600"/>
              <a:t> Integration kommer användaren att presenteras med vyn till höger vid ett uthopp. Användaren kommer tvingas till att välja inloggningsmetod innan hen får komma vidare till </a:t>
            </a:r>
            <a:r>
              <a:rPr lang="sv-SE" sz="1600" err="1"/>
              <a:t>Webcert</a:t>
            </a:r>
            <a:r>
              <a:rPr lang="sv-SE" sz="1600"/>
              <a:t>.</a:t>
            </a:r>
          </a:p>
          <a:p>
            <a:pPr algn="l"/>
            <a:r>
              <a:rPr lang="sv-SE" sz="1600"/>
              <a:t>Vi har därför tagit fram ett förslag på en ny överhoppsparameter som kommer att möjliggöra att ni från vårdinformationssystemet kommer att kunna styra vilka inloggningsmetoder ska vara tillgängliga för användaren vid ett uthopp till </a:t>
            </a:r>
            <a:r>
              <a:rPr lang="sv-SE" sz="1600" err="1"/>
              <a:t>Webcert</a:t>
            </a:r>
            <a:r>
              <a:rPr lang="sv-SE" sz="1600"/>
              <a:t>.</a:t>
            </a:r>
            <a:endParaRPr lang="sv-SE" sz="1600">
              <a:ea typeface="Open Sans"/>
              <a:cs typeface="Open Sans"/>
            </a:endParaRPr>
          </a:p>
          <a:p>
            <a:r>
              <a:rPr lang="sv-SE" b="1" i="1"/>
              <a:t>Är detta förslag något ni tror skulle kunna ge nytta till användaren? </a:t>
            </a:r>
            <a:endParaRPr lang="sv-SE" b="1" i="1">
              <a:ea typeface="Open Sans"/>
              <a:cs typeface="Open Sans"/>
            </a:endParaRPr>
          </a:p>
          <a:p>
            <a:r>
              <a:rPr lang="sv-SE" b="1" i="1"/>
              <a:t>Vilka inloggningsmetoder kommer användas i era vårdinformationssystem? </a:t>
            </a:r>
            <a:r>
              <a:rPr lang="sv-SE" i="1"/>
              <a:t>Meddela oss via</a:t>
            </a:r>
            <a:r>
              <a:rPr lang="sv-SE" b="1" i="1"/>
              <a:t> </a:t>
            </a:r>
            <a:r>
              <a:rPr lang="sv-SE" i="1">
                <a:ea typeface="Open Sans"/>
                <a:cs typeface="Open Sans"/>
                <a:hlinkClick r:id="rId2"/>
              </a:rPr>
              <a:t>intyg@inera.se</a:t>
            </a:r>
            <a:r>
              <a:rPr lang="sv-SE" i="1">
                <a:ea typeface="Open Sans"/>
                <a:cs typeface="Open Sans"/>
              </a:rPr>
              <a:t> </a:t>
            </a:r>
          </a:p>
          <a:p>
            <a:endParaRPr lang="sv-SE" b="1" i="1">
              <a:ea typeface="Open Sans"/>
              <a:cs typeface="Open Sans"/>
            </a:endParaRPr>
          </a:p>
        </p:txBody>
      </p:sp>
      <p:pic>
        <p:nvPicPr>
          <p:cNvPr id="5" name="Platshållare för innehåll 4" descr="Bildskärm med hel fyllning">
            <a:extLst>
              <a:ext uri="{FF2B5EF4-FFF2-40B4-BE49-F238E27FC236}">
                <a16:creationId xmlns:a16="http://schemas.microsoft.com/office/drawing/2014/main" id="{BEDBC82F-B1C6-4C9A-8A9A-E49CA24BFAF6}"/>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p:blipFill>
        <p:spPr>
          <a:xfrm>
            <a:off x="6650611" y="911045"/>
            <a:ext cx="4907816" cy="4907816"/>
          </a:xfrm>
        </p:spPr>
      </p:pic>
      <p:sp>
        <p:nvSpPr>
          <p:cNvPr id="4" name="Rubrik 3">
            <a:extLst>
              <a:ext uri="{FF2B5EF4-FFF2-40B4-BE49-F238E27FC236}">
                <a16:creationId xmlns:a16="http://schemas.microsoft.com/office/drawing/2014/main" id="{D93E3123-8E30-4D72-A3C3-E23D36CDC19E}"/>
              </a:ext>
            </a:extLst>
          </p:cNvPr>
          <p:cNvSpPr>
            <a:spLocks noGrp="1"/>
          </p:cNvSpPr>
          <p:nvPr>
            <p:ph type="title"/>
          </p:nvPr>
        </p:nvSpPr>
        <p:spPr/>
        <p:txBody>
          <a:bodyPr anchor="t">
            <a:normAutofit/>
          </a:bodyPr>
          <a:lstStyle/>
          <a:p>
            <a:pPr>
              <a:lnSpc>
                <a:spcPct val="90000"/>
              </a:lnSpc>
            </a:pPr>
            <a:r>
              <a:rPr lang="sv-SE"/>
              <a:t>7c. Inloggning i </a:t>
            </a:r>
            <a:r>
              <a:rPr lang="sv-SE" err="1"/>
              <a:t>Webcert</a:t>
            </a:r>
            <a:r>
              <a:rPr lang="sv-SE"/>
              <a:t> Integration - Framtid</a:t>
            </a:r>
          </a:p>
        </p:txBody>
      </p:sp>
      <p:pic>
        <p:nvPicPr>
          <p:cNvPr id="7" name="Bildobjekt 6">
            <a:extLst>
              <a:ext uri="{FF2B5EF4-FFF2-40B4-BE49-F238E27FC236}">
                <a16:creationId xmlns:a16="http://schemas.microsoft.com/office/drawing/2014/main" id="{22B42C92-EC83-4DAF-8E3E-E6994B5D3FD1}"/>
              </a:ext>
            </a:extLst>
          </p:cNvPr>
          <p:cNvPicPr>
            <a:picLocks noChangeAspect="1"/>
          </p:cNvPicPr>
          <p:nvPr/>
        </p:nvPicPr>
        <p:blipFill>
          <a:blip r:embed="rId5"/>
          <a:stretch>
            <a:fillRect/>
          </a:stretch>
        </p:blipFill>
        <p:spPr>
          <a:xfrm>
            <a:off x="8098715" y="1947327"/>
            <a:ext cx="1923490" cy="1874659"/>
          </a:xfrm>
          <a:prstGeom prst="rect">
            <a:avLst/>
          </a:prstGeom>
        </p:spPr>
      </p:pic>
      <p:sp>
        <p:nvSpPr>
          <p:cNvPr id="8" name="Pil: högerböjd 7">
            <a:extLst>
              <a:ext uri="{FF2B5EF4-FFF2-40B4-BE49-F238E27FC236}">
                <a16:creationId xmlns:a16="http://schemas.microsoft.com/office/drawing/2014/main" id="{1081E76F-A634-4C81-B716-E18E6D19831E}"/>
              </a:ext>
            </a:extLst>
          </p:cNvPr>
          <p:cNvSpPr/>
          <p:nvPr/>
        </p:nvSpPr>
        <p:spPr>
          <a:xfrm>
            <a:off x="7650940" y="2463415"/>
            <a:ext cx="447775" cy="421241"/>
          </a:xfrm>
          <a:prstGeom prst="curved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err="1">
              <a:solidFill>
                <a:schemeClr val="tx1"/>
              </a:solidFill>
            </a:endParaRPr>
          </a:p>
        </p:txBody>
      </p:sp>
      <p:sp>
        <p:nvSpPr>
          <p:cNvPr id="6" name="textruta 5">
            <a:extLst>
              <a:ext uri="{FF2B5EF4-FFF2-40B4-BE49-F238E27FC236}">
                <a16:creationId xmlns:a16="http://schemas.microsoft.com/office/drawing/2014/main" id="{62837AEB-A7BF-43EE-94E3-08B027F061BB}"/>
              </a:ext>
            </a:extLst>
          </p:cNvPr>
          <p:cNvSpPr txBox="1"/>
          <p:nvPr/>
        </p:nvSpPr>
        <p:spPr>
          <a:xfrm>
            <a:off x="606175" y="6458435"/>
            <a:ext cx="9144000" cy="215444"/>
          </a:xfrm>
          <a:prstGeom prst="rect">
            <a:avLst/>
          </a:prstGeom>
          <a:noFill/>
        </p:spPr>
        <p:txBody>
          <a:bodyPr wrap="square" lIns="0" tIns="0" rIns="0" bIns="0" rtlCol="0">
            <a:spAutoFit/>
          </a:bodyPr>
          <a:lstStyle/>
          <a:p>
            <a:pPr algn="l"/>
            <a:r>
              <a:rPr lang="sv-SE" sz="1400" i="1"/>
              <a:t>På de 3 efterföljande bilderna förtydligas vilka förutsättningar som behövs för respektive inloggningsmetod.</a:t>
            </a:r>
          </a:p>
        </p:txBody>
      </p:sp>
    </p:spTree>
    <p:extLst>
      <p:ext uri="{BB962C8B-B14F-4D97-AF65-F5344CB8AC3E}">
        <p14:creationId xmlns:p14="http://schemas.microsoft.com/office/powerpoint/2010/main" val="397214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ruta 11">
            <a:extLst>
              <a:ext uri="{FF2B5EF4-FFF2-40B4-BE49-F238E27FC236}">
                <a16:creationId xmlns:a16="http://schemas.microsoft.com/office/drawing/2014/main" id="{38C09AB9-220D-4D5E-86E7-C69164941241}"/>
              </a:ext>
            </a:extLst>
          </p:cNvPr>
          <p:cNvSpPr txBox="1"/>
          <p:nvPr/>
        </p:nvSpPr>
        <p:spPr>
          <a:xfrm>
            <a:off x="400692" y="1824038"/>
            <a:ext cx="6195317" cy="4453472"/>
          </a:xfrm>
          <a:prstGeom prst="rect">
            <a:avLst/>
          </a:prstGeom>
        </p:spPr>
        <p:txBody>
          <a:bodyPr vert="horz" lIns="0" tIns="0" rIns="0" bIns="0" rtlCol="0">
            <a:normAutofit/>
          </a:bodyPr>
          <a:lstStyle/>
          <a:p>
            <a:pPr marL="742950" lvl="1" indent="-285750">
              <a:spcBef>
                <a:spcPts val="600"/>
              </a:spcBef>
              <a:buFont typeface="Arial" panose="020B0604020202020204" pitchFamily="34" charset="0"/>
              <a:buChar char="•"/>
            </a:pPr>
            <a:r>
              <a:rPr lang="sv-SE" sz="1600" b="1"/>
              <a:t>SITHS eID för Windows – 2.0 </a:t>
            </a:r>
          </a:p>
          <a:p>
            <a:pPr marL="742950" lvl="1" indent="-285750">
              <a:spcBef>
                <a:spcPts val="600"/>
              </a:spcBef>
              <a:buFont typeface="Arial" panose="020B0604020202020204" pitchFamily="34" charset="0"/>
              <a:buChar char="•"/>
            </a:pPr>
            <a:r>
              <a:rPr lang="sv-SE" sz="1600" b="1"/>
              <a:t>Net </a:t>
            </a:r>
            <a:r>
              <a:rPr lang="sv-SE" sz="1600" b="1" err="1"/>
              <a:t>iD</a:t>
            </a:r>
            <a:endParaRPr lang="sv-SE" sz="1600" b="1"/>
          </a:p>
          <a:p>
            <a:pPr marL="742950" lvl="1" indent="-285750">
              <a:spcBef>
                <a:spcPts val="600"/>
              </a:spcBef>
              <a:buFont typeface="Arial" panose="020B0604020202020204" pitchFamily="34" charset="0"/>
              <a:buChar char="•"/>
            </a:pPr>
            <a:r>
              <a:rPr lang="sv-SE" sz="1600"/>
              <a:t>Pin-SSO via Net </a:t>
            </a:r>
            <a:r>
              <a:rPr lang="sv-SE" sz="1600" err="1"/>
              <a:t>iD</a:t>
            </a:r>
            <a:endParaRPr lang="sv-SE" sz="1600"/>
          </a:p>
          <a:p>
            <a:pPr marL="742950" lvl="1" indent="-285750">
              <a:spcBef>
                <a:spcPts val="600"/>
              </a:spcBef>
              <a:buFont typeface="Arial" panose="020B0604020202020204" pitchFamily="34" charset="0"/>
              <a:buChar char="•"/>
            </a:pPr>
            <a:r>
              <a:rPr lang="sv-SE" sz="1600"/>
              <a:t>Regionen har ett eget avtal för </a:t>
            </a:r>
            <a:r>
              <a:rPr lang="sv-SE" sz="1600" err="1"/>
              <a:t>NetID</a:t>
            </a:r>
            <a:r>
              <a:rPr lang="sv-SE" sz="1600"/>
              <a:t> från och med juni 2023.</a:t>
            </a:r>
          </a:p>
          <a:p>
            <a:pPr marL="742950" lvl="1" indent="-285750">
              <a:spcBef>
                <a:spcPts val="600"/>
              </a:spcBef>
              <a:buFont typeface="Arial" panose="020B0604020202020204" pitchFamily="34" charset="0"/>
              <a:buChar char="•"/>
            </a:pPr>
            <a:r>
              <a:rPr lang="sv-SE" sz="1600"/>
              <a:t>Signering av ett intyg med Net </a:t>
            </a:r>
            <a:r>
              <a:rPr lang="sv-SE" sz="1600" err="1"/>
              <a:t>iD</a:t>
            </a:r>
            <a:r>
              <a:rPr lang="sv-SE" sz="1600"/>
              <a:t> i IE11 och MS </a:t>
            </a:r>
            <a:r>
              <a:rPr lang="sv-SE" sz="1600" err="1"/>
              <a:t>Edge</a:t>
            </a:r>
            <a:r>
              <a:rPr lang="sv-SE" sz="1600"/>
              <a:t> i kompatibilitetsläge är</a:t>
            </a:r>
            <a:r>
              <a:rPr lang="sv-SE" sz="1600" b="1"/>
              <a:t> endast möjligt fram till 30 Juni 2023 i befintlig (</a:t>
            </a:r>
            <a:r>
              <a:rPr lang="sv-SE" sz="1600" b="1" err="1"/>
              <a:t>Angular</a:t>
            </a:r>
            <a:r>
              <a:rPr lang="sv-SE" sz="1600" b="1"/>
              <a:t>) klient.</a:t>
            </a:r>
          </a:p>
          <a:p>
            <a:pPr marL="742950" lvl="1" indent="-285750">
              <a:spcBef>
                <a:spcPts val="600"/>
              </a:spcBef>
              <a:buFont typeface="Arial" panose="020B0604020202020204" pitchFamily="34" charset="0"/>
              <a:buChar char="•"/>
            </a:pPr>
            <a:r>
              <a:rPr lang="sv-SE" sz="1600"/>
              <a:t>För att signera med SITHS eID-</a:t>
            </a:r>
            <a:r>
              <a:rPr lang="sv-SE" sz="1600" err="1"/>
              <a:t>app</a:t>
            </a:r>
            <a:r>
              <a:rPr lang="sv-SE" sz="1600"/>
              <a:t> krävs </a:t>
            </a:r>
            <a:r>
              <a:rPr lang="sv-SE" sz="1600" err="1"/>
              <a:t>Chrome</a:t>
            </a:r>
            <a:r>
              <a:rPr lang="sv-SE" sz="1600"/>
              <a:t> eller MS </a:t>
            </a:r>
            <a:r>
              <a:rPr lang="sv-SE" sz="1600" err="1"/>
              <a:t>Edge</a:t>
            </a:r>
            <a:r>
              <a:rPr lang="sv-SE" sz="1600"/>
              <a:t> </a:t>
            </a:r>
            <a:r>
              <a:rPr lang="sv-SE" sz="1600" err="1"/>
              <a:t>Chromium</a:t>
            </a:r>
            <a:r>
              <a:rPr lang="sv-SE" sz="1600"/>
              <a:t>.</a:t>
            </a:r>
          </a:p>
          <a:p>
            <a:pPr marL="742950" lvl="1" indent="-285750">
              <a:spcBef>
                <a:spcPts val="600"/>
              </a:spcBef>
              <a:buFont typeface="Arial" panose="020B0604020202020204" pitchFamily="34" charset="0"/>
              <a:buChar char="•"/>
            </a:pPr>
            <a:r>
              <a:rPr lang="sv-SE" sz="1600"/>
              <a:t>Kallades tidigare Paket A</a:t>
            </a:r>
          </a:p>
        </p:txBody>
      </p:sp>
      <p:pic>
        <p:nvPicPr>
          <p:cNvPr id="6" name="Bildobjekt 5">
            <a:extLst>
              <a:ext uri="{FF2B5EF4-FFF2-40B4-BE49-F238E27FC236}">
                <a16:creationId xmlns:a16="http://schemas.microsoft.com/office/drawing/2014/main" id="{08805002-9B77-4C53-8A4F-65CE5BB56CB8}"/>
              </a:ext>
            </a:extLst>
          </p:cNvPr>
          <p:cNvPicPr>
            <a:picLocks noChangeAspect="1"/>
          </p:cNvPicPr>
          <p:nvPr/>
        </p:nvPicPr>
        <p:blipFill>
          <a:blip r:embed="rId2"/>
          <a:stretch>
            <a:fillRect/>
          </a:stretch>
        </p:blipFill>
        <p:spPr>
          <a:xfrm>
            <a:off x="6676918" y="2008641"/>
            <a:ext cx="4982633" cy="3213798"/>
          </a:xfrm>
          <a:prstGeom prst="rect">
            <a:avLst/>
          </a:prstGeom>
          <a:noFill/>
        </p:spPr>
      </p:pic>
      <p:sp>
        <p:nvSpPr>
          <p:cNvPr id="2" name="Rubrik 1">
            <a:extLst>
              <a:ext uri="{FF2B5EF4-FFF2-40B4-BE49-F238E27FC236}">
                <a16:creationId xmlns:a16="http://schemas.microsoft.com/office/drawing/2014/main" id="{4DD15D6C-9532-4430-B5EB-9A629511AA70}"/>
              </a:ext>
            </a:extLst>
          </p:cNvPr>
          <p:cNvSpPr>
            <a:spLocks noGrp="1"/>
          </p:cNvSpPr>
          <p:nvPr>
            <p:ph type="title"/>
          </p:nvPr>
        </p:nvSpPr>
        <p:spPr>
          <a:xfrm>
            <a:off x="922867" y="669288"/>
            <a:ext cx="10346267" cy="812286"/>
          </a:xfrm>
        </p:spPr>
        <p:txBody>
          <a:bodyPr vert="horz" lIns="0" tIns="0" rIns="0" bIns="0" rtlCol="0" anchor="t">
            <a:normAutofit/>
          </a:bodyPr>
          <a:lstStyle/>
          <a:p>
            <a:pPr>
              <a:lnSpc>
                <a:spcPct val="90000"/>
              </a:lnSpc>
            </a:pPr>
            <a:r>
              <a:rPr lang="sv-SE" sz="2700"/>
              <a:t>7d. Inloggning med Net </a:t>
            </a:r>
            <a:r>
              <a:rPr lang="sv-SE" sz="2700" err="1"/>
              <a:t>iD</a:t>
            </a:r>
            <a:r>
              <a:rPr lang="sv-SE" sz="2700"/>
              <a:t> (dubbelriktad TLS)</a:t>
            </a:r>
          </a:p>
        </p:txBody>
      </p:sp>
      <p:sp>
        <p:nvSpPr>
          <p:cNvPr id="3" name="Ellips 2">
            <a:extLst>
              <a:ext uri="{FF2B5EF4-FFF2-40B4-BE49-F238E27FC236}">
                <a16:creationId xmlns:a16="http://schemas.microsoft.com/office/drawing/2014/main" id="{F384CBCF-9A3E-42D5-92E8-0B6B1D7FDDBE}"/>
              </a:ext>
            </a:extLst>
          </p:cNvPr>
          <p:cNvSpPr/>
          <p:nvPr/>
        </p:nvSpPr>
        <p:spPr>
          <a:xfrm>
            <a:off x="6852863" y="4161033"/>
            <a:ext cx="4500081" cy="945223"/>
          </a:xfrm>
          <a:prstGeom prst="ellipse">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err="1"/>
          </a:p>
        </p:txBody>
      </p:sp>
    </p:spTree>
    <p:extLst>
      <p:ext uri="{BB962C8B-B14F-4D97-AF65-F5344CB8AC3E}">
        <p14:creationId xmlns:p14="http://schemas.microsoft.com/office/powerpoint/2010/main" val="3041950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ruta 10">
            <a:extLst>
              <a:ext uri="{FF2B5EF4-FFF2-40B4-BE49-F238E27FC236}">
                <a16:creationId xmlns:a16="http://schemas.microsoft.com/office/drawing/2014/main" id="{BBDB1AA7-7C1D-48DA-BB5B-233BDCC30669}"/>
              </a:ext>
            </a:extLst>
          </p:cNvPr>
          <p:cNvSpPr txBox="1"/>
          <p:nvPr/>
        </p:nvSpPr>
        <p:spPr>
          <a:xfrm>
            <a:off x="441789" y="1824037"/>
            <a:ext cx="5844711" cy="4227441"/>
          </a:xfrm>
          <a:prstGeom prst="rect">
            <a:avLst/>
          </a:prstGeom>
        </p:spPr>
        <p:txBody>
          <a:bodyPr vert="horz" lIns="0" tIns="0" rIns="0" bIns="0" rtlCol="0">
            <a:normAutofit/>
          </a:bodyPr>
          <a:lstStyle/>
          <a:p>
            <a:pPr marL="742950" lvl="1" indent="-285750">
              <a:lnSpc>
                <a:spcPct val="110000"/>
              </a:lnSpc>
              <a:spcBef>
                <a:spcPts val="600"/>
              </a:spcBef>
              <a:buFont typeface="Arial" panose="020B0604020202020204" pitchFamily="34" charset="0"/>
              <a:buChar char="•"/>
            </a:pPr>
            <a:r>
              <a:rPr lang="sv-SE" sz="1600" b="1"/>
              <a:t>SITHS eID för Windows - MD - 2.0 </a:t>
            </a:r>
          </a:p>
          <a:p>
            <a:pPr marL="742950" lvl="1" indent="-285750">
              <a:lnSpc>
                <a:spcPct val="110000"/>
              </a:lnSpc>
              <a:spcBef>
                <a:spcPts val="600"/>
              </a:spcBef>
              <a:buFont typeface="Arial" panose="020B0604020202020204" pitchFamily="34" charset="0"/>
              <a:buChar char="•"/>
            </a:pPr>
            <a:r>
              <a:rPr lang="sv-SE" sz="1600"/>
              <a:t>PIN-SSO via SITHS Minidriver för Windows</a:t>
            </a:r>
          </a:p>
          <a:p>
            <a:pPr marL="742950" lvl="1" indent="-285750">
              <a:lnSpc>
                <a:spcPct val="110000"/>
              </a:lnSpc>
              <a:spcBef>
                <a:spcPts val="600"/>
              </a:spcBef>
              <a:buFont typeface="Arial" panose="020B0604020202020204" pitchFamily="34" charset="0"/>
              <a:buChar char="•"/>
            </a:pPr>
            <a:r>
              <a:rPr lang="sv-SE" sz="1600"/>
              <a:t>Förutsätter </a:t>
            </a:r>
            <a:r>
              <a:rPr lang="sv-SE" sz="1600" err="1"/>
              <a:t>Chromium</a:t>
            </a:r>
            <a:r>
              <a:rPr lang="sv-SE" sz="1600"/>
              <a:t> webbläsare för att kunna signera med den nya underskriftslösningen</a:t>
            </a:r>
          </a:p>
          <a:p>
            <a:pPr marL="742950" lvl="1" indent="-285750">
              <a:lnSpc>
                <a:spcPct val="110000"/>
              </a:lnSpc>
              <a:spcBef>
                <a:spcPts val="600"/>
              </a:spcBef>
              <a:buFont typeface="Arial" panose="020B0604020202020204" pitchFamily="34" charset="0"/>
              <a:buChar char="•"/>
            </a:pPr>
            <a:r>
              <a:rPr lang="sv-SE" sz="1600"/>
              <a:t>”Dra kortet” kommer ej att fungera för att loggas ut</a:t>
            </a:r>
          </a:p>
          <a:p>
            <a:pPr marL="742950" lvl="1" indent="-285750">
              <a:lnSpc>
                <a:spcPct val="110000"/>
              </a:lnSpc>
              <a:spcBef>
                <a:spcPts val="600"/>
              </a:spcBef>
              <a:buFont typeface="Arial" panose="020B0604020202020204" pitchFamily="34" charset="0"/>
              <a:buChar char="•"/>
            </a:pPr>
            <a:r>
              <a:rPr lang="sv-SE" sz="1600"/>
              <a:t>Kräver att Net </a:t>
            </a:r>
            <a:r>
              <a:rPr lang="sv-SE" sz="1600" err="1"/>
              <a:t>iD</a:t>
            </a:r>
            <a:r>
              <a:rPr lang="sv-SE" sz="1600"/>
              <a:t> </a:t>
            </a:r>
            <a:r>
              <a:rPr lang="sv-SE" sz="1600" err="1"/>
              <a:t>avinstalleras</a:t>
            </a:r>
            <a:r>
              <a:rPr lang="sv-SE" sz="1600"/>
              <a:t> innan SITHS eID kan installeras.</a:t>
            </a:r>
          </a:p>
          <a:p>
            <a:pPr marL="742950" lvl="1" indent="-285750">
              <a:lnSpc>
                <a:spcPct val="110000"/>
              </a:lnSpc>
              <a:spcBef>
                <a:spcPts val="600"/>
              </a:spcBef>
              <a:buFont typeface="Arial" panose="020B0604020202020204" pitchFamily="34" charset="0"/>
              <a:buChar char="•"/>
            </a:pPr>
            <a:r>
              <a:rPr lang="sv-SE" sz="1600"/>
              <a:t>Kallades tidigare Paket B</a:t>
            </a:r>
          </a:p>
        </p:txBody>
      </p:sp>
      <p:pic>
        <p:nvPicPr>
          <p:cNvPr id="6" name="Bildobjekt 5" descr="En bild som visar text&#10;&#10;Automatiskt genererad beskrivning">
            <a:extLst>
              <a:ext uri="{FF2B5EF4-FFF2-40B4-BE49-F238E27FC236}">
                <a16:creationId xmlns:a16="http://schemas.microsoft.com/office/drawing/2014/main" id="{F1A0A559-CFCB-4A80-BFFC-545DF930D045}"/>
              </a:ext>
            </a:extLst>
          </p:cNvPr>
          <p:cNvPicPr>
            <a:picLocks noChangeAspect="1"/>
          </p:cNvPicPr>
          <p:nvPr/>
        </p:nvPicPr>
        <p:blipFill>
          <a:blip r:embed="rId3"/>
          <a:stretch>
            <a:fillRect/>
          </a:stretch>
        </p:blipFill>
        <p:spPr>
          <a:xfrm>
            <a:off x="6533080" y="1977819"/>
            <a:ext cx="4982633" cy="3213798"/>
          </a:xfrm>
          <a:prstGeom prst="rect">
            <a:avLst/>
          </a:prstGeom>
          <a:noFill/>
        </p:spPr>
      </p:pic>
      <p:sp>
        <p:nvSpPr>
          <p:cNvPr id="2" name="Rubrik 1">
            <a:extLst>
              <a:ext uri="{FF2B5EF4-FFF2-40B4-BE49-F238E27FC236}">
                <a16:creationId xmlns:a16="http://schemas.microsoft.com/office/drawing/2014/main" id="{4DD15D6C-9532-4430-B5EB-9A629511AA70}"/>
              </a:ext>
            </a:extLst>
          </p:cNvPr>
          <p:cNvSpPr>
            <a:spLocks noGrp="1"/>
          </p:cNvSpPr>
          <p:nvPr>
            <p:ph type="title"/>
          </p:nvPr>
        </p:nvSpPr>
        <p:spPr>
          <a:xfrm>
            <a:off x="922867" y="669288"/>
            <a:ext cx="10346267" cy="812286"/>
          </a:xfrm>
        </p:spPr>
        <p:txBody>
          <a:bodyPr vert="horz" lIns="0" tIns="0" rIns="0" bIns="0" rtlCol="0" anchor="t">
            <a:normAutofit/>
          </a:bodyPr>
          <a:lstStyle/>
          <a:p>
            <a:pPr>
              <a:lnSpc>
                <a:spcPct val="90000"/>
              </a:lnSpc>
            </a:pPr>
            <a:r>
              <a:rPr lang="sv-SE" sz="2700"/>
              <a:t>7e. Inloggning med SITHS Minidriver (dubbelriktad TLS) </a:t>
            </a:r>
          </a:p>
        </p:txBody>
      </p:sp>
      <p:sp>
        <p:nvSpPr>
          <p:cNvPr id="9" name="Ellips 8">
            <a:extLst>
              <a:ext uri="{FF2B5EF4-FFF2-40B4-BE49-F238E27FC236}">
                <a16:creationId xmlns:a16="http://schemas.microsoft.com/office/drawing/2014/main" id="{C17EFF58-C755-4870-8C42-498A70955562}"/>
              </a:ext>
            </a:extLst>
          </p:cNvPr>
          <p:cNvSpPr/>
          <p:nvPr/>
        </p:nvSpPr>
        <p:spPr>
          <a:xfrm>
            <a:off x="6852863" y="4161033"/>
            <a:ext cx="4500081" cy="945223"/>
          </a:xfrm>
          <a:prstGeom prst="ellipse">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err="1"/>
          </a:p>
        </p:txBody>
      </p:sp>
    </p:spTree>
    <p:extLst>
      <p:ext uri="{BB962C8B-B14F-4D97-AF65-F5344CB8AC3E}">
        <p14:creationId xmlns:p14="http://schemas.microsoft.com/office/powerpoint/2010/main" val="3209066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C894337F-D1B0-4E08-B2EB-52BCD19EEEF6}"/>
              </a:ext>
            </a:extLst>
          </p:cNvPr>
          <p:cNvSpPr txBox="1"/>
          <p:nvPr/>
        </p:nvSpPr>
        <p:spPr>
          <a:xfrm>
            <a:off x="922867" y="1824038"/>
            <a:ext cx="5447111" cy="4364674"/>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vert="horz" lIns="0" tIns="0" rIns="0" bIns="0" rtlCol="0" anchor="t">
            <a:normAutofit/>
          </a:bodyPr>
          <a:lstStyle/>
          <a:p>
            <a:pPr marL="285750" indent="-285750">
              <a:spcBef>
                <a:spcPts val="600"/>
              </a:spcBef>
              <a:buFont typeface="Arial" panose="020B0604020202020204" pitchFamily="34" charset="0"/>
              <a:buChar char="•"/>
            </a:pPr>
            <a:r>
              <a:rPr lang="sv-SE" sz="1600" b="1">
                <a:solidFill>
                  <a:schemeClr val="tx1"/>
                </a:solidFill>
              </a:rPr>
              <a:t>SITHS eID för Windows - 2.0 </a:t>
            </a:r>
          </a:p>
          <a:p>
            <a:pPr marL="285750" indent="-285750">
              <a:spcBef>
                <a:spcPts val="600"/>
              </a:spcBef>
              <a:buFont typeface="Arial" panose="020B0604020202020204" pitchFamily="34" charset="0"/>
              <a:buChar char="•"/>
            </a:pPr>
            <a:r>
              <a:rPr lang="sv-SE" sz="1600" b="1">
                <a:solidFill>
                  <a:schemeClr val="tx1"/>
                </a:solidFill>
              </a:rPr>
              <a:t>SITHS eID Mobilklient</a:t>
            </a:r>
            <a:endParaRPr lang="sv-SE" sz="1600" b="1">
              <a:solidFill>
                <a:schemeClr val="tx1"/>
              </a:solidFill>
              <a:ea typeface="Open Sans"/>
              <a:cs typeface="Open Sans"/>
            </a:endParaRPr>
          </a:p>
          <a:p>
            <a:pPr marL="285750" indent="-285750">
              <a:spcBef>
                <a:spcPts val="600"/>
              </a:spcBef>
              <a:buFont typeface="Arial" panose="020B0604020202020204" pitchFamily="34" charset="0"/>
              <a:buChar char="•"/>
            </a:pPr>
            <a:r>
              <a:rPr lang="sv-SE" sz="1600">
                <a:solidFill>
                  <a:schemeClr val="tx1"/>
                </a:solidFill>
              </a:rPr>
              <a:t>Förutsätter </a:t>
            </a:r>
            <a:r>
              <a:rPr lang="sv-SE" sz="1600" err="1">
                <a:solidFill>
                  <a:schemeClr val="tx1"/>
                </a:solidFill>
              </a:rPr>
              <a:t>Chromium</a:t>
            </a:r>
            <a:r>
              <a:rPr lang="sv-SE" sz="1600">
                <a:solidFill>
                  <a:schemeClr val="tx1"/>
                </a:solidFill>
              </a:rPr>
              <a:t> webbläsare för att kunna signera med den nya underskriftslösningen</a:t>
            </a:r>
            <a:endParaRPr lang="sv-SE" sz="1600">
              <a:solidFill>
                <a:schemeClr val="tx1"/>
              </a:solidFill>
              <a:ea typeface="Open Sans"/>
              <a:cs typeface="Open Sans"/>
            </a:endParaRPr>
          </a:p>
          <a:p>
            <a:pPr marL="285750" indent="-285750">
              <a:spcBef>
                <a:spcPts val="600"/>
              </a:spcBef>
              <a:buFont typeface="Arial" panose="020B0604020202020204" pitchFamily="34" charset="0"/>
              <a:buChar char="•"/>
            </a:pPr>
            <a:r>
              <a:rPr lang="sv-SE" sz="1600">
                <a:solidFill>
                  <a:schemeClr val="tx1"/>
                </a:solidFill>
              </a:rPr>
              <a:t>PIN-SSO kommer ej att fungera – innebär att man måste knappa in pinkoden på nytt</a:t>
            </a:r>
            <a:endParaRPr lang="sv-SE" sz="1600">
              <a:solidFill>
                <a:schemeClr val="tx1"/>
              </a:solidFill>
              <a:ea typeface="Open Sans"/>
              <a:cs typeface="Open Sans"/>
            </a:endParaRPr>
          </a:p>
          <a:p>
            <a:pPr marL="285750" indent="-285750">
              <a:spcBef>
                <a:spcPts val="600"/>
              </a:spcBef>
              <a:buFont typeface="Arial" panose="020B0604020202020204" pitchFamily="34" charset="0"/>
              <a:buChar char="•"/>
            </a:pPr>
            <a:r>
              <a:rPr lang="sv-SE" sz="1600">
                <a:solidFill>
                  <a:schemeClr val="tx1"/>
                </a:solidFill>
              </a:rPr>
              <a:t>SSO </a:t>
            </a:r>
            <a:r>
              <a:rPr lang="sv-SE" sz="1600" u="sng">
                <a:solidFill>
                  <a:schemeClr val="tx1"/>
                </a:solidFill>
              </a:rPr>
              <a:t>endast </a:t>
            </a:r>
            <a:r>
              <a:rPr lang="sv-SE" sz="1600">
                <a:solidFill>
                  <a:schemeClr val="tx1"/>
                </a:solidFill>
              </a:rPr>
              <a:t>om man använder </a:t>
            </a:r>
            <a:r>
              <a:rPr lang="sv-SE" sz="1600" err="1">
                <a:solidFill>
                  <a:schemeClr val="tx1"/>
                </a:solidFill>
              </a:rPr>
              <a:t>Ineras</a:t>
            </a:r>
            <a:r>
              <a:rPr lang="sv-SE" sz="1600">
                <a:solidFill>
                  <a:schemeClr val="tx1"/>
                </a:solidFill>
              </a:rPr>
              <a:t> </a:t>
            </a:r>
            <a:r>
              <a:rPr lang="sv-SE" sz="1600" err="1">
                <a:solidFill>
                  <a:schemeClr val="tx1"/>
                </a:solidFill>
              </a:rPr>
              <a:t>IdP</a:t>
            </a:r>
            <a:r>
              <a:rPr lang="sv-SE" sz="1600">
                <a:solidFill>
                  <a:schemeClr val="tx1"/>
                </a:solidFill>
              </a:rPr>
              <a:t> för inloggning och fortsätter i samma webbläsare som journalsystemet</a:t>
            </a:r>
            <a:endParaRPr lang="sv-SE" sz="1600">
              <a:solidFill>
                <a:schemeClr val="tx1"/>
              </a:solidFill>
              <a:ea typeface="Open Sans"/>
              <a:cs typeface="Open Sans"/>
            </a:endParaRPr>
          </a:p>
          <a:p>
            <a:pPr>
              <a:spcBef>
                <a:spcPts val="600"/>
              </a:spcBef>
            </a:pPr>
            <a:endParaRPr lang="sv-SE" sz="1600">
              <a:solidFill>
                <a:schemeClr val="tx1"/>
              </a:solidFill>
            </a:endParaRPr>
          </a:p>
        </p:txBody>
      </p:sp>
      <p:pic>
        <p:nvPicPr>
          <p:cNvPr id="6" name="Bildobjekt 5" descr="En bild som visar text&#10;&#10;Automatiskt genererad beskrivning">
            <a:extLst>
              <a:ext uri="{FF2B5EF4-FFF2-40B4-BE49-F238E27FC236}">
                <a16:creationId xmlns:a16="http://schemas.microsoft.com/office/drawing/2014/main" id="{01802378-8530-4B9C-8FC0-0D6E3A655095}"/>
              </a:ext>
            </a:extLst>
          </p:cNvPr>
          <p:cNvPicPr>
            <a:picLocks noChangeAspect="1"/>
          </p:cNvPicPr>
          <p:nvPr/>
        </p:nvPicPr>
        <p:blipFill>
          <a:blip r:embed="rId2"/>
          <a:stretch>
            <a:fillRect/>
          </a:stretch>
        </p:blipFill>
        <p:spPr>
          <a:xfrm>
            <a:off x="6611586" y="1965961"/>
            <a:ext cx="4982633" cy="3213798"/>
          </a:xfrm>
          <a:prstGeom prst="rect">
            <a:avLst/>
          </a:prstGeom>
          <a:noFill/>
        </p:spPr>
      </p:pic>
      <p:sp>
        <p:nvSpPr>
          <p:cNvPr id="2" name="Rubrik 1">
            <a:extLst>
              <a:ext uri="{FF2B5EF4-FFF2-40B4-BE49-F238E27FC236}">
                <a16:creationId xmlns:a16="http://schemas.microsoft.com/office/drawing/2014/main" id="{37E1032E-166A-446A-BEFA-2E5A3001D9B6}"/>
              </a:ext>
            </a:extLst>
          </p:cNvPr>
          <p:cNvSpPr>
            <a:spLocks noGrp="1"/>
          </p:cNvSpPr>
          <p:nvPr>
            <p:ph type="title"/>
          </p:nvPr>
        </p:nvSpPr>
        <p:spPr>
          <a:xfrm>
            <a:off x="922867" y="669288"/>
            <a:ext cx="10346267" cy="812286"/>
          </a:xfrm>
        </p:spPr>
        <p:txBody>
          <a:bodyPr vert="horz" lIns="0" tIns="0" rIns="0" bIns="0" rtlCol="0" anchor="t">
            <a:normAutofit fontScale="90000"/>
          </a:bodyPr>
          <a:lstStyle/>
          <a:p>
            <a:r>
              <a:rPr lang="sv-SE"/>
              <a:t>7f. Inloggning med SITHS eID-</a:t>
            </a:r>
            <a:r>
              <a:rPr lang="sv-SE" err="1"/>
              <a:t>appen</a:t>
            </a:r>
            <a:r>
              <a:rPr lang="sv-SE"/>
              <a:t> på denna enhet / annan enhet (Mobilt SITHS)</a:t>
            </a:r>
          </a:p>
        </p:txBody>
      </p:sp>
      <p:sp>
        <p:nvSpPr>
          <p:cNvPr id="7" name="Ellips 6">
            <a:extLst>
              <a:ext uri="{FF2B5EF4-FFF2-40B4-BE49-F238E27FC236}">
                <a16:creationId xmlns:a16="http://schemas.microsoft.com/office/drawing/2014/main" id="{A6073949-86F6-4CB8-95C5-A1A7D877D4B3}"/>
              </a:ext>
            </a:extLst>
          </p:cNvPr>
          <p:cNvSpPr/>
          <p:nvPr/>
        </p:nvSpPr>
        <p:spPr>
          <a:xfrm>
            <a:off x="6769052" y="3482426"/>
            <a:ext cx="4500081" cy="624155"/>
          </a:xfrm>
          <a:prstGeom prst="ellipse">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err="1"/>
          </a:p>
        </p:txBody>
      </p:sp>
      <p:sp>
        <p:nvSpPr>
          <p:cNvPr id="8" name="Ellips 7">
            <a:extLst>
              <a:ext uri="{FF2B5EF4-FFF2-40B4-BE49-F238E27FC236}">
                <a16:creationId xmlns:a16="http://schemas.microsoft.com/office/drawing/2014/main" id="{7F2C0B20-541E-4BA6-96C8-5616705CF195}"/>
              </a:ext>
            </a:extLst>
          </p:cNvPr>
          <p:cNvSpPr/>
          <p:nvPr/>
        </p:nvSpPr>
        <p:spPr>
          <a:xfrm>
            <a:off x="6852863" y="2751420"/>
            <a:ext cx="4500081" cy="624155"/>
          </a:xfrm>
          <a:prstGeom prst="ellipse">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err="1"/>
          </a:p>
        </p:txBody>
      </p:sp>
    </p:spTree>
    <p:extLst>
      <p:ext uri="{BB962C8B-B14F-4D97-AF65-F5344CB8AC3E}">
        <p14:creationId xmlns:p14="http://schemas.microsoft.com/office/powerpoint/2010/main" val="1672815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7C68D6-7740-49CD-A4FF-FD9BE9653458}"/>
              </a:ext>
            </a:extLst>
          </p:cNvPr>
          <p:cNvSpPr>
            <a:spLocks noGrp="1"/>
          </p:cNvSpPr>
          <p:nvPr>
            <p:ph type="title"/>
          </p:nvPr>
        </p:nvSpPr>
        <p:spPr/>
        <p:txBody>
          <a:bodyPr/>
          <a:lstStyle/>
          <a:p>
            <a:r>
              <a:rPr lang="sv-SE"/>
              <a:t>7g. Information från SITHS</a:t>
            </a:r>
            <a:endParaRPr lang="sv-SE">
              <a:solidFill>
                <a:srgbClr val="FF0000"/>
              </a:solidFill>
              <a:ea typeface="Open Sans Bold"/>
              <a:cs typeface="Open Sans Bold"/>
            </a:endParaRPr>
          </a:p>
        </p:txBody>
      </p:sp>
      <p:sp>
        <p:nvSpPr>
          <p:cNvPr id="4" name="Platshållare för innehåll 1">
            <a:extLst>
              <a:ext uri="{FF2B5EF4-FFF2-40B4-BE49-F238E27FC236}">
                <a16:creationId xmlns:a16="http://schemas.microsoft.com/office/drawing/2014/main" id="{C4665411-CB13-46E7-B41C-E351476DC5C3}"/>
              </a:ext>
            </a:extLst>
          </p:cNvPr>
          <p:cNvSpPr txBox="1">
            <a:spLocks/>
          </p:cNvSpPr>
          <p:nvPr/>
        </p:nvSpPr>
        <p:spPr>
          <a:xfrm>
            <a:off x="852756" y="1795409"/>
            <a:ext cx="10058400" cy="4711669"/>
          </a:xfrm>
          <a:prstGeom prst="rect">
            <a:avLst/>
          </a:prstGeom>
          <a:ln>
            <a:solidFill>
              <a:schemeClr val="accent1"/>
            </a:solidFill>
          </a:ln>
        </p:spPr>
        <p:txBody>
          <a:bodyPr vert="horz" lIns="91440" tIns="45720" rIns="91440" bIns="45720" rtlCol="0" anchor="t">
            <a:normAutofit/>
          </a:bodyPr>
          <a:lstStyle>
            <a:lvl1pPr marL="223200" indent="-223200" algn="l" defTabSz="914400" rtl="0" eaLnBrk="1" latinLnBrk="0" hangingPunct="1">
              <a:lnSpc>
                <a:spcPct val="120000"/>
              </a:lnSpc>
              <a:spcBef>
                <a:spcPts val="1000"/>
              </a:spcBef>
              <a:buClr>
                <a:srgbClr val="01A5A3"/>
              </a:buClr>
              <a:buSzPct val="100000"/>
              <a:buFont typeface="Arial" charset="0"/>
              <a:buChar char="•"/>
              <a:defRPr sz="2200" kern="1200">
                <a:solidFill>
                  <a:srgbClr val="33302F"/>
                </a:solidFill>
                <a:latin typeface="Open Sans" charset="0"/>
                <a:ea typeface="Open Sans" charset="0"/>
                <a:cs typeface="Open Sans" charset="0"/>
              </a:defRPr>
            </a:lvl1pPr>
            <a:lvl2pPr marL="468000" indent="-223200" algn="l" defTabSz="914400" rtl="0" eaLnBrk="1" latinLnBrk="0" hangingPunct="1">
              <a:lnSpc>
                <a:spcPct val="120000"/>
              </a:lnSpc>
              <a:spcBef>
                <a:spcPts val="500"/>
              </a:spcBef>
              <a:buClr>
                <a:srgbClr val="01A5A3"/>
              </a:buClr>
              <a:buSzPct val="100000"/>
              <a:buFont typeface=".AppleSystemUIFont" charset="-120"/>
              <a:buChar char="-"/>
              <a:defRPr sz="2000" kern="1200">
                <a:solidFill>
                  <a:srgbClr val="33302F"/>
                </a:solidFill>
                <a:latin typeface="Open Sans" charset="0"/>
                <a:ea typeface="Open Sans" charset="0"/>
                <a:cs typeface="Open Sans" charset="0"/>
              </a:defRPr>
            </a:lvl2pPr>
            <a:lvl3pPr marL="720000" indent="-223200" algn="l" defTabSz="914400" rtl="0" eaLnBrk="1" latinLnBrk="0" hangingPunct="1">
              <a:lnSpc>
                <a:spcPct val="120000"/>
              </a:lnSpc>
              <a:spcBef>
                <a:spcPts val="500"/>
              </a:spcBef>
              <a:buClr>
                <a:srgbClr val="01A5A3"/>
              </a:buClr>
              <a:buSzPct val="100000"/>
              <a:buFont typeface=".AppleSystemUIFont" charset="-120"/>
              <a:buChar char="-"/>
              <a:defRPr sz="1800" kern="1200">
                <a:solidFill>
                  <a:srgbClr val="33302F"/>
                </a:solidFill>
                <a:latin typeface="Open Sans" charset="0"/>
                <a:ea typeface="Open Sans" charset="0"/>
                <a:cs typeface="Open Sans" charset="0"/>
              </a:defRPr>
            </a:lvl3pPr>
            <a:lvl4pPr marL="907200" indent="-171450" algn="l" defTabSz="914400" rtl="0" eaLnBrk="1" latinLnBrk="0" hangingPunct="1">
              <a:lnSpc>
                <a:spcPct val="120000"/>
              </a:lnSpc>
              <a:spcBef>
                <a:spcPts val="500"/>
              </a:spcBef>
              <a:buClr>
                <a:srgbClr val="01A5A3"/>
              </a:buClr>
              <a:buSzPct val="100000"/>
              <a:buFont typeface=".AppleSystemUIFont" charset="-120"/>
              <a:buChar char="-"/>
              <a:defRPr sz="1600" kern="1200">
                <a:solidFill>
                  <a:srgbClr val="33302F"/>
                </a:solidFill>
                <a:latin typeface="Open Sans" charset="0"/>
                <a:ea typeface="Open Sans" charset="0"/>
                <a:cs typeface="Open Sans" charset="0"/>
              </a:defRPr>
            </a:lvl4pPr>
            <a:lvl5pPr marL="1098000" indent="-171450" algn="l" defTabSz="914400" rtl="0" eaLnBrk="1" latinLnBrk="0" hangingPunct="1">
              <a:lnSpc>
                <a:spcPct val="120000"/>
              </a:lnSpc>
              <a:spcBef>
                <a:spcPts val="500"/>
              </a:spcBef>
              <a:buClr>
                <a:srgbClr val="01A5A3"/>
              </a:buClr>
              <a:buSzPct val="100000"/>
              <a:buFont typeface=".AppleSystemUIFont" charset="-120"/>
              <a:buChar char="-"/>
              <a:defRPr sz="1400" kern="1200">
                <a:solidFill>
                  <a:srgbClr val="33302F"/>
                </a:solidFill>
                <a:latin typeface="Open Sans" charset="0"/>
                <a:ea typeface="Open Sans" charset="0"/>
                <a:cs typeface="Open San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sv-SE" sz="2000" b="1">
                <a:solidFill>
                  <a:schemeClr val="tx1"/>
                </a:solidFill>
                <a:latin typeface="Open Sans"/>
                <a:ea typeface="Open Sans"/>
                <a:cs typeface="Open Sans"/>
              </a:rPr>
              <a:t>Nya SITHS eID-kort börjar utfärdas i maj:</a:t>
            </a:r>
            <a:r>
              <a:rPr lang="sv-SE" sz="2000">
                <a:solidFill>
                  <a:schemeClr val="tx1"/>
                </a:solidFill>
                <a:latin typeface="Open Sans"/>
                <a:ea typeface="Open Sans"/>
                <a:cs typeface="Open Sans"/>
              </a:rPr>
              <a:t> kommer inte innehålla signeringscertifikat utan det måste hämtas ner.</a:t>
            </a:r>
          </a:p>
          <a:p>
            <a:pPr marL="0" indent="0">
              <a:buNone/>
            </a:pPr>
            <a:endParaRPr lang="sv-SE" sz="1600">
              <a:solidFill>
                <a:schemeClr val="tx1"/>
              </a:solidFill>
              <a:latin typeface="Open Sans"/>
              <a:ea typeface="Open Sans"/>
              <a:cs typeface="Open Sans"/>
            </a:endParaRPr>
          </a:p>
          <a:p>
            <a:pPr marL="0" indent="0">
              <a:buNone/>
            </a:pPr>
            <a:r>
              <a:rPr lang="sv-SE" sz="1600">
                <a:solidFill>
                  <a:schemeClr val="tx1"/>
                </a:solidFill>
                <a:latin typeface="Open Sans"/>
                <a:ea typeface="Open Sans"/>
                <a:cs typeface="Open Sans"/>
              </a:rPr>
              <a:t>För mer information se:</a:t>
            </a:r>
            <a:r>
              <a:rPr lang="sv-SE" sz="1600">
                <a:solidFill>
                  <a:srgbClr val="FF0000"/>
                </a:solidFill>
                <a:latin typeface="Open Sans"/>
                <a:ea typeface="Open Sans"/>
                <a:cs typeface="Open Sans"/>
              </a:rPr>
              <a:t> </a:t>
            </a:r>
            <a:r>
              <a:rPr lang="sv-SE" sz="1600">
                <a:solidFill>
                  <a:srgbClr val="FF0000"/>
                </a:solidFill>
                <a:latin typeface="Open Sans"/>
                <a:ea typeface="Open Sans"/>
                <a:cs typeface="Open Sans"/>
                <a:hlinkClick r:id="rId2"/>
              </a:rPr>
              <a:t>https://inera.atlassian.net/wiki/spaces/IAM/pages/2583134900/SITHS+eID+Portal#F%C3%B6r%C3%A4ndringar-f%C3%B6r-Elektronisk-underskrift-och-Underskriftscertifikat</a:t>
            </a:r>
            <a:r>
              <a:rPr lang="sv-SE" sz="1600">
                <a:solidFill>
                  <a:srgbClr val="FF0000"/>
                </a:solidFill>
                <a:latin typeface="Open Sans"/>
                <a:ea typeface="Open Sans"/>
                <a:cs typeface="Open Sans"/>
              </a:rPr>
              <a:t> </a:t>
            </a:r>
          </a:p>
          <a:p>
            <a:pPr marL="285750" lvl="1" indent="-285750"/>
            <a:endParaRPr lang="sv-SE" sz="1800">
              <a:solidFill>
                <a:srgbClr val="1B1B1B"/>
              </a:solidFill>
              <a:latin typeface="+mn-lt"/>
              <a:ea typeface="+mn-ea"/>
              <a:cs typeface="Calibri"/>
            </a:endParaRPr>
          </a:p>
          <a:p>
            <a:pPr marL="467995" lvl="1" indent="-222885"/>
            <a:endParaRPr lang="sv-SE"/>
          </a:p>
        </p:txBody>
      </p:sp>
    </p:spTree>
    <p:extLst>
      <p:ext uri="{BB962C8B-B14F-4D97-AF65-F5344CB8AC3E}">
        <p14:creationId xmlns:p14="http://schemas.microsoft.com/office/powerpoint/2010/main" val="823022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3B5070-65C8-4435-99CC-87D99ECC8FD4}"/>
              </a:ext>
            </a:extLst>
          </p:cNvPr>
          <p:cNvSpPr>
            <a:spLocks noGrp="1"/>
          </p:cNvSpPr>
          <p:nvPr>
            <p:ph type="title"/>
          </p:nvPr>
        </p:nvSpPr>
        <p:spPr/>
        <p:txBody>
          <a:bodyPr/>
          <a:lstStyle/>
          <a:p>
            <a:r>
              <a:rPr lang="sv-SE"/>
              <a:t>7h. Signering i </a:t>
            </a:r>
            <a:r>
              <a:rPr lang="sv-SE" err="1"/>
              <a:t>Chrome</a:t>
            </a:r>
            <a:r>
              <a:rPr lang="sv-SE"/>
              <a:t> och </a:t>
            </a:r>
            <a:r>
              <a:rPr lang="sv-SE" err="1"/>
              <a:t>Edge</a:t>
            </a:r>
            <a:r>
              <a:rPr lang="sv-SE"/>
              <a:t> </a:t>
            </a:r>
            <a:r>
              <a:rPr lang="sv-SE" err="1"/>
              <a:t>Chromium</a:t>
            </a:r>
            <a:r>
              <a:rPr lang="sv-SE"/>
              <a:t> - </a:t>
            </a:r>
            <a:br>
              <a:rPr lang="sv-SE"/>
            </a:br>
            <a:r>
              <a:rPr lang="sv-SE"/>
              <a:t>med hjälp av nya Underskriftslösningen</a:t>
            </a:r>
          </a:p>
        </p:txBody>
      </p:sp>
      <p:sp>
        <p:nvSpPr>
          <p:cNvPr id="4" name="Platshållare för innehåll 2">
            <a:extLst>
              <a:ext uri="{FF2B5EF4-FFF2-40B4-BE49-F238E27FC236}">
                <a16:creationId xmlns:a16="http://schemas.microsoft.com/office/drawing/2014/main" id="{F2657865-03E0-4A5D-96A7-174F6C9A14ED}"/>
              </a:ext>
            </a:extLst>
          </p:cNvPr>
          <p:cNvSpPr txBox="1">
            <a:spLocks/>
          </p:cNvSpPr>
          <p:nvPr/>
        </p:nvSpPr>
        <p:spPr>
          <a:xfrm>
            <a:off x="551255" y="1917199"/>
            <a:ext cx="6899750" cy="4561626"/>
          </a:xfrm>
          <a:prstGeom prst="rect">
            <a:avLst/>
          </a:prstGeom>
        </p:spPr>
        <p:txBody>
          <a:bodyPr vert="horz" lIns="91440" tIns="45720" rIns="91440" bIns="45720" rtlCol="0" anchor="t">
            <a:normAutofit/>
          </a:bodyPr>
          <a:lstStyle>
            <a:defPPr>
              <a:defRPr lang="sv-SE"/>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530860" indent="-285750" algn="l">
              <a:buFont typeface="Arial" panose="020B0604020202020204" pitchFamily="34" charset="0"/>
              <a:buChar char="•"/>
            </a:pPr>
            <a:r>
              <a:rPr lang="sv-SE" sz="1600">
                <a:solidFill>
                  <a:schemeClr val="tx1">
                    <a:lumMod val="50000"/>
                  </a:schemeClr>
                </a:solidFill>
                <a:ea typeface="Open Sans"/>
                <a:cs typeface="Open Sans"/>
              </a:rPr>
              <a:t>Alla Leverantörsgrupper och pilotregioner har utfört tester</a:t>
            </a:r>
          </a:p>
          <a:p>
            <a:pPr marL="530860" indent="-285750" algn="l">
              <a:buFont typeface="Arial" panose="020B0604020202020204" pitchFamily="34" charset="0"/>
              <a:buChar char="•"/>
            </a:pPr>
            <a:endParaRPr lang="sv-SE" sz="1600">
              <a:solidFill>
                <a:schemeClr val="tx1">
                  <a:lumMod val="50000"/>
                </a:schemeClr>
              </a:solidFill>
              <a:ea typeface="Open Sans"/>
              <a:cs typeface="Open Sans"/>
            </a:endParaRPr>
          </a:p>
          <a:p>
            <a:pPr marL="530860" indent="-285750" algn="l">
              <a:buFont typeface="Arial" panose="020B0604020202020204" pitchFamily="34" charset="0"/>
              <a:buChar char="•"/>
            </a:pPr>
            <a:r>
              <a:rPr lang="sv-SE" sz="1600" b="1">
                <a:solidFill>
                  <a:schemeClr val="tx1">
                    <a:lumMod val="50000"/>
                  </a:schemeClr>
                </a:solidFill>
                <a:ea typeface="Open Sans"/>
                <a:cs typeface="Open Sans"/>
              </a:rPr>
              <a:t>OBS! </a:t>
            </a:r>
            <a:r>
              <a:rPr lang="sv-SE" sz="1600">
                <a:solidFill>
                  <a:schemeClr val="tx1">
                    <a:lumMod val="50000"/>
                  </a:schemeClr>
                </a:solidFill>
                <a:ea typeface="Open Sans"/>
                <a:cs typeface="Open Sans"/>
              </a:rPr>
              <a:t>SITHS </a:t>
            </a:r>
            <a:r>
              <a:rPr lang="sv-SE" sz="1600" err="1">
                <a:solidFill>
                  <a:schemeClr val="tx1">
                    <a:lumMod val="50000"/>
                  </a:schemeClr>
                </a:solidFill>
                <a:ea typeface="Open Sans"/>
                <a:cs typeface="Open Sans"/>
              </a:rPr>
              <a:t>eID-app-problem</a:t>
            </a:r>
            <a:r>
              <a:rPr lang="sv-SE" sz="1600">
                <a:solidFill>
                  <a:schemeClr val="tx1">
                    <a:lumMod val="50000"/>
                  </a:schemeClr>
                </a:solidFill>
                <a:ea typeface="Open Sans"/>
                <a:cs typeface="Open Sans"/>
              </a:rPr>
              <a:t> i </a:t>
            </a:r>
            <a:r>
              <a:rPr lang="sv-SE" sz="1600" err="1">
                <a:solidFill>
                  <a:schemeClr val="tx1">
                    <a:lumMod val="50000"/>
                  </a:schemeClr>
                </a:solidFill>
                <a:ea typeface="Open Sans"/>
                <a:cs typeface="Open Sans"/>
              </a:rPr>
              <a:t>Citrix</a:t>
            </a:r>
            <a:r>
              <a:rPr lang="sv-SE" sz="1600">
                <a:solidFill>
                  <a:schemeClr val="tx1">
                    <a:lumMod val="50000"/>
                  </a:schemeClr>
                </a:solidFill>
                <a:ea typeface="Open Sans"/>
                <a:cs typeface="Open Sans"/>
              </a:rPr>
              <a:t>-miljöer som snurrar på Windows Server 2016 har rapporterats av Skåne. Däremot ska det funka på nyare Windows-versioner. </a:t>
            </a:r>
          </a:p>
          <a:p>
            <a:pPr marL="988060" lvl="1" indent="-285750">
              <a:buFont typeface="Wingdings" panose="05000000000000000000" pitchFamily="2" charset="2"/>
              <a:buChar char="Ø"/>
            </a:pPr>
            <a:r>
              <a:rPr lang="sv-SE" sz="1600">
                <a:solidFill>
                  <a:schemeClr val="tx1">
                    <a:lumMod val="50000"/>
                  </a:schemeClr>
                </a:solidFill>
                <a:ea typeface="Open Sans"/>
                <a:cs typeface="Open Sans"/>
              </a:rPr>
              <a:t>Alla som använder </a:t>
            </a:r>
            <a:r>
              <a:rPr lang="sv-SE" sz="1600" err="1">
                <a:solidFill>
                  <a:schemeClr val="tx1">
                    <a:lumMod val="50000"/>
                  </a:schemeClr>
                </a:solidFill>
                <a:ea typeface="Open Sans"/>
                <a:cs typeface="Open Sans"/>
              </a:rPr>
              <a:t>Citrix</a:t>
            </a:r>
            <a:r>
              <a:rPr lang="sv-SE" sz="1600">
                <a:solidFill>
                  <a:schemeClr val="tx1">
                    <a:lumMod val="50000"/>
                  </a:schemeClr>
                </a:solidFill>
                <a:ea typeface="Open Sans"/>
                <a:cs typeface="Open Sans"/>
              </a:rPr>
              <a:t> bör gå in i SIT2 och testa underskriftsflöde igen.</a:t>
            </a:r>
          </a:p>
          <a:p>
            <a:pPr marL="245110" algn="l"/>
            <a:endParaRPr lang="sv-SE" sz="1600">
              <a:solidFill>
                <a:schemeClr val="tx1">
                  <a:lumMod val="50000"/>
                </a:schemeClr>
              </a:solidFill>
              <a:ea typeface="Open Sans"/>
              <a:cs typeface="Open Sans"/>
            </a:endParaRPr>
          </a:p>
          <a:p>
            <a:pPr marL="245110" algn="l"/>
            <a:endParaRPr lang="sv-SE"/>
          </a:p>
          <a:p>
            <a:pPr marL="222885" indent="-222885"/>
            <a:endParaRPr lang="sv-SE"/>
          </a:p>
        </p:txBody>
      </p:sp>
      <p:pic>
        <p:nvPicPr>
          <p:cNvPr id="6" name="Picture 4">
            <a:extLst>
              <a:ext uri="{FF2B5EF4-FFF2-40B4-BE49-F238E27FC236}">
                <a16:creationId xmlns:a16="http://schemas.microsoft.com/office/drawing/2014/main" id="{0DCBF34D-3752-409A-9EFF-1873BEE832E6}"/>
              </a:ext>
            </a:extLst>
          </p:cNvPr>
          <p:cNvPicPr>
            <a:picLocks noChangeAspect="1"/>
          </p:cNvPicPr>
          <p:nvPr/>
        </p:nvPicPr>
        <p:blipFill>
          <a:blip r:embed="rId2"/>
          <a:stretch>
            <a:fillRect/>
          </a:stretch>
        </p:blipFill>
        <p:spPr>
          <a:xfrm>
            <a:off x="9430809" y="2009667"/>
            <a:ext cx="1838325" cy="1685925"/>
          </a:xfrm>
          <a:prstGeom prst="rect">
            <a:avLst/>
          </a:prstGeom>
        </p:spPr>
      </p:pic>
    </p:spTree>
    <p:extLst>
      <p:ext uri="{BB962C8B-B14F-4D97-AF65-F5344CB8AC3E}">
        <p14:creationId xmlns:p14="http://schemas.microsoft.com/office/powerpoint/2010/main" val="2528573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90C210-4898-48FF-9972-987113261F7A}"/>
              </a:ext>
            </a:extLst>
          </p:cNvPr>
          <p:cNvSpPr>
            <a:spLocks noGrp="1"/>
          </p:cNvSpPr>
          <p:nvPr>
            <p:ph type="title"/>
          </p:nvPr>
        </p:nvSpPr>
        <p:spPr/>
        <p:txBody>
          <a:bodyPr/>
          <a:lstStyle/>
          <a:p>
            <a:r>
              <a:rPr lang="sv-SE"/>
              <a:t>7i. Signering i </a:t>
            </a:r>
            <a:r>
              <a:rPr lang="sv-SE" err="1"/>
              <a:t>Chrome</a:t>
            </a:r>
            <a:r>
              <a:rPr lang="sv-SE"/>
              <a:t> och </a:t>
            </a:r>
            <a:r>
              <a:rPr lang="sv-SE" err="1"/>
              <a:t>Edge</a:t>
            </a:r>
            <a:r>
              <a:rPr lang="sv-SE"/>
              <a:t> </a:t>
            </a:r>
            <a:r>
              <a:rPr lang="sv-SE" err="1"/>
              <a:t>Chromium</a:t>
            </a:r>
            <a:r>
              <a:rPr lang="sv-SE"/>
              <a:t> - </a:t>
            </a:r>
            <a:br>
              <a:rPr lang="sv-SE"/>
            </a:br>
            <a:r>
              <a:rPr lang="sv-SE"/>
              <a:t>med hjälp av nya underskriftslösningen)</a:t>
            </a:r>
          </a:p>
        </p:txBody>
      </p:sp>
      <p:sp>
        <p:nvSpPr>
          <p:cNvPr id="4" name="Platshållare för innehåll 2">
            <a:extLst>
              <a:ext uri="{FF2B5EF4-FFF2-40B4-BE49-F238E27FC236}">
                <a16:creationId xmlns:a16="http://schemas.microsoft.com/office/drawing/2014/main" id="{D1C1228C-DC23-40E3-B0AD-AC33A49C32F9}"/>
              </a:ext>
            </a:extLst>
          </p:cNvPr>
          <p:cNvSpPr txBox="1">
            <a:spLocks/>
          </p:cNvSpPr>
          <p:nvPr/>
        </p:nvSpPr>
        <p:spPr>
          <a:xfrm>
            <a:off x="461461" y="1170476"/>
            <a:ext cx="5299259" cy="4893002"/>
          </a:xfrm>
          <a:prstGeom prst="rect">
            <a:avLst/>
          </a:prstGeom>
        </p:spPr>
        <p:txBody>
          <a:bodyPr vert="horz" lIns="91440" tIns="45720" rIns="91440" bIns="45720" rtlCol="0" anchor="t">
            <a:normAutofit/>
          </a:bodyPr>
          <a:lstStyle>
            <a:defPPr>
              <a:defRPr lang="sv-S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100"/>
              </a:spcBef>
              <a:spcAft>
                <a:spcPts val="600"/>
              </a:spcAft>
            </a:pPr>
            <a:endParaRPr lang="sv-SE" sz="1800">
              <a:latin typeface="Open Sans"/>
              <a:ea typeface="Open Sans"/>
              <a:cs typeface="Open Sans"/>
            </a:endParaRPr>
          </a:p>
          <a:p>
            <a:pPr>
              <a:spcBef>
                <a:spcPts val="100"/>
              </a:spcBef>
              <a:spcAft>
                <a:spcPts val="600"/>
              </a:spcAft>
            </a:pPr>
            <a:endParaRPr lang="sv-SE" sz="1600"/>
          </a:p>
        </p:txBody>
      </p:sp>
      <p:graphicFrame>
        <p:nvGraphicFramePr>
          <p:cNvPr id="5" name="Tabell 4">
            <a:extLst>
              <a:ext uri="{FF2B5EF4-FFF2-40B4-BE49-F238E27FC236}">
                <a16:creationId xmlns:a16="http://schemas.microsoft.com/office/drawing/2014/main" id="{7B48F843-0943-40A3-9537-77165688A20F}"/>
              </a:ext>
            </a:extLst>
          </p:cNvPr>
          <p:cNvGraphicFramePr>
            <a:graphicFrameLocks noGrp="1"/>
          </p:cNvGraphicFramePr>
          <p:nvPr>
            <p:extLst>
              <p:ext uri="{D42A27DB-BD31-4B8C-83A1-F6EECF244321}">
                <p14:modId xmlns:p14="http://schemas.microsoft.com/office/powerpoint/2010/main" val="2267641942"/>
              </p:ext>
            </p:extLst>
          </p:nvPr>
        </p:nvGraphicFramePr>
        <p:xfrm>
          <a:off x="922867" y="1806798"/>
          <a:ext cx="3769419" cy="4966601"/>
        </p:xfrm>
        <a:graphic>
          <a:graphicData uri="http://schemas.openxmlformats.org/drawingml/2006/table">
            <a:tbl>
              <a:tblPr firstRow="1">
                <a:tableStyleId>{B301B821-A1FF-4177-AEE7-76D212191A09}</a:tableStyleId>
              </a:tblPr>
              <a:tblGrid>
                <a:gridCol w="1955087">
                  <a:extLst>
                    <a:ext uri="{9D8B030D-6E8A-4147-A177-3AD203B41FA5}">
                      <a16:colId xmlns:a16="http://schemas.microsoft.com/office/drawing/2014/main" val="3545022401"/>
                    </a:ext>
                  </a:extLst>
                </a:gridCol>
                <a:gridCol w="1814332">
                  <a:extLst>
                    <a:ext uri="{9D8B030D-6E8A-4147-A177-3AD203B41FA5}">
                      <a16:colId xmlns:a16="http://schemas.microsoft.com/office/drawing/2014/main" val="3339630239"/>
                    </a:ext>
                  </a:extLst>
                </a:gridCol>
              </a:tblGrid>
              <a:tr h="0">
                <a:tc>
                  <a:txBody>
                    <a:bodyPr/>
                    <a:lstStyle/>
                    <a:p>
                      <a:pPr algn="l" fontAlgn="b">
                        <a:spcBef>
                          <a:spcPts val="0"/>
                        </a:spcBef>
                        <a:spcAft>
                          <a:spcPts val="0"/>
                        </a:spcAft>
                      </a:pPr>
                      <a:r>
                        <a:rPr lang="en-US" sz="1200" b="0" u="none" strike="noStrike" dirty="0">
                          <a:solidFill>
                            <a:schemeClr val="bg1"/>
                          </a:solidFill>
                          <a:effectLst/>
                        </a:rPr>
                        <a:t>Region/agent</a:t>
                      </a:r>
                      <a:endParaRPr lang="en-US" sz="1200" b="0" i="0" u="none" strike="noStrike" dirty="0">
                        <a:solidFill>
                          <a:schemeClr val="bg1"/>
                        </a:solidFill>
                        <a:effectLst/>
                        <a:latin typeface="Open Sans"/>
                        <a:ea typeface="Open Sans"/>
                        <a:cs typeface="Open Sans"/>
                      </a:endParaRPr>
                    </a:p>
                  </a:txBody>
                  <a:tcPr marL="7581" marR="7581" marT="7581" marB="0" anchor="b">
                    <a:lnR w="12700" cap="flat" cmpd="sng" algn="ctr">
                      <a:solidFill>
                        <a:schemeClr val="accent1"/>
                      </a:solidFill>
                      <a:prstDash val="solid"/>
                      <a:round/>
                      <a:headEnd type="none" w="med" len="med"/>
                      <a:tailEnd type="none" w="med" len="med"/>
                    </a:lnR>
                  </a:tcPr>
                </a:tc>
                <a:tc>
                  <a:txBody>
                    <a:bodyPr/>
                    <a:lstStyle/>
                    <a:p>
                      <a:pPr algn="ctr" fontAlgn="ctr">
                        <a:spcBef>
                          <a:spcPts val="0"/>
                        </a:spcBef>
                        <a:spcAft>
                          <a:spcPts val="0"/>
                        </a:spcAft>
                      </a:pPr>
                      <a:r>
                        <a:rPr lang="en-US" sz="1200" b="0" u="none" strike="noStrike" err="1">
                          <a:solidFill>
                            <a:schemeClr val="bg1"/>
                          </a:solidFill>
                          <a:effectLst/>
                        </a:rPr>
                        <a:t>Produktion</a:t>
                      </a:r>
                      <a:endParaRPr lang="en-US" sz="1200" b="0" i="0" u="none" strike="noStrike">
                        <a:solidFill>
                          <a:schemeClr val="bg1"/>
                        </a:solidFill>
                        <a:effectLst/>
                        <a:latin typeface="Open Sans" panose="020B0606030504020204" pitchFamily="34" charset="0"/>
                        <a:ea typeface="Open Sans" panose="020B0606030504020204" pitchFamily="34" charset="0"/>
                        <a:cs typeface="Open Sans" panose="020B0606030504020204" pitchFamily="34" charset="0"/>
                      </a:endParaRPr>
                    </a:p>
                  </a:txBody>
                  <a:tcPr marL="7581" marR="7581" marT="7581"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2903911744"/>
                  </a:ext>
                </a:extLst>
              </a:tr>
              <a:tr h="200850">
                <a:tc>
                  <a:txBody>
                    <a:bodyPr/>
                    <a:lstStyle/>
                    <a:p>
                      <a:pPr algn="l" fontAlgn="b">
                        <a:spcBef>
                          <a:spcPts val="0"/>
                        </a:spcBef>
                        <a:spcAft>
                          <a:spcPts val="0"/>
                        </a:spcAft>
                      </a:pPr>
                      <a:r>
                        <a:rPr lang="en-US" sz="1200" b="0" u="none" strike="noStrike" dirty="0">
                          <a:solidFill>
                            <a:srgbClr val="000000"/>
                          </a:solidFill>
                          <a:effectLst/>
                        </a:rPr>
                        <a:t>Blekinge</a:t>
                      </a:r>
                      <a:endParaRPr lang="en-US" sz="1200" b="0" i="0" u="none" strike="noStrike" dirty="0">
                        <a:effectLst/>
                        <a:latin typeface="Open Sans"/>
                        <a:ea typeface="Open Sans"/>
                        <a:cs typeface="Open Sans"/>
                      </a:endParaRPr>
                    </a:p>
                  </a:txBody>
                  <a:tcPr marL="7581" marR="7581" marT="7581" marB="0" anchor="b">
                    <a:lnR w="12700" cap="flat" cmpd="sng" algn="ctr">
                      <a:solidFill>
                        <a:schemeClr val="accent1"/>
                      </a:solidFill>
                      <a:prstDash val="solid"/>
                      <a:round/>
                      <a:headEnd type="none" w="med" len="med"/>
                      <a:tailEnd type="none" w="med" len="med"/>
                    </a:lnR>
                  </a:tcPr>
                </a:tc>
                <a:tc>
                  <a:txBody>
                    <a:bodyPr/>
                    <a:lstStyle/>
                    <a:p>
                      <a:pPr algn="ctr" fontAlgn="ctr">
                        <a:spcBef>
                          <a:spcPts val="0"/>
                        </a:spcBef>
                        <a:spcAft>
                          <a:spcPts val="0"/>
                        </a:spcAft>
                      </a:pPr>
                      <a:endParaRPr lang="en-US" sz="1200" b="0" i="0" u="none" strike="noStrike">
                        <a:effectLst/>
                        <a:latin typeface="Open Sans" panose="020B0606030504020204" pitchFamily="34" charset="0"/>
                        <a:ea typeface="Open Sans" panose="020B0606030504020204" pitchFamily="34" charset="0"/>
                        <a:cs typeface="Open Sans" panose="020B0606030504020204" pitchFamily="34" charset="0"/>
                      </a:endParaRPr>
                    </a:p>
                  </a:txBody>
                  <a:tcPr marL="7581" marR="7581" marT="7581"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3961895"/>
                  </a:ext>
                </a:extLst>
              </a:tr>
              <a:tr h="200850">
                <a:tc>
                  <a:txBody>
                    <a:bodyPr/>
                    <a:lstStyle/>
                    <a:p>
                      <a:pPr marL="0" algn="l" defTabSz="914400" rtl="0" eaLnBrk="1" fontAlgn="b" latinLnBrk="0" hangingPunct="1">
                        <a:spcBef>
                          <a:spcPts val="0"/>
                        </a:spcBef>
                        <a:spcAft>
                          <a:spcPts val="0"/>
                        </a:spcAft>
                      </a:pPr>
                      <a:r>
                        <a:rPr lang="en-US" sz="1200" b="0" i="0" u="none" strike="noStrike" kern="1200" dirty="0">
                          <a:solidFill>
                            <a:srgbClr val="000000"/>
                          </a:solidFill>
                          <a:effectLst/>
                          <a:latin typeface="Open Sans"/>
                          <a:ea typeface="Open Sans"/>
                          <a:cs typeface="Open Sans"/>
                        </a:rPr>
                        <a:t>CGM J4 agent</a:t>
                      </a:r>
                    </a:p>
                  </a:txBody>
                  <a:tcPr marL="7581" marR="7581" marT="7581" marB="0" anchor="b">
                    <a:lnR w="12700" cap="flat" cmpd="sng" algn="ctr">
                      <a:solidFill>
                        <a:schemeClr val="accent1"/>
                      </a:solidFill>
                      <a:prstDash val="solid"/>
                      <a:round/>
                      <a:headEnd type="none" w="med" len="med"/>
                      <a:tailEnd type="none" w="med" len="med"/>
                    </a:lnR>
                    <a:solidFill>
                      <a:schemeClr val="accent3">
                        <a:lumMod val="40000"/>
                        <a:lumOff val="60000"/>
                      </a:schemeClr>
                    </a:solidFill>
                  </a:tcPr>
                </a:tc>
                <a:tc>
                  <a:txBody>
                    <a:bodyPr/>
                    <a:lstStyle/>
                    <a:p>
                      <a:pPr marL="0" algn="ctr" defTabSz="914400" rtl="0" eaLnBrk="1" fontAlgn="ctr" latinLnBrk="0" hangingPunct="1">
                        <a:spcBef>
                          <a:spcPts val="0"/>
                        </a:spcBef>
                        <a:spcAft>
                          <a:spcPts val="0"/>
                        </a:spcAft>
                      </a:pPr>
                      <a:r>
                        <a:rPr lang="en-US" sz="1200" b="0" u="none" strike="noStrike" kern="1200" dirty="0" err="1">
                          <a:solidFill>
                            <a:srgbClr val="000000"/>
                          </a:solidFill>
                          <a:effectLst/>
                          <a:latin typeface="+mn-lt"/>
                          <a:ea typeface="+mn-ea"/>
                          <a:cs typeface="+mn-cs"/>
                        </a:rPr>
                        <a:t>Klart</a:t>
                      </a:r>
                    </a:p>
                  </a:txBody>
                  <a:tcPr marL="7581" marR="7581" marT="7581" marB="0" anchor="ctr">
                    <a:lnL w="12700" cap="flat" cmpd="sng" algn="ctr">
                      <a:solidFill>
                        <a:schemeClr val="accent1"/>
                      </a:solidFill>
                      <a:prstDash val="solid"/>
                      <a:round/>
                      <a:headEnd type="none" w="med" len="med"/>
                      <a:tailEnd type="none" w="med" len="med"/>
                    </a:lnL>
                    <a:solidFill>
                      <a:schemeClr val="accent3">
                        <a:lumMod val="40000"/>
                        <a:lumOff val="60000"/>
                      </a:schemeClr>
                    </a:solidFill>
                  </a:tcPr>
                </a:tc>
                <a:extLst>
                  <a:ext uri="{0D108BD9-81ED-4DB2-BD59-A6C34878D82A}">
                    <a16:rowId xmlns:a16="http://schemas.microsoft.com/office/drawing/2014/main" val="555433679"/>
                  </a:ext>
                </a:extLst>
              </a:tr>
              <a:tr h="200850">
                <a:tc>
                  <a:txBody>
                    <a:bodyPr/>
                    <a:lstStyle/>
                    <a:p>
                      <a:pPr algn="l" fontAlgn="b">
                        <a:spcBef>
                          <a:spcPts val="0"/>
                        </a:spcBef>
                        <a:spcAft>
                          <a:spcPts val="0"/>
                        </a:spcAft>
                      </a:pPr>
                      <a:r>
                        <a:rPr lang="en-US" sz="1200" b="0" i="0" u="none" strike="noStrike" kern="1200" dirty="0">
                          <a:solidFill>
                            <a:srgbClr val="000000"/>
                          </a:solidFill>
                          <a:effectLst/>
                          <a:latin typeface="Open Sans"/>
                          <a:ea typeface="Open Sans"/>
                          <a:cs typeface="Open Sans"/>
                        </a:rPr>
                        <a:t>Dalarna</a:t>
                      </a:r>
                    </a:p>
                  </a:txBody>
                  <a:tcPr marL="7581" marR="7581" marT="7581" marB="0" anchor="b">
                    <a:lnR w="12700" cap="flat" cmpd="sng" algn="ctr">
                      <a:solidFill>
                        <a:schemeClr val="accent1"/>
                      </a:solidFill>
                      <a:prstDash val="solid"/>
                      <a:round/>
                      <a:headEnd type="none" w="med" len="med"/>
                      <a:tailEnd type="none" w="med" len="med"/>
                    </a:lnR>
                  </a:tcPr>
                </a:tc>
                <a:tc>
                  <a:txBody>
                    <a:bodyPr/>
                    <a:lstStyle/>
                    <a:p>
                      <a:pPr algn="ctr" fontAlgn="ctr">
                        <a:spcBef>
                          <a:spcPts val="0"/>
                        </a:spcBef>
                        <a:spcAft>
                          <a:spcPts val="0"/>
                        </a:spcAft>
                      </a:pPr>
                      <a:endParaRPr lang="en-US" sz="1200" b="0" i="0" u="none" strike="noStrike">
                        <a:effectLst/>
                        <a:latin typeface="Open Sans" panose="020B0606030504020204" pitchFamily="34" charset="0"/>
                        <a:ea typeface="Open Sans" panose="020B0606030504020204" pitchFamily="34" charset="0"/>
                        <a:cs typeface="Open Sans" panose="020B0606030504020204" pitchFamily="34" charset="0"/>
                      </a:endParaRPr>
                    </a:p>
                  </a:txBody>
                  <a:tcPr marL="7581" marR="7581" marT="7581"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99302525"/>
                  </a:ext>
                </a:extLst>
              </a:tr>
              <a:tr h="192505">
                <a:tc>
                  <a:txBody>
                    <a:bodyPr/>
                    <a:lstStyle/>
                    <a:p>
                      <a:pPr algn="l" fontAlgn="b">
                        <a:spcBef>
                          <a:spcPts val="0"/>
                        </a:spcBef>
                        <a:spcAft>
                          <a:spcPts val="0"/>
                        </a:spcAft>
                      </a:pPr>
                      <a:r>
                        <a:rPr lang="en-US" sz="1200" b="0" u="none" strike="noStrike" dirty="0" err="1">
                          <a:solidFill>
                            <a:srgbClr val="000000"/>
                          </a:solidFill>
                          <a:effectLst/>
                        </a:rPr>
                        <a:t>Evimeria</a:t>
                      </a:r>
                      <a:r>
                        <a:rPr lang="en-US" sz="1200" b="0" u="none" strike="noStrike" dirty="0">
                          <a:solidFill>
                            <a:srgbClr val="000000"/>
                          </a:solidFill>
                          <a:effectLst/>
                        </a:rPr>
                        <a:t> agent</a:t>
                      </a:r>
                      <a:endParaRPr lang="en-US" sz="1200" b="0" i="0" u="none" strike="noStrike" dirty="0">
                        <a:effectLst/>
                        <a:latin typeface="Open Sans"/>
                        <a:ea typeface="Open Sans"/>
                        <a:cs typeface="Open Sans"/>
                      </a:endParaRPr>
                    </a:p>
                  </a:txBody>
                  <a:tcPr marL="7581" marR="7581" marT="7581" marB="0" anchor="b">
                    <a:lnR w="12700" cap="flat" cmpd="sng" algn="ctr">
                      <a:solidFill>
                        <a:schemeClr val="accent1"/>
                      </a:solidFill>
                      <a:prstDash val="solid"/>
                      <a:round/>
                      <a:headEnd type="none" w="med" len="med"/>
                      <a:tailEnd type="none" w="med" len="med"/>
                    </a:lnR>
                    <a:solidFill>
                      <a:schemeClr val="accent3">
                        <a:lumMod val="40000"/>
                        <a:lumOff val="60000"/>
                      </a:schemeClr>
                    </a:solidFill>
                  </a:tcPr>
                </a:tc>
                <a:tc>
                  <a:txBody>
                    <a:bodyPr/>
                    <a:lstStyle/>
                    <a:p>
                      <a:pPr marL="0" algn="ctr" defTabSz="914400" rtl="0" eaLnBrk="1" fontAlgn="ctr" latinLnBrk="0" hangingPunct="1">
                        <a:spcBef>
                          <a:spcPts val="0"/>
                        </a:spcBef>
                        <a:spcAft>
                          <a:spcPts val="0"/>
                        </a:spcAft>
                      </a:pPr>
                      <a:r>
                        <a:rPr lang="en-US" sz="1200" b="0" u="none" strike="noStrike" kern="1200" dirty="0" err="1">
                          <a:solidFill>
                            <a:srgbClr val="000000"/>
                          </a:solidFill>
                          <a:effectLst/>
                          <a:latin typeface="+mn-lt"/>
                          <a:ea typeface="+mn-ea"/>
                          <a:cs typeface="+mn-cs"/>
                        </a:rPr>
                        <a:t>Klart</a:t>
                      </a:r>
                    </a:p>
                  </a:txBody>
                  <a:tcPr marL="7581" marR="7581" marT="7581" marB="0" anchor="ctr">
                    <a:lnL w="12700" cap="flat" cmpd="sng" algn="ctr">
                      <a:solidFill>
                        <a:schemeClr val="accent1"/>
                      </a:solidFill>
                      <a:prstDash val="solid"/>
                      <a:round/>
                      <a:headEnd type="none" w="med" len="med"/>
                      <a:tailEnd type="none" w="med" len="med"/>
                    </a:lnL>
                    <a:solidFill>
                      <a:schemeClr val="accent3">
                        <a:lumMod val="40000"/>
                        <a:lumOff val="60000"/>
                      </a:schemeClr>
                    </a:solidFill>
                  </a:tcPr>
                </a:tc>
                <a:extLst>
                  <a:ext uri="{0D108BD9-81ED-4DB2-BD59-A6C34878D82A}">
                    <a16:rowId xmlns:a16="http://schemas.microsoft.com/office/drawing/2014/main" val="4239271336"/>
                  </a:ext>
                </a:extLst>
              </a:tr>
              <a:tr h="0">
                <a:tc>
                  <a:txBody>
                    <a:bodyPr/>
                    <a:lstStyle/>
                    <a:p>
                      <a:pPr marL="0" algn="l" defTabSz="914400" rtl="0" eaLnBrk="1" fontAlgn="b" latinLnBrk="0" hangingPunct="1">
                        <a:spcBef>
                          <a:spcPts val="0"/>
                        </a:spcBef>
                        <a:spcAft>
                          <a:spcPts val="0"/>
                        </a:spcAft>
                      </a:pPr>
                      <a:r>
                        <a:rPr lang="en-US" sz="1200" b="0" i="0" u="none" strike="noStrike" kern="1200" dirty="0">
                          <a:solidFill>
                            <a:srgbClr val="000000"/>
                          </a:solidFill>
                          <a:effectLst/>
                          <a:latin typeface="Open Sans"/>
                          <a:ea typeface="Open Sans"/>
                          <a:cs typeface="Open Sans"/>
                        </a:rPr>
                        <a:t>Gävleborg</a:t>
                      </a:r>
                    </a:p>
                  </a:txBody>
                  <a:tcPr marL="7581" marR="7581" marT="7581" marB="0" anchor="b">
                    <a:lnR w="12700" cap="flat" cmpd="sng" algn="ctr">
                      <a:solidFill>
                        <a:schemeClr val="accent1"/>
                      </a:solidFill>
                      <a:prstDash val="solid"/>
                      <a:round/>
                      <a:headEnd type="none" w="med" len="med"/>
                      <a:tailEnd type="none" w="med" len="med"/>
                    </a:lnR>
                    <a:solidFill>
                      <a:schemeClr val="accent6">
                        <a:lumMod val="20000"/>
                        <a:lumOff val="80000"/>
                      </a:schemeClr>
                    </a:solidFill>
                  </a:tcPr>
                </a:tc>
                <a:tc>
                  <a:txBody>
                    <a:bodyPr/>
                    <a:lstStyle/>
                    <a:p>
                      <a:pPr lvl="0" algn="ctr">
                        <a:spcBef>
                          <a:spcPts val="0"/>
                        </a:spcBef>
                        <a:spcAft>
                          <a:spcPts val="0"/>
                        </a:spcAft>
                        <a:buNone/>
                      </a:pPr>
                      <a:r>
                        <a:rPr lang="sv-SE" sz="1200" b="0" i="0" u="none" strike="noStrike" kern="1200" dirty="0" err="1">
                          <a:solidFill>
                            <a:srgbClr val="000000"/>
                          </a:solidFill>
                          <a:effectLst/>
                          <a:latin typeface="Open Sans"/>
                          <a:ea typeface="Open Sans"/>
                          <a:cs typeface="Open Sans"/>
                        </a:rPr>
                        <a:t>Prel</a:t>
                      </a:r>
                      <a:r>
                        <a:rPr lang="sv-SE" sz="1200" b="0" i="0" u="none" strike="noStrike" kern="1200" dirty="0">
                          <a:solidFill>
                            <a:srgbClr val="000000"/>
                          </a:solidFill>
                          <a:effectLst/>
                          <a:latin typeface="Open Sans"/>
                          <a:ea typeface="Open Sans"/>
                          <a:cs typeface="Open Sans"/>
                        </a:rPr>
                        <a:t> juni</a:t>
                      </a:r>
                      <a:endParaRPr lang="sv-SE" sz="1200" b="0" i="0" u="none" strike="noStrike" kern="120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7581" marR="7581" marT="7581" marB="0" anchor="ctr">
                    <a:lnL w="12700" cap="flat" cmpd="sng" algn="ctr">
                      <a:solidFill>
                        <a:schemeClr val="accent1"/>
                      </a:solidFill>
                      <a:prstDash val="solid"/>
                      <a:round/>
                      <a:headEnd type="none" w="med" len="med"/>
                      <a:tailEnd type="none" w="med" len="med"/>
                    </a:lnL>
                    <a:solidFill>
                      <a:schemeClr val="accent6">
                        <a:lumMod val="20000"/>
                        <a:lumOff val="80000"/>
                      </a:schemeClr>
                    </a:solidFill>
                  </a:tcPr>
                </a:tc>
                <a:extLst>
                  <a:ext uri="{0D108BD9-81ED-4DB2-BD59-A6C34878D82A}">
                    <a16:rowId xmlns:a16="http://schemas.microsoft.com/office/drawing/2014/main" val="1459161278"/>
                  </a:ext>
                </a:extLst>
              </a:tr>
              <a:tr h="0">
                <a:tc>
                  <a:txBody>
                    <a:bodyPr/>
                    <a:lstStyle/>
                    <a:p>
                      <a:pPr marL="0" algn="l" defTabSz="914400" rtl="0" eaLnBrk="1" fontAlgn="b" latinLnBrk="0" hangingPunct="1">
                        <a:spcBef>
                          <a:spcPts val="0"/>
                        </a:spcBef>
                        <a:spcAft>
                          <a:spcPts val="0"/>
                        </a:spcAft>
                      </a:pPr>
                      <a:r>
                        <a:rPr lang="en-US" sz="1200" b="0" u="none" strike="noStrike" kern="1200" dirty="0">
                          <a:solidFill>
                            <a:srgbClr val="000000"/>
                          </a:solidFill>
                          <a:effectLst/>
                        </a:rPr>
                        <a:t>Halland</a:t>
                      </a:r>
                      <a:endParaRPr lang="en-US" sz="1200" b="0" i="0" u="none" strike="noStrike" kern="1200" dirty="0">
                        <a:solidFill>
                          <a:srgbClr val="000000"/>
                        </a:solidFill>
                        <a:effectLst/>
                        <a:latin typeface="Open Sans"/>
                        <a:ea typeface="Open Sans"/>
                        <a:cs typeface="Open Sans"/>
                      </a:endParaRPr>
                    </a:p>
                  </a:txBody>
                  <a:tcPr marL="7581" marR="7581" marT="7581" marB="0" anchor="b">
                    <a:lnR w="12700" cap="flat" cmpd="sng" algn="ctr">
                      <a:solidFill>
                        <a:schemeClr val="accent1"/>
                      </a:solidFill>
                      <a:prstDash val="solid"/>
                      <a:round/>
                      <a:headEnd type="none" w="med" len="med"/>
                      <a:tailEnd type="none" w="med" len="med"/>
                    </a:lnR>
                  </a:tcPr>
                </a:tc>
                <a:tc>
                  <a:txBody>
                    <a:bodyPr/>
                    <a:lstStyle/>
                    <a:p>
                      <a:pPr lvl="0" algn="ctr">
                        <a:spcBef>
                          <a:spcPts val="0"/>
                        </a:spcBef>
                        <a:spcAft>
                          <a:spcPts val="0"/>
                        </a:spcAft>
                        <a:buNone/>
                      </a:pPr>
                      <a:endParaRPr lang="sv-SE" sz="1200" b="0" i="0" u="none" strike="noStrike" kern="120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7581" marR="7581" marT="7581"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270245759"/>
                  </a:ext>
                </a:extLst>
              </a:tr>
              <a:tr h="200850">
                <a:tc>
                  <a:txBody>
                    <a:bodyPr/>
                    <a:lstStyle/>
                    <a:p>
                      <a:pPr algn="l" fontAlgn="b">
                        <a:spcBef>
                          <a:spcPts val="0"/>
                        </a:spcBef>
                        <a:spcAft>
                          <a:spcPts val="0"/>
                        </a:spcAft>
                      </a:pPr>
                      <a:r>
                        <a:rPr lang="en-US" sz="1200" b="0" u="none" strike="noStrike" kern="1200" dirty="0">
                          <a:solidFill>
                            <a:srgbClr val="000000"/>
                          </a:solidFill>
                          <a:effectLst/>
                        </a:rPr>
                        <a:t>Jämtland/</a:t>
                      </a:r>
                      <a:r>
                        <a:rPr lang="en-US" sz="1200" b="0" u="none" strike="noStrike" kern="1200" dirty="0" err="1">
                          <a:solidFill>
                            <a:srgbClr val="000000"/>
                          </a:solidFill>
                          <a:effectLst/>
                        </a:rPr>
                        <a:t>Härjedalen</a:t>
                      </a:r>
                      <a:endParaRPr lang="en-US" sz="1200" b="0" i="0" u="none" strike="noStrike" kern="1200" dirty="0" err="1">
                        <a:solidFill>
                          <a:srgbClr val="000000"/>
                        </a:solidFill>
                        <a:effectLst/>
                        <a:latin typeface="Open Sans"/>
                        <a:ea typeface="Open Sans"/>
                        <a:cs typeface="Open Sans"/>
                      </a:endParaRPr>
                    </a:p>
                  </a:txBody>
                  <a:tcPr marL="7581" marR="7581" marT="7581" marB="0" anchor="b">
                    <a:lnR w="12700" cap="flat" cmpd="sng" algn="ctr">
                      <a:solidFill>
                        <a:schemeClr val="accent1"/>
                      </a:solidFill>
                      <a:prstDash val="solid"/>
                      <a:round/>
                      <a:headEnd type="none" w="med" len="med"/>
                      <a:tailEnd type="none" w="med" len="med"/>
                    </a:lnR>
                  </a:tcPr>
                </a:tc>
                <a:tc>
                  <a:txBody>
                    <a:bodyPr/>
                    <a:lstStyle/>
                    <a:p>
                      <a:pPr algn="ctr" fontAlgn="ctr">
                        <a:spcBef>
                          <a:spcPts val="0"/>
                        </a:spcBef>
                        <a:spcAft>
                          <a:spcPts val="0"/>
                        </a:spcAft>
                      </a:pPr>
                      <a:endParaRPr lang="en-US" sz="1200" b="0" i="0" u="none" strike="noStrike" kern="120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7581" marR="7581" marT="7581"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2323279322"/>
                  </a:ext>
                </a:extLst>
              </a:tr>
              <a:tr h="200850">
                <a:tc>
                  <a:txBody>
                    <a:bodyPr/>
                    <a:lstStyle/>
                    <a:p>
                      <a:pPr algn="l" fontAlgn="b">
                        <a:spcBef>
                          <a:spcPts val="0"/>
                        </a:spcBef>
                        <a:spcAft>
                          <a:spcPts val="0"/>
                        </a:spcAft>
                      </a:pPr>
                      <a:r>
                        <a:rPr lang="en-US" sz="1200" b="0" u="none" strike="noStrike" kern="1200" dirty="0">
                          <a:solidFill>
                            <a:srgbClr val="000000"/>
                          </a:solidFill>
                          <a:effectLst/>
                        </a:rPr>
                        <a:t>Jönköping</a:t>
                      </a:r>
                      <a:endParaRPr lang="en-US" sz="1200" b="0" i="0" u="none" strike="noStrike" kern="1200" dirty="0">
                        <a:solidFill>
                          <a:srgbClr val="000000"/>
                        </a:solidFill>
                        <a:effectLst/>
                        <a:latin typeface="Open Sans"/>
                        <a:ea typeface="Open Sans"/>
                        <a:cs typeface="Open Sans"/>
                      </a:endParaRPr>
                    </a:p>
                  </a:txBody>
                  <a:tcPr marL="7581" marR="7581" marT="7581" marB="0" anchor="b">
                    <a:lnR w="12700" cap="flat" cmpd="sng" algn="ctr">
                      <a:solidFill>
                        <a:schemeClr val="accent1"/>
                      </a:solidFill>
                      <a:prstDash val="solid"/>
                      <a:round/>
                      <a:headEnd type="none" w="med" len="med"/>
                      <a:tailEnd type="none" w="med" len="med"/>
                    </a:lnR>
                  </a:tcPr>
                </a:tc>
                <a:tc>
                  <a:txBody>
                    <a:bodyPr/>
                    <a:lstStyle/>
                    <a:p>
                      <a:pPr algn="ctr" fontAlgn="ctr">
                        <a:spcBef>
                          <a:spcPts val="0"/>
                        </a:spcBef>
                        <a:spcAft>
                          <a:spcPts val="0"/>
                        </a:spcAft>
                      </a:pPr>
                      <a:endParaRPr lang="en-US" sz="1200" b="0" i="0" u="none" strike="noStrike" kern="120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7581" marR="7581" marT="7581"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4262432638"/>
                  </a:ext>
                </a:extLst>
              </a:tr>
              <a:tr h="200850">
                <a:tc>
                  <a:txBody>
                    <a:bodyPr/>
                    <a:lstStyle/>
                    <a:p>
                      <a:pPr algn="l" fontAlgn="b">
                        <a:spcBef>
                          <a:spcPts val="0"/>
                        </a:spcBef>
                        <a:spcAft>
                          <a:spcPts val="0"/>
                        </a:spcAft>
                      </a:pPr>
                      <a:r>
                        <a:rPr lang="en-US" sz="1200" b="0" u="none" strike="noStrike" dirty="0">
                          <a:solidFill>
                            <a:srgbClr val="000000"/>
                          </a:solidFill>
                          <a:effectLst/>
                        </a:rPr>
                        <a:t>Kalmar</a:t>
                      </a:r>
                      <a:endParaRPr lang="en-US" sz="1200" b="0" i="0" u="none" strike="noStrike" dirty="0">
                        <a:effectLst/>
                        <a:latin typeface="Open Sans"/>
                        <a:ea typeface="Open Sans"/>
                        <a:cs typeface="Open Sans"/>
                      </a:endParaRPr>
                    </a:p>
                  </a:txBody>
                  <a:tcPr marL="7581" marR="7581" marT="7581" marB="0" anchor="b">
                    <a:lnR w="12700" cap="flat" cmpd="sng" algn="ctr">
                      <a:solidFill>
                        <a:schemeClr val="accent1"/>
                      </a:solidFill>
                      <a:prstDash val="solid"/>
                      <a:round/>
                      <a:headEnd type="none" w="med" len="med"/>
                      <a:tailEnd type="none" w="med" len="med"/>
                    </a:lnR>
                  </a:tcPr>
                </a:tc>
                <a:tc>
                  <a:txBody>
                    <a:bodyPr/>
                    <a:lstStyle/>
                    <a:p>
                      <a:pPr algn="ctr" fontAlgn="ctr">
                        <a:spcBef>
                          <a:spcPts val="0"/>
                        </a:spcBef>
                        <a:spcAft>
                          <a:spcPts val="0"/>
                        </a:spcAft>
                      </a:pPr>
                      <a:endParaRPr lang="en-US" sz="1200" b="0" i="0" u="none" strike="noStrike">
                        <a:effectLst/>
                        <a:latin typeface="Open Sans" panose="020B0606030504020204" pitchFamily="34" charset="0"/>
                        <a:ea typeface="Open Sans" panose="020B0606030504020204" pitchFamily="34" charset="0"/>
                        <a:cs typeface="Open Sans" panose="020B0606030504020204" pitchFamily="34" charset="0"/>
                      </a:endParaRPr>
                    </a:p>
                  </a:txBody>
                  <a:tcPr marL="7581" marR="7581" marT="7581"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2903478278"/>
                  </a:ext>
                </a:extLst>
              </a:tr>
              <a:tr h="200850">
                <a:tc>
                  <a:txBody>
                    <a:bodyPr/>
                    <a:lstStyle/>
                    <a:p>
                      <a:pPr algn="l" fontAlgn="b">
                        <a:spcBef>
                          <a:spcPts val="0"/>
                        </a:spcBef>
                        <a:spcAft>
                          <a:spcPts val="0"/>
                        </a:spcAft>
                      </a:pPr>
                      <a:r>
                        <a:rPr lang="en-US" sz="1200" b="0" u="none" strike="noStrike" dirty="0">
                          <a:solidFill>
                            <a:srgbClr val="000000"/>
                          </a:solidFill>
                          <a:effectLst/>
                        </a:rPr>
                        <a:t>Kliniken agent</a:t>
                      </a:r>
                      <a:endParaRPr lang="en-US" sz="1200" b="0" i="0" u="none" strike="noStrike" dirty="0">
                        <a:effectLst/>
                        <a:latin typeface="Open Sans"/>
                        <a:ea typeface="Open Sans"/>
                        <a:cs typeface="Open Sans"/>
                      </a:endParaRPr>
                    </a:p>
                  </a:txBody>
                  <a:tcPr marL="7581" marR="7581" marT="7581" marB="0" anchor="b">
                    <a:lnR w="12700" cap="flat" cmpd="sng" algn="ctr">
                      <a:solidFill>
                        <a:schemeClr val="accent1"/>
                      </a:solidFill>
                      <a:prstDash val="solid"/>
                      <a:round/>
                      <a:headEnd type="none" w="med" len="med"/>
                      <a:tailEnd type="none" w="med" len="med"/>
                    </a:lnR>
                    <a:solidFill>
                      <a:schemeClr val="accent3">
                        <a:lumMod val="40000"/>
                        <a:lumOff val="60000"/>
                      </a:schemeClr>
                    </a:solidFill>
                  </a:tcPr>
                </a:tc>
                <a:tc>
                  <a:txBody>
                    <a:bodyPr/>
                    <a:lstStyle/>
                    <a:p>
                      <a:pPr marL="0" algn="ctr" defTabSz="914400" rtl="0" eaLnBrk="1" fontAlgn="ctr" latinLnBrk="0" hangingPunct="1">
                        <a:spcBef>
                          <a:spcPts val="0"/>
                        </a:spcBef>
                        <a:spcAft>
                          <a:spcPts val="0"/>
                        </a:spcAft>
                      </a:pPr>
                      <a:r>
                        <a:rPr lang="en-US" sz="1200" b="0" u="none" strike="noStrike" kern="1200" dirty="0" err="1">
                          <a:solidFill>
                            <a:srgbClr val="000000"/>
                          </a:solidFill>
                          <a:effectLst/>
                          <a:latin typeface="+mn-lt"/>
                          <a:ea typeface="+mn-ea"/>
                          <a:cs typeface="+mn-cs"/>
                        </a:rPr>
                        <a:t>Klart</a:t>
                      </a:r>
                    </a:p>
                  </a:txBody>
                  <a:tcPr marL="7581" marR="7581" marT="7581" marB="0" anchor="ctr">
                    <a:lnL w="12700" cap="flat" cmpd="sng" algn="ctr">
                      <a:solidFill>
                        <a:schemeClr val="accent1"/>
                      </a:solidFill>
                      <a:prstDash val="solid"/>
                      <a:round/>
                      <a:headEnd type="none" w="med" len="med"/>
                      <a:tailEnd type="none" w="med" len="med"/>
                    </a:lnL>
                    <a:solidFill>
                      <a:schemeClr val="accent3">
                        <a:lumMod val="40000"/>
                        <a:lumOff val="60000"/>
                      </a:schemeClr>
                    </a:solidFill>
                  </a:tcPr>
                </a:tc>
                <a:extLst>
                  <a:ext uri="{0D108BD9-81ED-4DB2-BD59-A6C34878D82A}">
                    <a16:rowId xmlns:a16="http://schemas.microsoft.com/office/drawing/2014/main" val="506957824"/>
                  </a:ext>
                </a:extLst>
              </a:tr>
              <a:tr h="200850">
                <a:tc>
                  <a:txBody>
                    <a:bodyPr/>
                    <a:lstStyle/>
                    <a:p>
                      <a:pPr algn="l" fontAlgn="b">
                        <a:spcBef>
                          <a:spcPts val="0"/>
                        </a:spcBef>
                        <a:spcAft>
                          <a:spcPts val="0"/>
                        </a:spcAft>
                      </a:pPr>
                      <a:r>
                        <a:rPr lang="en-US" sz="1200" b="0" u="none" strike="noStrike" dirty="0">
                          <a:solidFill>
                            <a:srgbClr val="000000"/>
                          </a:solidFill>
                          <a:effectLst/>
                        </a:rPr>
                        <a:t>Kronoberg</a:t>
                      </a:r>
                      <a:endParaRPr lang="en-US" sz="1200" b="0" i="0" u="none" strike="noStrike" dirty="0">
                        <a:effectLst/>
                        <a:latin typeface="Open Sans"/>
                        <a:ea typeface="Open Sans"/>
                        <a:cs typeface="Open Sans"/>
                      </a:endParaRPr>
                    </a:p>
                  </a:txBody>
                  <a:tcPr marL="7581" marR="7581" marT="7581" marB="0" anchor="b">
                    <a:lnR w="12700" cap="flat" cmpd="sng" algn="ctr">
                      <a:solidFill>
                        <a:schemeClr val="accent1"/>
                      </a:solidFill>
                      <a:prstDash val="solid"/>
                      <a:round/>
                      <a:headEnd type="none" w="med" len="med"/>
                      <a:tailEnd type="none" w="med" len="med"/>
                    </a:lnR>
                  </a:tcPr>
                </a:tc>
                <a:tc>
                  <a:txBody>
                    <a:bodyPr/>
                    <a:lstStyle/>
                    <a:p>
                      <a:pPr algn="ctr" fontAlgn="ctr">
                        <a:spcBef>
                          <a:spcPts val="0"/>
                        </a:spcBef>
                        <a:spcAft>
                          <a:spcPts val="0"/>
                        </a:spcAft>
                      </a:pPr>
                      <a:endParaRPr lang="en-US" sz="1200" b="0" i="0" u="none" strike="noStrike">
                        <a:effectLst/>
                        <a:latin typeface="Open Sans"/>
                        <a:ea typeface="Open Sans"/>
                        <a:cs typeface="Open Sans"/>
                      </a:endParaRPr>
                    </a:p>
                  </a:txBody>
                  <a:tcPr marL="7581" marR="7581" marT="7581"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97709900"/>
                  </a:ext>
                </a:extLst>
              </a:tr>
              <a:tr h="200850">
                <a:tc>
                  <a:txBody>
                    <a:bodyPr/>
                    <a:lstStyle/>
                    <a:p>
                      <a:pPr algn="l" fontAlgn="b">
                        <a:spcBef>
                          <a:spcPts val="0"/>
                        </a:spcBef>
                        <a:spcAft>
                          <a:spcPts val="0"/>
                        </a:spcAft>
                      </a:pPr>
                      <a:r>
                        <a:rPr lang="en-US" sz="1200" b="0" u="none" strike="noStrike" err="1">
                          <a:solidFill>
                            <a:srgbClr val="000000"/>
                          </a:solidFill>
                          <a:effectLst/>
                        </a:rPr>
                        <a:t>Norrbotten</a:t>
                      </a:r>
                      <a:endParaRPr lang="en-US" sz="1200" b="0" i="0" u="none" strike="noStrike" err="1">
                        <a:effectLst/>
                        <a:latin typeface="Open Sans"/>
                        <a:ea typeface="Open Sans"/>
                        <a:cs typeface="Open Sans"/>
                      </a:endParaRPr>
                    </a:p>
                  </a:txBody>
                  <a:tcPr marL="7581" marR="7581" marT="7581" marB="0" anchor="b">
                    <a:lnR w="12700" cap="flat" cmpd="sng" algn="ctr">
                      <a:solidFill>
                        <a:schemeClr val="accent1"/>
                      </a:solidFill>
                      <a:prstDash val="solid"/>
                      <a:round/>
                      <a:headEnd type="none" w="med" len="med"/>
                      <a:tailEnd type="none" w="med" len="med"/>
                    </a:lnR>
                  </a:tcPr>
                </a:tc>
                <a:tc>
                  <a:txBody>
                    <a:bodyPr/>
                    <a:lstStyle/>
                    <a:p>
                      <a:pPr algn="ctr" fontAlgn="ctr">
                        <a:spcBef>
                          <a:spcPts val="0"/>
                        </a:spcBef>
                        <a:spcAft>
                          <a:spcPts val="0"/>
                        </a:spcAft>
                      </a:pPr>
                      <a:endParaRPr lang="en-US" sz="1200" b="0" i="0" u="none" strike="noStrike">
                        <a:effectLst/>
                        <a:latin typeface="Open Sans" panose="020B0606030504020204" pitchFamily="34" charset="0"/>
                        <a:ea typeface="Open Sans" panose="020B0606030504020204" pitchFamily="34" charset="0"/>
                        <a:cs typeface="Open Sans" panose="020B0606030504020204" pitchFamily="34" charset="0"/>
                      </a:endParaRPr>
                    </a:p>
                  </a:txBody>
                  <a:tcPr marL="7581" marR="7581" marT="7581"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146427797"/>
                  </a:ext>
                </a:extLst>
              </a:tr>
              <a:tr h="196102">
                <a:tc>
                  <a:txBody>
                    <a:bodyPr/>
                    <a:lstStyle/>
                    <a:p>
                      <a:pPr marL="0" algn="l" defTabSz="914400" rtl="0" eaLnBrk="1" fontAlgn="b" latinLnBrk="0" hangingPunct="1">
                        <a:spcBef>
                          <a:spcPts val="0"/>
                        </a:spcBef>
                        <a:spcAft>
                          <a:spcPts val="0"/>
                        </a:spcAft>
                      </a:pPr>
                      <a:r>
                        <a:rPr lang="en-US" sz="1200" b="0" u="none" strike="noStrike" dirty="0">
                          <a:solidFill>
                            <a:srgbClr val="000000"/>
                          </a:solidFill>
                          <a:effectLst/>
                        </a:rPr>
                        <a:t>Capio St Görans </a:t>
                      </a:r>
                      <a:r>
                        <a:rPr lang="en-US" sz="1200" b="0" u="none" strike="noStrike" dirty="0" err="1">
                          <a:solidFill>
                            <a:srgbClr val="000000"/>
                          </a:solidFill>
                          <a:effectLst/>
                        </a:rPr>
                        <a:t>sjkh</a:t>
                      </a:r>
                      <a:r>
                        <a:rPr lang="en-US" sz="1200" b="0" u="none" strike="noStrike" dirty="0">
                          <a:solidFill>
                            <a:srgbClr val="000000"/>
                          </a:solidFill>
                          <a:effectLst/>
                        </a:rPr>
                        <a:t> agent</a:t>
                      </a:r>
                      <a:endParaRPr lang="en-US" sz="1200" b="0" i="0" u="none" strike="noStrike" dirty="0">
                        <a:solidFill>
                          <a:srgbClr val="000000"/>
                        </a:solidFill>
                        <a:effectLst/>
                        <a:latin typeface="Open Sans"/>
                        <a:ea typeface="Open Sans"/>
                        <a:cs typeface="Open Sans"/>
                      </a:endParaRPr>
                    </a:p>
                  </a:txBody>
                  <a:tcPr marL="7581" marR="7581" marT="7581" marB="0" anchor="b">
                    <a:lnR w="12700" cap="flat" cmpd="sng" algn="ctr">
                      <a:solidFill>
                        <a:schemeClr val="accent1"/>
                      </a:solidFill>
                      <a:prstDash val="solid"/>
                      <a:round/>
                      <a:headEnd type="none" w="med" len="med"/>
                      <a:tailEnd type="none" w="med" len="med"/>
                    </a:lnR>
                  </a:tcPr>
                </a:tc>
                <a:tc>
                  <a:txBody>
                    <a:bodyPr/>
                    <a:lstStyle/>
                    <a:p>
                      <a:pPr marL="0" algn="ctr" defTabSz="914400" rtl="0" eaLnBrk="1" fontAlgn="b" latinLnBrk="0" hangingPunct="1">
                        <a:spcBef>
                          <a:spcPts val="0"/>
                        </a:spcBef>
                        <a:spcAft>
                          <a:spcPts val="0"/>
                        </a:spcAft>
                      </a:pPr>
                      <a:endParaRPr lang="en-US" sz="12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txBody>
                  <a:tcPr marL="7581" marR="7581" marT="7581"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773903559"/>
                  </a:ext>
                </a:extLst>
              </a:tr>
              <a:tr h="200850">
                <a:tc>
                  <a:txBody>
                    <a:bodyPr/>
                    <a:lstStyle/>
                    <a:p>
                      <a:pPr marL="0" algn="l" defTabSz="914400" rtl="0" eaLnBrk="1" fontAlgn="b" latinLnBrk="0" hangingPunct="1">
                        <a:spcBef>
                          <a:spcPts val="0"/>
                        </a:spcBef>
                        <a:spcAft>
                          <a:spcPts val="0"/>
                        </a:spcAft>
                      </a:pPr>
                      <a:r>
                        <a:rPr lang="en-US" sz="1200" b="0" u="none" strike="noStrike" err="1">
                          <a:solidFill>
                            <a:srgbClr val="000000"/>
                          </a:solidFill>
                          <a:effectLst/>
                        </a:rPr>
                        <a:t>Skåne</a:t>
                      </a:r>
                      <a:endParaRPr lang="en-US" sz="1200" b="0" i="0" u="none" strike="noStrike">
                        <a:solidFill>
                          <a:srgbClr val="000000"/>
                        </a:solidFill>
                        <a:effectLst/>
                        <a:latin typeface="Open Sans"/>
                        <a:ea typeface="Open Sans"/>
                        <a:cs typeface="Open Sans"/>
                      </a:endParaRPr>
                    </a:p>
                  </a:txBody>
                  <a:tcPr marL="7581" marR="7581" marT="7581" marB="0" anchor="b">
                    <a:lnR w="12700" cap="flat" cmpd="sng" algn="ctr">
                      <a:solidFill>
                        <a:schemeClr val="accent1"/>
                      </a:solidFill>
                      <a:prstDash val="solid"/>
                      <a:round/>
                      <a:headEnd type="none" w="med" len="med"/>
                      <a:tailEnd type="none" w="med" len="med"/>
                    </a:lnR>
                    <a:solidFill>
                      <a:schemeClr val="accent6">
                        <a:lumMod val="20000"/>
                        <a:lumOff val="80000"/>
                      </a:schemeClr>
                    </a:solidFill>
                  </a:tcPr>
                </a:tc>
                <a:tc>
                  <a:txBody>
                    <a:bodyPr/>
                    <a:lstStyle/>
                    <a:p>
                      <a:pPr algn="ctr" fontAlgn="ctr">
                        <a:spcBef>
                          <a:spcPts val="0"/>
                        </a:spcBef>
                        <a:spcAft>
                          <a:spcPts val="0"/>
                        </a:spcAft>
                      </a:pPr>
                      <a:r>
                        <a:rPr lang="en-US" sz="1200" b="0" i="0" u="none" strike="noStrike" dirty="0" err="1">
                          <a:effectLst/>
                          <a:latin typeface="Open Sans"/>
                          <a:ea typeface="Open Sans"/>
                          <a:cs typeface="Open Sans"/>
                        </a:rPr>
                        <a:t>Prel</a:t>
                      </a:r>
                      <a:r>
                        <a:rPr lang="en-US" sz="1200" b="0" i="0" u="none" strike="noStrike" dirty="0">
                          <a:effectLst/>
                          <a:latin typeface="Open Sans"/>
                          <a:ea typeface="Open Sans"/>
                          <a:cs typeface="Open Sans"/>
                        </a:rPr>
                        <a:t> 25/4</a:t>
                      </a:r>
                    </a:p>
                  </a:txBody>
                  <a:tcPr marL="7581" marR="7581" marT="7581" marB="0" anchor="ctr">
                    <a:lnL w="12700" cap="flat" cmpd="sng" algn="ctr">
                      <a:solidFill>
                        <a:schemeClr val="accent1"/>
                      </a:solidFill>
                      <a:prstDash val="solid"/>
                      <a:round/>
                      <a:headEnd type="none" w="med" len="med"/>
                      <a:tailEnd type="none" w="med" len="med"/>
                    </a:lnL>
                    <a:solidFill>
                      <a:schemeClr val="accent6">
                        <a:lumMod val="20000"/>
                        <a:lumOff val="80000"/>
                      </a:schemeClr>
                    </a:solidFill>
                  </a:tcPr>
                </a:tc>
                <a:extLst>
                  <a:ext uri="{0D108BD9-81ED-4DB2-BD59-A6C34878D82A}">
                    <a16:rowId xmlns:a16="http://schemas.microsoft.com/office/drawing/2014/main" val="235306477"/>
                  </a:ext>
                </a:extLst>
              </a:tr>
              <a:tr h="200850">
                <a:tc>
                  <a:txBody>
                    <a:bodyPr/>
                    <a:lstStyle/>
                    <a:p>
                      <a:pPr algn="l" fontAlgn="b">
                        <a:spcBef>
                          <a:spcPts val="0"/>
                        </a:spcBef>
                        <a:spcAft>
                          <a:spcPts val="0"/>
                        </a:spcAft>
                      </a:pPr>
                      <a:r>
                        <a:rPr lang="en-US" sz="1200" b="0" u="none" strike="noStrike" dirty="0">
                          <a:solidFill>
                            <a:srgbClr val="000000"/>
                          </a:solidFill>
                          <a:effectLst/>
                        </a:rPr>
                        <a:t>Stockholm/Gotland</a:t>
                      </a:r>
                      <a:endParaRPr lang="en-US" sz="1200" b="0" i="0" u="none" strike="noStrike" dirty="0">
                        <a:effectLst/>
                        <a:latin typeface="Open Sans"/>
                        <a:ea typeface="Open Sans"/>
                        <a:cs typeface="Open Sans"/>
                      </a:endParaRPr>
                    </a:p>
                  </a:txBody>
                  <a:tcPr marL="7581" marR="7581" marT="7581" marB="0" anchor="b">
                    <a:lnR w="12700" cap="flat" cmpd="sng" algn="ctr">
                      <a:solidFill>
                        <a:schemeClr val="accent1"/>
                      </a:solidFill>
                      <a:prstDash val="solid"/>
                      <a:round/>
                      <a:headEnd type="none" w="med" len="med"/>
                      <a:tailEnd type="none" w="med" len="med"/>
                    </a:lnR>
                    <a:solidFill>
                      <a:schemeClr val="accent3">
                        <a:lumMod val="40000"/>
                        <a:lumOff val="60000"/>
                      </a:schemeClr>
                    </a:solidFill>
                  </a:tcPr>
                </a:tc>
                <a:tc>
                  <a:txBody>
                    <a:bodyPr/>
                    <a:lstStyle/>
                    <a:p>
                      <a:pPr algn="ctr" fontAlgn="ctr">
                        <a:spcBef>
                          <a:spcPts val="0"/>
                        </a:spcBef>
                        <a:spcAft>
                          <a:spcPts val="0"/>
                        </a:spcAft>
                      </a:pPr>
                      <a:r>
                        <a:rPr lang="en-US" sz="1200" b="0" u="none" strike="noStrike" kern="1200" dirty="0" err="1">
                          <a:solidFill>
                            <a:srgbClr val="000000"/>
                          </a:solidFill>
                          <a:effectLst/>
                          <a:latin typeface="+mn-lt"/>
                          <a:ea typeface="+mn-ea"/>
                          <a:cs typeface="+mn-cs"/>
                        </a:rPr>
                        <a:t>Klart</a:t>
                      </a:r>
                    </a:p>
                  </a:txBody>
                  <a:tcPr marL="7581" marR="7581" marT="7581" marB="0" anchor="ctr">
                    <a:lnL w="12700" cap="flat" cmpd="sng" algn="ctr">
                      <a:solidFill>
                        <a:schemeClr val="accent1"/>
                      </a:solidFill>
                      <a:prstDash val="solid"/>
                      <a:round/>
                      <a:headEnd type="none" w="med" len="med"/>
                      <a:tailEnd type="none" w="med" len="med"/>
                    </a:lnL>
                    <a:solidFill>
                      <a:schemeClr val="accent3">
                        <a:lumMod val="40000"/>
                        <a:lumOff val="60000"/>
                      </a:schemeClr>
                    </a:solidFill>
                  </a:tcPr>
                </a:tc>
                <a:extLst>
                  <a:ext uri="{0D108BD9-81ED-4DB2-BD59-A6C34878D82A}">
                    <a16:rowId xmlns:a16="http://schemas.microsoft.com/office/drawing/2014/main" val="638383410"/>
                  </a:ext>
                </a:extLst>
              </a:tr>
              <a:tr h="200850">
                <a:tc>
                  <a:txBody>
                    <a:bodyPr/>
                    <a:lstStyle/>
                    <a:p>
                      <a:pPr algn="l" fontAlgn="b">
                        <a:spcBef>
                          <a:spcPts val="0"/>
                        </a:spcBef>
                        <a:spcAft>
                          <a:spcPts val="0"/>
                        </a:spcAft>
                      </a:pPr>
                      <a:r>
                        <a:rPr lang="en-US" sz="1200" b="0" u="none" strike="noStrike" err="1">
                          <a:solidFill>
                            <a:srgbClr val="000000"/>
                          </a:solidFill>
                          <a:effectLst/>
                        </a:rPr>
                        <a:t>Sörmland</a:t>
                      </a:r>
                      <a:endParaRPr lang="en-US" sz="1200" b="0" i="0" u="none" strike="noStrike" err="1">
                        <a:effectLst/>
                        <a:latin typeface="Open Sans"/>
                        <a:ea typeface="Open Sans"/>
                        <a:cs typeface="Open Sans"/>
                      </a:endParaRPr>
                    </a:p>
                  </a:txBody>
                  <a:tcPr marL="7581" marR="7581" marT="7581" marB="0" anchor="b">
                    <a:lnR w="12700" cap="flat" cmpd="sng" algn="ctr">
                      <a:solidFill>
                        <a:schemeClr val="accent1"/>
                      </a:solidFill>
                      <a:prstDash val="solid"/>
                      <a:round/>
                      <a:headEnd type="none" w="med" len="med"/>
                      <a:tailEnd type="none" w="med" len="med"/>
                    </a:lnR>
                  </a:tcPr>
                </a:tc>
                <a:tc>
                  <a:txBody>
                    <a:bodyPr/>
                    <a:lstStyle/>
                    <a:p>
                      <a:pPr algn="ctr" fontAlgn="ctr">
                        <a:spcBef>
                          <a:spcPts val="0"/>
                        </a:spcBef>
                        <a:spcAft>
                          <a:spcPts val="0"/>
                        </a:spcAft>
                      </a:pPr>
                      <a:endParaRPr lang="en-US" sz="1200" b="0" i="0" u="none" strike="noStrike">
                        <a:effectLst/>
                        <a:latin typeface="Open Sans" panose="020B0606030504020204" pitchFamily="34" charset="0"/>
                        <a:ea typeface="Open Sans" panose="020B0606030504020204" pitchFamily="34" charset="0"/>
                        <a:cs typeface="Open Sans" panose="020B0606030504020204" pitchFamily="34" charset="0"/>
                      </a:endParaRPr>
                    </a:p>
                  </a:txBody>
                  <a:tcPr marL="7581" marR="7581" marT="7581"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291429282"/>
                  </a:ext>
                </a:extLst>
              </a:tr>
              <a:tr h="200850">
                <a:tc>
                  <a:txBody>
                    <a:bodyPr/>
                    <a:lstStyle/>
                    <a:p>
                      <a:pPr algn="l" fontAlgn="b">
                        <a:spcBef>
                          <a:spcPts val="0"/>
                        </a:spcBef>
                        <a:spcAft>
                          <a:spcPts val="0"/>
                        </a:spcAft>
                      </a:pPr>
                      <a:r>
                        <a:rPr lang="en-US" sz="1200" b="0" u="none" strike="noStrike" dirty="0">
                          <a:solidFill>
                            <a:srgbClr val="000000"/>
                          </a:solidFill>
                          <a:effectLst/>
                        </a:rPr>
                        <a:t>Uppsala</a:t>
                      </a:r>
                      <a:endParaRPr lang="en-US" sz="1200" b="0" i="0" u="none" strike="noStrike" dirty="0">
                        <a:effectLst/>
                        <a:latin typeface="Open Sans"/>
                        <a:ea typeface="Open Sans"/>
                        <a:cs typeface="Open Sans"/>
                      </a:endParaRPr>
                    </a:p>
                  </a:txBody>
                  <a:tcPr marL="7581" marR="7581" marT="7581" marB="0" anchor="b">
                    <a:lnR w="12700" cap="flat" cmpd="sng" algn="ctr">
                      <a:solidFill>
                        <a:schemeClr val="accent1"/>
                      </a:solidFill>
                      <a:prstDash val="solid"/>
                      <a:round/>
                      <a:headEnd type="none" w="med" len="med"/>
                      <a:tailEnd type="none" w="med" len="med"/>
                    </a:lnR>
                  </a:tcPr>
                </a:tc>
                <a:tc>
                  <a:txBody>
                    <a:bodyPr/>
                    <a:lstStyle/>
                    <a:p>
                      <a:pPr algn="ctr" fontAlgn="ctr">
                        <a:spcBef>
                          <a:spcPts val="0"/>
                        </a:spcBef>
                        <a:spcAft>
                          <a:spcPts val="0"/>
                        </a:spcAft>
                      </a:pPr>
                      <a:endParaRPr lang="en-US" sz="1200" b="0" i="0" u="none" strike="noStrike">
                        <a:effectLst/>
                        <a:latin typeface="Open Sans" panose="020B0606030504020204" pitchFamily="34" charset="0"/>
                        <a:ea typeface="Open Sans" panose="020B0606030504020204" pitchFamily="34" charset="0"/>
                        <a:cs typeface="Open Sans" panose="020B0606030504020204" pitchFamily="34" charset="0"/>
                      </a:endParaRPr>
                    </a:p>
                  </a:txBody>
                  <a:tcPr marL="7581" marR="7581" marT="7581"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963679026"/>
                  </a:ext>
                </a:extLst>
              </a:tr>
              <a:tr h="0">
                <a:tc>
                  <a:txBody>
                    <a:bodyPr/>
                    <a:lstStyle/>
                    <a:p>
                      <a:pPr algn="l" fontAlgn="b">
                        <a:spcBef>
                          <a:spcPts val="0"/>
                        </a:spcBef>
                        <a:spcAft>
                          <a:spcPts val="0"/>
                        </a:spcAft>
                      </a:pPr>
                      <a:r>
                        <a:rPr lang="en-US" sz="1200" b="0" u="none" strike="noStrike" dirty="0">
                          <a:solidFill>
                            <a:srgbClr val="000000"/>
                          </a:solidFill>
                          <a:effectLst/>
                        </a:rPr>
                        <a:t>VGR</a:t>
                      </a:r>
                      <a:endParaRPr lang="en-US" sz="1200" b="0" i="0" u="none" strike="noStrike" dirty="0">
                        <a:solidFill>
                          <a:srgbClr val="000000"/>
                        </a:solidFill>
                        <a:effectLst/>
                        <a:latin typeface="Open Sans"/>
                        <a:ea typeface="Open Sans"/>
                        <a:cs typeface="Open Sans"/>
                      </a:endParaRPr>
                    </a:p>
                  </a:txBody>
                  <a:tcPr marL="7581" marR="7581" marT="7581" marB="0" anchor="b">
                    <a:lnR w="12700" cap="flat" cmpd="sng" algn="ctr">
                      <a:solidFill>
                        <a:schemeClr val="accent1"/>
                      </a:solidFill>
                      <a:prstDash val="solid"/>
                      <a:round/>
                      <a:headEnd type="none" w="med" len="med"/>
                      <a:tailEnd type="none" w="med" len="med"/>
                    </a:lnR>
                    <a:solidFill>
                      <a:schemeClr val="accent6">
                        <a:lumMod val="20000"/>
                        <a:lumOff val="80000"/>
                      </a:schemeClr>
                    </a:solidFill>
                  </a:tcPr>
                </a:tc>
                <a:tc>
                  <a:txBody>
                    <a:bodyPr/>
                    <a:lstStyle/>
                    <a:p>
                      <a:pPr algn="ctr" fontAlgn="ctr">
                        <a:spcBef>
                          <a:spcPts val="0"/>
                        </a:spcBef>
                        <a:spcAft>
                          <a:spcPts val="0"/>
                        </a:spcAft>
                      </a:pPr>
                      <a:r>
                        <a:rPr lang="en-US" sz="1200" b="0" i="0" u="none" strike="noStrike" dirty="0">
                          <a:effectLst/>
                          <a:latin typeface="Open Sans"/>
                          <a:ea typeface="Open Sans"/>
                          <a:cs typeface="Open Sans"/>
                        </a:rPr>
                        <a:t>30/5 (Cerner)</a:t>
                      </a:r>
                      <a:endParaRPr lang="en-US" sz="1200" b="0" i="0" u="none" strike="noStrike" dirty="0">
                        <a:effectLst/>
                        <a:latin typeface="Open Sans" panose="020B0606030504020204" pitchFamily="34" charset="0"/>
                        <a:ea typeface="Open Sans" panose="020B0606030504020204" pitchFamily="34" charset="0"/>
                        <a:cs typeface="Open Sans" panose="020B0606030504020204" pitchFamily="34" charset="0"/>
                      </a:endParaRPr>
                    </a:p>
                  </a:txBody>
                  <a:tcPr marL="7581" marR="7581" marT="7581" marB="0" anchor="ctr">
                    <a:lnL w="12700" cap="flat" cmpd="sng" algn="ctr">
                      <a:solidFill>
                        <a:schemeClr val="accent1"/>
                      </a:solidFill>
                      <a:prstDash val="solid"/>
                      <a:round/>
                      <a:headEnd type="none" w="med" len="med"/>
                      <a:tailEnd type="none" w="med" len="med"/>
                    </a:lnL>
                    <a:solidFill>
                      <a:schemeClr val="accent6">
                        <a:lumMod val="20000"/>
                        <a:lumOff val="80000"/>
                      </a:schemeClr>
                    </a:solidFill>
                  </a:tcPr>
                </a:tc>
                <a:extLst>
                  <a:ext uri="{0D108BD9-81ED-4DB2-BD59-A6C34878D82A}">
                    <a16:rowId xmlns:a16="http://schemas.microsoft.com/office/drawing/2014/main" val="2258084100"/>
                  </a:ext>
                </a:extLst>
              </a:tr>
              <a:tr h="200850">
                <a:tc>
                  <a:txBody>
                    <a:bodyPr/>
                    <a:lstStyle/>
                    <a:p>
                      <a:pPr algn="l" fontAlgn="b">
                        <a:spcBef>
                          <a:spcPts val="0"/>
                        </a:spcBef>
                        <a:spcAft>
                          <a:spcPts val="0"/>
                        </a:spcAft>
                      </a:pPr>
                      <a:r>
                        <a:rPr lang="en-US" sz="1200" b="0" i="0" u="none" strike="noStrike" kern="1200" dirty="0">
                          <a:solidFill>
                            <a:schemeClr val="dk1"/>
                          </a:solidFill>
                          <a:effectLst/>
                          <a:latin typeface="Open Sans"/>
                          <a:ea typeface="Open Sans"/>
                          <a:cs typeface="Open Sans"/>
                        </a:rPr>
                        <a:t>Värmland</a:t>
                      </a:r>
                    </a:p>
                  </a:txBody>
                  <a:tcPr marL="7581" marR="7581" marT="7581" marB="0" anchor="b">
                    <a:lnR w="12700" cap="flat" cmpd="sng" algn="ctr">
                      <a:solidFill>
                        <a:schemeClr val="accent1"/>
                      </a:solidFill>
                      <a:prstDash val="solid"/>
                      <a:round/>
                      <a:headEnd type="none" w="med" len="med"/>
                      <a:tailEnd type="none" w="med" len="med"/>
                    </a:lnR>
                    <a:solidFill>
                      <a:schemeClr val="accent6">
                        <a:lumMod val="20000"/>
                        <a:lumOff val="80000"/>
                      </a:schemeClr>
                    </a:solidFill>
                  </a:tcPr>
                </a:tc>
                <a:tc>
                  <a:txBody>
                    <a:bodyPr/>
                    <a:lstStyle/>
                    <a:p>
                      <a:pPr algn="ctr" fontAlgn="ctr">
                        <a:spcBef>
                          <a:spcPts val="0"/>
                        </a:spcBef>
                        <a:spcAft>
                          <a:spcPts val="0"/>
                        </a:spcAft>
                      </a:pPr>
                      <a:r>
                        <a:rPr lang="en-US" sz="1200" b="0" i="0" u="none" strike="noStrike" kern="1200" dirty="0">
                          <a:solidFill>
                            <a:schemeClr val="dk1"/>
                          </a:solidFill>
                          <a:effectLst/>
                          <a:latin typeface="Open Sans"/>
                          <a:ea typeface="Open Sans"/>
                          <a:cs typeface="Open Sans"/>
                        </a:rPr>
                        <a:t>Q2 (</a:t>
                      </a:r>
                      <a:r>
                        <a:rPr lang="en-US" sz="1200" b="0" i="0" u="none" strike="noStrike" kern="1200" dirty="0" err="1">
                          <a:solidFill>
                            <a:schemeClr val="dk1"/>
                          </a:solidFill>
                          <a:effectLst/>
                          <a:latin typeface="Open Sans"/>
                          <a:ea typeface="Open Sans"/>
                          <a:cs typeface="Open Sans"/>
                        </a:rPr>
                        <a:t>apr</a:t>
                      </a:r>
                      <a:r>
                        <a:rPr lang="en-US" sz="1200" b="0" i="0" u="none" strike="noStrike" kern="1200" dirty="0">
                          <a:solidFill>
                            <a:schemeClr val="dk1"/>
                          </a:solidFill>
                          <a:effectLst/>
                          <a:latin typeface="Open Sans"/>
                          <a:ea typeface="Open Sans"/>
                          <a:cs typeface="Open Sans"/>
                        </a:rPr>
                        <a:t>/</a:t>
                      </a:r>
                      <a:r>
                        <a:rPr lang="en-US" sz="1200" b="0" i="0" u="none" strike="noStrike" kern="1200" dirty="0" err="1">
                          <a:solidFill>
                            <a:schemeClr val="dk1"/>
                          </a:solidFill>
                          <a:effectLst/>
                          <a:latin typeface="Open Sans"/>
                          <a:ea typeface="Open Sans"/>
                          <a:cs typeface="Open Sans"/>
                        </a:rPr>
                        <a:t>maj</a:t>
                      </a:r>
                      <a:r>
                        <a:rPr lang="en-US" sz="1200" b="0" i="0" u="none" strike="noStrike" kern="1200" dirty="0">
                          <a:solidFill>
                            <a:schemeClr val="dk1"/>
                          </a:solidFill>
                          <a:effectLst/>
                          <a:latin typeface="Open Sans"/>
                          <a:ea typeface="Open Sans"/>
                          <a:cs typeface="Open Sans"/>
                        </a:rPr>
                        <a:t>)</a:t>
                      </a:r>
                    </a:p>
                  </a:txBody>
                  <a:tcPr marL="7581" marR="7581" marT="7581" marB="0" anchor="ctr">
                    <a:lnL w="12700" cap="flat" cmpd="sng" algn="ctr">
                      <a:solidFill>
                        <a:schemeClr val="accent1"/>
                      </a:solidFill>
                      <a:prstDash val="solid"/>
                      <a:round/>
                      <a:headEnd type="none" w="med" len="med"/>
                      <a:tailEnd type="none" w="med" len="med"/>
                    </a:lnL>
                    <a:solidFill>
                      <a:schemeClr val="accent6">
                        <a:lumMod val="20000"/>
                        <a:lumOff val="80000"/>
                      </a:schemeClr>
                    </a:solidFill>
                  </a:tcPr>
                </a:tc>
                <a:extLst>
                  <a:ext uri="{0D108BD9-81ED-4DB2-BD59-A6C34878D82A}">
                    <a16:rowId xmlns:a16="http://schemas.microsoft.com/office/drawing/2014/main" val="463270294"/>
                  </a:ext>
                </a:extLst>
              </a:tr>
              <a:tr h="200850">
                <a:tc>
                  <a:txBody>
                    <a:bodyPr/>
                    <a:lstStyle/>
                    <a:p>
                      <a:pPr algn="l" fontAlgn="b">
                        <a:spcBef>
                          <a:spcPts val="0"/>
                        </a:spcBef>
                        <a:spcAft>
                          <a:spcPts val="0"/>
                        </a:spcAft>
                      </a:pPr>
                      <a:r>
                        <a:rPr lang="en-US" sz="1200" b="0" u="none" strike="noStrike" dirty="0">
                          <a:solidFill>
                            <a:srgbClr val="000000"/>
                          </a:solidFill>
                          <a:effectLst/>
                        </a:rPr>
                        <a:t>Västerbotten</a:t>
                      </a:r>
                      <a:endParaRPr lang="en-US" sz="1200" b="0" i="0" u="none" strike="noStrike" dirty="0">
                        <a:effectLst/>
                        <a:latin typeface="Open Sans"/>
                        <a:ea typeface="Open Sans"/>
                        <a:cs typeface="Open Sans"/>
                      </a:endParaRPr>
                    </a:p>
                  </a:txBody>
                  <a:tcPr marL="7581" marR="7581" marT="7581" marB="0" anchor="b">
                    <a:lnR w="12700" cap="flat" cmpd="sng" algn="ctr">
                      <a:solidFill>
                        <a:schemeClr val="accent1"/>
                      </a:solidFill>
                      <a:prstDash val="solid"/>
                      <a:round/>
                      <a:headEnd type="none" w="med" len="med"/>
                      <a:tailEnd type="none" w="med" len="med"/>
                    </a:lnR>
                  </a:tcPr>
                </a:tc>
                <a:tc>
                  <a:txBody>
                    <a:bodyPr/>
                    <a:lstStyle/>
                    <a:p>
                      <a:pPr algn="ctr" fontAlgn="ctr">
                        <a:spcBef>
                          <a:spcPts val="0"/>
                        </a:spcBef>
                        <a:spcAft>
                          <a:spcPts val="0"/>
                        </a:spcAft>
                      </a:pPr>
                      <a:endParaRPr lang="en-US" sz="1200" b="0" i="0" u="none" strike="noStrike">
                        <a:effectLst/>
                        <a:latin typeface="Open Sans" panose="020B0606030504020204" pitchFamily="34" charset="0"/>
                        <a:ea typeface="Open Sans" panose="020B0606030504020204" pitchFamily="34" charset="0"/>
                        <a:cs typeface="Open Sans" panose="020B0606030504020204" pitchFamily="34" charset="0"/>
                      </a:endParaRPr>
                    </a:p>
                  </a:txBody>
                  <a:tcPr marL="7581" marR="7581" marT="7581"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899389193"/>
                  </a:ext>
                </a:extLst>
              </a:tr>
              <a:tr h="200850">
                <a:tc>
                  <a:txBody>
                    <a:bodyPr/>
                    <a:lstStyle/>
                    <a:p>
                      <a:pPr algn="l" fontAlgn="b">
                        <a:spcBef>
                          <a:spcPts val="0"/>
                        </a:spcBef>
                        <a:spcAft>
                          <a:spcPts val="0"/>
                        </a:spcAft>
                      </a:pPr>
                      <a:r>
                        <a:rPr lang="en-US" sz="1200" b="0" u="none" strike="noStrike" dirty="0">
                          <a:solidFill>
                            <a:srgbClr val="000000"/>
                          </a:solidFill>
                          <a:effectLst/>
                        </a:rPr>
                        <a:t>Västernorrland</a:t>
                      </a:r>
                      <a:endParaRPr lang="en-US" sz="1200" b="0" i="0" u="none" strike="noStrike" dirty="0">
                        <a:effectLst/>
                        <a:latin typeface="Open Sans"/>
                        <a:ea typeface="Open Sans"/>
                        <a:cs typeface="Open Sans"/>
                      </a:endParaRPr>
                    </a:p>
                  </a:txBody>
                  <a:tcPr marL="7581" marR="7581" marT="7581" marB="0" anchor="b">
                    <a:lnR w="12700" cap="flat" cmpd="sng" algn="ctr">
                      <a:solidFill>
                        <a:schemeClr val="accent1"/>
                      </a:solidFill>
                      <a:prstDash val="solid"/>
                      <a:round/>
                      <a:headEnd type="none" w="med" len="med"/>
                      <a:tailEnd type="none" w="med" len="med"/>
                    </a:lnR>
                  </a:tcPr>
                </a:tc>
                <a:tc>
                  <a:txBody>
                    <a:bodyPr/>
                    <a:lstStyle/>
                    <a:p>
                      <a:pPr algn="ctr" fontAlgn="ctr">
                        <a:spcBef>
                          <a:spcPts val="0"/>
                        </a:spcBef>
                        <a:spcAft>
                          <a:spcPts val="0"/>
                        </a:spcAft>
                      </a:pPr>
                      <a:endParaRPr lang="en-US" sz="1200" b="0" i="0" u="none" strike="noStrike">
                        <a:effectLst/>
                        <a:latin typeface="Open Sans" panose="020B0606030504020204" pitchFamily="34" charset="0"/>
                        <a:ea typeface="Open Sans" panose="020B0606030504020204" pitchFamily="34" charset="0"/>
                        <a:cs typeface="Open Sans" panose="020B0606030504020204" pitchFamily="34" charset="0"/>
                      </a:endParaRPr>
                    </a:p>
                  </a:txBody>
                  <a:tcPr marL="7581" marR="7581" marT="7581"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2442063961"/>
                  </a:ext>
                </a:extLst>
              </a:tr>
              <a:tr h="200850">
                <a:tc>
                  <a:txBody>
                    <a:bodyPr/>
                    <a:lstStyle/>
                    <a:p>
                      <a:pPr algn="l" fontAlgn="b">
                        <a:spcBef>
                          <a:spcPts val="0"/>
                        </a:spcBef>
                        <a:spcAft>
                          <a:spcPts val="0"/>
                        </a:spcAft>
                      </a:pPr>
                      <a:r>
                        <a:rPr lang="en-US" sz="1200" b="0" u="none" strike="noStrike" dirty="0">
                          <a:solidFill>
                            <a:srgbClr val="000000"/>
                          </a:solidFill>
                          <a:effectLst/>
                        </a:rPr>
                        <a:t>Västmanland</a:t>
                      </a:r>
                      <a:endParaRPr lang="en-US" sz="1200" b="0" i="0" u="none" strike="noStrike" dirty="0">
                        <a:effectLst/>
                        <a:latin typeface="Open Sans"/>
                        <a:ea typeface="Open Sans"/>
                        <a:cs typeface="Open Sans"/>
                      </a:endParaRPr>
                    </a:p>
                  </a:txBody>
                  <a:tcPr marL="7581" marR="7581" marT="7581" marB="0" anchor="b">
                    <a:lnR w="12700" cap="flat" cmpd="sng" algn="ctr">
                      <a:solidFill>
                        <a:schemeClr val="accent1"/>
                      </a:solidFill>
                      <a:prstDash val="solid"/>
                      <a:round/>
                      <a:headEnd type="none" w="med" len="med"/>
                      <a:tailEnd type="none" w="med" len="med"/>
                    </a:lnR>
                    <a:solidFill>
                      <a:schemeClr val="accent6">
                        <a:lumMod val="20000"/>
                        <a:lumOff val="80000"/>
                      </a:schemeClr>
                    </a:solidFill>
                  </a:tcPr>
                </a:tc>
                <a:tc>
                  <a:txBody>
                    <a:bodyPr/>
                    <a:lstStyle/>
                    <a:p>
                      <a:pPr algn="ctr" fontAlgn="ctr">
                        <a:spcBef>
                          <a:spcPts val="0"/>
                        </a:spcBef>
                        <a:spcAft>
                          <a:spcPts val="0"/>
                        </a:spcAft>
                      </a:pPr>
                      <a:r>
                        <a:rPr lang="en-US" sz="1200" b="0" i="0" u="none" strike="noStrike" dirty="0">
                          <a:effectLst/>
                          <a:latin typeface="Open Sans"/>
                          <a:ea typeface="Open Sans"/>
                          <a:cs typeface="Open Sans"/>
                        </a:rPr>
                        <a:t>7/3</a:t>
                      </a:r>
                      <a:endParaRPr lang="en-US" sz="1200" b="0" i="0" u="none" strike="noStrike" dirty="0">
                        <a:effectLst/>
                        <a:latin typeface="Open Sans" panose="020B0606030504020204" pitchFamily="34" charset="0"/>
                        <a:ea typeface="Open Sans" panose="020B0606030504020204" pitchFamily="34" charset="0"/>
                        <a:cs typeface="Open Sans" panose="020B0606030504020204" pitchFamily="34" charset="0"/>
                      </a:endParaRPr>
                    </a:p>
                  </a:txBody>
                  <a:tcPr marL="7581" marR="7581" marT="7581" marB="0" anchor="ctr">
                    <a:lnL w="12700" cap="flat" cmpd="sng" algn="ctr">
                      <a:solidFill>
                        <a:schemeClr val="accent1"/>
                      </a:solidFill>
                      <a:prstDash val="solid"/>
                      <a:round/>
                      <a:headEnd type="none" w="med" len="med"/>
                      <a:tailEnd type="none" w="med" len="med"/>
                    </a:lnL>
                    <a:solidFill>
                      <a:schemeClr val="accent6">
                        <a:lumMod val="20000"/>
                        <a:lumOff val="80000"/>
                      </a:schemeClr>
                    </a:solidFill>
                  </a:tcPr>
                </a:tc>
                <a:extLst>
                  <a:ext uri="{0D108BD9-81ED-4DB2-BD59-A6C34878D82A}">
                    <a16:rowId xmlns:a16="http://schemas.microsoft.com/office/drawing/2014/main" val="1776826156"/>
                  </a:ext>
                </a:extLst>
              </a:tr>
              <a:tr h="200850">
                <a:tc>
                  <a:txBody>
                    <a:bodyPr/>
                    <a:lstStyle/>
                    <a:p>
                      <a:pPr algn="l" fontAlgn="b">
                        <a:spcBef>
                          <a:spcPts val="0"/>
                        </a:spcBef>
                        <a:spcAft>
                          <a:spcPts val="0"/>
                        </a:spcAft>
                      </a:pPr>
                      <a:r>
                        <a:rPr lang="en-US" sz="1200" b="0" u="none" strike="noStrike" dirty="0">
                          <a:solidFill>
                            <a:srgbClr val="000000"/>
                          </a:solidFill>
                          <a:effectLst/>
                        </a:rPr>
                        <a:t>Örebro</a:t>
                      </a:r>
                      <a:endParaRPr lang="en-US" sz="1200" b="0" i="0" u="none" strike="noStrike" dirty="0">
                        <a:effectLst/>
                        <a:latin typeface="Open Sans"/>
                        <a:ea typeface="Open Sans"/>
                        <a:cs typeface="Open Sans"/>
                      </a:endParaRPr>
                    </a:p>
                  </a:txBody>
                  <a:tcPr marL="7581" marR="7581" marT="7581" marB="0" anchor="b">
                    <a:lnR w="12700" cap="flat" cmpd="sng" algn="ctr">
                      <a:solidFill>
                        <a:schemeClr val="accent1"/>
                      </a:solidFill>
                      <a:prstDash val="solid"/>
                      <a:round/>
                      <a:headEnd type="none" w="med" len="med"/>
                      <a:tailEnd type="none" w="med" len="med"/>
                    </a:lnR>
                  </a:tcPr>
                </a:tc>
                <a:tc>
                  <a:txBody>
                    <a:bodyPr/>
                    <a:lstStyle/>
                    <a:p>
                      <a:pPr algn="ctr" fontAlgn="ctr">
                        <a:spcBef>
                          <a:spcPts val="0"/>
                        </a:spcBef>
                        <a:spcAft>
                          <a:spcPts val="0"/>
                        </a:spcAft>
                      </a:pPr>
                      <a:endParaRPr lang="en-US" sz="1200" b="0" i="0" u="none" strike="noStrike">
                        <a:effectLst/>
                        <a:latin typeface="Open Sans" panose="020B0606030504020204" pitchFamily="34" charset="0"/>
                        <a:ea typeface="Open Sans" panose="020B0606030504020204" pitchFamily="34" charset="0"/>
                        <a:cs typeface="Open Sans" panose="020B0606030504020204" pitchFamily="34" charset="0"/>
                      </a:endParaRPr>
                    </a:p>
                  </a:txBody>
                  <a:tcPr marL="7581" marR="7581" marT="7581"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62071674"/>
                  </a:ext>
                </a:extLst>
              </a:tr>
              <a:tr h="200850">
                <a:tc>
                  <a:txBody>
                    <a:bodyPr/>
                    <a:lstStyle/>
                    <a:p>
                      <a:pPr algn="l" fontAlgn="b">
                        <a:spcBef>
                          <a:spcPts val="0"/>
                        </a:spcBef>
                        <a:spcAft>
                          <a:spcPts val="0"/>
                        </a:spcAft>
                      </a:pPr>
                      <a:r>
                        <a:rPr lang="en-US" sz="1200" b="0" u="none" strike="noStrike" dirty="0">
                          <a:solidFill>
                            <a:srgbClr val="000000"/>
                          </a:solidFill>
                          <a:effectLst/>
                        </a:rPr>
                        <a:t>Östergötland</a:t>
                      </a:r>
                      <a:endParaRPr lang="en-US" sz="1200" b="0" i="0" u="none" strike="noStrike" dirty="0">
                        <a:effectLst/>
                        <a:latin typeface="Open Sans"/>
                        <a:ea typeface="Open Sans"/>
                        <a:cs typeface="Open Sans"/>
                      </a:endParaRPr>
                    </a:p>
                  </a:txBody>
                  <a:tcPr marL="7581" marR="7581" marT="7581" marB="0" anchor="b">
                    <a:lnR w="12700" cap="flat" cmpd="sng" algn="ctr">
                      <a:solidFill>
                        <a:schemeClr val="accent1"/>
                      </a:solidFill>
                      <a:prstDash val="solid"/>
                      <a:round/>
                      <a:headEnd type="none" w="med" len="med"/>
                      <a:tailEnd type="none" w="med" len="med"/>
                    </a:lnR>
                  </a:tcPr>
                </a:tc>
                <a:tc>
                  <a:txBody>
                    <a:bodyPr/>
                    <a:lstStyle/>
                    <a:p>
                      <a:pPr lvl="0" algn="ctr">
                        <a:spcBef>
                          <a:spcPts val="0"/>
                        </a:spcBef>
                        <a:spcAft>
                          <a:spcPts val="0"/>
                        </a:spcAft>
                        <a:buNone/>
                      </a:pPr>
                      <a:endParaRPr lang="sv-SE" sz="1200" b="0" i="0" u="none" strike="noStrike" kern="1200">
                        <a:solidFill>
                          <a:schemeClr val="tx1"/>
                        </a:solidFill>
                        <a:effectLst/>
                        <a:latin typeface="Open Sans" panose="020B0606030504020204" pitchFamily="34" charset="0"/>
                        <a:ea typeface="Open Sans" panose="020B0606030504020204" pitchFamily="34" charset="0"/>
                        <a:cs typeface="Open Sans" panose="020B0606030504020204" pitchFamily="34" charset="0"/>
                      </a:endParaRPr>
                    </a:p>
                  </a:txBody>
                  <a:tcPr marL="7581" marR="7581" marT="7581" marB="0" anchor="ct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142566235"/>
                  </a:ext>
                </a:extLst>
              </a:tr>
            </a:tbl>
          </a:graphicData>
        </a:graphic>
      </p:graphicFrame>
      <p:sp>
        <p:nvSpPr>
          <p:cNvPr id="6" name="Pratbubbla: rektangel med rundade hörn 3">
            <a:extLst>
              <a:ext uri="{FF2B5EF4-FFF2-40B4-BE49-F238E27FC236}">
                <a16:creationId xmlns:a16="http://schemas.microsoft.com/office/drawing/2014/main" id="{998FCC9D-310E-42B0-AF66-2AFDE3AD5579}"/>
              </a:ext>
            </a:extLst>
          </p:cNvPr>
          <p:cNvSpPr/>
          <p:nvPr/>
        </p:nvSpPr>
        <p:spPr bwMode="auto">
          <a:xfrm>
            <a:off x="6425868" y="1766374"/>
            <a:ext cx="4178117" cy="2019868"/>
          </a:xfrm>
          <a:prstGeom prst="wedgeRoundRectCallout">
            <a:avLst>
              <a:gd name="adj1" fmla="val 1348"/>
              <a:gd name="adj2" fmla="val 101928"/>
              <a:gd name="adj3" fmla="val 16667"/>
            </a:avLst>
          </a:prstGeom>
          <a:solidFill>
            <a:srgbClr val="AFD4C4"/>
          </a:solidFill>
          <a:ln w="19050" cap="flat" cmpd="sng" algn="ctr">
            <a:solidFill>
              <a:schemeClr val="accent1"/>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noAutofit/>
          </a:bodyPr>
          <a:lstStyle/>
          <a:p>
            <a:pPr algn="ctr"/>
            <a:r>
              <a:rPr lang="sv-SE">
                <a:ea typeface="+mn-lt"/>
                <a:cs typeface="+mn-lt"/>
              </a:rPr>
              <a:t>Inkom med datum för när ni går i produktion med den nya underskriftslösningen, mejla</a:t>
            </a:r>
            <a:r>
              <a:rPr lang="sv-SE" sz="1800">
                <a:ea typeface="+mn-lt"/>
                <a:cs typeface="+mn-lt"/>
              </a:rPr>
              <a:t>:</a:t>
            </a:r>
            <a:r>
              <a:rPr lang="sv-SE">
                <a:ea typeface="+mn-lt"/>
                <a:cs typeface="+mn-lt"/>
              </a:rPr>
              <a:t> </a:t>
            </a:r>
            <a:r>
              <a:rPr lang="sv-SE" sz="1800">
                <a:ea typeface="+mn-lt"/>
                <a:cs typeface="+mn-lt"/>
                <a:hlinkClick r:id="rId2"/>
              </a:rPr>
              <a:t>intyg@inera.se</a:t>
            </a:r>
            <a:r>
              <a:rPr lang="sv-SE">
                <a:ea typeface="+mn-lt"/>
                <a:cs typeface="+mn-lt"/>
              </a:rPr>
              <a:t> </a:t>
            </a:r>
            <a:endParaRPr lang="en-US">
              <a:ea typeface="+mn-lt"/>
              <a:cs typeface="+mn-lt"/>
            </a:endParaRPr>
          </a:p>
          <a:p>
            <a:pPr marL="0" indent="0" algn="ctr">
              <a:buNone/>
            </a:pPr>
            <a:endParaRPr lang="sv-SE" sz="2400"/>
          </a:p>
          <a:p>
            <a:pPr algn="ctr"/>
            <a:r>
              <a:rPr lang="sv-SE" sz="2400"/>
              <a:t>TACK! </a:t>
            </a:r>
            <a:endParaRPr lang="sv-SE" sz="2400">
              <a:cs typeface="Calibri"/>
            </a:endParaRPr>
          </a:p>
        </p:txBody>
      </p:sp>
    </p:spTree>
    <p:extLst>
      <p:ext uri="{BB962C8B-B14F-4D97-AF65-F5344CB8AC3E}">
        <p14:creationId xmlns:p14="http://schemas.microsoft.com/office/powerpoint/2010/main" val="4276049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a:extLst>
              <a:ext uri="{FF2B5EF4-FFF2-40B4-BE49-F238E27FC236}">
                <a16:creationId xmlns:a16="http://schemas.microsoft.com/office/drawing/2014/main" id="{3D8E8FED-470B-45AB-9B8A-1F6E1F1EDC43}"/>
              </a:ext>
            </a:extLst>
          </p:cNvPr>
          <p:cNvSpPr>
            <a:spLocks noGrp="1"/>
          </p:cNvSpPr>
          <p:nvPr>
            <p:ph idx="1"/>
          </p:nvPr>
        </p:nvSpPr>
        <p:spPr>
          <a:xfrm>
            <a:off x="922867" y="1861456"/>
            <a:ext cx="7811558" cy="3727685"/>
          </a:xfrm>
        </p:spPr>
        <p:txBody>
          <a:bodyPr/>
          <a:lstStyle/>
          <a:p>
            <a:pPr marL="457200" indent="-457200">
              <a:buAutoNum type="arabicPeriod"/>
            </a:pPr>
            <a:r>
              <a:rPr lang="sv-SE" sz="1600">
                <a:latin typeface="Open Sans"/>
                <a:ea typeface="Open Sans"/>
                <a:cs typeface="Open Sans"/>
              </a:rPr>
              <a:t>Deltagare </a:t>
            </a:r>
            <a:endParaRPr lang="sv-SE" sz="1600"/>
          </a:p>
          <a:p>
            <a:pPr marL="457200" indent="-457200">
              <a:buAutoNum type="arabicPeriod"/>
            </a:pPr>
            <a:r>
              <a:rPr lang="sv-SE" sz="1600">
                <a:latin typeface="Open Sans"/>
                <a:ea typeface="Open Sans"/>
                <a:cs typeface="Open Sans"/>
              </a:rPr>
              <a:t>Hur mår </a:t>
            </a:r>
            <a:r>
              <a:rPr lang="sv-SE" sz="1600" err="1">
                <a:latin typeface="Open Sans"/>
                <a:ea typeface="Open Sans"/>
                <a:cs typeface="Open Sans"/>
              </a:rPr>
              <a:t>Webcert</a:t>
            </a:r>
            <a:r>
              <a:rPr lang="sv-SE" sz="1600">
                <a:latin typeface="Open Sans"/>
                <a:ea typeface="Open Sans"/>
                <a:cs typeface="Open Sans"/>
              </a:rPr>
              <a:t>? (Drift, problem och incidenter) </a:t>
            </a:r>
            <a:endParaRPr lang="sv-SE" sz="1600"/>
          </a:p>
          <a:p>
            <a:pPr marL="457200" indent="-457200">
              <a:buAutoNum type="arabicPeriod"/>
            </a:pPr>
            <a:r>
              <a:rPr lang="sv-SE" sz="1600">
                <a:latin typeface="Open Sans"/>
                <a:ea typeface="Open Sans"/>
                <a:cs typeface="Open Sans"/>
              </a:rPr>
              <a:t>Supportärenden</a:t>
            </a:r>
          </a:p>
          <a:p>
            <a:pPr marL="457200" indent="-457200">
              <a:buAutoNum type="arabicPeriod"/>
            </a:pPr>
            <a:r>
              <a:rPr lang="sv-SE" sz="1600">
                <a:latin typeface="Open Sans"/>
                <a:ea typeface="Open Sans"/>
                <a:cs typeface="Open Sans"/>
              </a:rPr>
              <a:t>Drift regioner</a:t>
            </a:r>
          </a:p>
          <a:p>
            <a:pPr marL="457200" indent="-457200">
              <a:buAutoNum type="arabicPeriod"/>
            </a:pPr>
            <a:r>
              <a:rPr lang="sv-SE" sz="1600">
                <a:latin typeface="Open Sans"/>
                <a:ea typeface="Open Sans"/>
                <a:cs typeface="Open Sans"/>
              </a:rPr>
              <a:t>Uppdatering av applikationen</a:t>
            </a:r>
          </a:p>
          <a:p>
            <a:pPr marL="457200" indent="-457200">
              <a:buAutoNum type="arabicPeriod"/>
            </a:pPr>
            <a:r>
              <a:rPr lang="sv-SE" sz="1600">
                <a:latin typeface="Open Sans"/>
                <a:ea typeface="Open Sans"/>
                <a:cs typeface="Open Sans"/>
              </a:rPr>
              <a:t>Status: DB/DOI</a:t>
            </a:r>
          </a:p>
          <a:p>
            <a:pPr marL="457200" indent="-457200">
              <a:buFont typeface="Arial" charset="0"/>
              <a:buAutoNum type="arabicPeriod"/>
            </a:pPr>
            <a:r>
              <a:rPr lang="sv-SE" sz="1600">
                <a:latin typeface="Open Sans"/>
                <a:ea typeface="Open Sans"/>
                <a:cs typeface="Open Sans"/>
              </a:rPr>
              <a:t>Pågående förändringar</a:t>
            </a:r>
          </a:p>
          <a:p>
            <a:pPr marL="457200" indent="-457200">
              <a:buAutoNum type="arabicPeriod"/>
            </a:pPr>
            <a:r>
              <a:rPr lang="sv-SE" sz="1600">
                <a:latin typeface="Open Sans"/>
                <a:ea typeface="Open Sans"/>
                <a:cs typeface="Open Sans"/>
              </a:rPr>
              <a:t>Övrigt</a:t>
            </a:r>
            <a:endParaRPr lang="sv-SE" sz="1400">
              <a:latin typeface="Open Sans"/>
              <a:ea typeface="Open Sans"/>
              <a:cs typeface="Open Sans"/>
            </a:endParaRPr>
          </a:p>
          <a:p>
            <a:pPr marL="457200" indent="-457200">
              <a:buAutoNum type="arabicPeriod"/>
            </a:pPr>
            <a:r>
              <a:rPr lang="sv-SE" sz="1600">
                <a:latin typeface="Open Sans"/>
                <a:ea typeface="Open Sans"/>
                <a:cs typeface="Open Sans"/>
              </a:rPr>
              <a:t>Frågor</a:t>
            </a:r>
          </a:p>
          <a:p>
            <a:pPr marL="457200" indent="-457200">
              <a:buAutoNum type="arabicPeriod"/>
            </a:pPr>
            <a:r>
              <a:rPr lang="sv-SE" sz="1600">
                <a:latin typeface="Open Sans"/>
                <a:ea typeface="Open Sans"/>
                <a:cs typeface="Open Sans"/>
              </a:rPr>
              <a:t>Nästa möte</a:t>
            </a:r>
          </a:p>
          <a:p>
            <a:pPr marL="457200" indent="-457200">
              <a:buAutoNum type="arabicPeriod"/>
            </a:pPr>
            <a:r>
              <a:rPr lang="sv-SE" sz="1600">
                <a:latin typeface="Open Sans"/>
                <a:ea typeface="Open Sans"/>
                <a:cs typeface="Open Sans"/>
              </a:rPr>
              <a:t>Statistik och användning</a:t>
            </a:r>
            <a:endParaRPr lang="sv-SE" sz="1200"/>
          </a:p>
          <a:p>
            <a:endParaRPr lang="sv-SE"/>
          </a:p>
        </p:txBody>
      </p:sp>
      <p:sp>
        <p:nvSpPr>
          <p:cNvPr id="3" name="Rubrik 2">
            <a:extLst>
              <a:ext uri="{FF2B5EF4-FFF2-40B4-BE49-F238E27FC236}">
                <a16:creationId xmlns:a16="http://schemas.microsoft.com/office/drawing/2014/main" id="{5826582F-6246-4A79-A73B-8988AD21CD45}"/>
              </a:ext>
            </a:extLst>
          </p:cNvPr>
          <p:cNvSpPr>
            <a:spLocks noGrp="1"/>
          </p:cNvSpPr>
          <p:nvPr>
            <p:ph type="title"/>
          </p:nvPr>
        </p:nvSpPr>
        <p:spPr/>
        <p:txBody>
          <a:bodyPr/>
          <a:lstStyle/>
          <a:p>
            <a:r>
              <a:rPr lang="sv-SE"/>
              <a:t>Agenda</a:t>
            </a:r>
          </a:p>
        </p:txBody>
      </p:sp>
    </p:spTree>
    <p:extLst>
      <p:ext uri="{BB962C8B-B14F-4D97-AF65-F5344CB8AC3E}">
        <p14:creationId xmlns:p14="http://schemas.microsoft.com/office/powerpoint/2010/main" val="26573304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9274E6-A4AA-47D6-AA67-D87A65C0E946}"/>
              </a:ext>
            </a:extLst>
          </p:cNvPr>
          <p:cNvSpPr>
            <a:spLocks noGrp="1"/>
          </p:cNvSpPr>
          <p:nvPr>
            <p:ph type="title"/>
          </p:nvPr>
        </p:nvSpPr>
        <p:spPr/>
        <p:txBody>
          <a:bodyPr/>
          <a:lstStyle/>
          <a:p>
            <a:r>
              <a:rPr lang="sv-SE"/>
              <a:t>8. Övrigt</a:t>
            </a:r>
          </a:p>
        </p:txBody>
      </p:sp>
      <p:sp>
        <p:nvSpPr>
          <p:cNvPr id="3" name="Content Placeholder 2">
            <a:extLst>
              <a:ext uri="{FF2B5EF4-FFF2-40B4-BE49-F238E27FC236}">
                <a16:creationId xmlns:a16="http://schemas.microsoft.com/office/drawing/2014/main" id="{F43E8F4A-ECAE-2656-E106-F349726390B1}"/>
              </a:ext>
            </a:extLst>
          </p:cNvPr>
          <p:cNvSpPr>
            <a:spLocks noGrp="1"/>
          </p:cNvSpPr>
          <p:nvPr>
            <p:ph idx="1"/>
          </p:nvPr>
        </p:nvSpPr>
        <p:spPr>
          <a:xfrm>
            <a:off x="922867" y="1716576"/>
            <a:ext cx="7230534" cy="3952875"/>
          </a:xfrm>
        </p:spPr>
        <p:txBody>
          <a:bodyPr vert="horz" lIns="0" tIns="0" rIns="0" bIns="0" rtlCol="0" anchor="t">
            <a:noAutofit/>
          </a:bodyPr>
          <a:lstStyle/>
          <a:p>
            <a:r>
              <a:rPr lang="sv-SE" dirty="0">
                <a:ea typeface="Open Sans"/>
                <a:cs typeface="Open Sans"/>
              </a:rPr>
              <a:t>Erfarenheter/lärdomar från Region Stockholm vid övergång till nya Underskriftslösningen (Peter Öberg)</a:t>
            </a:r>
            <a:endParaRPr lang="en-US" dirty="0"/>
          </a:p>
          <a:p>
            <a:r>
              <a:rPr lang="sv-SE" dirty="0">
                <a:ea typeface="Open Sans"/>
                <a:cs typeface="Open Sans"/>
              </a:rPr>
              <a:t>Ny mejlinglista för deltagare i Användarforum: meddela ändringar via </a:t>
            </a:r>
            <a:r>
              <a:rPr lang="sv-SE" dirty="0">
                <a:ea typeface="Open Sans"/>
                <a:cs typeface="Open Sans"/>
                <a:hlinkClick r:id="rId2"/>
              </a:rPr>
              <a:t>intyg@inera.se</a:t>
            </a:r>
            <a:r>
              <a:rPr lang="sv-SE" dirty="0">
                <a:ea typeface="Open Sans"/>
                <a:cs typeface="Open Sans"/>
              </a:rPr>
              <a:t> </a:t>
            </a:r>
            <a:endParaRPr lang="sv-SE" dirty="0"/>
          </a:p>
          <a:p>
            <a:endParaRPr lang="sv-SE">
              <a:ea typeface="Open Sans"/>
              <a:cs typeface="Open Sans"/>
            </a:endParaRPr>
          </a:p>
        </p:txBody>
      </p:sp>
      <p:pic>
        <p:nvPicPr>
          <p:cNvPr id="10" name="Bild 9" descr="Skrivplatta avbockat kontur">
            <a:extLst>
              <a:ext uri="{FF2B5EF4-FFF2-40B4-BE49-F238E27FC236}">
                <a16:creationId xmlns:a16="http://schemas.microsoft.com/office/drawing/2014/main" id="{63C14AC0-205C-41BA-9361-76B89A8557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94651" y="696720"/>
            <a:ext cx="1429792" cy="1429792"/>
          </a:xfrm>
          <a:prstGeom prst="rect">
            <a:avLst/>
          </a:prstGeom>
        </p:spPr>
      </p:pic>
    </p:spTree>
    <p:extLst>
      <p:ext uri="{BB962C8B-B14F-4D97-AF65-F5344CB8AC3E}">
        <p14:creationId xmlns:p14="http://schemas.microsoft.com/office/powerpoint/2010/main" val="1876506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162775-2E16-461C-89A9-19B277A9358C}"/>
              </a:ext>
            </a:extLst>
          </p:cNvPr>
          <p:cNvSpPr>
            <a:spLocks noGrp="1"/>
          </p:cNvSpPr>
          <p:nvPr>
            <p:ph type="title"/>
          </p:nvPr>
        </p:nvSpPr>
        <p:spPr/>
        <p:txBody>
          <a:bodyPr/>
          <a:lstStyle/>
          <a:p>
            <a:r>
              <a:rPr lang="sv-SE"/>
              <a:t>9. Frågor?</a:t>
            </a:r>
          </a:p>
        </p:txBody>
      </p:sp>
      <p:pic>
        <p:nvPicPr>
          <p:cNvPr id="4" name="Platshållare för innehåll 4" descr="Frågor">
            <a:extLst>
              <a:ext uri="{FF2B5EF4-FFF2-40B4-BE49-F238E27FC236}">
                <a16:creationId xmlns:a16="http://schemas.microsoft.com/office/drawing/2014/main" id="{6DA55FD6-D48C-4920-894D-684AE42A194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bwMode="auto">
          <a:xfrm>
            <a:off x="3649214" y="1706813"/>
            <a:ext cx="2756429" cy="275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0575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D786A84-2F4E-4FF4-8772-CD8C519FAE49}"/>
              </a:ext>
            </a:extLst>
          </p:cNvPr>
          <p:cNvSpPr>
            <a:spLocks noGrp="1"/>
          </p:cNvSpPr>
          <p:nvPr>
            <p:ph type="title"/>
          </p:nvPr>
        </p:nvSpPr>
        <p:spPr/>
        <p:txBody>
          <a:bodyPr/>
          <a:lstStyle/>
          <a:p>
            <a:r>
              <a:rPr lang="sv-SE"/>
              <a:t>10. Nästa möte</a:t>
            </a:r>
            <a:br>
              <a:rPr lang="sv-SE"/>
            </a:br>
            <a:endParaRPr lang="sv-SE"/>
          </a:p>
        </p:txBody>
      </p:sp>
      <p:sp>
        <p:nvSpPr>
          <p:cNvPr id="3" name="Platshållare för innehåll 2">
            <a:extLst>
              <a:ext uri="{FF2B5EF4-FFF2-40B4-BE49-F238E27FC236}">
                <a16:creationId xmlns:a16="http://schemas.microsoft.com/office/drawing/2014/main" id="{B16217A8-C569-40D8-8481-9A317C773BF0}"/>
              </a:ext>
            </a:extLst>
          </p:cNvPr>
          <p:cNvSpPr>
            <a:spLocks noGrp="1"/>
          </p:cNvSpPr>
          <p:nvPr>
            <p:ph idx="1"/>
          </p:nvPr>
        </p:nvSpPr>
        <p:spPr>
          <a:xfrm>
            <a:off x="922867" y="1854366"/>
            <a:ext cx="7230534" cy="3939764"/>
          </a:xfrm>
        </p:spPr>
        <p:txBody>
          <a:bodyPr vert="horz" lIns="0" tIns="0" rIns="0" bIns="0" rtlCol="0" anchor="t">
            <a:noAutofit/>
          </a:bodyPr>
          <a:lstStyle/>
          <a:p>
            <a:pPr marL="0" indent="0">
              <a:buNone/>
            </a:pPr>
            <a:r>
              <a:rPr lang="sv-SE" sz="2000" b="1">
                <a:latin typeface="+mj-lt"/>
              </a:rPr>
              <a:t>Måndagen den 27 mars 13.00-14.30</a:t>
            </a:r>
          </a:p>
          <a:p>
            <a:pPr marL="0" indent="0">
              <a:buNone/>
            </a:pPr>
            <a:endParaRPr lang="sv-SE" sz="2000">
              <a:latin typeface="Open Sans Bold"/>
              <a:ea typeface="Open Sans Bold"/>
              <a:cs typeface="Open Sans Bold"/>
            </a:endParaRPr>
          </a:p>
          <a:p>
            <a:pPr marL="0" indent="0">
              <a:buNone/>
            </a:pPr>
            <a:endParaRPr lang="sv-SE" sz="2000">
              <a:latin typeface="Open Sans Bold"/>
              <a:ea typeface="Open Sans Bold"/>
              <a:cs typeface="Open Sans Bold"/>
            </a:endParaRPr>
          </a:p>
          <a:p>
            <a:pPr marL="0" indent="0">
              <a:buNone/>
            </a:pPr>
            <a:endParaRPr lang="sv-SE" sz="2000">
              <a:latin typeface="Open Sans Bold"/>
              <a:ea typeface="Open Sans Bold"/>
              <a:cs typeface="Open Sans Bold"/>
            </a:endParaRPr>
          </a:p>
          <a:p>
            <a:pPr marL="0" indent="0">
              <a:buNone/>
            </a:pPr>
            <a:endParaRPr lang="sv-SE" sz="2000">
              <a:latin typeface="Open Sans Bold"/>
              <a:ea typeface="Open Sans Bold"/>
              <a:cs typeface="Open Sans Bold"/>
            </a:endParaRPr>
          </a:p>
          <a:p>
            <a:pPr marL="0" indent="0">
              <a:buNone/>
            </a:pPr>
            <a:endParaRPr lang="sv-SE" sz="2000">
              <a:latin typeface="Open Sans Bold"/>
              <a:ea typeface="Open Sans Bold"/>
              <a:cs typeface="Open Sans Bold"/>
            </a:endParaRPr>
          </a:p>
          <a:p>
            <a:pPr marL="0" indent="0">
              <a:buNone/>
            </a:pPr>
            <a:endParaRPr lang="sv-SE" sz="2000">
              <a:latin typeface="Open Sans Bold"/>
              <a:ea typeface="Open Sans Bold"/>
              <a:cs typeface="Open Sans Bold"/>
            </a:endParaRPr>
          </a:p>
          <a:p>
            <a:pPr marL="0" indent="0">
              <a:buNone/>
            </a:pPr>
            <a:r>
              <a:rPr lang="sv-SE" sz="2000">
                <a:solidFill>
                  <a:schemeClr val="accent1"/>
                </a:solidFill>
                <a:ea typeface="+mn-lt"/>
                <a:cs typeface="+mn-lt"/>
                <a:hlinkClick r:id="rId2">
                  <a:extLst>
                    <a:ext uri="{A12FA001-AC4F-418D-AE19-62706E023703}">
                      <ahyp:hlinkClr xmlns:ahyp="http://schemas.microsoft.com/office/drawing/2018/hyperlinkcolor" val="tx"/>
                    </a:ext>
                  </a:extLst>
                </a:hlinkClick>
              </a:rPr>
              <a:t>Samlingssida för användarforum</a:t>
            </a:r>
            <a:endParaRPr lang="sv-SE" sz="2000">
              <a:solidFill>
                <a:schemeClr val="accent1"/>
              </a:solidFill>
              <a:ea typeface="+mn-lt"/>
              <a:cs typeface="+mn-lt"/>
            </a:endParaRPr>
          </a:p>
          <a:p>
            <a:pPr marL="0" indent="0">
              <a:buNone/>
            </a:pPr>
            <a:r>
              <a:rPr lang="sv-SE" sz="2000">
                <a:solidFill>
                  <a:schemeClr val="accent1"/>
                </a:solidFill>
                <a:ea typeface="+mn-lt"/>
                <a:cs typeface="+mn-lt"/>
              </a:rPr>
              <a:t>- datum och anmälan för </a:t>
            </a:r>
            <a:r>
              <a:rPr lang="sv-SE" sz="2000" err="1">
                <a:solidFill>
                  <a:schemeClr val="accent1"/>
                </a:solidFill>
                <a:ea typeface="+mn-lt"/>
                <a:cs typeface="+mn-lt"/>
              </a:rPr>
              <a:t>Ineras</a:t>
            </a:r>
            <a:r>
              <a:rPr lang="sv-SE" sz="2000">
                <a:solidFill>
                  <a:schemeClr val="accent1"/>
                </a:solidFill>
                <a:ea typeface="+mn-lt"/>
                <a:cs typeface="+mn-lt"/>
              </a:rPr>
              <a:t> alla användarforum</a:t>
            </a:r>
            <a:endParaRPr lang="sv-SE" sz="2000">
              <a:solidFill>
                <a:schemeClr val="accent1"/>
              </a:solidFill>
              <a:ea typeface="Open Sans"/>
              <a:cs typeface="Open Sans"/>
            </a:endParaRPr>
          </a:p>
          <a:p>
            <a:pPr>
              <a:buFont typeface="Arial" panose="020B0604020202020204" pitchFamily="34" charset="0"/>
              <a:buChar char="•"/>
            </a:pPr>
            <a:endParaRPr lang="sv-SE">
              <a:ea typeface="Open Sans"/>
              <a:cs typeface="Open Sans"/>
            </a:endParaRPr>
          </a:p>
        </p:txBody>
      </p:sp>
    </p:spTree>
    <p:extLst>
      <p:ext uri="{BB962C8B-B14F-4D97-AF65-F5344CB8AC3E}">
        <p14:creationId xmlns:p14="http://schemas.microsoft.com/office/powerpoint/2010/main" val="1064576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BC74C8E-7F6B-4ABE-936C-505E8996C657}"/>
              </a:ext>
            </a:extLst>
          </p:cNvPr>
          <p:cNvSpPr>
            <a:spLocks noGrp="1"/>
          </p:cNvSpPr>
          <p:nvPr>
            <p:ph type="title"/>
          </p:nvPr>
        </p:nvSpPr>
        <p:spPr/>
        <p:txBody>
          <a:bodyPr/>
          <a:lstStyle/>
          <a:p>
            <a:r>
              <a:rPr lang="sv-SE"/>
              <a:t>Statistik och användning</a:t>
            </a:r>
          </a:p>
        </p:txBody>
      </p:sp>
    </p:spTree>
    <p:extLst>
      <p:ext uri="{BB962C8B-B14F-4D97-AF65-F5344CB8AC3E}">
        <p14:creationId xmlns:p14="http://schemas.microsoft.com/office/powerpoint/2010/main" val="17809855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DCE3597-3EF5-4ADA-82F9-24EB326DA917}"/>
              </a:ext>
            </a:extLst>
          </p:cNvPr>
          <p:cNvSpPr>
            <a:spLocks noGrp="1"/>
          </p:cNvSpPr>
          <p:nvPr>
            <p:ph type="title"/>
          </p:nvPr>
        </p:nvSpPr>
        <p:spPr>
          <a:xfrm>
            <a:off x="756745" y="328858"/>
            <a:ext cx="10482755" cy="623642"/>
          </a:xfrm>
        </p:spPr>
        <p:txBody>
          <a:bodyPr/>
          <a:lstStyle/>
          <a:p>
            <a:r>
              <a:rPr lang="sv-SE"/>
              <a:t>11a. Utfärdade intyg nov 2022 – jan 2023</a:t>
            </a:r>
          </a:p>
        </p:txBody>
      </p:sp>
      <p:graphicFrame>
        <p:nvGraphicFramePr>
          <p:cNvPr id="4" name="Tabell 3">
            <a:extLst>
              <a:ext uri="{FF2B5EF4-FFF2-40B4-BE49-F238E27FC236}">
                <a16:creationId xmlns:a16="http://schemas.microsoft.com/office/drawing/2014/main" id="{8FA96514-029A-4818-8163-4F697937FD01}"/>
              </a:ext>
            </a:extLst>
          </p:cNvPr>
          <p:cNvGraphicFramePr>
            <a:graphicFrameLocks noGrp="1"/>
          </p:cNvGraphicFramePr>
          <p:nvPr>
            <p:extLst>
              <p:ext uri="{D42A27DB-BD31-4B8C-83A1-F6EECF244321}">
                <p14:modId xmlns:p14="http://schemas.microsoft.com/office/powerpoint/2010/main" val="2555062539"/>
              </p:ext>
            </p:extLst>
          </p:nvPr>
        </p:nvGraphicFramePr>
        <p:xfrm>
          <a:off x="752230" y="1064846"/>
          <a:ext cx="9820522" cy="5532720"/>
        </p:xfrm>
        <a:graphic>
          <a:graphicData uri="http://schemas.openxmlformats.org/drawingml/2006/table">
            <a:tbl>
              <a:tblPr firstRow="1" bandRow="1">
                <a:tableStyleId>{5C22544A-7EE6-4342-B048-85BDC9FD1C3A}</a:tableStyleId>
              </a:tblPr>
              <a:tblGrid>
                <a:gridCol w="1139779">
                  <a:extLst>
                    <a:ext uri="{9D8B030D-6E8A-4147-A177-3AD203B41FA5}">
                      <a16:colId xmlns:a16="http://schemas.microsoft.com/office/drawing/2014/main" val="3549263912"/>
                    </a:ext>
                  </a:extLst>
                </a:gridCol>
                <a:gridCol w="735700">
                  <a:extLst>
                    <a:ext uri="{9D8B030D-6E8A-4147-A177-3AD203B41FA5}">
                      <a16:colId xmlns:a16="http://schemas.microsoft.com/office/drawing/2014/main" val="3732672990"/>
                    </a:ext>
                  </a:extLst>
                </a:gridCol>
                <a:gridCol w="682196">
                  <a:extLst>
                    <a:ext uri="{9D8B030D-6E8A-4147-A177-3AD203B41FA5}">
                      <a16:colId xmlns:a16="http://schemas.microsoft.com/office/drawing/2014/main" val="527379050"/>
                    </a:ext>
                  </a:extLst>
                </a:gridCol>
                <a:gridCol w="701311">
                  <a:extLst>
                    <a:ext uri="{9D8B030D-6E8A-4147-A177-3AD203B41FA5}">
                      <a16:colId xmlns:a16="http://schemas.microsoft.com/office/drawing/2014/main" val="4181476121"/>
                    </a:ext>
                  </a:extLst>
                </a:gridCol>
                <a:gridCol w="814748">
                  <a:extLst>
                    <a:ext uri="{9D8B030D-6E8A-4147-A177-3AD203B41FA5}">
                      <a16:colId xmlns:a16="http://schemas.microsoft.com/office/drawing/2014/main" val="1512061129"/>
                    </a:ext>
                  </a:extLst>
                </a:gridCol>
                <a:gridCol w="814748">
                  <a:extLst>
                    <a:ext uri="{9D8B030D-6E8A-4147-A177-3AD203B41FA5}">
                      <a16:colId xmlns:a16="http://schemas.microsoft.com/office/drawing/2014/main" val="2530199467"/>
                    </a:ext>
                  </a:extLst>
                </a:gridCol>
                <a:gridCol w="814748">
                  <a:extLst>
                    <a:ext uri="{9D8B030D-6E8A-4147-A177-3AD203B41FA5}">
                      <a16:colId xmlns:a16="http://schemas.microsoft.com/office/drawing/2014/main" val="628003756"/>
                    </a:ext>
                  </a:extLst>
                </a:gridCol>
                <a:gridCol w="814748">
                  <a:extLst>
                    <a:ext uri="{9D8B030D-6E8A-4147-A177-3AD203B41FA5}">
                      <a16:colId xmlns:a16="http://schemas.microsoft.com/office/drawing/2014/main" val="798085854"/>
                    </a:ext>
                  </a:extLst>
                </a:gridCol>
                <a:gridCol w="814748">
                  <a:extLst>
                    <a:ext uri="{9D8B030D-6E8A-4147-A177-3AD203B41FA5}">
                      <a16:colId xmlns:a16="http://schemas.microsoft.com/office/drawing/2014/main" val="1464077181"/>
                    </a:ext>
                  </a:extLst>
                </a:gridCol>
                <a:gridCol w="783883">
                  <a:extLst>
                    <a:ext uri="{9D8B030D-6E8A-4147-A177-3AD203B41FA5}">
                      <a16:colId xmlns:a16="http://schemas.microsoft.com/office/drawing/2014/main" val="3565845577"/>
                    </a:ext>
                  </a:extLst>
                </a:gridCol>
                <a:gridCol w="909520">
                  <a:extLst>
                    <a:ext uri="{9D8B030D-6E8A-4147-A177-3AD203B41FA5}">
                      <a16:colId xmlns:a16="http://schemas.microsoft.com/office/drawing/2014/main" val="224746793"/>
                    </a:ext>
                  </a:extLst>
                </a:gridCol>
                <a:gridCol w="794393">
                  <a:extLst>
                    <a:ext uri="{9D8B030D-6E8A-4147-A177-3AD203B41FA5}">
                      <a16:colId xmlns:a16="http://schemas.microsoft.com/office/drawing/2014/main" val="3358142718"/>
                    </a:ext>
                  </a:extLst>
                </a:gridCol>
              </a:tblGrid>
              <a:tr h="43756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sv-SE" sz="1000" b="1" i="0" u="none" strike="noStrike">
                          <a:solidFill>
                            <a:srgbClr val="FFFFFF"/>
                          </a:solidFill>
                          <a:effectLst/>
                          <a:latin typeface="Arial"/>
                        </a:rPr>
                        <a:t>Vårdgivare/</a:t>
                      </a:r>
                    </a:p>
                    <a:p>
                      <a:pPr marL="0" marR="0" lvl="0" indent="0" algn="l" defTabSz="914400" rtl="0" eaLnBrk="1" fontAlgn="ctr" latinLnBrk="0" hangingPunct="1">
                        <a:lnSpc>
                          <a:spcPct val="100000"/>
                        </a:lnSpc>
                        <a:spcBef>
                          <a:spcPts val="0"/>
                        </a:spcBef>
                        <a:spcAft>
                          <a:spcPts val="0"/>
                        </a:spcAft>
                        <a:buClrTx/>
                        <a:buSzTx/>
                        <a:buFontTx/>
                        <a:buNone/>
                        <a:tabLst/>
                        <a:defRPr/>
                      </a:pPr>
                      <a:r>
                        <a:rPr lang="sv-SE" sz="1000" b="1" i="0" u="none" strike="noStrike">
                          <a:solidFill>
                            <a:srgbClr val="FFFFFF"/>
                          </a:solidFill>
                          <a:effectLst/>
                          <a:latin typeface="Arial"/>
                        </a:rPr>
                        <a:t>Bolag</a:t>
                      </a:r>
                    </a:p>
                  </a:txBody>
                  <a:tcPr marL="8553" marR="8553" marT="8553" marB="0" anchor="ctr"/>
                </a:tc>
                <a:tc>
                  <a:txBody>
                    <a:bodyPr/>
                    <a:lstStyle/>
                    <a:p>
                      <a:pPr algn="ctr" fontAlgn="b"/>
                      <a:r>
                        <a:rPr lang="sv-SE" sz="1000" b="1" i="0" u="none" strike="noStrike" kern="1200">
                          <a:solidFill>
                            <a:srgbClr val="FFFFFF"/>
                          </a:solidFill>
                          <a:effectLst/>
                          <a:latin typeface="Arial"/>
                          <a:ea typeface="+mn-ea"/>
                          <a:cs typeface="+mn-cs"/>
                        </a:rPr>
                        <a:t>AG1-14</a:t>
                      </a:r>
                    </a:p>
                  </a:txBody>
                  <a:tcPr marL="9525" marR="9525" marT="9525" marB="0" anchor="ctr"/>
                </a:tc>
                <a:tc>
                  <a:txBody>
                    <a:bodyPr/>
                    <a:lstStyle/>
                    <a:p>
                      <a:pPr algn="ctr" fontAlgn="b"/>
                      <a:r>
                        <a:rPr lang="sv-SE" sz="1000" b="1" i="0" u="none" strike="noStrike" kern="1200">
                          <a:solidFill>
                            <a:srgbClr val="FFFFFF"/>
                          </a:solidFill>
                          <a:effectLst/>
                          <a:latin typeface="Arial"/>
                          <a:ea typeface="+mn-ea"/>
                          <a:cs typeface="+mn-cs"/>
                        </a:rPr>
                        <a:t>AG7804</a:t>
                      </a:r>
                    </a:p>
                  </a:txBody>
                  <a:tcPr marL="9525" marR="9525" marT="9525" marB="0" anchor="ctr"/>
                </a:tc>
                <a:tc>
                  <a:txBody>
                    <a:bodyPr/>
                    <a:lstStyle/>
                    <a:p>
                      <a:pPr algn="ctr" fontAlgn="b"/>
                      <a:r>
                        <a:rPr lang="sv-SE" sz="1000" b="1" i="0" u="none" strike="noStrike" kern="1200">
                          <a:solidFill>
                            <a:srgbClr val="FFFFFF"/>
                          </a:solidFill>
                          <a:effectLst/>
                          <a:latin typeface="Arial"/>
                          <a:ea typeface="+mn-ea"/>
                          <a:cs typeface="+mn-cs"/>
                        </a:rPr>
                        <a:t>DB</a:t>
                      </a:r>
                    </a:p>
                  </a:txBody>
                  <a:tcPr marL="9525" marR="9525" marT="9525" marB="0" anchor="ctr"/>
                </a:tc>
                <a:tc>
                  <a:txBody>
                    <a:bodyPr/>
                    <a:lstStyle/>
                    <a:p>
                      <a:pPr algn="ctr" fontAlgn="b"/>
                      <a:r>
                        <a:rPr lang="sv-SE" sz="1000" b="1" i="0" u="none" strike="noStrike" kern="1200">
                          <a:solidFill>
                            <a:srgbClr val="FFFFFF"/>
                          </a:solidFill>
                          <a:effectLst/>
                          <a:latin typeface="Arial"/>
                          <a:ea typeface="+mn-ea"/>
                          <a:cs typeface="+mn-cs"/>
                        </a:rPr>
                        <a:t>DOI</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sv-SE" sz="1000" b="1" i="0" u="none" strike="noStrike" kern="1200">
                          <a:solidFill>
                            <a:srgbClr val="FFFFFF"/>
                          </a:solidFill>
                          <a:effectLst/>
                          <a:latin typeface="Arial"/>
                          <a:ea typeface="+mn-ea"/>
                          <a:cs typeface="+mn-cs"/>
                        </a:rPr>
                        <a:t>FK7804 (</a:t>
                      </a:r>
                      <a:r>
                        <a:rPr lang="sv-SE" sz="1000" b="1" i="0" u="none" strike="noStrike" kern="1200" err="1">
                          <a:solidFill>
                            <a:srgbClr val="FFFFFF"/>
                          </a:solidFill>
                          <a:effectLst/>
                          <a:latin typeface="Arial"/>
                          <a:ea typeface="+mn-ea"/>
                          <a:cs typeface="+mn-cs"/>
                        </a:rPr>
                        <a:t>lisjp</a:t>
                      </a:r>
                      <a:r>
                        <a:rPr lang="sv-SE" sz="1000" b="1" i="0" u="none" strike="noStrike" kern="1200">
                          <a:solidFill>
                            <a:srgbClr val="FFFFFF"/>
                          </a:solidFill>
                          <a:effectLst/>
                          <a:latin typeface="Arial"/>
                          <a:ea typeface="+mn-ea"/>
                          <a:cs typeface="+mn-cs"/>
                        </a:rPr>
                        <a:t>)</a:t>
                      </a:r>
                    </a:p>
                    <a:p>
                      <a:pPr algn="ctr" fontAlgn="b"/>
                      <a:endParaRPr lang="sv-SE" sz="1000" b="1" i="0" u="none" strike="noStrike" kern="1200">
                        <a:solidFill>
                          <a:srgbClr val="FFFFFF"/>
                        </a:solidFill>
                        <a:effectLst/>
                        <a:latin typeface="Arial" panose="020B0604020202020204" pitchFamily="34" charset="0"/>
                        <a:ea typeface="+mn-ea"/>
                        <a:cs typeface="+mn-cs"/>
                      </a:endParaRP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sv-SE" sz="1000" b="1" i="0" u="none" strike="noStrike" kern="1200">
                          <a:solidFill>
                            <a:srgbClr val="FFFFFF"/>
                          </a:solidFill>
                          <a:effectLst/>
                          <a:latin typeface="Arial"/>
                          <a:ea typeface="+mn-ea"/>
                          <a:cs typeface="+mn-cs"/>
                        </a:rPr>
                        <a:t>FK7802 (luae_fs)</a:t>
                      </a:r>
                    </a:p>
                    <a:p>
                      <a:pPr algn="ctr" fontAlgn="b"/>
                      <a:endParaRPr lang="sv-SE" sz="1000" b="1" i="0" u="none" strike="noStrike" kern="1200">
                        <a:solidFill>
                          <a:srgbClr val="FFFFFF"/>
                        </a:solidFill>
                        <a:effectLst/>
                        <a:latin typeface="Arial" panose="020B0604020202020204" pitchFamily="34" charset="0"/>
                        <a:ea typeface="+mn-ea"/>
                        <a:cs typeface="+mn-cs"/>
                      </a:endParaRP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sv-SE" sz="1000" b="1" i="0" u="none" strike="noStrike" kern="1200">
                          <a:solidFill>
                            <a:srgbClr val="FFFFFF"/>
                          </a:solidFill>
                          <a:effectLst/>
                          <a:latin typeface="Arial"/>
                          <a:ea typeface="+mn-ea"/>
                          <a:cs typeface="+mn-cs"/>
                        </a:rPr>
                        <a:t>FK7801 (luae_na)</a:t>
                      </a:r>
                    </a:p>
                    <a:p>
                      <a:pPr algn="ctr" fontAlgn="b"/>
                      <a:endParaRPr lang="sv-SE" sz="1000" b="1" i="0" u="none" strike="noStrike" kern="1200">
                        <a:solidFill>
                          <a:srgbClr val="FFFFFF"/>
                        </a:solidFill>
                        <a:effectLst/>
                        <a:latin typeface="Arial" panose="020B0604020202020204" pitchFamily="34" charset="0"/>
                        <a:ea typeface="+mn-ea"/>
                        <a:cs typeface="+mn-cs"/>
                      </a:endParaRP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sv-SE" sz="1000" b="1" i="0" u="none" strike="noStrike" kern="1200">
                          <a:solidFill>
                            <a:srgbClr val="FFFFFF"/>
                          </a:solidFill>
                          <a:effectLst/>
                          <a:latin typeface="Arial"/>
                          <a:ea typeface="+mn-ea"/>
                          <a:cs typeface="+mn-cs"/>
                        </a:rPr>
                        <a:t>FK7800 (luse)</a:t>
                      </a:r>
                    </a:p>
                    <a:p>
                      <a:pPr algn="ctr" fontAlgn="b"/>
                      <a:endParaRPr lang="sv-SE" sz="1000" b="1" i="0" u="none" strike="noStrike" kern="1200">
                        <a:solidFill>
                          <a:srgbClr val="FFFFFF"/>
                        </a:solidFill>
                        <a:effectLst/>
                        <a:latin typeface="Arial" panose="020B0604020202020204" pitchFamily="34" charset="0"/>
                        <a:ea typeface="+mn-ea"/>
                        <a:cs typeface="+mn-cs"/>
                      </a:endParaRPr>
                    </a:p>
                  </a:txBody>
                  <a:tcPr marL="9525" marR="9525" marT="9525" marB="0" anchor="ctr"/>
                </a:tc>
                <a:tc>
                  <a:txBody>
                    <a:bodyPr/>
                    <a:lstStyle/>
                    <a:p>
                      <a:pPr marL="0" marR="0" lvl="0" indent="0" algn="ctr" rtl="0" eaLnBrk="1" fontAlgn="b" latinLnBrk="0" hangingPunct="1">
                        <a:lnSpc>
                          <a:spcPct val="100000"/>
                        </a:lnSpc>
                        <a:spcBef>
                          <a:spcPts val="0"/>
                        </a:spcBef>
                        <a:spcAft>
                          <a:spcPts val="0"/>
                        </a:spcAft>
                        <a:buClrTx/>
                        <a:buSzTx/>
                        <a:buFontTx/>
                        <a:buNone/>
                      </a:pPr>
                      <a:r>
                        <a:rPr lang="sv-SE" sz="1000" b="1" i="0" u="none" strike="noStrike" kern="1200">
                          <a:solidFill>
                            <a:srgbClr val="FFFFFF"/>
                          </a:solidFill>
                          <a:effectLst/>
                          <a:latin typeface="Arial"/>
                          <a:ea typeface="+mn-ea"/>
                          <a:cs typeface="+mn-cs"/>
                        </a:rPr>
                        <a:t>TS bas</a:t>
                      </a:r>
                      <a:endParaRPr lang="sv-SE" sz="1000" b="1" i="0" u="none" strike="noStrike" kern="1200">
                        <a:solidFill>
                          <a:srgbClr val="FFFFFF"/>
                        </a:solidFill>
                        <a:effectLst/>
                        <a:latin typeface="Arial" panose="020B0604020202020204" pitchFamily="34" charset="0"/>
                        <a:ea typeface="+mn-ea"/>
                        <a:cs typeface="+mn-cs"/>
                      </a:endParaRPr>
                    </a:p>
                  </a:txBody>
                  <a:tcPr marL="9525" marR="9525" marT="9525" marB="0" anchor="ctr"/>
                </a:tc>
                <a:tc>
                  <a:txBody>
                    <a:bodyPr/>
                    <a:lstStyle/>
                    <a:p>
                      <a:pPr algn="ctr" fontAlgn="b"/>
                      <a:r>
                        <a:rPr lang="sv-SE" sz="1000" b="1" i="0" u="none" strike="noStrike" kern="1200">
                          <a:solidFill>
                            <a:srgbClr val="FFFFFF"/>
                          </a:solidFill>
                          <a:effectLst/>
                          <a:latin typeface="Arial"/>
                          <a:ea typeface="+mn-ea"/>
                          <a:cs typeface="+mn-cs"/>
                        </a:rPr>
                        <a:t>TS  diabetes</a:t>
                      </a:r>
                    </a:p>
                  </a:txBody>
                  <a:tcPr marL="8553" marR="8553" marT="8553" marB="0" anchor="ctr"/>
                </a:tc>
                <a:tc>
                  <a:txBody>
                    <a:bodyPr/>
                    <a:lstStyle/>
                    <a:p>
                      <a:pPr algn="ctr" fontAlgn="b"/>
                      <a:r>
                        <a:rPr lang="sv-SE" sz="1000" b="1" i="0" u="none" strike="noStrike" kern="1200">
                          <a:solidFill>
                            <a:srgbClr val="FFFFFF"/>
                          </a:solidFill>
                          <a:effectLst/>
                          <a:latin typeface="Arial"/>
                          <a:ea typeface="+mn-ea"/>
                          <a:cs typeface="+mn-cs"/>
                        </a:rPr>
                        <a:t>Total-summa</a:t>
                      </a:r>
                    </a:p>
                  </a:txBody>
                  <a:tcPr marL="9525" marR="9525" marT="9525" marB="0" anchor="ctr"/>
                </a:tc>
                <a:extLst>
                  <a:ext uri="{0D108BD9-81ED-4DB2-BD59-A6C34878D82A}">
                    <a16:rowId xmlns:a16="http://schemas.microsoft.com/office/drawing/2014/main" val="4183376068"/>
                  </a:ext>
                </a:extLst>
              </a:tr>
              <a:tr h="216178">
                <a:tc>
                  <a:txBody>
                    <a:bodyPr/>
                    <a:lstStyle/>
                    <a:p>
                      <a:pPr algn="l" fontAlgn="b"/>
                      <a:r>
                        <a:rPr lang="sv-SE" sz="1000" b="0" u="none" strike="noStrike" kern="1200">
                          <a:solidFill>
                            <a:schemeClr val="dk1"/>
                          </a:solidFill>
                          <a:effectLst/>
                          <a:latin typeface="+mj-lt"/>
                          <a:ea typeface="+mn-ea"/>
                          <a:cs typeface="+mn-cs"/>
                        </a:rPr>
                        <a:t>Blekinge</a:t>
                      </a:r>
                    </a:p>
                  </a:txBody>
                  <a:tcPr marL="9525" marR="9525" marT="9525" marB="0" anchor="ctr"/>
                </a:tc>
                <a:tc>
                  <a:txBody>
                    <a:bodyPr/>
                    <a:lstStyle/>
                    <a:p>
                      <a:pPr algn="r" fontAlgn="b"/>
                      <a:r>
                        <a:rPr lang="sv-SE" sz="1100" b="0" i="0" u="none" strike="noStrike">
                          <a:solidFill>
                            <a:srgbClr val="000000"/>
                          </a:solidFill>
                          <a:effectLst/>
                          <a:latin typeface="Calibri" panose="020F0502020204030204" pitchFamily="34" charset="0"/>
                        </a:rPr>
                        <a:t>193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462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472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452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7076</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8</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63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121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106</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79</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9032</a:t>
                      </a:r>
                    </a:p>
                  </a:txBody>
                  <a:tcPr marL="7620" marR="7620" marT="7620" marB="0" anchor="b"/>
                </a:tc>
                <a:extLst>
                  <a:ext uri="{0D108BD9-81ED-4DB2-BD59-A6C34878D82A}">
                    <a16:rowId xmlns:a16="http://schemas.microsoft.com/office/drawing/2014/main" val="920719285"/>
                  </a:ext>
                </a:extLst>
              </a:tr>
              <a:tr h="238935">
                <a:tc>
                  <a:txBody>
                    <a:bodyPr/>
                    <a:lstStyle/>
                    <a:p>
                      <a:pPr algn="l" fontAlgn="b"/>
                      <a:r>
                        <a:rPr lang="sv-SE" sz="1000" b="0" u="none" strike="noStrike" kern="1200">
                          <a:solidFill>
                            <a:schemeClr val="dk1"/>
                          </a:solidFill>
                          <a:effectLst/>
                          <a:latin typeface="+mj-lt"/>
                          <a:ea typeface="+mn-ea"/>
                          <a:cs typeface="+mn-cs"/>
                        </a:rPr>
                        <a:t>Capio S:t Göran</a:t>
                      </a:r>
                    </a:p>
                  </a:txBody>
                  <a:tcPr marL="9525" marR="9525" marT="9525" marB="0" anchor="ctr"/>
                </a:tc>
                <a:tc>
                  <a:txBody>
                    <a:bodyPr/>
                    <a:lstStyle/>
                    <a:p>
                      <a:pPr algn="r" fontAlgn="b"/>
                      <a:r>
                        <a:rPr lang="sv-SE" sz="1100" b="0" i="0" u="none" strike="noStrike">
                          <a:solidFill>
                            <a:srgbClr val="000000"/>
                          </a:solidFill>
                          <a:effectLst/>
                          <a:latin typeface="Calibri" panose="020F0502020204030204" pitchFamily="34" charset="0"/>
                        </a:rPr>
                        <a:t>24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275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241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4563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10</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295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86</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5531</a:t>
                      </a:r>
                    </a:p>
                  </a:txBody>
                  <a:tcPr marL="7620" marR="7620" marT="7620" marB="0" anchor="b"/>
                </a:tc>
                <a:extLst>
                  <a:ext uri="{0D108BD9-81ED-4DB2-BD59-A6C34878D82A}">
                    <a16:rowId xmlns:a16="http://schemas.microsoft.com/office/drawing/2014/main" val="550444528"/>
                  </a:ext>
                </a:extLst>
              </a:tr>
              <a:tr h="216178">
                <a:tc>
                  <a:txBody>
                    <a:bodyPr/>
                    <a:lstStyle/>
                    <a:p>
                      <a:pPr algn="l" fontAlgn="b"/>
                      <a:r>
                        <a:rPr lang="sv-SE" sz="1000" b="0" u="none" strike="noStrike" kern="1200">
                          <a:solidFill>
                            <a:schemeClr val="dk1"/>
                          </a:solidFill>
                          <a:effectLst/>
                          <a:latin typeface="+mj-lt"/>
                          <a:ea typeface="+mn-ea"/>
                          <a:cs typeface="+mn-cs"/>
                        </a:rPr>
                        <a:t>Dalarna</a:t>
                      </a:r>
                    </a:p>
                  </a:txBody>
                  <a:tcPr marL="9525" marR="9525" marT="9525" marB="0" anchor="ctr"/>
                </a:tc>
                <a:tc>
                  <a:txBody>
                    <a:bodyPr/>
                    <a:lstStyle/>
                    <a:p>
                      <a:pPr algn="r" fontAlgn="b"/>
                      <a:r>
                        <a:rPr lang="sv-SE" sz="1100" b="0" i="0" u="none" strike="noStrike">
                          <a:solidFill>
                            <a:srgbClr val="000000"/>
                          </a:solidFill>
                          <a:effectLst/>
                          <a:latin typeface="Calibri" panose="020F0502020204030204" pitchFamily="34" charset="0"/>
                        </a:rPr>
                        <a:t>1062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971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836</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821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17375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126</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210</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72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184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21671</a:t>
                      </a:r>
                    </a:p>
                  </a:txBody>
                  <a:tcPr marL="7620" marR="7620" marT="7620" marB="0" anchor="b"/>
                </a:tc>
                <a:extLst>
                  <a:ext uri="{0D108BD9-81ED-4DB2-BD59-A6C34878D82A}">
                    <a16:rowId xmlns:a16="http://schemas.microsoft.com/office/drawing/2014/main" val="2454917925"/>
                  </a:ext>
                </a:extLst>
              </a:tr>
              <a:tr h="216178">
                <a:tc>
                  <a:txBody>
                    <a:bodyPr/>
                    <a:lstStyle/>
                    <a:p>
                      <a:pPr algn="l" fontAlgn="b"/>
                      <a:r>
                        <a:rPr lang="sv-SE" sz="1000" b="0" u="none" strike="noStrike" kern="1200">
                          <a:solidFill>
                            <a:schemeClr val="dk1"/>
                          </a:solidFill>
                          <a:effectLst/>
                          <a:latin typeface="+mj-lt"/>
                          <a:ea typeface="+mn-ea"/>
                          <a:cs typeface="+mn-cs"/>
                        </a:rPr>
                        <a:t>Gävleborg</a:t>
                      </a:r>
                    </a:p>
                  </a:txBody>
                  <a:tcPr marL="9525" marR="9525" marT="9525" marB="0" anchor="ctr"/>
                </a:tc>
                <a:tc>
                  <a:txBody>
                    <a:bodyPr/>
                    <a:lstStyle/>
                    <a:p>
                      <a:pPr algn="r" fontAlgn="b"/>
                      <a:r>
                        <a:rPr lang="sv-SE" sz="1100" b="0" i="0" u="none" strike="noStrike">
                          <a:solidFill>
                            <a:srgbClr val="000000"/>
                          </a:solidFill>
                          <a:effectLst/>
                          <a:latin typeface="Calibri" panose="020F0502020204030204" pitchFamily="34" charset="0"/>
                        </a:rPr>
                        <a:t>7</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73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363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352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4775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71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63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246</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81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6044</a:t>
                      </a:r>
                    </a:p>
                  </a:txBody>
                  <a:tcPr marL="7620" marR="7620" marT="7620" marB="0" anchor="b"/>
                </a:tc>
                <a:extLst>
                  <a:ext uri="{0D108BD9-81ED-4DB2-BD59-A6C34878D82A}">
                    <a16:rowId xmlns:a16="http://schemas.microsoft.com/office/drawing/2014/main" val="3434074640"/>
                  </a:ext>
                </a:extLst>
              </a:tr>
              <a:tr h="216178">
                <a:tc>
                  <a:txBody>
                    <a:bodyPr/>
                    <a:lstStyle/>
                    <a:p>
                      <a:pPr algn="l" fontAlgn="b"/>
                      <a:r>
                        <a:rPr lang="sv-SE" sz="1000" b="0" u="none" strike="noStrike" kern="1200">
                          <a:solidFill>
                            <a:schemeClr val="dk1"/>
                          </a:solidFill>
                          <a:effectLst/>
                          <a:latin typeface="+mj-lt"/>
                          <a:ea typeface="+mn-ea"/>
                          <a:cs typeface="+mn-cs"/>
                        </a:rPr>
                        <a:t>Halland</a:t>
                      </a:r>
                    </a:p>
                  </a:txBody>
                  <a:tcPr marL="9525" marR="9525" marT="9525" marB="0" anchor="ctr"/>
                </a:tc>
                <a:tc>
                  <a:txBody>
                    <a:bodyPr/>
                    <a:lstStyle/>
                    <a:p>
                      <a:pPr algn="r" fontAlgn="b"/>
                      <a:r>
                        <a:rPr lang="sv-SE" sz="1100" b="0" i="0" u="none" strike="noStrike">
                          <a:solidFill>
                            <a:srgbClr val="000000"/>
                          </a:solidFill>
                          <a:effectLst/>
                          <a:latin typeface="Calibri" panose="020F0502020204030204" pitchFamily="34" charset="0"/>
                        </a:rPr>
                        <a:t>893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863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893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845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1933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19</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160</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174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526</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237</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6543</a:t>
                      </a:r>
                    </a:p>
                  </a:txBody>
                  <a:tcPr marL="7620" marR="7620" marT="7620" marB="0" anchor="b"/>
                </a:tc>
                <a:extLst>
                  <a:ext uri="{0D108BD9-81ED-4DB2-BD59-A6C34878D82A}">
                    <a16:rowId xmlns:a16="http://schemas.microsoft.com/office/drawing/2014/main" val="3958704828"/>
                  </a:ext>
                </a:extLst>
              </a:tr>
              <a:tr h="294689">
                <a:tc>
                  <a:txBody>
                    <a:bodyPr/>
                    <a:lstStyle/>
                    <a:p>
                      <a:pPr algn="l" fontAlgn="b"/>
                      <a:r>
                        <a:rPr lang="sv-SE" sz="1000" b="0" u="none" strike="noStrike" kern="1200">
                          <a:solidFill>
                            <a:schemeClr val="dk1"/>
                          </a:solidFill>
                          <a:effectLst/>
                          <a:latin typeface="+mj-lt"/>
                          <a:ea typeface="+mn-ea"/>
                          <a:cs typeface="+mn-cs"/>
                        </a:rPr>
                        <a:t>Jämtland/</a:t>
                      </a:r>
                    </a:p>
                    <a:p>
                      <a:pPr algn="l" fontAlgn="b"/>
                      <a:r>
                        <a:rPr lang="sv-SE" sz="1000" b="0" u="none" strike="noStrike" kern="1200">
                          <a:solidFill>
                            <a:schemeClr val="dk1"/>
                          </a:solidFill>
                          <a:effectLst/>
                          <a:latin typeface="+mj-lt"/>
                          <a:ea typeface="+mn-ea"/>
                          <a:cs typeface="+mn-cs"/>
                        </a:rPr>
                        <a:t>Härjedalen</a:t>
                      </a:r>
                    </a:p>
                  </a:txBody>
                  <a:tcPr marL="9525" marR="9525" marT="9525" marB="0" anchor="ctr"/>
                </a:tc>
                <a:tc>
                  <a:txBody>
                    <a:bodyPr/>
                    <a:lstStyle/>
                    <a:p>
                      <a:pPr algn="r" fontAlgn="b"/>
                      <a:r>
                        <a:rPr lang="sv-SE" sz="1100" b="0" i="0" u="none" strike="noStrike">
                          <a:solidFill>
                            <a:srgbClr val="000000"/>
                          </a:solidFill>
                          <a:effectLst/>
                          <a:latin typeface="Calibri" panose="020F0502020204030204" pitchFamily="34" charset="0"/>
                        </a:rPr>
                        <a:t>169</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219</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325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313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7694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58</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96</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65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69</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9013</a:t>
                      </a:r>
                    </a:p>
                  </a:txBody>
                  <a:tcPr marL="7620" marR="7620" marT="7620" marB="0" anchor="b"/>
                </a:tc>
                <a:extLst>
                  <a:ext uri="{0D108BD9-81ED-4DB2-BD59-A6C34878D82A}">
                    <a16:rowId xmlns:a16="http://schemas.microsoft.com/office/drawing/2014/main" val="2291591351"/>
                  </a:ext>
                </a:extLst>
              </a:tr>
              <a:tr h="216178">
                <a:tc>
                  <a:txBody>
                    <a:bodyPr/>
                    <a:lstStyle/>
                    <a:p>
                      <a:pPr algn="l" fontAlgn="b"/>
                      <a:r>
                        <a:rPr lang="sv-SE" sz="1000" b="0" u="none" strike="noStrike" kern="1200">
                          <a:solidFill>
                            <a:schemeClr val="dk1"/>
                          </a:solidFill>
                          <a:effectLst/>
                          <a:latin typeface="+mj-lt"/>
                          <a:ea typeface="+mn-ea"/>
                          <a:cs typeface="+mn-cs"/>
                        </a:rPr>
                        <a:t>Jönköping</a:t>
                      </a:r>
                    </a:p>
                  </a:txBody>
                  <a:tcPr marL="9525" marR="9525" marT="9525" marB="0" anchor="ctr"/>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v-SE" sz="1100" b="0" i="0" u="none" strike="noStrike">
                          <a:solidFill>
                            <a:srgbClr val="000000"/>
                          </a:solidFill>
                          <a:effectLst/>
                          <a:latin typeface="Calibri" panose="020F0502020204030204" pitchFamily="34" charset="0"/>
                        </a:rPr>
                        <a:t>835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844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20940</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19</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142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256</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370</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261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23667</a:t>
                      </a:r>
                    </a:p>
                  </a:txBody>
                  <a:tcPr marL="7620" marR="7620" marT="7620" marB="0" anchor="b"/>
                </a:tc>
                <a:extLst>
                  <a:ext uri="{0D108BD9-81ED-4DB2-BD59-A6C34878D82A}">
                    <a16:rowId xmlns:a16="http://schemas.microsoft.com/office/drawing/2014/main" val="879404454"/>
                  </a:ext>
                </a:extLst>
              </a:tr>
              <a:tr h="216178">
                <a:tc>
                  <a:txBody>
                    <a:bodyPr/>
                    <a:lstStyle/>
                    <a:p>
                      <a:pPr algn="l" fontAlgn="b"/>
                      <a:r>
                        <a:rPr lang="sv-SE" sz="1000" b="0" u="none" strike="noStrike" kern="1200">
                          <a:solidFill>
                            <a:schemeClr val="dk1"/>
                          </a:solidFill>
                          <a:effectLst/>
                          <a:latin typeface="+mj-lt"/>
                          <a:ea typeface="+mn-ea"/>
                          <a:cs typeface="+mn-cs"/>
                        </a:rPr>
                        <a:t>Kalmar</a:t>
                      </a:r>
                    </a:p>
                  </a:txBody>
                  <a:tcPr marL="9525" marR="9525" marT="9525" marB="0" anchor="ctr"/>
                </a:tc>
                <a:tc>
                  <a:txBody>
                    <a:bodyPr/>
                    <a:lstStyle/>
                    <a:p>
                      <a:pPr algn="r" fontAlgn="b"/>
                      <a:r>
                        <a:rPr lang="sv-SE" sz="1100" b="0" i="0" u="none" strike="noStrike">
                          <a:solidFill>
                            <a:srgbClr val="000000"/>
                          </a:solidFill>
                          <a:effectLst/>
                          <a:latin typeface="Calibri" panose="020F0502020204030204" pitchFamily="34" charset="0"/>
                        </a:rPr>
                        <a:t>5</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767</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748</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14584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131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267</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398</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159</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17070</a:t>
                      </a:r>
                    </a:p>
                  </a:txBody>
                  <a:tcPr marL="7620" marR="7620" marT="7620" marB="0" anchor="b"/>
                </a:tc>
                <a:extLst>
                  <a:ext uri="{0D108BD9-81ED-4DB2-BD59-A6C34878D82A}">
                    <a16:rowId xmlns:a16="http://schemas.microsoft.com/office/drawing/2014/main" val="1361950699"/>
                  </a:ext>
                </a:extLst>
              </a:tr>
              <a:tr h="216178">
                <a:tc>
                  <a:txBody>
                    <a:bodyPr/>
                    <a:lstStyle/>
                    <a:p>
                      <a:pPr algn="l" fontAlgn="b"/>
                      <a:r>
                        <a:rPr lang="sv-SE" sz="1000" b="0" u="none" strike="noStrike" kern="1200">
                          <a:solidFill>
                            <a:schemeClr val="dk1"/>
                          </a:solidFill>
                          <a:effectLst/>
                          <a:latin typeface="+mj-lt"/>
                          <a:ea typeface="+mn-ea"/>
                          <a:cs typeface="+mn-cs"/>
                        </a:rPr>
                        <a:t>Kronoberg</a:t>
                      </a:r>
                    </a:p>
                  </a:txBody>
                  <a:tcPr marL="9525" marR="9525" marT="9525" marB="0" anchor="ctr"/>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362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307</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11000</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8</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88</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171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58</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54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12048</a:t>
                      </a:r>
                    </a:p>
                  </a:txBody>
                  <a:tcPr marL="7620" marR="7620" marT="7620" marB="0" anchor="b"/>
                </a:tc>
                <a:extLst>
                  <a:ext uri="{0D108BD9-81ED-4DB2-BD59-A6C34878D82A}">
                    <a16:rowId xmlns:a16="http://schemas.microsoft.com/office/drawing/2014/main" val="2560128466"/>
                  </a:ext>
                </a:extLst>
              </a:tr>
              <a:tr h="216178">
                <a:tc>
                  <a:txBody>
                    <a:bodyPr/>
                    <a:lstStyle/>
                    <a:p>
                      <a:pPr algn="l" fontAlgn="b"/>
                      <a:r>
                        <a:rPr lang="sv-SE" sz="1000" b="0" u="none" strike="noStrike" kern="1200">
                          <a:solidFill>
                            <a:schemeClr val="dk1"/>
                          </a:solidFill>
                          <a:effectLst/>
                          <a:latin typeface="+mj-lt"/>
                          <a:ea typeface="+mn-ea"/>
                          <a:cs typeface="+mn-cs"/>
                        </a:rPr>
                        <a:t>Norrbotten</a:t>
                      </a:r>
                    </a:p>
                  </a:txBody>
                  <a:tcPr marL="9525" marR="9525" marT="9525" marB="0" anchor="ctr"/>
                </a:tc>
                <a:tc>
                  <a:txBody>
                    <a:bodyPr/>
                    <a:lstStyle/>
                    <a:p>
                      <a:pPr algn="r" fontAlgn="b"/>
                      <a:r>
                        <a:rPr lang="sv-SE" sz="1100" b="0" i="0" u="none" strike="noStrike">
                          <a:solidFill>
                            <a:srgbClr val="000000"/>
                          </a:solidFill>
                          <a:effectLst/>
                          <a:latin typeface="Calibri" panose="020F0502020204030204" pitchFamily="34" charset="0"/>
                        </a:rPr>
                        <a:t>321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387</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758</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691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13703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10</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98</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214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286</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173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16641</a:t>
                      </a:r>
                    </a:p>
                  </a:txBody>
                  <a:tcPr marL="7620" marR="7620" marT="7620" marB="0" anchor="b"/>
                </a:tc>
                <a:extLst>
                  <a:ext uri="{0D108BD9-81ED-4DB2-BD59-A6C34878D82A}">
                    <a16:rowId xmlns:a16="http://schemas.microsoft.com/office/drawing/2014/main" val="924791472"/>
                  </a:ext>
                </a:extLst>
              </a:tr>
              <a:tr h="216178">
                <a:tc>
                  <a:txBody>
                    <a:bodyPr/>
                    <a:lstStyle/>
                    <a:p>
                      <a:pPr algn="l" fontAlgn="b"/>
                      <a:r>
                        <a:rPr lang="sv-SE" sz="1000" b="0" u="none" strike="noStrike" kern="1200">
                          <a:solidFill>
                            <a:schemeClr val="dk1"/>
                          </a:solidFill>
                          <a:effectLst/>
                          <a:latin typeface="+mj-lt"/>
                          <a:ea typeface="+mn-ea"/>
                          <a:cs typeface="+mn-cs"/>
                        </a:rPr>
                        <a:t>Skåne</a:t>
                      </a:r>
                    </a:p>
                  </a:txBody>
                  <a:tcPr marL="9525" marR="9525" marT="9525" marB="0" anchor="ctr"/>
                </a:tc>
                <a:tc>
                  <a:txBody>
                    <a:bodyPr/>
                    <a:lstStyle/>
                    <a:p>
                      <a:pPr algn="r" fontAlgn="b"/>
                      <a:r>
                        <a:rPr lang="sv-SE" sz="1100" b="0" i="0" u="none" strike="noStrike">
                          <a:solidFill>
                            <a:srgbClr val="000000"/>
                          </a:solidFill>
                          <a:effectLst/>
                          <a:latin typeface="Calibri" panose="020F0502020204030204" pitchFamily="34" charset="0"/>
                        </a:rPr>
                        <a:t>1614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1604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3246</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2658</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6050</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44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433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685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165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370</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16869</a:t>
                      </a:r>
                    </a:p>
                  </a:txBody>
                  <a:tcPr marL="7620" marR="7620" marT="7620" marB="0" anchor="b"/>
                </a:tc>
                <a:extLst>
                  <a:ext uri="{0D108BD9-81ED-4DB2-BD59-A6C34878D82A}">
                    <a16:rowId xmlns:a16="http://schemas.microsoft.com/office/drawing/2014/main" val="3075694832"/>
                  </a:ext>
                </a:extLst>
              </a:tr>
              <a:tr h="294689">
                <a:tc>
                  <a:txBody>
                    <a:bodyPr/>
                    <a:lstStyle/>
                    <a:p>
                      <a:pPr algn="l" fontAlgn="b"/>
                      <a:r>
                        <a:rPr lang="sv-SE" sz="1000" b="0" u="none" strike="noStrike" kern="1200">
                          <a:solidFill>
                            <a:schemeClr val="dk1"/>
                          </a:solidFill>
                          <a:effectLst/>
                          <a:latin typeface="+mj-lt"/>
                          <a:ea typeface="+mn-ea"/>
                          <a:cs typeface="+mn-cs"/>
                        </a:rPr>
                        <a:t>Stockholm/</a:t>
                      </a:r>
                    </a:p>
                    <a:p>
                      <a:pPr algn="l" fontAlgn="b"/>
                      <a:r>
                        <a:rPr lang="sv-SE" sz="1000" b="0" u="none" strike="noStrike" kern="1200">
                          <a:solidFill>
                            <a:schemeClr val="dk1"/>
                          </a:solidFill>
                          <a:effectLst/>
                          <a:latin typeface="+mj-lt"/>
                          <a:ea typeface="+mn-ea"/>
                          <a:cs typeface="+mn-cs"/>
                        </a:rPr>
                        <a:t>Gotland</a:t>
                      </a:r>
                    </a:p>
                  </a:txBody>
                  <a:tcPr marL="9525" marR="9525" marT="9525" marB="0" anchor="ctr"/>
                </a:tc>
                <a:tc>
                  <a:txBody>
                    <a:bodyPr/>
                    <a:lstStyle/>
                    <a:p>
                      <a:pPr algn="r" fontAlgn="b"/>
                      <a:r>
                        <a:rPr lang="sv-SE" sz="1100" b="0" i="0" u="none" strike="noStrike">
                          <a:solidFill>
                            <a:srgbClr val="000000"/>
                          </a:solidFill>
                          <a:effectLst/>
                          <a:latin typeface="Calibri" panose="020F0502020204030204" pitchFamily="34" charset="0"/>
                        </a:rPr>
                        <a:t>243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893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3663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3649</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126240</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102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633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949</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488</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675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137535</a:t>
                      </a:r>
                    </a:p>
                  </a:txBody>
                  <a:tcPr marL="7620" marR="7620" marT="7620" marB="0" anchor="b"/>
                </a:tc>
                <a:extLst>
                  <a:ext uri="{0D108BD9-81ED-4DB2-BD59-A6C34878D82A}">
                    <a16:rowId xmlns:a16="http://schemas.microsoft.com/office/drawing/2014/main" val="2790794745"/>
                  </a:ext>
                </a:extLst>
              </a:tr>
              <a:tr h="216178">
                <a:tc>
                  <a:txBody>
                    <a:bodyPr/>
                    <a:lstStyle/>
                    <a:p>
                      <a:pPr algn="l" fontAlgn="b"/>
                      <a:r>
                        <a:rPr lang="sv-SE" sz="1000" b="0" u="none" strike="noStrike" kern="1200">
                          <a:solidFill>
                            <a:schemeClr val="dk1"/>
                          </a:solidFill>
                          <a:effectLst/>
                          <a:latin typeface="+mj-lt"/>
                          <a:ea typeface="+mn-ea"/>
                          <a:cs typeface="+mn-cs"/>
                        </a:rPr>
                        <a:t>Sörmland</a:t>
                      </a:r>
                    </a:p>
                  </a:txBody>
                  <a:tcPr marL="9525" marR="9525" marT="9525" marB="0" anchor="ctr"/>
                </a:tc>
                <a:tc>
                  <a:txBody>
                    <a:bodyPr/>
                    <a:lstStyle/>
                    <a:p>
                      <a:pPr algn="r" fontAlgn="b"/>
                      <a:r>
                        <a:rPr lang="sv-SE" sz="1100" b="0" i="0" u="none" strike="noStrike">
                          <a:solidFill>
                            <a:srgbClr val="000000"/>
                          </a:solidFill>
                          <a:effectLst/>
                          <a:latin typeface="Calibri" panose="020F0502020204030204" pitchFamily="34" charset="0"/>
                        </a:rPr>
                        <a:t>169</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215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910</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840</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17018</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10</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119</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251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140</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201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19873</a:t>
                      </a:r>
                    </a:p>
                  </a:txBody>
                  <a:tcPr marL="7620" marR="7620" marT="7620" marB="0" anchor="b"/>
                </a:tc>
                <a:extLst>
                  <a:ext uri="{0D108BD9-81ED-4DB2-BD59-A6C34878D82A}">
                    <a16:rowId xmlns:a16="http://schemas.microsoft.com/office/drawing/2014/main" val="1878721872"/>
                  </a:ext>
                </a:extLst>
              </a:tr>
              <a:tr h="216178">
                <a:tc>
                  <a:txBody>
                    <a:bodyPr/>
                    <a:lstStyle/>
                    <a:p>
                      <a:pPr algn="l" fontAlgn="b"/>
                      <a:r>
                        <a:rPr lang="sv-SE" sz="1000" b="0" u="none" strike="noStrike" kern="1200">
                          <a:solidFill>
                            <a:schemeClr val="dk1"/>
                          </a:solidFill>
                          <a:effectLst/>
                          <a:latin typeface="+mj-lt"/>
                          <a:ea typeface="+mn-ea"/>
                          <a:cs typeface="+mn-cs"/>
                        </a:rPr>
                        <a:t>Uppsala</a:t>
                      </a:r>
                    </a:p>
                  </a:txBody>
                  <a:tcPr marL="9525" marR="9525" marT="9525" marB="0" anchor="ctr"/>
                </a:tc>
                <a:tc>
                  <a:txBody>
                    <a:bodyPr/>
                    <a:lstStyle/>
                    <a:p>
                      <a:pPr algn="r" fontAlgn="b"/>
                      <a:r>
                        <a:rPr lang="sv-SE" sz="1100" b="0" i="0" u="none" strike="noStrike">
                          <a:solidFill>
                            <a:srgbClr val="000000"/>
                          </a:solidFill>
                          <a:effectLst/>
                          <a:latin typeface="Calibri" panose="020F0502020204030204" pitchFamily="34" charset="0"/>
                        </a:rPr>
                        <a:t>626</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1045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608</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595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24382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125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190</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92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139</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27816</a:t>
                      </a:r>
                    </a:p>
                  </a:txBody>
                  <a:tcPr marL="7620" marR="7620" marT="7620" marB="0" anchor="b"/>
                </a:tc>
                <a:extLst>
                  <a:ext uri="{0D108BD9-81ED-4DB2-BD59-A6C34878D82A}">
                    <a16:rowId xmlns:a16="http://schemas.microsoft.com/office/drawing/2014/main" val="503837521"/>
                  </a:ext>
                </a:extLst>
              </a:tr>
              <a:tr h="216178">
                <a:tc>
                  <a:txBody>
                    <a:bodyPr/>
                    <a:lstStyle/>
                    <a:p>
                      <a:pPr algn="l" fontAlgn="b"/>
                      <a:r>
                        <a:rPr lang="sv-SE" sz="1000" b="0" u="none" strike="noStrike" kern="1200">
                          <a:solidFill>
                            <a:schemeClr val="dk1"/>
                          </a:solidFill>
                          <a:effectLst/>
                          <a:latin typeface="+mj-lt"/>
                          <a:ea typeface="+mn-ea"/>
                          <a:cs typeface="+mn-cs"/>
                        </a:rPr>
                        <a:t>VGR</a:t>
                      </a:r>
                    </a:p>
                  </a:txBody>
                  <a:tcPr marL="9525" marR="9525" marT="9525" marB="0" anchor="ctr"/>
                </a:tc>
                <a:tc>
                  <a:txBody>
                    <a:bodyPr/>
                    <a:lstStyle/>
                    <a:p>
                      <a:pPr algn="r" fontAlgn="b"/>
                      <a:r>
                        <a:rPr lang="sv-SE" sz="1100" b="0" i="0" u="none" strike="noStrike">
                          <a:solidFill>
                            <a:srgbClr val="000000"/>
                          </a:solidFill>
                          <a:effectLst/>
                          <a:latin typeface="Calibri" panose="020F0502020204030204" pitchFamily="34" charset="0"/>
                        </a:rPr>
                        <a:t>3656</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2602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3540</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3796</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102571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95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744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924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876</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812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119616</a:t>
                      </a:r>
                    </a:p>
                  </a:txBody>
                  <a:tcPr marL="7620" marR="7620" marT="7620" marB="0" anchor="b"/>
                </a:tc>
                <a:extLst>
                  <a:ext uri="{0D108BD9-81ED-4DB2-BD59-A6C34878D82A}">
                    <a16:rowId xmlns:a16="http://schemas.microsoft.com/office/drawing/2014/main" val="2121214566"/>
                  </a:ext>
                </a:extLst>
              </a:tr>
              <a:tr h="216178">
                <a:tc>
                  <a:txBody>
                    <a:bodyPr/>
                    <a:lstStyle/>
                    <a:p>
                      <a:pPr algn="l" fontAlgn="b"/>
                      <a:r>
                        <a:rPr lang="sv-SE" sz="1000" b="0" u="none" strike="noStrike" kern="1200">
                          <a:solidFill>
                            <a:schemeClr val="dk1"/>
                          </a:solidFill>
                          <a:effectLst/>
                          <a:latin typeface="+mj-lt"/>
                          <a:ea typeface="+mn-ea"/>
                          <a:cs typeface="+mn-cs"/>
                        </a:rPr>
                        <a:t>Värmland</a:t>
                      </a:r>
                    </a:p>
                  </a:txBody>
                  <a:tcPr marL="9525" marR="9525" marT="9525" marB="0" anchor="ctr"/>
                </a:tc>
                <a:tc>
                  <a:txBody>
                    <a:bodyPr/>
                    <a:lstStyle/>
                    <a:p>
                      <a:pPr algn="r" fontAlgn="b"/>
                      <a:r>
                        <a:rPr lang="sv-SE" sz="1100" b="0" i="0" u="none" strike="noStrike">
                          <a:solidFill>
                            <a:srgbClr val="000000"/>
                          </a:solidFill>
                          <a:effectLst/>
                          <a:latin typeface="Calibri" panose="020F0502020204030204" pitchFamily="34" charset="0"/>
                        </a:rPr>
                        <a:t>244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71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776</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754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13403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130</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184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72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190</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15846</a:t>
                      </a:r>
                    </a:p>
                  </a:txBody>
                  <a:tcPr marL="7620" marR="7620" marT="7620" marB="0" anchor="b"/>
                </a:tc>
                <a:extLst>
                  <a:ext uri="{0D108BD9-81ED-4DB2-BD59-A6C34878D82A}">
                    <a16:rowId xmlns:a16="http://schemas.microsoft.com/office/drawing/2014/main" val="3171243156"/>
                  </a:ext>
                </a:extLst>
              </a:tr>
              <a:tr h="238935">
                <a:tc>
                  <a:txBody>
                    <a:bodyPr/>
                    <a:lstStyle/>
                    <a:p>
                      <a:pPr algn="l" fontAlgn="b"/>
                      <a:r>
                        <a:rPr lang="sv-SE" sz="1000" b="0" u="none" strike="noStrike" kern="1200">
                          <a:solidFill>
                            <a:schemeClr val="dk1"/>
                          </a:solidFill>
                          <a:effectLst/>
                          <a:latin typeface="+mj-lt"/>
                          <a:ea typeface="+mn-ea"/>
                          <a:cs typeface="+mn-cs"/>
                        </a:rPr>
                        <a:t>Västerbotten</a:t>
                      </a:r>
                    </a:p>
                  </a:txBody>
                  <a:tcPr marL="9525" marR="9525" marT="9525" marB="0" anchor="ctr"/>
                </a:tc>
                <a:tc>
                  <a:txBody>
                    <a:bodyPr/>
                    <a:lstStyle/>
                    <a:p>
                      <a:pPr algn="r" fontAlgn="b"/>
                      <a:r>
                        <a:rPr lang="sv-SE" sz="1100" b="0" i="0" u="none" strike="noStrike">
                          <a:solidFill>
                            <a:srgbClr val="000000"/>
                          </a:solidFill>
                          <a:effectLst/>
                          <a:latin typeface="Calibri" panose="020F0502020204030204" pitchFamily="34" charset="0"/>
                        </a:rPr>
                        <a:t>543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621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815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795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1587</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137</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181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128</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171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4990</a:t>
                      </a:r>
                    </a:p>
                  </a:txBody>
                  <a:tcPr marL="7620" marR="7620" marT="7620" marB="0" anchor="b"/>
                </a:tc>
                <a:extLst>
                  <a:ext uri="{0D108BD9-81ED-4DB2-BD59-A6C34878D82A}">
                    <a16:rowId xmlns:a16="http://schemas.microsoft.com/office/drawing/2014/main" val="1705685494"/>
                  </a:ext>
                </a:extLst>
              </a:tr>
              <a:tr h="238935">
                <a:tc>
                  <a:txBody>
                    <a:bodyPr/>
                    <a:lstStyle/>
                    <a:p>
                      <a:pPr algn="l" fontAlgn="b"/>
                      <a:r>
                        <a:rPr lang="sv-SE" sz="1000" b="0" u="none" strike="noStrike" kern="1200">
                          <a:solidFill>
                            <a:schemeClr val="dk1"/>
                          </a:solidFill>
                          <a:effectLst/>
                          <a:latin typeface="+mj-lt"/>
                          <a:ea typeface="+mn-ea"/>
                          <a:cs typeface="+mn-cs"/>
                        </a:rPr>
                        <a:t>Västernorrland</a:t>
                      </a:r>
                    </a:p>
                  </a:txBody>
                  <a:tcPr marL="9525" marR="9525" marT="9525" marB="0" anchor="ctr"/>
                </a:tc>
                <a:tc>
                  <a:txBody>
                    <a:bodyPr/>
                    <a:lstStyle/>
                    <a:p>
                      <a:pPr algn="r" fontAlgn="b"/>
                      <a:r>
                        <a:rPr lang="sv-SE" sz="1100" b="0" i="0" u="none" strike="noStrike">
                          <a:solidFill>
                            <a:srgbClr val="000000"/>
                          </a:solidFill>
                          <a:effectLst/>
                          <a:latin typeface="Calibri" panose="020F0502020204030204" pitchFamily="34" charset="0"/>
                        </a:rPr>
                        <a:t>407</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329</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559</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554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13782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18</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118</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204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103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190</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16264</a:t>
                      </a:r>
                    </a:p>
                  </a:txBody>
                  <a:tcPr marL="7620" marR="7620" marT="7620" marB="0" anchor="b"/>
                </a:tc>
                <a:extLst>
                  <a:ext uri="{0D108BD9-81ED-4DB2-BD59-A6C34878D82A}">
                    <a16:rowId xmlns:a16="http://schemas.microsoft.com/office/drawing/2014/main" val="3224125067"/>
                  </a:ext>
                </a:extLst>
              </a:tr>
              <a:tr h="238935">
                <a:tc>
                  <a:txBody>
                    <a:bodyPr/>
                    <a:lstStyle/>
                    <a:p>
                      <a:pPr algn="l" fontAlgn="b"/>
                      <a:r>
                        <a:rPr lang="sv-SE" sz="1000" b="0" u="none" strike="noStrike" kern="1200">
                          <a:solidFill>
                            <a:schemeClr val="dk1"/>
                          </a:solidFill>
                          <a:effectLst/>
                          <a:latin typeface="+mj-lt"/>
                          <a:ea typeface="+mn-ea"/>
                          <a:cs typeface="+mn-cs"/>
                        </a:rPr>
                        <a:t>Västmanland</a:t>
                      </a:r>
                    </a:p>
                  </a:txBody>
                  <a:tcPr marL="9525" marR="9525" marT="9525" marB="0" anchor="ctr"/>
                </a:tc>
                <a:tc>
                  <a:txBody>
                    <a:bodyPr/>
                    <a:lstStyle/>
                    <a:p>
                      <a:pPr algn="r" fontAlgn="b"/>
                      <a:r>
                        <a:rPr lang="sv-SE" sz="1100" b="0" i="0" u="none" strike="noStrike">
                          <a:solidFill>
                            <a:srgbClr val="000000"/>
                          </a:solidFill>
                          <a:effectLst/>
                          <a:latin typeface="Calibri" panose="020F0502020204030204" pitchFamily="34" charset="0"/>
                        </a:rPr>
                        <a:t>625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78</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527</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486</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13067</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16</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114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184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93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114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15304</a:t>
                      </a:r>
                    </a:p>
                  </a:txBody>
                  <a:tcPr marL="7620" marR="7620" marT="7620" marB="0" anchor="b"/>
                </a:tc>
                <a:extLst>
                  <a:ext uri="{0D108BD9-81ED-4DB2-BD59-A6C34878D82A}">
                    <a16:rowId xmlns:a16="http://schemas.microsoft.com/office/drawing/2014/main" val="2360855384"/>
                  </a:ext>
                </a:extLst>
              </a:tr>
              <a:tr h="216178">
                <a:tc>
                  <a:txBody>
                    <a:bodyPr/>
                    <a:lstStyle/>
                    <a:p>
                      <a:pPr algn="l" fontAlgn="b"/>
                      <a:r>
                        <a:rPr lang="sv-SE" sz="1000" b="0" u="none" strike="noStrike" kern="1200">
                          <a:solidFill>
                            <a:schemeClr val="dk1"/>
                          </a:solidFill>
                          <a:effectLst/>
                          <a:latin typeface="+mj-lt"/>
                          <a:ea typeface="+mn-ea"/>
                          <a:cs typeface="+mn-cs"/>
                        </a:rPr>
                        <a:t>Örebro</a:t>
                      </a:r>
                    </a:p>
                  </a:txBody>
                  <a:tcPr marL="9525" marR="9525" marT="9525" marB="0" anchor="ctr"/>
                </a:tc>
                <a:tc>
                  <a:txBody>
                    <a:bodyPr/>
                    <a:lstStyle/>
                    <a:p>
                      <a:pPr algn="r" fontAlgn="b"/>
                      <a:r>
                        <a:rPr lang="sv-SE" sz="1100" b="0" i="0" u="none" strike="noStrike">
                          <a:solidFill>
                            <a:srgbClr val="000000"/>
                          </a:solidFill>
                          <a:effectLst/>
                          <a:latin typeface="Calibri" panose="020F0502020204030204" pitchFamily="34" charset="0"/>
                        </a:rPr>
                        <a:t>1255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390</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771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757</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16583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135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202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63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172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20343</a:t>
                      </a:r>
                    </a:p>
                  </a:txBody>
                  <a:tcPr marL="7620" marR="7620" marT="7620" marB="0" anchor="b"/>
                </a:tc>
                <a:extLst>
                  <a:ext uri="{0D108BD9-81ED-4DB2-BD59-A6C34878D82A}">
                    <a16:rowId xmlns:a16="http://schemas.microsoft.com/office/drawing/2014/main" val="1385841351"/>
                  </a:ext>
                </a:extLst>
              </a:tr>
              <a:tr h="238935">
                <a:tc>
                  <a:txBody>
                    <a:bodyPr/>
                    <a:lstStyle/>
                    <a:p>
                      <a:pPr algn="l" fontAlgn="b"/>
                      <a:r>
                        <a:rPr lang="sv-SE" sz="1000" b="0" u="none" strike="noStrike" kern="1200">
                          <a:solidFill>
                            <a:schemeClr val="dk1"/>
                          </a:solidFill>
                          <a:effectLst/>
                          <a:latin typeface="+mj-lt"/>
                          <a:ea typeface="+mn-ea"/>
                          <a:cs typeface="+mn-cs"/>
                        </a:rPr>
                        <a:t>Östergötland</a:t>
                      </a:r>
                    </a:p>
                  </a:txBody>
                  <a:tcPr marL="9525" marR="9525" marT="9525" marB="0" anchor="ctr"/>
                </a:tc>
                <a:tc>
                  <a:txBody>
                    <a:bodyPr/>
                    <a:lstStyle/>
                    <a:p>
                      <a:pPr algn="r" fontAlgn="b"/>
                      <a:r>
                        <a:rPr lang="sv-SE" sz="1100" b="0" i="0" u="none" strike="noStrike">
                          <a:solidFill>
                            <a:srgbClr val="000000"/>
                          </a:solidFill>
                          <a:effectLst/>
                          <a:latin typeface="Calibri" panose="020F0502020204030204" pitchFamily="34" charset="0"/>
                        </a:rPr>
                        <a:t>382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155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1161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1126</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25862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223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309</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66</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223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29538</a:t>
                      </a:r>
                    </a:p>
                  </a:txBody>
                  <a:tcPr marL="7620" marR="7620" marT="7620" marB="0" anchor="b"/>
                </a:tc>
                <a:extLst>
                  <a:ext uri="{0D108BD9-81ED-4DB2-BD59-A6C34878D82A}">
                    <a16:rowId xmlns:a16="http://schemas.microsoft.com/office/drawing/2014/main" val="3450003533"/>
                  </a:ext>
                </a:extLst>
              </a:tr>
              <a:tr h="216178">
                <a:tc>
                  <a:txBody>
                    <a:bodyPr/>
                    <a:lstStyle/>
                    <a:p>
                      <a:pPr algn="l" fontAlgn="b"/>
                      <a:endParaRPr lang="sv-SE" sz="1000" b="0" i="0" u="none" strike="noStrike">
                        <a:solidFill>
                          <a:srgbClr val="000000"/>
                        </a:solidFill>
                        <a:effectLst/>
                        <a:latin typeface="+mj-lt"/>
                      </a:endParaRPr>
                    </a:p>
                  </a:txBody>
                  <a:tcPr marL="9525" marR="9525" marT="9525" marB="0" anchor="ctr"/>
                </a:tc>
                <a:tc>
                  <a:txBody>
                    <a:bodyPr/>
                    <a:lstStyle/>
                    <a:p>
                      <a:pPr algn="r" fontAlgn="b"/>
                      <a:endParaRPr lang="sv-SE" sz="11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sv-SE"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sv-SE" sz="11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427949669"/>
                  </a:ext>
                </a:extLst>
              </a:tr>
            </a:tbl>
          </a:graphicData>
        </a:graphic>
      </p:graphicFrame>
    </p:spTree>
    <p:extLst>
      <p:ext uri="{BB962C8B-B14F-4D97-AF65-F5344CB8AC3E}">
        <p14:creationId xmlns:p14="http://schemas.microsoft.com/office/powerpoint/2010/main" val="149784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DCE3597-3EF5-4ADA-82F9-24EB326DA917}"/>
              </a:ext>
            </a:extLst>
          </p:cNvPr>
          <p:cNvSpPr>
            <a:spLocks noGrp="1"/>
          </p:cNvSpPr>
          <p:nvPr>
            <p:ph type="title"/>
          </p:nvPr>
        </p:nvSpPr>
        <p:spPr>
          <a:xfrm>
            <a:off x="756745" y="328858"/>
            <a:ext cx="10558955" cy="612587"/>
          </a:xfrm>
        </p:spPr>
        <p:txBody>
          <a:bodyPr/>
          <a:lstStyle/>
          <a:p>
            <a:r>
              <a:rPr lang="sv-SE"/>
              <a:t>11a. </a:t>
            </a:r>
            <a:r>
              <a:rPr lang="sv-SE" err="1"/>
              <a:t>Webcert</a:t>
            </a:r>
            <a:r>
              <a:rPr lang="sv-SE"/>
              <a:t> Fristående nov 2022 – jan 2023</a:t>
            </a:r>
          </a:p>
        </p:txBody>
      </p:sp>
      <p:graphicFrame>
        <p:nvGraphicFramePr>
          <p:cNvPr id="5" name="Tabell 4">
            <a:extLst>
              <a:ext uri="{FF2B5EF4-FFF2-40B4-BE49-F238E27FC236}">
                <a16:creationId xmlns:a16="http://schemas.microsoft.com/office/drawing/2014/main" id="{7CBEFCD6-1ACB-4364-B1ED-D525400B7606}"/>
              </a:ext>
            </a:extLst>
          </p:cNvPr>
          <p:cNvGraphicFramePr>
            <a:graphicFrameLocks noGrp="1"/>
          </p:cNvGraphicFramePr>
          <p:nvPr>
            <p:extLst>
              <p:ext uri="{D42A27DB-BD31-4B8C-83A1-F6EECF244321}">
                <p14:modId xmlns:p14="http://schemas.microsoft.com/office/powerpoint/2010/main" val="4099341254"/>
              </p:ext>
            </p:extLst>
          </p:nvPr>
        </p:nvGraphicFramePr>
        <p:xfrm>
          <a:off x="756745" y="1194522"/>
          <a:ext cx="9636301" cy="5432318"/>
        </p:xfrm>
        <a:graphic>
          <a:graphicData uri="http://schemas.openxmlformats.org/drawingml/2006/table">
            <a:tbl>
              <a:tblPr firstRow="1" bandRow="1">
                <a:tableStyleId>{5C22544A-7EE6-4342-B048-85BDC9FD1C3A}</a:tableStyleId>
              </a:tblPr>
              <a:tblGrid>
                <a:gridCol w="1118398">
                  <a:extLst>
                    <a:ext uri="{9D8B030D-6E8A-4147-A177-3AD203B41FA5}">
                      <a16:colId xmlns:a16="http://schemas.microsoft.com/office/drawing/2014/main" val="3549263912"/>
                    </a:ext>
                  </a:extLst>
                </a:gridCol>
                <a:gridCol w="525902">
                  <a:extLst>
                    <a:ext uri="{9D8B030D-6E8A-4147-A177-3AD203B41FA5}">
                      <a16:colId xmlns:a16="http://schemas.microsoft.com/office/drawing/2014/main" val="3732672990"/>
                    </a:ext>
                  </a:extLst>
                </a:gridCol>
                <a:gridCol w="754090">
                  <a:extLst>
                    <a:ext uri="{9D8B030D-6E8A-4147-A177-3AD203B41FA5}">
                      <a16:colId xmlns:a16="http://schemas.microsoft.com/office/drawing/2014/main" val="527379050"/>
                    </a:ext>
                  </a:extLst>
                </a:gridCol>
                <a:gridCol w="799464">
                  <a:extLst>
                    <a:ext uri="{9D8B030D-6E8A-4147-A177-3AD203B41FA5}">
                      <a16:colId xmlns:a16="http://schemas.microsoft.com/office/drawing/2014/main" val="4181476121"/>
                    </a:ext>
                  </a:extLst>
                </a:gridCol>
                <a:gridCol w="799464">
                  <a:extLst>
                    <a:ext uri="{9D8B030D-6E8A-4147-A177-3AD203B41FA5}">
                      <a16:colId xmlns:a16="http://schemas.microsoft.com/office/drawing/2014/main" val="1512061129"/>
                    </a:ext>
                  </a:extLst>
                </a:gridCol>
                <a:gridCol w="799464">
                  <a:extLst>
                    <a:ext uri="{9D8B030D-6E8A-4147-A177-3AD203B41FA5}">
                      <a16:colId xmlns:a16="http://schemas.microsoft.com/office/drawing/2014/main" val="2530199467"/>
                    </a:ext>
                  </a:extLst>
                </a:gridCol>
                <a:gridCol w="799464">
                  <a:extLst>
                    <a:ext uri="{9D8B030D-6E8A-4147-A177-3AD203B41FA5}">
                      <a16:colId xmlns:a16="http://schemas.microsoft.com/office/drawing/2014/main" val="628003756"/>
                    </a:ext>
                  </a:extLst>
                </a:gridCol>
                <a:gridCol w="799464">
                  <a:extLst>
                    <a:ext uri="{9D8B030D-6E8A-4147-A177-3AD203B41FA5}">
                      <a16:colId xmlns:a16="http://schemas.microsoft.com/office/drawing/2014/main" val="798085854"/>
                    </a:ext>
                  </a:extLst>
                </a:gridCol>
                <a:gridCol w="799464">
                  <a:extLst>
                    <a:ext uri="{9D8B030D-6E8A-4147-A177-3AD203B41FA5}">
                      <a16:colId xmlns:a16="http://schemas.microsoft.com/office/drawing/2014/main" val="1464077181"/>
                    </a:ext>
                  </a:extLst>
                </a:gridCol>
                <a:gridCol w="769179">
                  <a:extLst>
                    <a:ext uri="{9D8B030D-6E8A-4147-A177-3AD203B41FA5}">
                      <a16:colId xmlns:a16="http://schemas.microsoft.com/office/drawing/2014/main" val="3565845577"/>
                    </a:ext>
                  </a:extLst>
                </a:gridCol>
                <a:gridCol w="892459">
                  <a:extLst>
                    <a:ext uri="{9D8B030D-6E8A-4147-A177-3AD203B41FA5}">
                      <a16:colId xmlns:a16="http://schemas.microsoft.com/office/drawing/2014/main" val="224746793"/>
                    </a:ext>
                  </a:extLst>
                </a:gridCol>
                <a:gridCol w="779489">
                  <a:extLst>
                    <a:ext uri="{9D8B030D-6E8A-4147-A177-3AD203B41FA5}">
                      <a16:colId xmlns:a16="http://schemas.microsoft.com/office/drawing/2014/main" val="3358142718"/>
                    </a:ext>
                  </a:extLst>
                </a:gridCol>
              </a:tblGrid>
              <a:tr h="467133">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sv-SE" sz="1000" b="1" i="0" u="none" strike="noStrike">
                          <a:solidFill>
                            <a:srgbClr val="FFFFFF"/>
                          </a:solidFill>
                          <a:effectLst/>
                          <a:latin typeface="Arial"/>
                        </a:rPr>
                        <a:t>Vårdgivare/</a:t>
                      </a:r>
                    </a:p>
                    <a:p>
                      <a:pPr marL="0" marR="0" lvl="0" indent="0" algn="l" defTabSz="914400" rtl="0" eaLnBrk="1" fontAlgn="ctr" latinLnBrk="0" hangingPunct="1">
                        <a:lnSpc>
                          <a:spcPct val="100000"/>
                        </a:lnSpc>
                        <a:spcBef>
                          <a:spcPts val="0"/>
                        </a:spcBef>
                        <a:spcAft>
                          <a:spcPts val="0"/>
                        </a:spcAft>
                        <a:buClrTx/>
                        <a:buSzTx/>
                        <a:buFontTx/>
                        <a:buNone/>
                        <a:tabLst/>
                        <a:defRPr/>
                      </a:pPr>
                      <a:r>
                        <a:rPr lang="sv-SE" sz="1000" b="1" i="0" u="none" strike="noStrike">
                          <a:solidFill>
                            <a:srgbClr val="FFFFFF"/>
                          </a:solidFill>
                          <a:effectLst/>
                          <a:latin typeface="Arial"/>
                        </a:rPr>
                        <a:t>Bolag</a:t>
                      </a:r>
                    </a:p>
                  </a:txBody>
                  <a:tcPr marL="8553" marR="8553" marT="8553" marB="0" anchor="ctr"/>
                </a:tc>
                <a:tc>
                  <a:txBody>
                    <a:bodyPr/>
                    <a:lstStyle/>
                    <a:p>
                      <a:pPr algn="ctr" fontAlgn="b"/>
                      <a:r>
                        <a:rPr lang="sv-SE" sz="1000" b="1" i="0" u="none" strike="noStrike" kern="1200">
                          <a:solidFill>
                            <a:srgbClr val="FFFFFF"/>
                          </a:solidFill>
                          <a:effectLst/>
                          <a:latin typeface="Arial"/>
                          <a:ea typeface="+mn-ea"/>
                          <a:cs typeface="+mn-cs"/>
                        </a:rPr>
                        <a:t>AG1-14</a:t>
                      </a:r>
                    </a:p>
                  </a:txBody>
                  <a:tcPr marL="9525" marR="9525" marT="9525" marB="0" anchor="ctr"/>
                </a:tc>
                <a:tc>
                  <a:txBody>
                    <a:bodyPr/>
                    <a:lstStyle/>
                    <a:p>
                      <a:pPr algn="ctr" fontAlgn="b"/>
                      <a:r>
                        <a:rPr lang="sv-SE" sz="1000" b="1" i="0" u="none" strike="noStrike" kern="1200">
                          <a:solidFill>
                            <a:srgbClr val="FFFFFF"/>
                          </a:solidFill>
                          <a:effectLst/>
                          <a:latin typeface="Arial"/>
                          <a:ea typeface="+mn-ea"/>
                          <a:cs typeface="+mn-cs"/>
                        </a:rPr>
                        <a:t>AG7804</a:t>
                      </a:r>
                    </a:p>
                  </a:txBody>
                  <a:tcPr marL="9525" marR="9525" marT="9525" marB="0" anchor="ctr"/>
                </a:tc>
                <a:tc>
                  <a:txBody>
                    <a:bodyPr/>
                    <a:lstStyle/>
                    <a:p>
                      <a:pPr algn="ctr" fontAlgn="b"/>
                      <a:r>
                        <a:rPr lang="sv-SE" sz="1000" b="1" i="0" u="none" strike="noStrike" kern="1200">
                          <a:solidFill>
                            <a:srgbClr val="FFFFFF"/>
                          </a:solidFill>
                          <a:effectLst/>
                          <a:latin typeface="Arial"/>
                          <a:ea typeface="+mn-ea"/>
                          <a:cs typeface="+mn-cs"/>
                        </a:rPr>
                        <a:t>DB</a:t>
                      </a:r>
                    </a:p>
                  </a:txBody>
                  <a:tcPr marL="9525" marR="9525" marT="9525" marB="0" anchor="ctr"/>
                </a:tc>
                <a:tc>
                  <a:txBody>
                    <a:bodyPr/>
                    <a:lstStyle/>
                    <a:p>
                      <a:pPr algn="ctr" fontAlgn="b"/>
                      <a:r>
                        <a:rPr lang="sv-SE" sz="1000" b="1" i="0" u="none" strike="noStrike" kern="1200">
                          <a:solidFill>
                            <a:srgbClr val="FFFFFF"/>
                          </a:solidFill>
                          <a:effectLst/>
                          <a:latin typeface="Arial"/>
                          <a:ea typeface="+mn-ea"/>
                          <a:cs typeface="+mn-cs"/>
                        </a:rPr>
                        <a:t>DOI</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sv-SE" sz="1000" b="1" i="0" u="none" strike="noStrike" kern="1200">
                          <a:solidFill>
                            <a:srgbClr val="FFFFFF"/>
                          </a:solidFill>
                          <a:effectLst/>
                          <a:latin typeface="Arial"/>
                          <a:ea typeface="+mn-ea"/>
                          <a:cs typeface="+mn-cs"/>
                        </a:rPr>
                        <a:t>FK7804 (</a:t>
                      </a:r>
                      <a:r>
                        <a:rPr lang="sv-SE" sz="1000" b="1" i="0" u="none" strike="noStrike" kern="1200" err="1">
                          <a:solidFill>
                            <a:srgbClr val="FFFFFF"/>
                          </a:solidFill>
                          <a:effectLst/>
                          <a:latin typeface="Arial"/>
                          <a:ea typeface="+mn-ea"/>
                          <a:cs typeface="+mn-cs"/>
                        </a:rPr>
                        <a:t>lisjp</a:t>
                      </a:r>
                      <a:r>
                        <a:rPr lang="sv-SE" sz="1000" b="1" i="0" u="none" strike="noStrike" kern="1200">
                          <a:solidFill>
                            <a:srgbClr val="FFFFFF"/>
                          </a:solidFill>
                          <a:effectLst/>
                          <a:latin typeface="Arial"/>
                          <a:ea typeface="+mn-ea"/>
                          <a:cs typeface="+mn-cs"/>
                        </a:rPr>
                        <a:t>)</a:t>
                      </a:r>
                    </a:p>
                    <a:p>
                      <a:pPr algn="ctr" fontAlgn="b"/>
                      <a:endParaRPr lang="sv-SE" sz="1000" b="1" i="0" u="none" strike="noStrike" kern="1200">
                        <a:solidFill>
                          <a:srgbClr val="FFFFFF"/>
                        </a:solidFill>
                        <a:effectLst/>
                        <a:latin typeface="Arial" panose="020B0604020202020204" pitchFamily="34" charset="0"/>
                        <a:ea typeface="+mn-ea"/>
                        <a:cs typeface="+mn-cs"/>
                      </a:endParaRP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sv-SE" sz="1000" b="1" i="0" u="none" strike="noStrike" kern="1200">
                          <a:solidFill>
                            <a:srgbClr val="FFFFFF"/>
                          </a:solidFill>
                          <a:effectLst/>
                          <a:latin typeface="Arial"/>
                          <a:ea typeface="+mn-ea"/>
                          <a:cs typeface="+mn-cs"/>
                        </a:rPr>
                        <a:t>FK7802 (luae_fs)</a:t>
                      </a:r>
                    </a:p>
                    <a:p>
                      <a:pPr algn="ctr" fontAlgn="b"/>
                      <a:endParaRPr lang="sv-SE" sz="1000" b="1" i="0" u="none" strike="noStrike" kern="1200">
                        <a:solidFill>
                          <a:srgbClr val="FFFFFF"/>
                        </a:solidFill>
                        <a:effectLst/>
                        <a:latin typeface="Arial" panose="020B0604020202020204" pitchFamily="34" charset="0"/>
                        <a:ea typeface="+mn-ea"/>
                        <a:cs typeface="+mn-cs"/>
                      </a:endParaRP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sv-SE" sz="1000" b="1" i="0" u="none" strike="noStrike" kern="1200">
                          <a:solidFill>
                            <a:srgbClr val="FFFFFF"/>
                          </a:solidFill>
                          <a:effectLst/>
                          <a:latin typeface="Arial"/>
                          <a:ea typeface="+mn-ea"/>
                          <a:cs typeface="+mn-cs"/>
                        </a:rPr>
                        <a:t>FK7801 (luae_na)</a:t>
                      </a:r>
                    </a:p>
                    <a:p>
                      <a:pPr algn="ctr" fontAlgn="b"/>
                      <a:endParaRPr lang="sv-SE" sz="1000" b="1" i="0" u="none" strike="noStrike" kern="1200">
                        <a:solidFill>
                          <a:srgbClr val="FFFFFF"/>
                        </a:solidFill>
                        <a:effectLst/>
                        <a:latin typeface="Arial" panose="020B0604020202020204" pitchFamily="34" charset="0"/>
                        <a:ea typeface="+mn-ea"/>
                        <a:cs typeface="+mn-cs"/>
                      </a:endParaRP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sv-SE" sz="1000" b="1" i="0" u="none" strike="noStrike" kern="1200">
                          <a:solidFill>
                            <a:srgbClr val="FFFFFF"/>
                          </a:solidFill>
                          <a:effectLst/>
                          <a:latin typeface="Arial"/>
                          <a:ea typeface="+mn-ea"/>
                          <a:cs typeface="+mn-cs"/>
                        </a:rPr>
                        <a:t>FK7800 (luse)</a:t>
                      </a:r>
                    </a:p>
                    <a:p>
                      <a:pPr algn="ctr" fontAlgn="b"/>
                      <a:endParaRPr lang="sv-SE" sz="1000" b="1" i="0" u="none" strike="noStrike" kern="1200">
                        <a:solidFill>
                          <a:srgbClr val="FFFFFF"/>
                        </a:solidFill>
                        <a:effectLst/>
                        <a:latin typeface="Arial" panose="020B0604020202020204" pitchFamily="34" charset="0"/>
                        <a:ea typeface="+mn-ea"/>
                        <a:cs typeface="+mn-cs"/>
                      </a:endParaRPr>
                    </a:p>
                  </a:txBody>
                  <a:tcPr marL="9525" marR="9525" marT="9525" marB="0" anchor="ctr"/>
                </a:tc>
                <a:tc>
                  <a:txBody>
                    <a:bodyPr/>
                    <a:lstStyle/>
                    <a:p>
                      <a:pPr marL="0" marR="0" lvl="0" indent="0" algn="ctr" rtl="0" eaLnBrk="1" fontAlgn="b" latinLnBrk="0" hangingPunct="1">
                        <a:lnSpc>
                          <a:spcPct val="100000"/>
                        </a:lnSpc>
                        <a:spcBef>
                          <a:spcPts val="0"/>
                        </a:spcBef>
                        <a:spcAft>
                          <a:spcPts val="0"/>
                        </a:spcAft>
                        <a:buClrTx/>
                        <a:buSzTx/>
                        <a:buFontTx/>
                        <a:buNone/>
                      </a:pPr>
                      <a:r>
                        <a:rPr lang="sv-SE" sz="1000" b="1" i="0" u="none" strike="noStrike" kern="1200">
                          <a:solidFill>
                            <a:srgbClr val="FFFFFF"/>
                          </a:solidFill>
                          <a:effectLst/>
                          <a:latin typeface="Arial"/>
                          <a:ea typeface="+mn-ea"/>
                          <a:cs typeface="+mn-cs"/>
                        </a:rPr>
                        <a:t>TS bas</a:t>
                      </a:r>
                      <a:endParaRPr lang="sv-SE" sz="1000" b="1" i="0" u="none" strike="noStrike" kern="1200">
                        <a:solidFill>
                          <a:srgbClr val="FFFFFF"/>
                        </a:solidFill>
                        <a:effectLst/>
                        <a:latin typeface="Arial" panose="020B0604020202020204" pitchFamily="34" charset="0"/>
                        <a:ea typeface="+mn-ea"/>
                        <a:cs typeface="+mn-cs"/>
                      </a:endParaRPr>
                    </a:p>
                  </a:txBody>
                  <a:tcPr marL="9525" marR="9525" marT="9525" marB="0" anchor="ctr"/>
                </a:tc>
                <a:tc>
                  <a:txBody>
                    <a:bodyPr/>
                    <a:lstStyle/>
                    <a:p>
                      <a:pPr algn="ctr" fontAlgn="b"/>
                      <a:r>
                        <a:rPr lang="sv-SE" sz="1000" b="1" i="0" u="none" strike="noStrike" kern="1200">
                          <a:solidFill>
                            <a:srgbClr val="FFFFFF"/>
                          </a:solidFill>
                          <a:effectLst/>
                          <a:latin typeface="Arial"/>
                          <a:ea typeface="+mn-ea"/>
                          <a:cs typeface="+mn-cs"/>
                        </a:rPr>
                        <a:t>TS  diabetes</a:t>
                      </a:r>
                    </a:p>
                  </a:txBody>
                  <a:tcPr marL="8553" marR="8553" marT="8553" marB="0" anchor="ctr"/>
                </a:tc>
                <a:tc>
                  <a:txBody>
                    <a:bodyPr/>
                    <a:lstStyle/>
                    <a:p>
                      <a:pPr algn="ctr" fontAlgn="b"/>
                      <a:r>
                        <a:rPr lang="sv-SE" sz="1000" b="1" i="0" u="none" strike="noStrike" kern="1200">
                          <a:solidFill>
                            <a:srgbClr val="FFFFFF"/>
                          </a:solidFill>
                          <a:effectLst/>
                          <a:latin typeface="Arial"/>
                          <a:ea typeface="+mn-ea"/>
                          <a:cs typeface="+mn-cs"/>
                        </a:rPr>
                        <a:t>Total-summa</a:t>
                      </a:r>
                    </a:p>
                  </a:txBody>
                  <a:tcPr marL="9525" marR="9525" marT="9525" marB="0" anchor="ctr"/>
                </a:tc>
                <a:extLst>
                  <a:ext uri="{0D108BD9-81ED-4DB2-BD59-A6C34878D82A}">
                    <a16:rowId xmlns:a16="http://schemas.microsoft.com/office/drawing/2014/main" val="4183376068"/>
                  </a:ext>
                </a:extLst>
              </a:tr>
              <a:tr h="209393">
                <a:tc>
                  <a:txBody>
                    <a:bodyPr/>
                    <a:lstStyle/>
                    <a:p>
                      <a:pPr algn="l" fontAlgn="b"/>
                      <a:r>
                        <a:rPr lang="sv-SE" sz="1000" b="0" u="none" strike="noStrike">
                          <a:effectLst/>
                          <a:latin typeface="+mj-lt"/>
                        </a:rPr>
                        <a:t>Blekinge</a:t>
                      </a:r>
                      <a:endParaRPr lang="sv-SE" sz="1000" b="0" i="0" u="none" strike="noStrike">
                        <a:solidFill>
                          <a:srgbClr val="000000"/>
                        </a:solidFill>
                        <a:effectLst/>
                        <a:latin typeface="+mj-lt"/>
                      </a:endParaRPr>
                    </a:p>
                  </a:txBody>
                  <a:tcPr marL="9525" marR="9525" marT="9525" marB="0" anchor="ctr"/>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v-SE" sz="1100" b="0" i="0" u="none" strike="noStrike">
                          <a:solidFill>
                            <a:srgbClr val="000000"/>
                          </a:solidFill>
                          <a:effectLst/>
                          <a:latin typeface="Calibri" panose="020F0502020204030204" pitchFamily="34" charset="0"/>
                        </a:rPr>
                        <a:t>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a:t>
                      </a:r>
                    </a:p>
                  </a:txBody>
                  <a:tcPr marL="7620" marR="7620" marT="7620"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v-SE" sz="1100" b="0" i="0" u="none" strike="noStrike">
                          <a:solidFill>
                            <a:srgbClr val="000000"/>
                          </a:solidFill>
                          <a:effectLst/>
                          <a:latin typeface="Calibri" panose="020F0502020204030204" pitchFamily="34" charset="0"/>
                        </a:rPr>
                        <a:t>4</a:t>
                      </a:r>
                    </a:p>
                  </a:txBody>
                  <a:tcPr marL="9525" marR="9525" marT="9525" marB="0" anchor="b"/>
                </a:tc>
                <a:extLst>
                  <a:ext uri="{0D108BD9-81ED-4DB2-BD59-A6C34878D82A}">
                    <a16:rowId xmlns:a16="http://schemas.microsoft.com/office/drawing/2014/main" val="920719285"/>
                  </a:ext>
                </a:extLst>
              </a:tr>
              <a:tr h="239018">
                <a:tc>
                  <a:txBody>
                    <a:bodyPr/>
                    <a:lstStyle/>
                    <a:p>
                      <a:pPr algn="l" fontAlgn="b"/>
                      <a:r>
                        <a:rPr lang="sv-SE" sz="1000" b="0" u="none" strike="noStrike" kern="1200">
                          <a:solidFill>
                            <a:schemeClr val="dk1"/>
                          </a:solidFill>
                          <a:effectLst/>
                          <a:latin typeface="+mj-lt"/>
                          <a:ea typeface="+mn-ea"/>
                          <a:cs typeface="+mn-cs"/>
                        </a:rPr>
                        <a:t>Capio S:t Göran</a:t>
                      </a:r>
                    </a:p>
                  </a:txBody>
                  <a:tcPr marL="9525" marR="9525" marT="9525" marB="0" anchor="ctr"/>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v-SE" sz="1100" b="0" i="0" u="none" strike="noStrike">
                          <a:solidFill>
                            <a:srgbClr val="000000"/>
                          </a:solidFill>
                          <a:effectLst/>
                          <a:latin typeface="Calibri" panose="020F0502020204030204" pitchFamily="34" charset="0"/>
                        </a:rPr>
                        <a:t>1</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41</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79</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121</a:t>
                      </a:r>
                    </a:p>
                  </a:txBody>
                  <a:tcPr marL="7620" marR="7620" marT="7620" marB="0" anchor="b"/>
                </a:tc>
                <a:extLst>
                  <a:ext uri="{0D108BD9-81ED-4DB2-BD59-A6C34878D82A}">
                    <a16:rowId xmlns:a16="http://schemas.microsoft.com/office/drawing/2014/main" val="550444528"/>
                  </a:ext>
                </a:extLst>
              </a:tr>
              <a:tr h="209393">
                <a:tc>
                  <a:txBody>
                    <a:bodyPr/>
                    <a:lstStyle/>
                    <a:p>
                      <a:pPr algn="l" fontAlgn="b"/>
                      <a:r>
                        <a:rPr lang="sv-SE" sz="1000" b="0" u="none" strike="noStrike" kern="1200">
                          <a:solidFill>
                            <a:schemeClr val="dk1"/>
                          </a:solidFill>
                          <a:effectLst/>
                          <a:latin typeface="+mj-lt"/>
                          <a:ea typeface="+mn-ea"/>
                          <a:cs typeface="+mn-cs"/>
                        </a:rPr>
                        <a:t>Dalarna</a:t>
                      </a:r>
                    </a:p>
                  </a:txBody>
                  <a:tcPr marL="9525" marR="9525" marT="9525" marB="0" anchor="ctr"/>
                </a:tc>
                <a:tc>
                  <a:txBody>
                    <a:bodyPr/>
                    <a:lstStyle/>
                    <a:p>
                      <a:pPr algn="r" fontAlgn="b"/>
                      <a:r>
                        <a:rPr lang="sv-SE" sz="1100" b="0" i="0" u="none" strike="noStrike">
                          <a:solidFill>
                            <a:srgbClr val="000000"/>
                          </a:solidFill>
                          <a:effectLst/>
                          <a:latin typeface="Calibri" panose="020F0502020204030204" pitchFamily="34" charset="0"/>
                        </a:rPr>
                        <a:t>1</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8</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6</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22</a:t>
                      </a:r>
                    </a:p>
                  </a:txBody>
                  <a:tcPr marL="7620" marR="7620" marT="7620" marB="0" anchor="b"/>
                </a:tc>
                <a:extLst>
                  <a:ext uri="{0D108BD9-81ED-4DB2-BD59-A6C34878D82A}">
                    <a16:rowId xmlns:a16="http://schemas.microsoft.com/office/drawing/2014/main" val="2454917925"/>
                  </a:ext>
                </a:extLst>
              </a:tr>
              <a:tr h="209393">
                <a:tc>
                  <a:txBody>
                    <a:bodyPr/>
                    <a:lstStyle/>
                    <a:p>
                      <a:pPr algn="l" fontAlgn="b"/>
                      <a:r>
                        <a:rPr lang="sv-SE" sz="1000" b="0" u="none" strike="noStrike" kern="1200">
                          <a:solidFill>
                            <a:schemeClr val="dk1"/>
                          </a:solidFill>
                          <a:effectLst/>
                          <a:latin typeface="+mj-lt"/>
                          <a:ea typeface="+mn-ea"/>
                          <a:cs typeface="+mn-cs"/>
                        </a:rPr>
                        <a:t>Gävleborg</a:t>
                      </a:r>
                    </a:p>
                  </a:txBody>
                  <a:tcPr marL="9525" marR="9525" marT="9525" marB="0" anchor="ctr"/>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53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39</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11</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240</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354</a:t>
                      </a:r>
                    </a:p>
                  </a:txBody>
                  <a:tcPr marL="7620" marR="7620" marT="7620" marB="0" anchor="b"/>
                </a:tc>
                <a:extLst>
                  <a:ext uri="{0D108BD9-81ED-4DB2-BD59-A6C34878D82A}">
                    <a16:rowId xmlns:a16="http://schemas.microsoft.com/office/drawing/2014/main" val="3434074640"/>
                  </a:ext>
                </a:extLst>
              </a:tr>
              <a:tr h="209393">
                <a:tc>
                  <a:txBody>
                    <a:bodyPr/>
                    <a:lstStyle/>
                    <a:p>
                      <a:pPr algn="l" fontAlgn="b"/>
                      <a:r>
                        <a:rPr lang="sv-SE" sz="1000" b="0" u="none" strike="noStrike" kern="1200">
                          <a:solidFill>
                            <a:schemeClr val="dk1"/>
                          </a:solidFill>
                          <a:effectLst/>
                          <a:latin typeface="+mj-lt"/>
                          <a:ea typeface="+mn-ea"/>
                          <a:cs typeface="+mn-cs"/>
                        </a:rPr>
                        <a:t>Halland</a:t>
                      </a:r>
                    </a:p>
                  </a:txBody>
                  <a:tcPr marL="9525" marR="9525" marT="9525" marB="0" anchor="ctr"/>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16</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35</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45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113</a:t>
                      </a:r>
                    </a:p>
                  </a:txBody>
                  <a:tcPr marL="7620" marR="7620" marT="7620" marB="0" anchor="b"/>
                </a:tc>
                <a:extLst>
                  <a:ext uri="{0D108BD9-81ED-4DB2-BD59-A6C34878D82A}">
                    <a16:rowId xmlns:a16="http://schemas.microsoft.com/office/drawing/2014/main" val="3958704828"/>
                  </a:ext>
                </a:extLst>
              </a:tr>
              <a:tr h="314600">
                <a:tc>
                  <a:txBody>
                    <a:bodyPr/>
                    <a:lstStyle/>
                    <a:p>
                      <a:pPr algn="l" fontAlgn="b"/>
                      <a:r>
                        <a:rPr lang="sv-SE" sz="1000" b="0" u="none" strike="noStrike" kern="1200">
                          <a:solidFill>
                            <a:schemeClr val="dk1"/>
                          </a:solidFill>
                          <a:effectLst/>
                          <a:latin typeface="+mj-lt"/>
                          <a:ea typeface="+mn-ea"/>
                          <a:cs typeface="+mn-cs"/>
                        </a:rPr>
                        <a:t>Jämtland/</a:t>
                      </a:r>
                    </a:p>
                    <a:p>
                      <a:pPr algn="l" fontAlgn="b"/>
                      <a:r>
                        <a:rPr lang="sv-SE" sz="1000" b="0" u="none" strike="noStrike" kern="1200">
                          <a:solidFill>
                            <a:schemeClr val="dk1"/>
                          </a:solidFill>
                          <a:effectLst/>
                          <a:latin typeface="+mj-lt"/>
                          <a:ea typeface="+mn-ea"/>
                          <a:cs typeface="+mn-cs"/>
                        </a:rPr>
                        <a:t>Härjedalen</a:t>
                      </a:r>
                    </a:p>
                  </a:txBody>
                  <a:tcPr marL="9525" marR="9525" marT="9525" marB="0" anchor="ctr"/>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a:t>
                      </a:r>
                    </a:p>
                  </a:txBody>
                  <a:tcPr marL="7620" marR="7620" marT="7620" marB="0" anchor="b"/>
                </a:tc>
                <a:extLst>
                  <a:ext uri="{0D108BD9-81ED-4DB2-BD59-A6C34878D82A}">
                    <a16:rowId xmlns:a16="http://schemas.microsoft.com/office/drawing/2014/main" val="2291591351"/>
                  </a:ext>
                </a:extLst>
              </a:tr>
              <a:tr h="209393">
                <a:tc>
                  <a:txBody>
                    <a:bodyPr/>
                    <a:lstStyle/>
                    <a:p>
                      <a:pPr algn="l" fontAlgn="b"/>
                      <a:r>
                        <a:rPr lang="sv-SE" sz="1000" b="0" u="none" strike="noStrike" kern="1200">
                          <a:solidFill>
                            <a:schemeClr val="dk1"/>
                          </a:solidFill>
                          <a:effectLst/>
                          <a:latin typeface="+mj-lt"/>
                          <a:ea typeface="+mn-ea"/>
                          <a:cs typeface="+mn-cs"/>
                        </a:rPr>
                        <a:t>Jönköping</a:t>
                      </a:r>
                    </a:p>
                  </a:txBody>
                  <a:tcPr marL="9525" marR="9525" marT="9525" marB="0" anchor="ctr"/>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163</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175</a:t>
                      </a:r>
                    </a:p>
                  </a:txBody>
                  <a:tcPr marL="7620" marR="7620" marT="7620" marB="0" anchor="b"/>
                </a:tc>
                <a:extLst>
                  <a:ext uri="{0D108BD9-81ED-4DB2-BD59-A6C34878D82A}">
                    <a16:rowId xmlns:a16="http://schemas.microsoft.com/office/drawing/2014/main" val="879404454"/>
                  </a:ext>
                </a:extLst>
              </a:tr>
              <a:tr h="209393">
                <a:tc>
                  <a:txBody>
                    <a:bodyPr/>
                    <a:lstStyle/>
                    <a:p>
                      <a:pPr algn="l" fontAlgn="b"/>
                      <a:r>
                        <a:rPr lang="sv-SE" sz="1000" b="0" u="none" strike="noStrike" kern="1200">
                          <a:solidFill>
                            <a:schemeClr val="dk1"/>
                          </a:solidFill>
                          <a:effectLst/>
                          <a:latin typeface="+mj-lt"/>
                          <a:ea typeface="+mn-ea"/>
                          <a:cs typeface="+mn-cs"/>
                        </a:rPr>
                        <a:t>Kalmar</a:t>
                      </a:r>
                    </a:p>
                  </a:txBody>
                  <a:tcPr marL="9525" marR="9525" marT="9525" marB="0" anchor="ctr"/>
                </a:tc>
                <a:tc>
                  <a:txBody>
                    <a:bodyPr/>
                    <a:lstStyle/>
                    <a:p>
                      <a:pPr algn="l"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61950699"/>
                  </a:ext>
                </a:extLst>
              </a:tr>
              <a:tr h="209393">
                <a:tc>
                  <a:txBody>
                    <a:bodyPr/>
                    <a:lstStyle/>
                    <a:p>
                      <a:pPr algn="l" fontAlgn="b"/>
                      <a:r>
                        <a:rPr lang="sv-SE" sz="1000" b="0" u="none" strike="noStrike" kern="1200">
                          <a:solidFill>
                            <a:schemeClr val="dk1"/>
                          </a:solidFill>
                          <a:effectLst/>
                          <a:latin typeface="+mj-lt"/>
                          <a:ea typeface="+mn-ea"/>
                          <a:cs typeface="+mn-cs"/>
                        </a:rPr>
                        <a:t>Kronoberg</a:t>
                      </a:r>
                    </a:p>
                  </a:txBody>
                  <a:tcPr marL="9525" marR="9525" marT="9525" marB="0" anchor="ctr"/>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6</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5</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17</a:t>
                      </a:r>
                    </a:p>
                  </a:txBody>
                  <a:tcPr marL="7620" marR="7620" marT="7620" marB="0" anchor="b"/>
                </a:tc>
                <a:extLst>
                  <a:ext uri="{0D108BD9-81ED-4DB2-BD59-A6C34878D82A}">
                    <a16:rowId xmlns:a16="http://schemas.microsoft.com/office/drawing/2014/main" val="2560128466"/>
                  </a:ext>
                </a:extLst>
              </a:tr>
              <a:tr h="209393">
                <a:tc>
                  <a:txBody>
                    <a:bodyPr/>
                    <a:lstStyle/>
                    <a:p>
                      <a:pPr algn="l" fontAlgn="b"/>
                      <a:r>
                        <a:rPr lang="sv-SE" sz="1000" b="0" u="none" strike="noStrike" kern="1200">
                          <a:solidFill>
                            <a:schemeClr val="dk1"/>
                          </a:solidFill>
                          <a:effectLst/>
                          <a:latin typeface="+mj-lt"/>
                          <a:ea typeface="+mn-ea"/>
                          <a:cs typeface="+mn-cs"/>
                        </a:rPr>
                        <a:t>Norrbotten</a:t>
                      </a:r>
                    </a:p>
                  </a:txBody>
                  <a:tcPr marL="9525" marR="9525" marT="9525" marB="0" anchor="ctr"/>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16</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16</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36</a:t>
                      </a:r>
                    </a:p>
                  </a:txBody>
                  <a:tcPr marL="7620" marR="7620" marT="7620" marB="0" anchor="b"/>
                </a:tc>
                <a:extLst>
                  <a:ext uri="{0D108BD9-81ED-4DB2-BD59-A6C34878D82A}">
                    <a16:rowId xmlns:a16="http://schemas.microsoft.com/office/drawing/2014/main" val="924791472"/>
                  </a:ext>
                </a:extLst>
              </a:tr>
              <a:tr h="209393">
                <a:tc>
                  <a:txBody>
                    <a:bodyPr/>
                    <a:lstStyle/>
                    <a:p>
                      <a:pPr algn="l" fontAlgn="b"/>
                      <a:r>
                        <a:rPr lang="sv-SE" sz="1000" b="0" u="none" strike="noStrike" kern="1200">
                          <a:solidFill>
                            <a:schemeClr val="dk1"/>
                          </a:solidFill>
                          <a:effectLst/>
                          <a:latin typeface="+mj-lt"/>
                          <a:ea typeface="+mn-ea"/>
                          <a:cs typeface="+mn-cs"/>
                        </a:rPr>
                        <a:t>Skåne</a:t>
                      </a:r>
                    </a:p>
                  </a:txBody>
                  <a:tcPr marL="9525" marR="9525" marT="9525" marB="0" anchor="ctr"/>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7</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11</a:t>
                      </a:r>
                    </a:p>
                  </a:txBody>
                  <a:tcPr marL="7620" marR="7620" marT="7620" marB="0" anchor="b"/>
                </a:tc>
                <a:extLst>
                  <a:ext uri="{0D108BD9-81ED-4DB2-BD59-A6C34878D82A}">
                    <a16:rowId xmlns:a16="http://schemas.microsoft.com/office/drawing/2014/main" val="3075694832"/>
                  </a:ext>
                </a:extLst>
              </a:tr>
              <a:tr h="314600">
                <a:tc>
                  <a:txBody>
                    <a:bodyPr/>
                    <a:lstStyle/>
                    <a:p>
                      <a:pPr algn="l" fontAlgn="b"/>
                      <a:r>
                        <a:rPr lang="sv-SE" sz="1000" b="0" u="none" strike="noStrike" kern="1200">
                          <a:solidFill>
                            <a:schemeClr val="dk1"/>
                          </a:solidFill>
                          <a:effectLst/>
                          <a:latin typeface="+mj-lt"/>
                          <a:ea typeface="+mn-ea"/>
                          <a:cs typeface="+mn-cs"/>
                        </a:rPr>
                        <a:t>Stockholm/</a:t>
                      </a:r>
                    </a:p>
                    <a:p>
                      <a:pPr algn="l" fontAlgn="b"/>
                      <a:r>
                        <a:rPr lang="sv-SE" sz="1000" b="0" u="none" strike="noStrike" kern="1200">
                          <a:solidFill>
                            <a:schemeClr val="dk1"/>
                          </a:solidFill>
                          <a:effectLst/>
                          <a:latin typeface="+mj-lt"/>
                          <a:ea typeface="+mn-ea"/>
                          <a:cs typeface="+mn-cs"/>
                        </a:rPr>
                        <a:t>Gotland</a:t>
                      </a:r>
                    </a:p>
                  </a:txBody>
                  <a:tcPr marL="9525" marR="9525" marT="9525" marB="0" anchor="ctr"/>
                </a:tc>
                <a:tc>
                  <a:txBody>
                    <a:bodyPr/>
                    <a:lstStyle/>
                    <a:p>
                      <a:pPr algn="r" fontAlgn="b"/>
                      <a:r>
                        <a:rPr lang="sv-SE" sz="1100" b="0" i="0" u="none" strike="noStrike">
                          <a:solidFill>
                            <a:srgbClr val="000000"/>
                          </a:solidFill>
                          <a:effectLst/>
                          <a:latin typeface="Calibri" panose="020F0502020204030204" pitchFamily="34" charset="0"/>
                        </a:rPr>
                        <a:t>35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152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259</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281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2288</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43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3092</a:t>
                      </a:r>
                    </a:p>
                  </a:txBody>
                  <a:tcPr marL="7620" marR="7620" marT="7620" marB="0" anchor="b"/>
                </a:tc>
                <a:extLst>
                  <a:ext uri="{0D108BD9-81ED-4DB2-BD59-A6C34878D82A}">
                    <a16:rowId xmlns:a16="http://schemas.microsoft.com/office/drawing/2014/main" val="2790794745"/>
                  </a:ext>
                </a:extLst>
              </a:tr>
              <a:tr h="209393">
                <a:tc>
                  <a:txBody>
                    <a:bodyPr/>
                    <a:lstStyle/>
                    <a:p>
                      <a:pPr algn="l" fontAlgn="b"/>
                      <a:r>
                        <a:rPr lang="sv-SE" sz="1000" b="0" u="none" strike="noStrike" kern="1200">
                          <a:solidFill>
                            <a:schemeClr val="dk1"/>
                          </a:solidFill>
                          <a:effectLst/>
                          <a:latin typeface="+mj-lt"/>
                          <a:ea typeface="+mn-ea"/>
                          <a:cs typeface="+mn-cs"/>
                        </a:rPr>
                        <a:t>Sörmland</a:t>
                      </a:r>
                    </a:p>
                  </a:txBody>
                  <a:tcPr marL="9525" marR="9525" marT="9525" marB="0" anchor="ctr"/>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82</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90</a:t>
                      </a:r>
                    </a:p>
                  </a:txBody>
                  <a:tcPr marL="7620" marR="7620" marT="7620" marB="0" anchor="b"/>
                </a:tc>
                <a:extLst>
                  <a:ext uri="{0D108BD9-81ED-4DB2-BD59-A6C34878D82A}">
                    <a16:rowId xmlns:a16="http://schemas.microsoft.com/office/drawing/2014/main" val="1878721872"/>
                  </a:ext>
                </a:extLst>
              </a:tr>
              <a:tr h="209393">
                <a:tc>
                  <a:txBody>
                    <a:bodyPr/>
                    <a:lstStyle/>
                    <a:p>
                      <a:pPr algn="l" fontAlgn="b"/>
                      <a:r>
                        <a:rPr lang="sv-SE" sz="1000" b="0" u="none" strike="noStrike" kern="1200">
                          <a:solidFill>
                            <a:schemeClr val="dk1"/>
                          </a:solidFill>
                          <a:effectLst/>
                          <a:latin typeface="+mj-lt"/>
                          <a:ea typeface="+mn-ea"/>
                          <a:cs typeface="+mn-cs"/>
                        </a:rPr>
                        <a:t>Uppsala</a:t>
                      </a:r>
                    </a:p>
                  </a:txBody>
                  <a:tcPr marL="9525" marR="9525" marT="9525" marB="0" anchor="ctr"/>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20</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60</a:t>
                      </a:r>
                    </a:p>
                  </a:txBody>
                  <a:tcPr marL="7620" marR="7620" marT="7620" marB="0" anchor="b"/>
                </a:tc>
                <a:extLst>
                  <a:ext uri="{0D108BD9-81ED-4DB2-BD59-A6C34878D82A}">
                    <a16:rowId xmlns:a16="http://schemas.microsoft.com/office/drawing/2014/main" val="503837521"/>
                  </a:ext>
                </a:extLst>
              </a:tr>
              <a:tr h="209393">
                <a:tc>
                  <a:txBody>
                    <a:bodyPr/>
                    <a:lstStyle/>
                    <a:p>
                      <a:pPr algn="l" fontAlgn="b"/>
                      <a:r>
                        <a:rPr lang="sv-SE" sz="1000" b="0" u="none" strike="noStrike" kern="1200">
                          <a:solidFill>
                            <a:schemeClr val="dk1"/>
                          </a:solidFill>
                          <a:effectLst/>
                          <a:latin typeface="+mj-lt"/>
                          <a:ea typeface="+mn-ea"/>
                          <a:cs typeface="+mn-cs"/>
                        </a:rPr>
                        <a:t>VGR</a:t>
                      </a:r>
                    </a:p>
                  </a:txBody>
                  <a:tcPr marL="9525" marR="9525" marT="9525" marB="0" anchor="ctr"/>
                </a:tc>
                <a:tc>
                  <a:txBody>
                    <a:bodyPr/>
                    <a:lstStyle/>
                    <a:p>
                      <a:pPr algn="r" fontAlgn="b"/>
                      <a:r>
                        <a:rPr lang="sv-SE" sz="1100" b="0" i="0" u="none" strike="noStrike">
                          <a:solidFill>
                            <a:srgbClr val="000000"/>
                          </a:solidFill>
                          <a:effectLst/>
                          <a:latin typeface="Calibri" panose="020F0502020204030204" pitchFamily="34" charset="0"/>
                        </a:rPr>
                        <a:t>190</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437</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175</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233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6457</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47</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61</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204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114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7921</a:t>
                      </a:r>
                    </a:p>
                  </a:txBody>
                  <a:tcPr marL="7620" marR="7620" marT="7620" marB="0" anchor="b"/>
                </a:tc>
                <a:extLst>
                  <a:ext uri="{0D108BD9-81ED-4DB2-BD59-A6C34878D82A}">
                    <a16:rowId xmlns:a16="http://schemas.microsoft.com/office/drawing/2014/main" val="2121214566"/>
                  </a:ext>
                </a:extLst>
              </a:tr>
              <a:tr h="209393">
                <a:tc>
                  <a:txBody>
                    <a:bodyPr/>
                    <a:lstStyle/>
                    <a:p>
                      <a:pPr algn="l" fontAlgn="b"/>
                      <a:r>
                        <a:rPr lang="sv-SE" sz="1000" b="0" u="none" strike="noStrike" kern="1200">
                          <a:solidFill>
                            <a:schemeClr val="dk1"/>
                          </a:solidFill>
                          <a:effectLst/>
                          <a:latin typeface="+mj-lt"/>
                          <a:ea typeface="+mn-ea"/>
                          <a:cs typeface="+mn-cs"/>
                        </a:rPr>
                        <a:t>Värmland</a:t>
                      </a:r>
                    </a:p>
                  </a:txBody>
                  <a:tcPr marL="9525" marR="9525" marT="9525" marB="0" anchor="ctr"/>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4</a:t>
                      </a:r>
                    </a:p>
                  </a:txBody>
                  <a:tcPr marL="7620" marR="7620" marT="7620" marB="0" anchor="b"/>
                </a:tc>
                <a:extLst>
                  <a:ext uri="{0D108BD9-81ED-4DB2-BD59-A6C34878D82A}">
                    <a16:rowId xmlns:a16="http://schemas.microsoft.com/office/drawing/2014/main" val="3171243156"/>
                  </a:ext>
                </a:extLst>
              </a:tr>
              <a:tr h="239018">
                <a:tc>
                  <a:txBody>
                    <a:bodyPr/>
                    <a:lstStyle/>
                    <a:p>
                      <a:pPr algn="l" fontAlgn="b"/>
                      <a:r>
                        <a:rPr lang="sv-SE" sz="1000" b="0" u="none" strike="noStrike" kern="1200">
                          <a:solidFill>
                            <a:schemeClr val="dk1"/>
                          </a:solidFill>
                          <a:effectLst/>
                          <a:latin typeface="+mj-lt"/>
                          <a:ea typeface="+mn-ea"/>
                          <a:cs typeface="+mn-cs"/>
                        </a:rPr>
                        <a:t>Västerbotten</a:t>
                      </a:r>
                    </a:p>
                  </a:txBody>
                  <a:tcPr marL="9525" marR="9525" marT="9525" marB="0" anchor="ctr"/>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05685494"/>
                  </a:ext>
                </a:extLst>
              </a:tr>
              <a:tr h="239018">
                <a:tc>
                  <a:txBody>
                    <a:bodyPr/>
                    <a:lstStyle/>
                    <a:p>
                      <a:pPr algn="l" fontAlgn="b"/>
                      <a:r>
                        <a:rPr lang="sv-SE" sz="1000" b="0" u="none" strike="noStrike" kern="1200">
                          <a:solidFill>
                            <a:schemeClr val="dk1"/>
                          </a:solidFill>
                          <a:effectLst/>
                          <a:latin typeface="+mj-lt"/>
                          <a:ea typeface="+mn-ea"/>
                          <a:cs typeface="+mn-cs"/>
                        </a:rPr>
                        <a:t>Västernorrland</a:t>
                      </a:r>
                    </a:p>
                  </a:txBody>
                  <a:tcPr marL="9525" marR="9525" marT="9525" marB="0" anchor="ctr"/>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a:t>
                      </a:r>
                    </a:p>
                  </a:txBody>
                  <a:tcPr marL="7620" marR="7620" marT="7620" marB="0" anchor="b"/>
                </a:tc>
                <a:extLst>
                  <a:ext uri="{0D108BD9-81ED-4DB2-BD59-A6C34878D82A}">
                    <a16:rowId xmlns:a16="http://schemas.microsoft.com/office/drawing/2014/main" val="3224125067"/>
                  </a:ext>
                </a:extLst>
              </a:tr>
              <a:tr h="239018">
                <a:tc>
                  <a:txBody>
                    <a:bodyPr/>
                    <a:lstStyle/>
                    <a:p>
                      <a:pPr algn="l" fontAlgn="b"/>
                      <a:r>
                        <a:rPr lang="sv-SE" sz="1000" b="0" u="none" strike="noStrike" kern="1200">
                          <a:solidFill>
                            <a:schemeClr val="dk1"/>
                          </a:solidFill>
                          <a:effectLst/>
                          <a:latin typeface="+mj-lt"/>
                          <a:ea typeface="+mn-ea"/>
                          <a:cs typeface="+mn-cs"/>
                        </a:rPr>
                        <a:t>Västmanland</a:t>
                      </a:r>
                    </a:p>
                  </a:txBody>
                  <a:tcPr marL="9525" marR="9525" marT="9525" marB="0" anchor="ctr"/>
                </a:tc>
                <a:tc>
                  <a:txBody>
                    <a:bodyPr/>
                    <a:lstStyle/>
                    <a:p>
                      <a:pPr algn="r" fontAlgn="b"/>
                      <a:r>
                        <a:rPr lang="sv-SE" sz="1100" b="0" i="0" u="none" strike="noStrike">
                          <a:solidFill>
                            <a:srgbClr val="000000"/>
                          </a:solidFill>
                          <a:effectLst/>
                          <a:latin typeface="Calibri" panose="020F0502020204030204" pitchFamily="34" charset="0"/>
                        </a:rPr>
                        <a:t>1</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3</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4</a:t>
                      </a:r>
                    </a:p>
                  </a:txBody>
                  <a:tcPr marL="7620" marR="7620" marT="7620" marB="0" anchor="b"/>
                </a:tc>
                <a:extLst>
                  <a:ext uri="{0D108BD9-81ED-4DB2-BD59-A6C34878D82A}">
                    <a16:rowId xmlns:a16="http://schemas.microsoft.com/office/drawing/2014/main" val="2360855384"/>
                  </a:ext>
                </a:extLst>
              </a:tr>
              <a:tr h="209393">
                <a:tc>
                  <a:txBody>
                    <a:bodyPr/>
                    <a:lstStyle/>
                    <a:p>
                      <a:pPr algn="l" fontAlgn="b"/>
                      <a:r>
                        <a:rPr lang="sv-SE" sz="1000" b="0" u="none" strike="noStrike" kern="1200">
                          <a:solidFill>
                            <a:schemeClr val="dk1"/>
                          </a:solidFill>
                          <a:effectLst/>
                          <a:latin typeface="+mj-lt"/>
                          <a:ea typeface="+mn-ea"/>
                          <a:cs typeface="+mn-cs"/>
                        </a:rPr>
                        <a:t>Örebro</a:t>
                      </a:r>
                    </a:p>
                  </a:txBody>
                  <a:tcPr marL="9525" marR="9525" marT="9525" marB="0" anchor="ctr"/>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4</a:t>
                      </a: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2</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4</a:t>
                      </a:r>
                    </a:p>
                  </a:txBody>
                  <a:tcPr marL="7620" marR="7620" marT="7620" marB="0" anchor="b"/>
                </a:tc>
                <a:tc>
                  <a:txBody>
                    <a:bodyPr/>
                    <a:lstStyle/>
                    <a:p>
                      <a:pPr algn="l" fontAlgn="b"/>
                      <a:endParaRPr lang="sv-SE"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sv-SE" sz="1100" b="0" i="0" u="none" strike="noStrike">
                          <a:solidFill>
                            <a:srgbClr val="000000"/>
                          </a:solidFill>
                          <a:effectLst/>
                          <a:latin typeface="Calibri" panose="020F0502020204030204" pitchFamily="34" charset="0"/>
                        </a:rPr>
                        <a:t>12</a:t>
                      </a:r>
                    </a:p>
                  </a:txBody>
                  <a:tcPr marL="7620" marR="7620" marT="7620" marB="0" anchor="b"/>
                </a:tc>
                <a:extLst>
                  <a:ext uri="{0D108BD9-81ED-4DB2-BD59-A6C34878D82A}">
                    <a16:rowId xmlns:a16="http://schemas.microsoft.com/office/drawing/2014/main" val="1385841351"/>
                  </a:ext>
                </a:extLst>
              </a:tr>
              <a:tr h="239018">
                <a:tc>
                  <a:txBody>
                    <a:bodyPr/>
                    <a:lstStyle/>
                    <a:p>
                      <a:pPr algn="l" fontAlgn="b"/>
                      <a:r>
                        <a:rPr lang="sv-SE" sz="1000" b="0" u="none" strike="noStrike" kern="1200">
                          <a:solidFill>
                            <a:schemeClr val="dk1"/>
                          </a:solidFill>
                          <a:effectLst/>
                          <a:latin typeface="+mj-lt"/>
                          <a:ea typeface="+mn-ea"/>
                          <a:cs typeface="+mn-cs"/>
                        </a:rPr>
                        <a:t>Östergötland</a:t>
                      </a:r>
                    </a:p>
                  </a:txBody>
                  <a:tcPr marL="9525" marR="9525" marT="9525" marB="0" anchor="ctr"/>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50003533"/>
                  </a:ext>
                </a:extLst>
              </a:tr>
              <a:tr h="209393">
                <a:tc>
                  <a:txBody>
                    <a:bodyPr/>
                    <a:lstStyle/>
                    <a:p>
                      <a:pPr algn="l" fontAlgn="b"/>
                      <a:endParaRPr lang="sv-SE" sz="1000" b="0" i="0" u="none" strike="noStrike">
                        <a:solidFill>
                          <a:srgbClr val="000000"/>
                        </a:solidFill>
                        <a:effectLst/>
                        <a:latin typeface="+mj-lt"/>
                      </a:endParaRPr>
                    </a:p>
                  </a:txBody>
                  <a:tcPr marL="9525" marR="9525" marT="9525" marB="0" anchor="ctr"/>
                </a:tc>
                <a:tc>
                  <a:txBody>
                    <a:bodyPr/>
                    <a:lstStyle/>
                    <a:p>
                      <a:pPr algn="r" fontAlgn="b"/>
                      <a:endParaRPr lang="sv-SE" sz="11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sv-SE" sz="11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endParaRPr lang="sv-SE" sz="11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6350" marR="6350" marT="6350" marB="0" anchor="b"/>
                </a:tc>
                <a:tc>
                  <a:txBody>
                    <a:bodyPr/>
                    <a:lstStyle/>
                    <a:p>
                      <a:pPr algn="r" fontAlgn="b"/>
                      <a:endParaRPr lang="sv-SE" sz="11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427949669"/>
                  </a:ext>
                </a:extLst>
              </a:tr>
            </a:tbl>
          </a:graphicData>
        </a:graphic>
      </p:graphicFrame>
    </p:spTree>
    <p:extLst>
      <p:ext uri="{BB962C8B-B14F-4D97-AF65-F5344CB8AC3E}">
        <p14:creationId xmlns:p14="http://schemas.microsoft.com/office/powerpoint/2010/main" val="34673551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A33662"/>
        </a:solidFill>
        <a:effectLst/>
      </p:bgPr>
    </p:bg>
    <p:spTree>
      <p:nvGrpSpPr>
        <p:cNvPr id="1" name=""/>
        <p:cNvGrpSpPr/>
        <p:nvPr/>
      </p:nvGrpSpPr>
      <p:grpSpPr>
        <a:xfrm>
          <a:off x="0" y="0"/>
          <a:ext cx="0" cy="0"/>
          <a:chOff x="0" y="0"/>
          <a:chExt cx="0" cy="0"/>
        </a:xfrm>
      </p:grpSpPr>
      <p:sp>
        <p:nvSpPr>
          <p:cNvPr id="4" name="Underrubrik 3">
            <a:extLst>
              <a:ext uri="{FF2B5EF4-FFF2-40B4-BE49-F238E27FC236}">
                <a16:creationId xmlns:a16="http://schemas.microsoft.com/office/drawing/2014/main" id="{C3BFF663-9CF9-C894-FFDB-278F5111D9A8}"/>
              </a:ext>
            </a:extLst>
          </p:cNvPr>
          <p:cNvSpPr>
            <a:spLocks noGrp="1"/>
          </p:cNvSpPr>
          <p:nvPr>
            <p:ph type="subTitle" idx="1"/>
          </p:nvPr>
        </p:nvSpPr>
        <p:spPr/>
        <p:txBody>
          <a:bodyPr/>
          <a:lstStyle/>
          <a:p>
            <a:r>
              <a:rPr lang="sv-SE"/>
              <a:t>Vill du veta mera om Inera? </a:t>
            </a:r>
            <a:br>
              <a:rPr lang="sv-SE"/>
            </a:br>
            <a:r>
              <a:rPr lang="sv-SE"/>
              <a:t>Prenumerera på vårt nyhetsbrev </a:t>
            </a:r>
            <a:br>
              <a:rPr lang="sv-SE"/>
            </a:br>
            <a:r>
              <a:rPr lang="sv-SE">
                <a:hlinkClick r:id="rId3">
                  <a:extLst>
                    <a:ext uri="{A12FA001-AC4F-418D-AE19-62706E023703}">
                      <ahyp:hlinkClr xmlns:ahyp="http://schemas.microsoft.com/office/drawing/2018/hyperlinkcolor" val="tx"/>
                    </a:ext>
                  </a:extLst>
                </a:hlinkClick>
              </a:rPr>
              <a:t>Aktuellt från Inera </a:t>
            </a:r>
            <a:r>
              <a:rPr lang="sv-SE"/>
              <a:t>och följ oss </a:t>
            </a:r>
            <a:br>
              <a:rPr lang="sv-SE"/>
            </a:br>
            <a:r>
              <a:rPr lang="sv-SE"/>
              <a:t>på </a:t>
            </a:r>
            <a:r>
              <a:rPr lang="sv-SE">
                <a:hlinkClick r:id="rId4">
                  <a:extLst>
                    <a:ext uri="{A12FA001-AC4F-418D-AE19-62706E023703}">
                      <ahyp:hlinkClr xmlns:ahyp="http://schemas.microsoft.com/office/drawing/2018/hyperlinkcolor" val="tx"/>
                    </a:ext>
                  </a:extLst>
                </a:hlinkClick>
              </a:rPr>
              <a:t>Linkedin. </a:t>
            </a:r>
            <a:endParaRPr lang="sv-SE"/>
          </a:p>
          <a:p>
            <a:endParaRPr lang="sv-SE"/>
          </a:p>
        </p:txBody>
      </p:sp>
    </p:spTree>
    <p:extLst>
      <p:ext uri="{BB962C8B-B14F-4D97-AF65-F5344CB8AC3E}">
        <p14:creationId xmlns:p14="http://schemas.microsoft.com/office/powerpoint/2010/main" val="3253462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6024ABE4-7F25-4088-B00F-0C34FD5DB8AB}"/>
              </a:ext>
            </a:extLst>
          </p:cNvPr>
          <p:cNvSpPr txBox="1">
            <a:spLocks/>
          </p:cNvSpPr>
          <p:nvPr/>
        </p:nvSpPr>
        <p:spPr bwMode="auto">
          <a:xfrm>
            <a:off x="971105" y="252806"/>
            <a:ext cx="9190037" cy="60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normAutofit/>
          </a:bodyPr>
          <a:lst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a:lstStyle>
          <a:p>
            <a:pPr>
              <a:spcAft>
                <a:spcPts val="600"/>
              </a:spcAft>
            </a:pPr>
            <a:r>
              <a:rPr lang="sv-SE" sz="3200" b="0">
                <a:solidFill>
                  <a:schemeClr val="accent1"/>
                </a:solidFill>
              </a:rPr>
              <a:t>1. Deltagare</a:t>
            </a:r>
          </a:p>
        </p:txBody>
      </p:sp>
      <p:graphicFrame>
        <p:nvGraphicFramePr>
          <p:cNvPr id="2" name="Tabell 2">
            <a:extLst>
              <a:ext uri="{FF2B5EF4-FFF2-40B4-BE49-F238E27FC236}">
                <a16:creationId xmlns:a16="http://schemas.microsoft.com/office/drawing/2014/main" id="{814AB3F9-80EE-4C55-9C25-10696264705F}"/>
              </a:ext>
            </a:extLst>
          </p:cNvPr>
          <p:cNvGraphicFramePr>
            <a:graphicFrameLocks noGrp="1"/>
          </p:cNvGraphicFramePr>
          <p:nvPr>
            <p:extLst>
              <p:ext uri="{D42A27DB-BD31-4B8C-83A1-F6EECF244321}">
                <p14:modId xmlns:p14="http://schemas.microsoft.com/office/powerpoint/2010/main" val="1818586718"/>
              </p:ext>
            </p:extLst>
          </p:nvPr>
        </p:nvGraphicFramePr>
        <p:xfrm>
          <a:off x="971105" y="857894"/>
          <a:ext cx="4463924" cy="5933439"/>
        </p:xfrm>
        <a:graphic>
          <a:graphicData uri="http://schemas.openxmlformats.org/drawingml/2006/table">
            <a:tbl>
              <a:tblPr firstRow="1" bandRow="1">
                <a:tableStyleId>{5C22544A-7EE6-4342-B048-85BDC9FD1C3A}</a:tableStyleId>
              </a:tblPr>
              <a:tblGrid>
                <a:gridCol w="2896773">
                  <a:extLst>
                    <a:ext uri="{9D8B030D-6E8A-4147-A177-3AD203B41FA5}">
                      <a16:colId xmlns:a16="http://schemas.microsoft.com/office/drawing/2014/main" val="1449841843"/>
                    </a:ext>
                  </a:extLst>
                </a:gridCol>
                <a:gridCol w="1567151">
                  <a:extLst>
                    <a:ext uri="{9D8B030D-6E8A-4147-A177-3AD203B41FA5}">
                      <a16:colId xmlns:a16="http://schemas.microsoft.com/office/drawing/2014/main" val="60632357"/>
                    </a:ext>
                  </a:extLst>
                </a:gridCol>
              </a:tblGrid>
              <a:tr h="370840">
                <a:tc>
                  <a:txBody>
                    <a:bodyPr/>
                    <a:lstStyle/>
                    <a:p>
                      <a:pPr marL="71755" algn="l" rtl="0" eaLnBrk="1" latinLnBrk="0" hangingPunct="1">
                        <a:spcBef>
                          <a:spcPts val="240"/>
                        </a:spcBef>
                        <a:spcAft>
                          <a:spcPts val="600"/>
                        </a:spcAft>
                      </a:pPr>
                      <a:r>
                        <a:rPr lang="sv-SE" sz="1400" kern="1200">
                          <a:solidFill>
                            <a:schemeClr val="bg1"/>
                          </a:solidFill>
                          <a:effectLst/>
                        </a:rPr>
                        <a:t>Region</a:t>
                      </a:r>
                      <a:endParaRPr lang="sv-SE" sz="2400">
                        <a:solidFill>
                          <a:schemeClr val="bg1"/>
                        </a:solidFill>
                        <a:effectLst/>
                      </a:endParaRPr>
                    </a:p>
                  </a:txBody>
                  <a:tcPr marL="0" marR="0" marT="0" marB="0" anchor="ctr"/>
                </a:tc>
                <a:tc>
                  <a:txBody>
                    <a:bodyPr/>
                    <a:lstStyle/>
                    <a:p>
                      <a:pPr marL="71755" algn="l" rtl="0" eaLnBrk="1" latinLnBrk="0" hangingPunct="1">
                        <a:spcBef>
                          <a:spcPts val="240"/>
                        </a:spcBef>
                        <a:spcAft>
                          <a:spcPts val="600"/>
                        </a:spcAft>
                      </a:pPr>
                      <a:r>
                        <a:rPr lang="sv-SE" sz="1400" kern="1200">
                          <a:solidFill>
                            <a:schemeClr val="bg1"/>
                          </a:solidFill>
                          <a:effectLst/>
                        </a:rPr>
                        <a:t>Närvarande</a:t>
                      </a:r>
                      <a:endParaRPr lang="sv-SE" sz="2400">
                        <a:solidFill>
                          <a:schemeClr val="bg1"/>
                        </a:solidFill>
                        <a:effectLst/>
                      </a:endParaRPr>
                    </a:p>
                  </a:txBody>
                  <a:tcPr marL="0" marR="0" marT="0" marB="0" anchor="ctr"/>
                </a:tc>
                <a:extLst>
                  <a:ext uri="{0D108BD9-81ED-4DB2-BD59-A6C34878D82A}">
                    <a16:rowId xmlns:a16="http://schemas.microsoft.com/office/drawing/2014/main" val="3813671817"/>
                  </a:ext>
                </a:extLst>
              </a:tr>
              <a:tr h="370840">
                <a:tc>
                  <a:txBody>
                    <a:bodyPr/>
                    <a:lstStyle/>
                    <a:p>
                      <a:pPr marL="71755" algn="l" rtl="0" eaLnBrk="1" latinLnBrk="0" hangingPunct="1">
                        <a:spcBef>
                          <a:spcPts val="100"/>
                        </a:spcBef>
                        <a:spcAft>
                          <a:spcPts val="600"/>
                        </a:spcAft>
                      </a:pPr>
                      <a:r>
                        <a:rPr lang="sv-SE" sz="1200" kern="1200">
                          <a:effectLst/>
                          <a:latin typeface="+mn-lt"/>
                        </a:rPr>
                        <a:t>Region Kalmar</a:t>
                      </a:r>
                      <a:endParaRPr lang="sv-SE" sz="1200">
                        <a:effectLst/>
                        <a:latin typeface="+mn-lt"/>
                      </a:endParaRPr>
                    </a:p>
                  </a:txBody>
                  <a:tcPr marL="0" marR="0" marT="0" marB="0" anchor="ctr"/>
                </a:tc>
                <a:tc>
                  <a:txBody>
                    <a:bodyPr/>
                    <a:lstStyle/>
                    <a:p>
                      <a:pPr marL="71755" marR="0"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mn-lt"/>
                          <a:ea typeface="+mn-ea"/>
                          <a:cs typeface="+mn-cs"/>
                        </a:rPr>
                        <a:t>Ja</a:t>
                      </a:r>
                      <a:endParaRPr kumimoji="0" lang="sv-SE" sz="1200" b="0" i="0" u="none" strike="noStrike" kern="1200" cap="none" spc="0" normalizeH="0" baseline="0" noProof="0">
                        <a:ln>
                          <a:noFill/>
                        </a:ln>
                        <a:solidFill>
                          <a:srgbClr val="382819"/>
                        </a:solidFill>
                        <a:effectLst/>
                        <a:uLnTx/>
                        <a:uFillTx/>
                        <a:latin typeface="+mn-lt"/>
                        <a:ea typeface="+mn-ea"/>
                        <a:cs typeface="+mn-cs"/>
                      </a:endParaRPr>
                    </a:p>
                  </a:txBody>
                  <a:tcPr marL="0" marR="0" marT="0" marB="0" anchor="ctr"/>
                </a:tc>
                <a:extLst>
                  <a:ext uri="{0D108BD9-81ED-4DB2-BD59-A6C34878D82A}">
                    <a16:rowId xmlns:a16="http://schemas.microsoft.com/office/drawing/2014/main" val="1089047458"/>
                  </a:ext>
                </a:extLst>
              </a:tr>
              <a:tr h="370840">
                <a:tc>
                  <a:txBody>
                    <a:bodyPr/>
                    <a:lstStyle/>
                    <a:p>
                      <a:pPr marL="71755" algn="l" rtl="0" eaLnBrk="1" latinLnBrk="0" hangingPunct="1">
                        <a:spcBef>
                          <a:spcPts val="100"/>
                        </a:spcBef>
                        <a:spcAft>
                          <a:spcPts val="600"/>
                        </a:spcAft>
                      </a:pPr>
                      <a:r>
                        <a:rPr lang="sv-SE" sz="1200" kern="1200">
                          <a:effectLst/>
                          <a:latin typeface="+mn-lt"/>
                        </a:rPr>
                        <a:t>Region Kronoberg</a:t>
                      </a:r>
                      <a:endParaRPr lang="sv-SE" sz="1200">
                        <a:effectLst/>
                        <a:latin typeface="+mn-lt"/>
                      </a:endParaRPr>
                    </a:p>
                  </a:txBody>
                  <a:tcPr marL="0" marR="0" marT="0" marB="0" anchor="ctr"/>
                </a:tc>
                <a:tc>
                  <a:txBody>
                    <a:bodyPr/>
                    <a:lstStyle/>
                    <a:p>
                      <a:pPr marL="71755" marR="0"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Open Sans"/>
                        </a:rPr>
                        <a:t>Ja</a:t>
                      </a:r>
                      <a:endParaRPr kumimoji="0" lang="sv-SE" sz="1200" b="0" i="0" u="none" strike="noStrike" kern="1200" cap="none" spc="0" normalizeH="0" baseline="0" noProof="0">
                        <a:ln>
                          <a:noFill/>
                        </a:ln>
                        <a:solidFill>
                          <a:srgbClr val="382819"/>
                        </a:solidFill>
                        <a:effectLst/>
                        <a:uLnTx/>
                        <a:uFillTx/>
                        <a:latin typeface="Calibri" panose="020F0502020204030204"/>
                        <a:ea typeface="+mn-ea"/>
                        <a:cs typeface="+mn-cs"/>
                      </a:endParaRPr>
                    </a:p>
                  </a:txBody>
                  <a:tcPr marL="0" marR="0" marT="0" marB="0" anchor="ctr"/>
                </a:tc>
                <a:extLst>
                  <a:ext uri="{0D108BD9-81ED-4DB2-BD59-A6C34878D82A}">
                    <a16:rowId xmlns:a16="http://schemas.microsoft.com/office/drawing/2014/main" val="1205860157"/>
                  </a:ext>
                </a:extLst>
              </a:tr>
              <a:tr h="370840">
                <a:tc>
                  <a:txBody>
                    <a:bodyPr/>
                    <a:lstStyle/>
                    <a:p>
                      <a:pPr marL="71755" algn="l" rtl="0" eaLnBrk="1" latinLnBrk="0" hangingPunct="1">
                        <a:spcBef>
                          <a:spcPts val="100"/>
                        </a:spcBef>
                        <a:spcAft>
                          <a:spcPts val="600"/>
                        </a:spcAft>
                      </a:pPr>
                      <a:r>
                        <a:rPr lang="sv-SE" sz="1200" kern="1200">
                          <a:effectLst/>
                          <a:latin typeface="+mn-lt"/>
                        </a:rPr>
                        <a:t>Region Jönköpings län</a:t>
                      </a:r>
                      <a:endParaRPr lang="sv-SE" sz="1200">
                        <a:effectLst/>
                        <a:latin typeface="+mn-lt"/>
                      </a:endParaRPr>
                    </a:p>
                  </a:txBody>
                  <a:tcPr marL="0" marR="0" marT="0" marB="0" anchor="ctr"/>
                </a:tc>
                <a:tc>
                  <a:txBody>
                    <a:bodyPr/>
                    <a:lstStyle/>
                    <a:p>
                      <a:pPr marL="71755" marR="0"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Open Sans"/>
                        </a:rPr>
                        <a:t>Ja</a:t>
                      </a:r>
                      <a:endParaRPr kumimoji="0" lang="en-US"/>
                    </a:p>
                  </a:txBody>
                  <a:tcPr marL="0" marR="0" marT="0" marB="0" anchor="ctr"/>
                </a:tc>
                <a:extLst>
                  <a:ext uri="{0D108BD9-81ED-4DB2-BD59-A6C34878D82A}">
                    <a16:rowId xmlns:a16="http://schemas.microsoft.com/office/drawing/2014/main" val="2724716991"/>
                  </a:ext>
                </a:extLst>
              </a:tr>
              <a:tr h="370840">
                <a:tc>
                  <a:txBody>
                    <a:bodyPr/>
                    <a:lstStyle/>
                    <a:p>
                      <a:pPr marL="71755" algn="l" rtl="0" eaLnBrk="1" latinLnBrk="0" hangingPunct="1">
                        <a:spcBef>
                          <a:spcPts val="100"/>
                        </a:spcBef>
                        <a:spcAft>
                          <a:spcPts val="600"/>
                        </a:spcAft>
                      </a:pPr>
                      <a:r>
                        <a:rPr lang="sv-SE" sz="1200" kern="1200">
                          <a:effectLst/>
                          <a:latin typeface="+mn-lt"/>
                        </a:rPr>
                        <a:t>Region Halland</a:t>
                      </a:r>
                      <a:endParaRPr lang="sv-SE" sz="1200">
                        <a:effectLst/>
                        <a:latin typeface="+mn-lt"/>
                      </a:endParaRPr>
                    </a:p>
                  </a:txBody>
                  <a:tcPr marL="0" marR="0" marT="0" marB="0" anchor="ctr"/>
                </a:tc>
                <a:tc>
                  <a:txBody>
                    <a:bodyPr/>
                    <a:lstStyle/>
                    <a:p>
                      <a:pPr marL="71755" marR="0"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Open Sans"/>
                        </a:rPr>
                        <a:t>Ja</a:t>
                      </a:r>
                      <a:endParaRPr kumimoji="0" lang="en-US"/>
                    </a:p>
                  </a:txBody>
                  <a:tcPr marL="0" marR="0" marT="0" marB="0" anchor="ctr"/>
                </a:tc>
                <a:extLst>
                  <a:ext uri="{0D108BD9-81ED-4DB2-BD59-A6C34878D82A}">
                    <a16:rowId xmlns:a16="http://schemas.microsoft.com/office/drawing/2014/main" val="2030462991"/>
                  </a:ext>
                </a:extLst>
              </a:tr>
              <a:tr h="370840">
                <a:tc>
                  <a:txBody>
                    <a:bodyPr/>
                    <a:lstStyle/>
                    <a:p>
                      <a:pPr marL="71755" algn="l" rtl="0" eaLnBrk="1" latinLnBrk="0" hangingPunct="1">
                        <a:spcBef>
                          <a:spcPts val="100"/>
                        </a:spcBef>
                        <a:spcAft>
                          <a:spcPts val="600"/>
                        </a:spcAft>
                      </a:pPr>
                      <a:r>
                        <a:rPr lang="sv-SE" sz="1200" kern="1200">
                          <a:effectLst/>
                          <a:latin typeface="+mn-lt"/>
                        </a:rPr>
                        <a:t>Region Värmland</a:t>
                      </a:r>
                      <a:endParaRPr lang="sv-SE" sz="1200">
                        <a:effectLst/>
                        <a:latin typeface="+mn-lt"/>
                      </a:endParaRPr>
                    </a:p>
                  </a:txBody>
                  <a:tcPr marL="0" marR="0" marT="0" marB="0" anchor="ctr"/>
                </a:tc>
                <a:tc>
                  <a:txBody>
                    <a:bodyPr/>
                    <a:lstStyle/>
                    <a:p>
                      <a:pPr marL="71755" marR="0"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Open Sans"/>
                        </a:rPr>
                        <a:t>Ja</a:t>
                      </a:r>
                      <a:endParaRPr kumimoji="0" lang="en-US"/>
                    </a:p>
                  </a:txBody>
                  <a:tcPr marL="0" marR="0" marT="0" marB="0" anchor="ctr"/>
                </a:tc>
                <a:extLst>
                  <a:ext uri="{0D108BD9-81ED-4DB2-BD59-A6C34878D82A}">
                    <a16:rowId xmlns:a16="http://schemas.microsoft.com/office/drawing/2014/main" val="3563249425"/>
                  </a:ext>
                </a:extLst>
              </a:tr>
              <a:tr h="370840">
                <a:tc>
                  <a:txBody>
                    <a:bodyPr/>
                    <a:lstStyle/>
                    <a:p>
                      <a:pPr marL="71755" algn="l" rtl="0" eaLnBrk="1" latinLnBrk="0" hangingPunct="1">
                        <a:spcBef>
                          <a:spcPts val="100"/>
                        </a:spcBef>
                        <a:spcAft>
                          <a:spcPts val="600"/>
                        </a:spcAft>
                      </a:pPr>
                      <a:r>
                        <a:rPr lang="sv-SE" sz="1200" kern="1200">
                          <a:effectLst/>
                          <a:latin typeface="+mn-lt"/>
                        </a:rPr>
                        <a:t>Region Uppsala</a:t>
                      </a:r>
                      <a:endParaRPr lang="sv-SE" sz="1200">
                        <a:effectLst/>
                        <a:latin typeface="+mn-lt"/>
                      </a:endParaRPr>
                    </a:p>
                  </a:txBody>
                  <a:tcPr marL="0" marR="0" marT="0" marB="0" anchor="ctr"/>
                </a:tc>
                <a:tc>
                  <a:txBody>
                    <a:bodyPr/>
                    <a:lstStyle/>
                    <a:p>
                      <a:pPr marL="71755" marR="0"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Open Sans"/>
                        </a:rPr>
                        <a:t>Ja</a:t>
                      </a:r>
                      <a:endParaRPr kumimoji="0" lang="en-US"/>
                    </a:p>
                  </a:txBody>
                  <a:tcPr marL="0" marR="0" marT="0" marB="0" anchor="ctr"/>
                </a:tc>
                <a:extLst>
                  <a:ext uri="{0D108BD9-81ED-4DB2-BD59-A6C34878D82A}">
                    <a16:rowId xmlns:a16="http://schemas.microsoft.com/office/drawing/2014/main" val="1112967778"/>
                  </a:ext>
                </a:extLst>
              </a:tr>
              <a:tr h="370840">
                <a:tc>
                  <a:txBody>
                    <a:bodyPr/>
                    <a:lstStyle/>
                    <a:p>
                      <a:pPr marL="71755" algn="l" rtl="0" eaLnBrk="1" latinLnBrk="0" hangingPunct="1">
                        <a:spcBef>
                          <a:spcPts val="100"/>
                        </a:spcBef>
                        <a:spcAft>
                          <a:spcPts val="600"/>
                        </a:spcAft>
                      </a:pPr>
                      <a:r>
                        <a:rPr lang="sv-SE" sz="1200" kern="1200">
                          <a:effectLst/>
                          <a:latin typeface="+mn-lt"/>
                        </a:rPr>
                        <a:t>Region Jämtland Härjedalen</a:t>
                      </a:r>
                      <a:endParaRPr lang="sv-SE" sz="1200">
                        <a:effectLst/>
                        <a:latin typeface="+mn-lt"/>
                      </a:endParaRPr>
                    </a:p>
                  </a:txBody>
                  <a:tcPr marL="0" marR="0" marT="0" marB="0" anchor="ctr"/>
                </a:tc>
                <a:tc>
                  <a:txBody>
                    <a:bodyPr/>
                    <a:lstStyle/>
                    <a:p>
                      <a:pPr marL="71755" marR="0"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Open Sans"/>
                        </a:rPr>
                        <a:t>Ja</a:t>
                      </a:r>
                      <a:endParaRPr kumimoji="0" lang="en-US"/>
                    </a:p>
                  </a:txBody>
                  <a:tcPr marL="0" marR="0" marT="0" marB="0" anchor="ctr"/>
                </a:tc>
                <a:extLst>
                  <a:ext uri="{0D108BD9-81ED-4DB2-BD59-A6C34878D82A}">
                    <a16:rowId xmlns:a16="http://schemas.microsoft.com/office/drawing/2014/main" val="4030353858"/>
                  </a:ext>
                </a:extLst>
              </a:tr>
              <a:tr h="370840">
                <a:tc>
                  <a:txBody>
                    <a:bodyPr/>
                    <a:lstStyle/>
                    <a:p>
                      <a:pPr marL="71755" algn="l" rtl="0" eaLnBrk="1" latinLnBrk="0" hangingPunct="1">
                        <a:spcBef>
                          <a:spcPts val="100"/>
                        </a:spcBef>
                        <a:spcAft>
                          <a:spcPts val="600"/>
                        </a:spcAft>
                      </a:pPr>
                      <a:r>
                        <a:rPr lang="sv-SE" sz="1200" kern="1200">
                          <a:effectLst/>
                          <a:latin typeface="+mn-lt"/>
                        </a:rPr>
                        <a:t>Region Norrbotten</a:t>
                      </a:r>
                      <a:endParaRPr lang="sv-SE" sz="1200">
                        <a:effectLst/>
                        <a:latin typeface="+mn-lt"/>
                      </a:endParaRPr>
                    </a:p>
                  </a:txBody>
                  <a:tcPr marL="0" marR="0" marT="0" marB="0" anchor="ctr"/>
                </a:tc>
                <a:tc>
                  <a:txBody>
                    <a:bodyPr/>
                    <a:lstStyle/>
                    <a:p>
                      <a:pPr marL="71755" marR="0"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Open Sans"/>
                        </a:rPr>
                        <a:t>Ja</a:t>
                      </a:r>
                      <a:endParaRPr kumimoji="0" lang="en-US"/>
                    </a:p>
                  </a:txBody>
                  <a:tcPr marL="0" marR="0" marT="0" marB="0" anchor="ctr"/>
                </a:tc>
                <a:extLst>
                  <a:ext uri="{0D108BD9-81ED-4DB2-BD59-A6C34878D82A}">
                    <a16:rowId xmlns:a16="http://schemas.microsoft.com/office/drawing/2014/main" val="4258386894"/>
                  </a:ext>
                </a:extLst>
              </a:tr>
              <a:tr h="370840">
                <a:tc>
                  <a:txBody>
                    <a:bodyPr/>
                    <a:lstStyle/>
                    <a:p>
                      <a:pPr marL="71755" algn="l" rtl="0" eaLnBrk="1" latinLnBrk="0" hangingPunct="1">
                        <a:spcBef>
                          <a:spcPts val="100"/>
                        </a:spcBef>
                        <a:spcAft>
                          <a:spcPts val="600"/>
                        </a:spcAft>
                      </a:pPr>
                      <a:r>
                        <a:rPr lang="sv-SE" sz="1200" kern="1200">
                          <a:effectLst/>
                          <a:latin typeface="+mn-lt"/>
                        </a:rPr>
                        <a:t>Region Västmanland</a:t>
                      </a:r>
                      <a:endParaRPr lang="sv-SE" sz="1200">
                        <a:effectLst/>
                        <a:latin typeface="+mn-lt"/>
                      </a:endParaRPr>
                    </a:p>
                  </a:txBody>
                  <a:tcPr marL="0" marR="0" marT="0" marB="0" anchor="ctr"/>
                </a:tc>
                <a:tc>
                  <a:txBody>
                    <a:bodyPr/>
                    <a:lstStyle/>
                    <a:p>
                      <a:pPr marL="71755" marR="0"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Open Sans"/>
                        </a:rPr>
                        <a:t>Ja</a:t>
                      </a:r>
                      <a:endParaRPr kumimoji="0" lang="en-US"/>
                    </a:p>
                  </a:txBody>
                  <a:tcPr marL="0" marR="0" marT="0" marB="0" anchor="ctr"/>
                </a:tc>
                <a:extLst>
                  <a:ext uri="{0D108BD9-81ED-4DB2-BD59-A6C34878D82A}">
                    <a16:rowId xmlns:a16="http://schemas.microsoft.com/office/drawing/2014/main" val="959253934"/>
                  </a:ext>
                </a:extLst>
              </a:tr>
              <a:tr h="370840">
                <a:tc>
                  <a:txBody>
                    <a:bodyPr/>
                    <a:lstStyle/>
                    <a:p>
                      <a:pPr marL="71755" algn="l" rtl="0" eaLnBrk="1" latinLnBrk="0" hangingPunct="1">
                        <a:spcBef>
                          <a:spcPts val="100"/>
                        </a:spcBef>
                        <a:spcAft>
                          <a:spcPts val="600"/>
                        </a:spcAft>
                      </a:pPr>
                      <a:r>
                        <a:rPr lang="sv-SE" sz="1200" kern="1200">
                          <a:effectLst/>
                          <a:latin typeface="+mn-lt"/>
                        </a:rPr>
                        <a:t>Region Östergötland</a:t>
                      </a:r>
                    </a:p>
                  </a:txBody>
                  <a:tcPr marL="0" marR="0" marT="0" marB="0" anchor="ctr"/>
                </a:tc>
                <a:tc>
                  <a:txBody>
                    <a:bodyPr/>
                    <a:lstStyle/>
                    <a:p>
                      <a:pPr marL="71755" marR="0"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Open Sans"/>
                        </a:rPr>
                        <a:t>Ja</a:t>
                      </a:r>
                      <a:endParaRPr kumimoji="0" lang="en-US"/>
                    </a:p>
                  </a:txBody>
                  <a:tcPr marL="0" marR="0" marT="0" marB="0" anchor="ctr"/>
                </a:tc>
                <a:extLst>
                  <a:ext uri="{0D108BD9-81ED-4DB2-BD59-A6C34878D82A}">
                    <a16:rowId xmlns:a16="http://schemas.microsoft.com/office/drawing/2014/main" val="766234193"/>
                  </a:ext>
                </a:extLst>
              </a:tr>
              <a:tr h="370840">
                <a:tc>
                  <a:txBody>
                    <a:bodyPr/>
                    <a:lstStyle/>
                    <a:p>
                      <a:pPr marL="71755" marR="0" lvl="0" indent="0" algn="l" defTabSz="914400" rtl="0" eaLnBrk="1" fontAlgn="auto" latinLnBrk="0" hangingPunct="1">
                        <a:lnSpc>
                          <a:spcPct val="100000"/>
                        </a:lnSpc>
                        <a:spcBef>
                          <a:spcPts val="100"/>
                        </a:spcBef>
                        <a:spcAft>
                          <a:spcPts val="600"/>
                        </a:spcAft>
                        <a:buClrTx/>
                        <a:buSzTx/>
                        <a:buFontTx/>
                        <a:buNone/>
                        <a:tabLst/>
                        <a:defRPr/>
                      </a:pPr>
                      <a:r>
                        <a:rPr lang="sv-SE" sz="1200" kern="1200">
                          <a:effectLst/>
                          <a:latin typeface="+mn-lt"/>
                        </a:rPr>
                        <a:t>Region Skåne</a:t>
                      </a:r>
                      <a:endParaRPr lang="sv-SE" sz="1200">
                        <a:effectLst/>
                        <a:latin typeface="+mn-lt"/>
                      </a:endParaRPr>
                    </a:p>
                  </a:txBody>
                  <a:tcPr marL="0" marR="0" marT="0" marB="0" anchor="ctr"/>
                </a:tc>
                <a:tc>
                  <a:txBody>
                    <a:bodyPr/>
                    <a:lstStyle/>
                    <a:p>
                      <a:pPr marL="71755" marR="0"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Open Sans"/>
                        </a:rPr>
                        <a:t>Ja</a:t>
                      </a:r>
                      <a:endParaRPr kumimoji="0" lang="en-US"/>
                    </a:p>
                  </a:txBody>
                  <a:tcPr marL="0" marR="0" marT="0" marB="0" anchor="ctr"/>
                </a:tc>
                <a:extLst>
                  <a:ext uri="{0D108BD9-81ED-4DB2-BD59-A6C34878D82A}">
                    <a16:rowId xmlns:a16="http://schemas.microsoft.com/office/drawing/2014/main" val="3283264795"/>
                  </a:ext>
                </a:extLst>
              </a:tr>
              <a:tr h="370840">
                <a:tc>
                  <a:txBody>
                    <a:bodyPr/>
                    <a:lstStyle/>
                    <a:p>
                      <a:pPr marL="71755" lvl="0" indent="0" algn="l">
                        <a:lnSpc>
                          <a:spcPct val="100000"/>
                        </a:lnSpc>
                        <a:spcBef>
                          <a:spcPts val="100"/>
                        </a:spcBef>
                        <a:spcAft>
                          <a:spcPts val="600"/>
                        </a:spcAft>
                        <a:buNone/>
                      </a:pPr>
                      <a:r>
                        <a:rPr lang="sv-SE" sz="1200" kern="1200">
                          <a:effectLst/>
                          <a:latin typeface="+mn-lt"/>
                        </a:rPr>
                        <a:t>Region Gotland</a:t>
                      </a:r>
                    </a:p>
                  </a:txBody>
                  <a:tcPr marL="0" marR="0" marT="0" marB="0" anchor="ctr"/>
                </a:tc>
                <a:tc>
                  <a:txBody>
                    <a:bodyPr/>
                    <a:lstStyle/>
                    <a:p>
                      <a:pPr marL="71755" marR="0"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Open Sans"/>
                        </a:rPr>
                        <a:t>Ja</a:t>
                      </a:r>
                      <a:endParaRPr kumimoji="0" lang="en-US"/>
                    </a:p>
                  </a:txBody>
                  <a:tcPr marL="0" marR="0" marT="0" marB="0" anchor="ctr"/>
                </a:tc>
                <a:extLst>
                  <a:ext uri="{0D108BD9-81ED-4DB2-BD59-A6C34878D82A}">
                    <a16:rowId xmlns:a16="http://schemas.microsoft.com/office/drawing/2014/main" val="1452687518"/>
                  </a:ext>
                </a:extLst>
              </a:tr>
              <a:tr h="370840">
                <a:tc>
                  <a:txBody>
                    <a:bodyPr/>
                    <a:lstStyle/>
                    <a:p>
                      <a:pPr marL="71755" lvl="0" indent="0" algn="l">
                        <a:lnSpc>
                          <a:spcPct val="100000"/>
                        </a:lnSpc>
                        <a:spcBef>
                          <a:spcPts val="100"/>
                        </a:spcBef>
                        <a:spcAft>
                          <a:spcPts val="600"/>
                        </a:spcAft>
                        <a:buNone/>
                      </a:pPr>
                      <a:r>
                        <a:rPr lang="sv-SE" sz="1200" kern="1200">
                          <a:effectLst/>
                          <a:latin typeface="+mn-lt"/>
                        </a:rPr>
                        <a:t>Västra Götalandsregionen</a:t>
                      </a:r>
                    </a:p>
                  </a:txBody>
                  <a:tcPr marL="0" marR="0" marT="0" marB="0" anchor="ctr"/>
                </a:tc>
                <a:tc>
                  <a:txBody>
                    <a:bodyPr/>
                    <a:lstStyle/>
                    <a:p>
                      <a:pPr marL="71755" marR="0"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Open Sans"/>
                        </a:rPr>
                        <a:t>Ja</a:t>
                      </a:r>
                      <a:endParaRPr kumimoji="0" lang="en-US"/>
                    </a:p>
                  </a:txBody>
                  <a:tcPr marL="0" marR="0" marT="0" marB="0" anchor="ctr"/>
                </a:tc>
                <a:extLst>
                  <a:ext uri="{0D108BD9-81ED-4DB2-BD59-A6C34878D82A}">
                    <a16:rowId xmlns:a16="http://schemas.microsoft.com/office/drawing/2014/main" val="412043420"/>
                  </a:ext>
                </a:extLst>
              </a:tr>
              <a:tr h="370840">
                <a:tc>
                  <a:txBody>
                    <a:bodyPr/>
                    <a:lstStyle/>
                    <a:p>
                      <a:pPr marL="71755" lvl="0" indent="0" algn="l">
                        <a:lnSpc>
                          <a:spcPct val="100000"/>
                        </a:lnSpc>
                        <a:spcBef>
                          <a:spcPts val="100"/>
                        </a:spcBef>
                        <a:spcAft>
                          <a:spcPts val="600"/>
                        </a:spcAft>
                        <a:buNone/>
                      </a:pPr>
                      <a:r>
                        <a:rPr lang="sv-SE" sz="1200" kern="1200">
                          <a:effectLst/>
                          <a:latin typeface="+mn-lt"/>
                        </a:rPr>
                        <a:t>Region Örebro län</a:t>
                      </a:r>
                    </a:p>
                  </a:txBody>
                  <a:tcPr marL="0" marR="0" marT="0" marB="0" anchor="ctr"/>
                </a:tc>
                <a:tc>
                  <a:txBody>
                    <a:bodyPr/>
                    <a:lstStyle/>
                    <a:p>
                      <a:pPr marL="71755" marR="0"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Open Sans"/>
                        </a:rPr>
                        <a:t>Ja</a:t>
                      </a:r>
                      <a:endParaRPr kumimoji="0" lang="en-US"/>
                    </a:p>
                  </a:txBody>
                  <a:tcPr marL="0" marR="0" marT="0" marB="0" anchor="ctr"/>
                </a:tc>
                <a:extLst>
                  <a:ext uri="{0D108BD9-81ED-4DB2-BD59-A6C34878D82A}">
                    <a16:rowId xmlns:a16="http://schemas.microsoft.com/office/drawing/2014/main" val="4099770624"/>
                  </a:ext>
                </a:extLst>
              </a:tr>
              <a:tr h="370839">
                <a:tc>
                  <a:txBody>
                    <a:bodyPr/>
                    <a:lstStyle/>
                    <a:p>
                      <a:pPr marL="71755" lvl="0" indent="0" algn="l">
                        <a:lnSpc>
                          <a:spcPct val="100000"/>
                        </a:lnSpc>
                        <a:spcBef>
                          <a:spcPts val="100"/>
                        </a:spcBef>
                        <a:spcAft>
                          <a:spcPts val="600"/>
                        </a:spcAft>
                        <a:buNone/>
                      </a:pPr>
                      <a:r>
                        <a:rPr lang="sv-SE" sz="1200" kern="1200">
                          <a:effectLst/>
                          <a:latin typeface="+mn-lt"/>
                        </a:rPr>
                        <a:t>Region Västernorrland</a:t>
                      </a:r>
                    </a:p>
                  </a:txBody>
                  <a:tcPr marL="0" marR="0" marT="0" marB="0" anchor="ctr"/>
                </a:tc>
                <a:tc>
                  <a:txBody>
                    <a:bodyPr/>
                    <a:lstStyle/>
                    <a:p>
                      <a:pPr marL="71755"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Open Sans"/>
                        </a:rPr>
                        <a:t>Ja</a:t>
                      </a:r>
                      <a:endParaRPr kumimoji="0" lang="en-US"/>
                    </a:p>
                  </a:txBody>
                  <a:tcPr marL="0" marR="0" marT="0" marB="0" anchor="ctr"/>
                </a:tc>
                <a:extLst>
                  <a:ext uri="{0D108BD9-81ED-4DB2-BD59-A6C34878D82A}">
                    <a16:rowId xmlns:a16="http://schemas.microsoft.com/office/drawing/2014/main" val="4073728617"/>
                  </a:ext>
                </a:extLst>
              </a:tr>
            </a:tbl>
          </a:graphicData>
        </a:graphic>
      </p:graphicFrame>
      <p:graphicFrame>
        <p:nvGraphicFramePr>
          <p:cNvPr id="5" name="Tabell 2">
            <a:extLst>
              <a:ext uri="{FF2B5EF4-FFF2-40B4-BE49-F238E27FC236}">
                <a16:creationId xmlns:a16="http://schemas.microsoft.com/office/drawing/2014/main" id="{78DF2769-9BAA-4499-BA49-681F4E56A0E4}"/>
              </a:ext>
            </a:extLst>
          </p:cNvPr>
          <p:cNvGraphicFramePr>
            <a:graphicFrameLocks noGrp="1"/>
          </p:cNvGraphicFramePr>
          <p:nvPr>
            <p:extLst>
              <p:ext uri="{D42A27DB-BD31-4B8C-83A1-F6EECF244321}">
                <p14:modId xmlns:p14="http://schemas.microsoft.com/office/powerpoint/2010/main" val="2410410516"/>
              </p:ext>
            </p:extLst>
          </p:nvPr>
        </p:nvGraphicFramePr>
        <p:xfrm>
          <a:off x="5711644" y="857892"/>
          <a:ext cx="4463924" cy="5552440"/>
        </p:xfrm>
        <a:graphic>
          <a:graphicData uri="http://schemas.openxmlformats.org/drawingml/2006/table">
            <a:tbl>
              <a:tblPr firstRow="1" bandRow="1">
                <a:tableStyleId>{5C22544A-7EE6-4342-B048-85BDC9FD1C3A}</a:tableStyleId>
              </a:tblPr>
              <a:tblGrid>
                <a:gridCol w="2896773">
                  <a:extLst>
                    <a:ext uri="{9D8B030D-6E8A-4147-A177-3AD203B41FA5}">
                      <a16:colId xmlns:a16="http://schemas.microsoft.com/office/drawing/2014/main" val="1449841843"/>
                    </a:ext>
                  </a:extLst>
                </a:gridCol>
                <a:gridCol w="1567151">
                  <a:extLst>
                    <a:ext uri="{9D8B030D-6E8A-4147-A177-3AD203B41FA5}">
                      <a16:colId xmlns:a16="http://schemas.microsoft.com/office/drawing/2014/main" val="60632357"/>
                    </a:ext>
                  </a:extLst>
                </a:gridCol>
              </a:tblGrid>
              <a:tr h="370840">
                <a:tc>
                  <a:txBody>
                    <a:bodyPr/>
                    <a:lstStyle/>
                    <a:p>
                      <a:pPr marL="71755" algn="l" rtl="0" eaLnBrk="1" latinLnBrk="0" hangingPunct="1">
                        <a:spcBef>
                          <a:spcPts val="240"/>
                        </a:spcBef>
                        <a:spcAft>
                          <a:spcPts val="600"/>
                        </a:spcAft>
                      </a:pPr>
                      <a:r>
                        <a:rPr lang="sv-SE" sz="1400" kern="1200">
                          <a:solidFill>
                            <a:schemeClr val="bg1"/>
                          </a:solidFill>
                          <a:effectLst/>
                        </a:rPr>
                        <a:t>Region</a:t>
                      </a:r>
                      <a:endParaRPr lang="sv-SE" sz="2400">
                        <a:solidFill>
                          <a:schemeClr val="bg1"/>
                        </a:solidFill>
                        <a:effectLst/>
                      </a:endParaRPr>
                    </a:p>
                  </a:txBody>
                  <a:tcPr marL="0" marR="0" marT="0" marB="0" anchor="ctr"/>
                </a:tc>
                <a:tc>
                  <a:txBody>
                    <a:bodyPr/>
                    <a:lstStyle/>
                    <a:p>
                      <a:pPr marL="71755" algn="l" rtl="0" eaLnBrk="1" latinLnBrk="0" hangingPunct="1">
                        <a:spcBef>
                          <a:spcPts val="240"/>
                        </a:spcBef>
                        <a:spcAft>
                          <a:spcPts val="600"/>
                        </a:spcAft>
                      </a:pPr>
                      <a:r>
                        <a:rPr lang="sv-SE" sz="1400" kern="1200">
                          <a:solidFill>
                            <a:schemeClr val="bg1"/>
                          </a:solidFill>
                          <a:effectLst/>
                        </a:rPr>
                        <a:t>Närvarande</a:t>
                      </a:r>
                      <a:endParaRPr lang="sv-SE" sz="2400">
                        <a:solidFill>
                          <a:schemeClr val="bg1"/>
                        </a:solidFill>
                        <a:effectLst/>
                      </a:endParaRPr>
                    </a:p>
                  </a:txBody>
                  <a:tcPr marL="0" marR="0" marT="0" marB="0" anchor="ctr"/>
                </a:tc>
                <a:extLst>
                  <a:ext uri="{0D108BD9-81ED-4DB2-BD59-A6C34878D82A}">
                    <a16:rowId xmlns:a16="http://schemas.microsoft.com/office/drawing/2014/main" val="3813671817"/>
                  </a:ext>
                </a:extLst>
              </a:tr>
              <a:tr h="370840">
                <a:tc>
                  <a:txBody>
                    <a:bodyPr/>
                    <a:lstStyle/>
                    <a:p>
                      <a:pPr marL="71755" lvl="0" algn="l" defTabSz="914400" rtl="0" eaLnBrk="1" latinLnBrk="0" hangingPunct="1">
                        <a:spcBef>
                          <a:spcPts val="100"/>
                        </a:spcBef>
                        <a:spcAft>
                          <a:spcPts val="600"/>
                        </a:spcAft>
                        <a:buNone/>
                      </a:pPr>
                      <a:r>
                        <a:rPr lang="sv-SE" sz="1200" kern="1200">
                          <a:solidFill>
                            <a:schemeClr val="dk1"/>
                          </a:solidFill>
                          <a:effectLst/>
                          <a:latin typeface="+mn-lt"/>
                          <a:ea typeface="+mn-ea"/>
                          <a:cs typeface="+mn-cs"/>
                        </a:rPr>
                        <a:t>Region Västerbotten</a:t>
                      </a:r>
                      <a:endParaRPr lang="sv-SE" sz="1200">
                        <a:solidFill>
                          <a:schemeClr val="dk1"/>
                        </a:solidFill>
                        <a:latin typeface="+mn-lt"/>
                      </a:endParaRPr>
                    </a:p>
                  </a:txBody>
                  <a:tcPr marL="0" marR="0" marT="0" marB="0" anchor="ctr"/>
                </a:tc>
                <a:tc>
                  <a:txBody>
                    <a:bodyPr/>
                    <a:lstStyle/>
                    <a:p>
                      <a:pPr marL="71755" marR="0"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Open Sans"/>
                        </a:rPr>
                        <a:t>Ja</a:t>
                      </a:r>
                      <a:endParaRPr kumimoji="0" lang="en-US"/>
                    </a:p>
                  </a:txBody>
                  <a:tcPr marL="0" marR="0" marT="0" marB="0" anchor="ctr"/>
                </a:tc>
                <a:extLst>
                  <a:ext uri="{0D108BD9-81ED-4DB2-BD59-A6C34878D82A}">
                    <a16:rowId xmlns:a16="http://schemas.microsoft.com/office/drawing/2014/main" val="1089047458"/>
                  </a:ext>
                </a:extLst>
              </a:tr>
              <a:tr h="370840">
                <a:tc>
                  <a:txBody>
                    <a:bodyPr/>
                    <a:lstStyle/>
                    <a:p>
                      <a:pPr marL="71755" lvl="0" algn="l" defTabSz="914400" rtl="0" eaLnBrk="1" latinLnBrk="0" hangingPunct="1">
                        <a:spcBef>
                          <a:spcPts val="100"/>
                        </a:spcBef>
                        <a:spcAft>
                          <a:spcPts val="600"/>
                        </a:spcAft>
                        <a:buNone/>
                      </a:pPr>
                      <a:r>
                        <a:rPr lang="sv-SE" sz="1200" kern="1200">
                          <a:solidFill>
                            <a:schemeClr val="dk1"/>
                          </a:solidFill>
                          <a:effectLst/>
                          <a:latin typeface="+mn-lt"/>
                          <a:ea typeface="+mn-ea"/>
                          <a:cs typeface="+mn-cs"/>
                        </a:rPr>
                        <a:t>Region Sörmland</a:t>
                      </a:r>
                      <a:endParaRPr lang="sv-SE" sz="1200">
                        <a:solidFill>
                          <a:schemeClr val="dk1"/>
                        </a:solidFill>
                        <a:latin typeface="+mn-lt"/>
                      </a:endParaRPr>
                    </a:p>
                  </a:txBody>
                  <a:tcPr marL="0" marR="0" marT="0" marB="0" anchor="ctr"/>
                </a:tc>
                <a:tc>
                  <a:txBody>
                    <a:bodyPr/>
                    <a:lstStyle/>
                    <a:p>
                      <a:pPr marL="71755" marR="0"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Open Sans"/>
                        </a:rPr>
                        <a:t>Ja</a:t>
                      </a:r>
                      <a:endParaRPr kumimoji="0" lang="en-US"/>
                    </a:p>
                  </a:txBody>
                  <a:tcPr marL="0" marR="0" marT="0" marB="0" anchor="ctr"/>
                </a:tc>
                <a:extLst>
                  <a:ext uri="{0D108BD9-81ED-4DB2-BD59-A6C34878D82A}">
                    <a16:rowId xmlns:a16="http://schemas.microsoft.com/office/drawing/2014/main" val="1205860157"/>
                  </a:ext>
                </a:extLst>
              </a:tr>
              <a:tr h="370840">
                <a:tc>
                  <a:txBody>
                    <a:bodyPr/>
                    <a:lstStyle/>
                    <a:p>
                      <a:pPr marL="71755" lvl="0" algn="l" defTabSz="914400" rtl="0" eaLnBrk="1" latinLnBrk="0" hangingPunct="1">
                        <a:spcBef>
                          <a:spcPts val="100"/>
                        </a:spcBef>
                        <a:spcAft>
                          <a:spcPts val="600"/>
                        </a:spcAft>
                        <a:buNone/>
                      </a:pPr>
                      <a:r>
                        <a:rPr lang="sv-SE" sz="1200" kern="1200">
                          <a:solidFill>
                            <a:schemeClr val="dk1"/>
                          </a:solidFill>
                          <a:effectLst/>
                          <a:latin typeface="+mn-lt"/>
                          <a:ea typeface="+mn-ea"/>
                          <a:cs typeface="+mn-cs"/>
                        </a:rPr>
                        <a:t>Region Blekinge</a:t>
                      </a:r>
                      <a:endParaRPr lang="sv-SE" sz="1200">
                        <a:solidFill>
                          <a:schemeClr val="dk1"/>
                        </a:solidFill>
                        <a:latin typeface="+mn-lt"/>
                      </a:endParaRPr>
                    </a:p>
                  </a:txBody>
                  <a:tcPr marL="0" marR="0" marT="0" marB="0" anchor="ctr"/>
                </a:tc>
                <a:tc>
                  <a:txBody>
                    <a:bodyPr/>
                    <a:lstStyle/>
                    <a:p>
                      <a:pPr marL="71755" marR="0"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Open Sans"/>
                        </a:rPr>
                        <a:t>Ja</a:t>
                      </a:r>
                      <a:endParaRPr kumimoji="0" lang="en-US"/>
                    </a:p>
                  </a:txBody>
                  <a:tcPr marL="0" marR="0" marT="0" marB="0" anchor="ctr"/>
                </a:tc>
                <a:extLst>
                  <a:ext uri="{0D108BD9-81ED-4DB2-BD59-A6C34878D82A}">
                    <a16:rowId xmlns:a16="http://schemas.microsoft.com/office/drawing/2014/main" val="2724716991"/>
                  </a:ext>
                </a:extLst>
              </a:tr>
              <a:tr h="370840">
                <a:tc>
                  <a:txBody>
                    <a:bodyPr/>
                    <a:lstStyle/>
                    <a:p>
                      <a:pPr marL="71755" lvl="0" algn="l" defTabSz="914400" rtl="0" eaLnBrk="1" latinLnBrk="0" hangingPunct="1">
                        <a:spcBef>
                          <a:spcPts val="100"/>
                        </a:spcBef>
                        <a:spcAft>
                          <a:spcPts val="600"/>
                        </a:spcAft>
                        <a:buNone/>
                      </a:pPr>
                      <a:r>
                        <a:rPr lang="sv-SE" sz="1200" kern="1200">
                          <a:solidFill>
                            <a:schemeClr val="dk1"/>
                          </a:solidFill>
                          <a:effectLst/>
                          <a:latin typeface="+mn-lt"/>
                          <a:ea typeface="+mn-ea"/>
                          <a:cs typeface="+mn-cs"/>
                        </a:rPr>
                        <a:t>Region Stockholm</a:t>
                      </a:r>
                      <a:endParaRPr lang="sv-SE" sz="1200">
                        <a:solidFill>
                          <a:schemeClr val="dk1"/>
                        </a:solidFill>
                        <a:latin typeface="+mn-lt"/>
                      </a:endParaRPr>
                    </a:p>
                  </a:txBody>
                  <a:tcPr marL="0" marR="0" marT="0" marB="0" anchor="ctr"/>
                </a:tc>
                <a:tc>
                  <a:txBody>
                    <a:bodyPr/>
                    <a:lstStyle/>
                    <a:p>
                      <a:pPr marL="71755" marR="0"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Open Sans"/>
                        </a:rPr>
                        <a:t>Ja</a:t>
                      </a:r>
                      <a:endParaRPr kumimoji="0" lang="en-US"/>
                    </a:p>
                  </a:txBody>
                  <a:tcPr marL="0" marR="0" marT="0" marB="0" anchor="ctr"/>
                </a:tc>
                <a:extLst>
                  <a:ext uri="{0D108BD9-81ED-4DB2-BD59-A6C34878D82A}">
                    <a16:rowId xmlns:a16="http://schemas.microsoft.com/office/drawing/2014/main" val="2030462991"/>
                  </a:ext>
                </a:extLst>
              </a:tr>
              <a:tr h="370840">
                <a:tc>
                  <a:txBody>
                    <a:bodyPr/>
                    <a:lstStyle/>
                    <a:p>
                      <a:pPr marL="71755" lvl="0" algn="l" defTabSz="914400" rtl="0" eaLnBrk="1" latinLnBrk="0" hangingPunct="1">
                        <a:spcBef>
                          <a:spcPts val="100"/>
                        </a:spcBef>
                        <a:spcAft>
                          <a:spcPts val="600"/>
                        </a:spcAft>
                        <a:buNone/>
                      </a:pPr>
                      <a:r>
                        <a:rPr lang="sv-SE" sz="1200" kern="1200">
                          <a:solidFill>
                            <a:schemeClr val="dk1"/>
                          </a:solidFill>
                          <a:effectLst/>
                          <a:latin typeface="+mn-lt"/>
                          <a:ea typeface="+mn-ea"/>
                          <a:cs typeface="+mn-cs"/>
                        </a:rPr>
                        <a:t>Region Dalarna</a:t>
                      </a:r>
                      <a:endParaRPr lang="sv-SE" sz="1200">
                        <a:solidFill>
                          <a:schemeClr val="dk1"/>
                        </a:solidFill>
                        <a:latin typeface="+mn-lt"/>
                      </a:endParaRPr>
                    </a:p>
                  </a:txBody>
                  <a:tcPr marL="0" marR="0" marT="0" marB="0" anchor="ctr"/>
                </a:tc>
                <a:tc>
                  <a:txBody>
                    <a:bodyPr/>
                    <a:lstStyle/>
                    <a:p>
                      <a:pPr marL="71755" marR="0"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Open Sans"/>
                        </a:rPr>
                        <a:t>Ja</a:t>
                      </a:r>
                      <a:endParaRPr kumimoji="0" lang="en-US"/>
                    </a:p>
                  </a:txBody>
                  <a:tcPr marL="0" marR="0" marT="0" marB="0" anchor="ctr"/>
                </a:tc>
                <a:extLst>
                  <a:ext uri="{0D108BD9-81ED-4DB2-BD59-A6C34878D82A}">
                    <a16:rowId xmlns:a16="http://schemas.microsoft.com/office/drawing/2014/main" val="3563249425"/>
                  </a:ext>
                </a:extLst>
              </a:tr>
              <a:tr h="370840">
                <a:tc>
                  <a:txBody>
                    <a:bodyPr/>
                    <a:lstStyle/>
                    <a:p>
                      <a:pPr marL="71755" lvl="0" algn="l" defTabSz="914400" rtl="0" eaLnBrk="1" latinLnBrk="0" hangingPunct="1">
                        <a:spcBef>
                          <a:spcPts val="100"/>
                        </a:spcBef>
                        <a:spcAft>
                          <a:spcPts val="600"/>
                        </a:spcAft>
                        <a:buNone/>
                      </a:pPr>
                      <a:r>
                        <a:rPr lang="sv-SE" sz="1200" kern="1200">
                          <a:solidFill>
                            <a:schemeClr val="dk1"/>
                          </a:solidFill>
                          <a:effectLst/>
                          <a:latin typeface="+mn-lt"/>
                          <a:ea typeface="+mn-ea"/>
                          <a:cs typeface="+mn-cs"/>
                        </a:rPr>
                        <a:t>Region Gävleborg</a:t>
                      </a:r>
                      <a:endParaRPr lang="sv-SE" sz="1200">
                        <a:solidFill>
                          <a:schemeClr val="dk1"/>
                        </a:solidFill>
                        <a:latin typeface="+mn-lt"/>
                      </a:endParaRPr>
                    </a:p>
                  </a:txBody>
                  <a:tcPr marL="0" marR="0" marT="0" marB="0" anchor="ctr"/>
                </a:tc>
                <a:tc>
                  <a:txBody>
                    <a:bodyPr/>
                    <a:lstStyle/>
                    <a:p>
                      <a:pPr marL="71755" marR="0"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Open Sans"/>
                        </a:rPr>
                        <a:t>Ja</a:t>
                      </a:r>
                      <a:endParaRPr kumimoji="0" lang="en-US"/>
                    </a:p>
                  </a:txBody>
                  <a:tcPr marL="0" marR="0" marT="0" marB="0" anchor="ctr"/>
                </a:tc>
                <a:extLst>
                  <a:ext uri="{0D108BD9-81ED-4DB2-BD59-A6C34878D82A}">
                    <a16:rowId xmlns:a16="http://schemas.microsoft.com/office/drawing/2014/main" val="1112967778"/>
                  </a:ext>
                </a:extLst>
              </a:tr>
              <a:tr h="370840">
                <a:tc>
                  <a:txBody>
                    <a:bodyPr/>
                    <a:lstStyle/>
                    <a:p>
                      <a:pPr marL="71755" lvl="0" algn="l" defTabSz="914400" rtl="0" eaLnBrk="1" latinLnBrk="0" hangingPunct="1">
                        <a:spcBef>
                          <a:spcPts val="100"/>
                        </a:spcBef>
                        <a:spcAft>
                          <a:spcPts val="600"/>
                        </a:spcAft>
                        <a:buNone/>
                      </a:pPr>
                      <a:r>
                        <a:rPr lang="sv-SE" sz="1200" b="1">
                          <a:solidFill>
                            <a:schemeClr val="bg1"/>
                          </a:solidFill>
                          <a:latin typeface="+mn-lt"/>
                        </a:rPr>
                        <a:t>Agent</a:t>
                      </a:r>
                    </a:p>
                  </a:txBody>
                  <a:tcPr marL="0" marR="0" marT="0" marB="0" anchor="ctr">
                    <a:solidFill>
                      <a:schemeClr val="accent1"/>
                    </a:solidFill>
                  </a:tcPr>
                </a:tc>
                <a:tc>
                  <a:txBody>
                    <a:bodyPr/>
                    <a:lstStyle/>
                    <a:p>
                      <a:pPr marL="71755" marR="0" lvl="0" indent="0" algn="l" defTabSz="914400" rtl="0" eaLnBrk="1" fontAlgn="auto" latinLnBrk="0" hangingPunct="1">
                        <a:lnSpc>
                          <a:spcPct val="100000"/>
                        </a:lnSpc>
                        <a:spcBef>
                          <a:spcPts val="100"/>
                        </a:spcBef>
                        <a:spcAft>
                          <a:spcPts val="600"/>
                        </a:spcAft>
                        <a:buClrTx/>
                        <a:buSzTx/>
                        <a:buFontTx/>
                        <a:buNone/>
                        <a:tabLst/>
                        <a:defRPr/>
                      </a:pPr>
                      <a:endParaRPr kumimoji="0" lang="sv-SE" sz="1200" b="1" i="0" u="none" strike="noStrike" kern="1200" cap="none" spc="0" normalizeH="0" baseline="0" noProof="0">
                        <a:ln>
                          <a:noFill/>
                        </a:ln>
                        <a:solidFill>
                          <a:schemeClr val="bg1"/>
                        </a:solidFill>
                        <a:effectLst/>
                        <a:uLnTx/>
                        <a:uFillTx/>
                        <a:latin typeface="Calibri" panose="020F0502020204030204"/>
                        <a:ea typeface="+mn-ea"/>
                        <a:cs typeface="+mn-cs"/>
                      </a:endParaRPr>
                    </a:p>
                  </a:txBody>
                  <a:tcPr marL="0" marR="0" marT="0" marB="0" anchor="ctr">
                    <a:solidFill>
                      <a:schemeClr val="accent1"/>
                    </a:solidFill>
                  </a:tcPr>
                </a:tc>
                <a:extLst>
                  <a:ext uri="{0D108BD9-81ED-4DB2-BD59-A6C34878D82A}">
                    <a16:rowId xmlns:a16="http://schemas.microsoft.com/office/drawing/2014/main" val="3918669569"/>
                  </a:ext>
                </a:extLst>
              </a:tr>
              <a:tr h="370840">
                <a:tc>
                  <a:txBody>
                    <a:bodyPr/>
                    <a:lstStyle/>
                    <a:p>
                      <a:pPr marL="71755" lvl="0" algn="l" defTabSz="914400" rtl="0" eaLnBrk="1" latinLnBrk="0" hangingPunct="1">
                        <a:spcBef>
                          <a:spcPts val="100"/>
                        </a:spcBef>
                        <a:spcAft>
                          <a:spcPts val="600"/>
                        </a:spcAft>
                        <a:buNone/>
                      </a:pPr>
                      <a:r>
                        <a:rPr lang="sv-SE" sz="1200" kern="1200">
                          <a:solidFill>
                            <a:schemeClr val="dk1"/>
                          </a:solidFill>
                          <a:effectLst/>
                          <a:latin typeface="+mn-lt"/>
                          <a:ea typeface="+mn-ea"/>
                          <a:cs typeface="+mn-cs"/>
                        </a:rPr>
                        <a:t>Capio S:t Görans sjukhus (Agent)</a:t>
                      </a:r>
                      <a:endParaRPr lang="sv-SE" sz="1200">
                        <a:solidFill>
                          <a:schemeClr val="dk1"/>
                        </a:solidFill>
                        <a:latin typeface="+mn-lt"/>
                      </a:endParaRPr>
                    </a:p>
                  </a:txBody>
                  <a:tcPr marL="0" marR="0" marT="0" marB="0" anchor="ctr"/>
                </a:tc>
                <a:tc>
                  <a:txBody>
                    <a:bodyPr/>
                    <a:lstStyle/>
                    <a:p>
                      <a:pPr marL="71755" marR="0"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Open Sans"/>
                        </a:rPr>
                        <a:t>Ja</a:t>
                      </a:r>
                      <a:endParaRPr kumimoji="0" lang="en-US"/>
                    </a:p>
                  </a:txBody>
                  <a:tcPr marL="0" marR="0" marT="0" marB="0" anchor="ctr"/>
                </a:tc>
                <a:extLst>
                  <a:ext uri="{0D108BD9-81ED-4DB2-BD59-A6C34878D82A}">
                    <a16:rowId xmlns:a16="http://schemas.microsoft.com/office/drawing/2014/main" val="4030353858"/>
                  </a:ext>
                </a:extLst>
              </a:tr>
              <a:tr h="370840">
                <a:tc>
                  <a:txBody>
                    <a:bodyPr/>
                    <a:lstStyle/>
                    <a:p>
                      <a:pPr marL="71755" lvl="0" algn="l" rtl="0" eaLnBrk="1" latinLnBrk="0" hangingPunct="1">
                        <a:spcBef>
                          <a:spcPts val="100"/>
                        </a:spcBef>
                        <a:spcAft>
                          <a:spcPts val="600"/>
                        </a:spcAft>
                        <a:buNone/>
                      </a:pPr>
                      <a:r>
                        <a:rPr lang="sv-SE" sz="1200" kern="1200" noProof="0">
                          <a:solidFill>
                            <a:schemeClr val="dk1"/>
                          </a:solidFill>
                          <a:effectLst/>
                          <a:latin typeface="+mn-lt"/>
                          <a:ea typeface="+mn-ea"/>
                          <a:cs typeface="+mn-cs"/>
                        </a:rPr>
                        <a:t>Carasent Sverige AB (f.d Evimeria EMR AB</a:t>
                      </a:r>
                      <a:r>
                        <a:rPr lang="sv-SE" sz="1200" kern="1200">
                          <a:solidFill>
                            <a:schemeClr val="dk1"/>
                          </a:solidFill>
                          <a:effectLst/>
                          <a:latin typeface="+mn-lt"/>
                          <a:ea typeface="+mn-ea"/>
                          <a:cs typeface="+mn-cs"/>
                        </a:rPr>
                        <a:t> (Agent)</a:t>
                      </a:r>
                    </a:p>
                  </a:txBody>
                  <a:tcPr marL="0" marR="0" marT="0" marB="0" anchor="ctr"/>
                </a:tc>
                <a:tc>
                  <a:txBody>
                    <a:bodyPr/>
                    <a:lstStyle/>
                    <a:p>
                      <a:pPr marL="71755" marR="0"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Open Sans"/>
                        </a:rPr>
                        <a:t>Ja</a:t>
                      </a:r>
                      <a:endParaRPr kumimoji="0" lang="en-US"/>
                    </a:p>
                  </a:txBody>
                  <a:tcPr marL="0" marR="0" marT="0" marB="0" anchor="ctr"/>
                </a:tc>
                <a:extLst>
                  <a:ext uri="{0D108BD9-81ED-4DB2-BD59-A6C34878D82A}">
                    <a16:rowId xmlns:a16="http://schemas.microsoft.com/office/drawing/2014/main" val="4258386894"/>
                  </a:ext>
                </a:extLst>
              </a:tr>
              <a:tr h="370840">
                <a:tc>
                  <a:txBody>
                    <a:bodyPr/>
                    <a:lstStyle/>
                    <a:p>
                      <a:pPr marL="71755" algn="l" defTabSz="914400" rtl="0" eaLnBrk="1" latinLnBrk="0" hangingPunct="1">
                        <a:spcBef>
                          <a:spcPts val="100"/>
                        </a:spcBef>
                        <a:spcAft>
                          <a:spcPts val="600"/>
                        </a:spcAft>
                      </a:pPr>
                      <a:r>
                        <a:rPr lang="sv-SE" sz="1200" kern="1200">
                          <a:solidFill>
                            <a:schemeClr val="dk1"/>
                          </a:solidFill>
                          <a:effectLst/>
                          <a:latin typeface="+mn-lt"/>
                          <a:ea typeface="+mn-ea"/>
                          <a:cs typeface="+mn-cs"/>
                        </a:rPr>
                        <a:t>CGM (Agent)</a:t>
                      </a:r>
                    </a:p>
                  </a:txBody>
                  <a:tcPr marL="0" marR="0" marT="0" marB="0" anchor="ctr"/>
                </a:tc>
                <a:tc>
                  <a:txBody>
                    <a:bodyPr/>
                    <a:lstStyle/>
                    <a:p>
                      <a:pPr marL="71755" marR="0"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Open Sans"/>
                        </a:rPr>
                        <a:t>Ja</a:t>
                      </a:r>
                      <a:endParaRPr kumimoji="0" lang="en-US"/>
                    </a:p>
                  </a:txBody>
                  <a:tcPr marL="0" marR="0" marT="0" marB="0" anchor="ctr"/>
                </a:tc>
                <a:extLst>
                  <a:ext uri="{0D108BD9-81ED-4DB2-BD59-A6C34878D82A}">
                    <a16:rowId xmlns:a16="http://schemas.microsoft.com/office/drawing/2014/main" val="959253934"/>
                  </a:ext>
                </a:extLst>
              </a:tr>
              <a:tr h="370840">
                <a:tc>
                  <a:txBody>
                    <a:bodyPr/>
                    <a:lstStyle/>
                    <a:p>
                      <a:pPr marL="71755" algn="l" defTabSz="914400" rtl="0" eaLnBrk="1" latinLnBrk="0" hangingPunct="1">
                        <a:spcBef>
                          <a:spcPts val="100"/>
                        </a:spcBef>
                        <a:spcAft>
                          <a:spcPts val="600"/>
                        </a:spcAft>
                      </a:pPr>
                      <a:r>
                        <a:rPr lang="sv-SE" sz="1200" kern="1200">
                          <a:solidFill>
                            <a:schemeClr val="dk1"/>
                          </a:solidFill>
                          <a:effectLst/>
                          <a:latin typeface="+mn-lt"/>
                          <a:ea typeface="+mn-ea"/>
                          <a:cs typeface="+mn-cs"/>
                        </a:rPr>
                        <a:t>Kliniken Patientsystem AB (Agent)</a:t>
                      </a:r>
                    </a:p>
                  </a:txBody>
                  <a:tcPr marL="0" marR="0" marT="0" marB="0" anchor="ctr"/>
                </a:tc>
                <a:tc>
                  <a:txBody>
                    <a:bodyPr/>
                    <a:lstStyle/>
                    <a:p>
                      <a:pPr marL="71755" marR="0"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Open Sans"/>
                        </a:rPr>
                        <a:t>Ja</a:t>
                      </a:r>
                      <a:endParaRPr kumimoji="0" lang="en-US"/>
                    </a:p>
                  </a:txBody>
                  <a:tcPr marL="0" marR="0" marT="0" marB="0" anchor="ctr"/>
                </a:tc>
                <a:extLst>
                  <a:ext uri="{0D108BD9-81ED-4DB2-BD59-A6C34878D82A}">
                    <a16:rowId xmlns:a16="http://schemas.microsoft.com/office/drawing/2014/main" val="766234193"/>
                  </a:ext>
                </a:extLst>
              </a:tr>
              <a:tr h="370840">
                <a:tc>
                  <a:txBody>
                    <a:bodyPr/>
                    <a:lstStyle/>
                    <a:p>
                      <a:pPr marL="71755" algn="l" rtl="0" eaLnBrk="1" latinLnBrk="0" hangingPunct="1">
                        <a:spcBef>
                          <a:spcPts val="100"/>
                        </a:spcBef>
                        <a:spcAft>
                          <a:spcPts val="600"/>
                        </a:spcAft>
                      </a:pPr>
                      <a:r>
                        <a:rPr lang="sv-SE" sz="1200" b="1" i="0" u="none" strike="noStrike" kern="1200" noProof="0">
                          <a:solidFill>
                            <a:schemeClr val="bg1"/>
                          </a:solidFill>
                          <a:effectLst/>
                          <a:latin typeface="+mn-lt"/>
                        </a:rPr>
                        <a:t>Intygstjänster förvaltning</a:t>
                      </a:r>
                    </a:p>
                  </a:txBody>
                  <a:tcPr marL="0" marR="0" marT="0" marB="0" anchor="ctr">
                    <a:solidFill>
                      <a:schemeClr val="accent1"/>
                    </a:solidFill>
                  </a:tcPr>
                </a:tc>
                <a:tc>
                  <a:txBody>
                    <a:bodyPr/>
                    <a:lstStyle/>
                    <a:p>
                      <a:pPr marL="71755" marR="0" lvl="0" indent="0" algn="ctr" defTabSz="914400" rtl="0" eaLnBrk="1" fontAlgn="auto" latinLnBrk="0" hangingPunct="1">
                        <a:lnSpc>
                          <a:spcPct val="100000"/>
                        </a:lnSpc>
                        <a:spcBef>
                          <a:spcPts val="100"/>
                        </a:spcBef>
                        <a:spcAft>
                          <a:spcPts val="600"/>
                        </a:spcAft>
                        <a:buClrTx/>
                        <a:buSzTx/>
                        <a:buFontTx/>
                        <a:buNone/>
                        <a:tabLst/>
                        <a:defRPr/>
                      </a:pPr>
                      <a:endParaRPr kumimoji="0" lang="sv-SE" sz="1200" b="1" i="0" u="none" strike="noStrike" kern="1200" cap="none" spc="0" normalizeH="0" baseline="0" noProof="0">
                        <a:ln>
                          <a:noFill/>
                        </a:ln>
                        <a:solidFill>
                          <a:schemeClr val="bg1"/>
                        </a:solidFill>
                        <a:effectLst/>
                        <a:uLnTx/>
                        <a:uFillTx/>
                        <a:latin typeface="Calibri" panose="020F0502020204030204"/>
                        <a:ea typeface="+mn-ea"/>
                        <a:cs typeface="+mn-cs"/>
                      </a:endParaRPr>
                    </a:p>
                  </a:txBody>
                  <a:tcPr marL="0" marR="0" marT="0" marB="0" anchor="ctr">
                    <a:solidFill>
                      <a:schemeClr val="accent1"/>
                    </a:solidFill>
                  </a:tcPr>
                </a:tc>
                <a:extLst>
                  <a:ext uri="{0D108BD9-81ED-4DB2-BD59-A6C34878D82A}">
                    <a16:rowId xmlns:a16="http://schemas.microsoft.com/office/drawing/2014/main" val="138238846"/>
                  </a:ext>
                </a:extLst>
              </a:tr>
              <a:tr h="370840">
                <a:tc>
                  <a:txBody>
                    <a:bodyPr/>
                    <a:lstStyle/>
                    <a:p>
                      <a:pPr marL="71755" algn="l" rtl="0" eaLnBrk="1" latinLnBrk="0" hangingPunct="1">
                        <a:spcBef>
                          <a:spcPts val="100"/>
                        </a:spcBef>
                        <a:spcAft>
                          <a:spcPts val="600"/>
                        </a:spcAft>
                      </a:pPr>
                      <a:r>
                        <a:rPr lang="sv-SE" sz="1200" kern="1200">
                          <a:solidFill>
                            <a:schemeClr val="dk1"/>
                          </a:solidFill>
                          <a:effectLst/>
                          <a:latin typeface="+mn-lt"/>
                          <a:ea typeface="+mn-ea"/>
                          <a:cs typeface="+mn-cs"/>
                        </a:rPr>
                        <a:t>Inera  - </a:t>
                      </a:r>
                      <a:r>
                        <a:rPr lang="sv-SE" sz="1200" b="0" i="0" u="none" strike="noStrike" kern="1200" noProof="0">
                          <a:solidFill>
                            <a:schemeClr val="dk1"/>
                          </a:solidFill>
                          <a:effectLst/>
                          <a:latin typeface="+mn-lt"/>
                        </a:rPr>
                        <a:t>Anna Rajkowska, Amina Minhas Rafique, Maria Öhman, Åsa Liljegren, Nejla Motamedi, Sofie Mursu Simu, Kristina Gullman</a:t>
                      </a:r>
                    </a:p>
                  </a:txBody>
                  <a:tcPr marL="0" marR="0" marT="0" marB="0" anchor="ctr"/>
                </a:tc>
                <a:tc>
                  <a:txBody>
                    <a:bodyPr/>
                    <a:lstStyle/>
                    <a:p>
                      <a:pPr marL="71755" marR="0" lvl="0" indent="0" algn="ctr" defTabSz="914400">
                        <a:lnSpc>
                          <a:spcPct val="100000"/>
                        </a:lnSpc>
                        <a:spcBef>
                          <a:spcPts val="100"/>
                        </a:spcBef>
                        <a:spcAft>
                          <a:spcPts val="600"/>
                        </a:spcAft>
                        <a:buNone/>
                        <a:tabLst/>
                        <a:defRPr/>
                      </a:pPr>
                      <a:r>
                        <a:rPr lang="sv-SE" sz="1200" b="0" i="0" u="none" strike="noStrike" kern="1200" cap="none" spc="0" normalizeH="0" baseline="0" noProof="0">
                          <a:ln>
                            <a:noFill/>
                          </a:ln>
                          <a:solidFill>
                            <a:srgbClr val="382819"/>
                          </a:solidFill>
                          <a:effectLst/>
                          <a:uLnTx/>
                          <a:uFillTx/>
                          <a:latin typeface="Open Sans"/>
                        </a:rPr>
                        <a:t>Ja</a:t>
                      </a:r>
                      <a:endParaRPr kumimoji="0" lang="en-US"/>
                    </a:p>
                  </a:txBody>
                  <a:tcPr marL="0" marR="0" marT="0" marB="0" anchor="ctr"/>
                </a:tc>
                <a:extLst>
                  <a:ext uri="{0D108BD9-81ED-4DB2-BD59-A6C34878D82A}">
                    <a16:rowId xmlns:a16="http://schemas.microsoft.com/office/drawing/2014/main" val="1452687518"/>
                  </a:ext>
                </a:extLst>
              </a:tr>
            </a:tbl>
          </a:graphicData>
        </a:graphic>
      </p:graphicFrame>
    </p:spTree>
    <p:extLst>
      <p:ext uri="{BB962C8B-B14F-4D97-AF65-F5344CB8AC3E}">
        <p14:creationId xmlns:p14="http://schemas.microsoft.com/office/powerpoint/2010/main" val="1219291330"/>
      </p:ext>
    </p:extLst>
  </p:cSld>
  <p:clrMapOvr>
    <a:masterClrMapping/>
  </p:clrMapOvr>
  <p:transition>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F80BC9-84B5-4083-B2A1-F274EECB5033}"/>
              </a:ext>
            </a:extLst>
          </p:cNvPr>
          <p:cNvSpPr>
            <a:spLocks noGrp="1"/>
          </p:cNvSpPr>
          <p:nvPr>
            <p:ph type="title"/>
          </p:nvPr>
        </p:nvSpPr>
        <p:spPr/>
        <p:txBody>
          <a:bodyPr/>
          <a:lstStyle/>
          <a:p>
            <a:r>
              <a:rPr lang="sv-SE"/>
              <a:t>2. Hur mår </a:t>
            </a:r>
            <a:r>
              <a:rPr lang="sv-SE" err="1"/>
              <a:t>Webcert</a:t>
            </a:r>
            <a:r>
              <a:rPr lang="sv-SE"/>
              <a:t> </a:t>
            </a:r>
            <a:endParaRPr lang="sv-SE">
              <a:solidFill>
                <a:srgbClr val="FF0000"/>
              </a:solidFill>
              <a:ea typeface="Open Sans Bold"/>
              <a:cs typeface="Open Sans Bold"/>
            </a:endParaRPr>
          </a:p>
        </p:txBody>
      </p:sp>
      <p:sp>
        <p:nvSpPr>
          <p:cNvPr id="3" name="Platshållare för innehåll 2">
            <a:extLst>
              <a:ext uri="{FF2B5EF4-FFF2-40B4-BE49-F238E27FC236}">
                <a16:creationId xmlns:a16="http://schemas.microsoft.com/office/drawing/2014/main" id="{42D8AC2A-F332-4108-B224-98D70CDA42EB}"/>
              </a:ext>
            </a:extLst>
          </p:cNvPr>
          <p:cNvSpPr>
            <a:spLocks noGrp="1"/>
          </p:cNvSpPr>
          <p:nvPr>
            <p:ph idx="1"/>
          </p:nvPr>
        </p:nvSpPr>
        <p:spPr>
          <a:xfrm>
            <a:off x="922867" y="1824038"/>
            <a:ext cx="8253218" cy="4343901"/>
          </a:xfrm>
        </p:spPr>
        <p:txBody>
          <a:bodyPr vert="horz" lIns="0" tIns="0" rIns="0" bIns="0" rtlCol="0" anchor="t">
            <a:noAutofit/>
          </a:bodyPr>
          <a:lstStyle/>
          <a:p>
            <a:pPr marL="410845" lvl="2" indent="-342900">
              <a:spcBef>
                <a:spcPts val="1000"/>
              </a:spcBef>
              <a:buFont typeface="Arial" charset="0"/>
              <a:buChar char="•"/>
            </a:pPr>
            <a:r>
              <a:rPr lang="sv-SE" sz="2000" b="1">
                <a:latin typeface="+mj-lt"/>
              </a:rPr>
              <a:t>Vad har hänt sedan sist</a:t>
            </a:r>
          </a:p>
          <a:p>
            <a:pPr marL="719455" lvl="2" indent="-222885">
              <a:buFont typeface="Arial" charset="-120"/>
              <a:buChar char="•"/>
            </a:pPr>
            <a:r>
              <a:rPr lang="sv-SE" sz="1400">
                <a:ea typeface="Open Sans"/>
                <a:cs typeface="Open Sans"/>
              </a:rPr>
              <a:t>Releaser: </a:t>
            </a:r>
          </a:p>
          <a:p>
            <a:pPr marL="906780" lvl="3">
              <a:buFont typeface="Arial" charset="-120"/>
              <a:buChar char="•"/>
            </a:pPr>
            <a:r>
              <a:rPr lang="sv-SE" sz="1200" b="1">
                <a:ea typeface="Open Sans"/>
                <a:cs typeface="Open Sans"/>
              </a:rPr>
              <a:t>6 december, kl. 19.00-23.00</a:t>
            </a:r>
            <a:r>
              <a:rPr lang="sv-SE" sz="1200">
                <a:ea typeface="Open Sans"/>
                <a:cs typeface="Open Sans"/>
              </a:rPr>
              <a:t>: releasen har gått bra</a:t>
            </a:r>
            <a:endParaRPr lang="sv-SE" sz="1200"/>
          </a:p>
          <a:p>
            <a:pPr marL="1097915" lvl="4">
              <a:buFont typeface="Arial" charset="-120"/>
              <a:buChar char="•"/>
            </a:pPr>
            <a:r>
              <a:rPr lang="sv-SE" sz="1200">
                <a:ea typeface="Open Sans"/>
                <a:cs typeface="Open Sans"/>
              </a:rPr>
              <a:t>Dagen efter releasen rapporterade dock några användare att de inte kan logga in i </a:t>
            </a:r>
            <a:r>
              <a:rPr lang="sv-SE" sz="1200" err="1">
                <a:ea typeface="Open Sans"/>
                <a:cs typeface="Open Sans"/>
              </a:rPr>
              <a:t>Webcert</a:t>
            </a:r>
            <a:r>
              <a:rPr lang="sv-SE" sz="1200">
                <a:ea typeface="Open Sans"/>
                <a:cs typeface="Open Sans"/>
              </a:rPr>
              <a:t>. Det visade sig att ett tredjeparts bibliotek saknades vilket ledde till att </a:t>
            </a:r>
            <a:r>
              <a:rPr lang="sv-SE" sz="1200" err="1">
                <a:ea typeface="Open Sans"/>
                <a:cs typeface="Open Sans"/>
              </a:rPr>
              <a:t>Webcert</a:t>
            </a:r>
            <a:r>
              <a:rPr lang="sv-SE" sz="1200">
                <a:ea typeface="Open Sans"/>
                <a:cs typeface="Open Sans"/>
              </a:rPr>
              <a:t> inte kunde läsa vissa svar ifrån HSA. Incidenten rättades genom en </a:t>
            </a:r>
            <a:r>
              <a:rPr lang="sv-SE" sz="1200" err="1">
                <a:ea typeface="Open Sans"/>
                <a:cs typeface="Open Sans"/>
              </a:rPr>
              <a:t>Hotfix</a:t>
            </a:r>
            <a:r>
              <a:rPr lang="sv-SE" sz="1200">
                <a:ea typeface="Open Sans"/>
                <a:cs typeface="Open Sans"/>
              </a:rPr>
              <a:t> där det saknade tredjeparts biblioteket paketerades med det nya bygget (2022-12-08). I efterhand beräknades att ca 5% av användarna var drabbade. </a:t>
            </a:r>
          </a:p>
          <a:p>
            <a:pPr marL="906780" lvl="3">
              <a:buFont typeface="Arial" charset="-120"/>
              <a:buChar char="•"/>
            </a:pPr>
            <a:r>
              <a:rPr lang="sv-SE" sz="1200" b="1">
                <a:ea typeface="Open Sans"/>
                <a:cs typeface="Open Sans"/>
              </a:rPr>
              <a:t>1 februari, kl. 7.00; </a:t>
            </a:r>
            <a:r>
              <a:rPr lang="sv-SE" sz="1200">
                <a:ea typeface="Open Sans"/>
                <a:cs typeface="Open Sans"/>
              </a:rPr>
              <a:t>s.k. Service Pack utan användarpåverkan</a:t>
            </a:r>
          </a:p>
          <a:p>
            <a:pPr marL="1097915" lvl="4">
              <a:buFont typeface="Arial" charset="-120"/>
              <a:buChar char="•"/>
            </a:pPr>
            <a:r>
              <a:rPr lang="sv-SE" sz="1200">
                <a:ea typeface="Open Sans"/>
                <a:cs typeface="Open Sans"/>
              </a:rPr>
              <a:t>Aktivering av REACT-piloten i Region Stockholm (FK7804 och AG7804)</a:t>
            </a:r>
          </a:p>
          <a:p>
            <a:pPr marL="1097915" lvl="4">
              <a:buFont typeface="Arial" charset="-120"/>
              <a:buChar char="•"/>
            </a:pPr>
            <a:r>
              <a:rPr lang="sv-SE" sz="1200">
                <a:ea typeface="Open Sans"/>
                <a:cs typeface="Open Sans"/>
              </a:rPr>
              <a:t>Justering av texten i inforutan som visas vid makulering av Dödsbevis och Dödsorsaksintyg </a:t>
            </a:r>
            <a:endParaRPr lang="sv-SE" sz="1200">
              <a:solidFill>
                <a:srgbClr val="FF0000"/>
              </a:solidFill>
              <a:ea typeface="Open Sans"/>
              <a:cs typeface="Open Sans"/>
            </a:endParaRPr>
          </a:p>
          <a:p>
            <a:pPr marL="719455" lvl="2" indent="-222885">
              <a:buFont typeface="Arial" charset="-120"/>
              <a:buChar char="•"/>
            </a:pPr>
            <a:r>
              <a:rPr lang="sv-SE" sz="1400">
                <a:ea typeface="Open Sans"/>
                <a:cs typeface="Open Sans"/>
              </a:rPr>
              <a:t>Driftproblem i produktion: </a:t>
            </a:r>
            <a:endParaRPr lang="sv-SE" sz="1400">
              <a:solidFill>
                <a:srgbClr val="FF0000"/>
              </a:solidFill>
              <a:ea typeface="Open Sans"/>
              <a:cs typeface="Open Sans"/>
            </a:endParaRPr>
          </a:p>
          <a:p>
            <a:pPr marL="906780" lvl="3">
              <a:buFont typeface="Arial" charset="-120"/>
              <a:buChar char="•"/>
            </a:pPr>
            <a:r>
              <a:rPr lang="sv-SE" sz="1200">
                <a:ea typeface="Open Sans"/>
                <a:cs typeface="Open Sans"/>
              </a:rPr>
              <a:t>Problem med </a:t>
            </a:r>
            <a:r>
              <a:rPr lang="sv-SE" sz="1200" err="1">
                <a:ea typeface="Open Sans"/>
                <a:cs typeface="Open Sans"/>
              </a:rPr>
              <a:t>Redis</a:t>
            </a:r>
            <a:r>
              <a:rPr lang="sv-SE" sz="1200">
                <a:ea typeface="Open Sans"/>
                <a:cs typeface="Open Sans"/>
              </a:rPr>
              <a:t>-databasen:</a:t>
            </a:r>
          </a:p>
          <a:p>
            <a:pPr marL="1087755" lvl="4">
              <a:buFont typeface="Arial" charset="-120"/>
              <a:buChar char="•"/>
            </a:pPr>
            <a:r>
              <a:rPr lang="sv-SE" sz="1200">
                <a:ea typeface="Open Sans"/>
                <a:cs typeface="Open Sans"/>
              </a:rPr>
              <a:t>Mellan 18-20 januari rapporterade användare att de slumpmässigt slängdes ut ur </a:t>
            </a:r>
            <a:r>
              <a:rPr lang="sv-SE" sz="1200" err="1">
                <a:ea typeface="Open Sans"/>
                <a:cs typeface="Open Sans"/>
              </a:rPr>
              <a:t>Webcert</a:t>
            </a:r>
            <a:r>
              <a:rPr lang="sv-SE" sz="1200">
                <a:ea typeface="Open Sans"/>
                <a:cs typeface="Open Sans"/>
              </a:rPr>
              <a:t>.</a:t>
            </a:r>
          </a:p>
          <a:p>
            <a:pPr marL="1087755" lvl="4">
              <a:buFont typeface="Arial" charset="-120"/>
            </a:pPr>
            <a:r>
              <a:rPr lang="sv-SE" sz="1200">
                <a:ea typeface="Open Sans"/>
                <a:cs typeface="Open Sans"/>
              </a:rPr>
              <a:t>Problemet orsakades av för lite minne och åtgärdades på morgonen den 20 januari efter att mer minne tillfördes och databasen startades om.</a:t>
            </a:r>
          </a:p>
          <a:p>
            <a:endParaRPr lang="sv-SE">
              <a:solidFill>
                <a:srgbClr val="353636"/>
              </a:solidFill>
              <a:ea typeface="Open Sans"/>
              <a:cs typeface="Open Sans"/>
            </a:endParaRPr>
          </a:p>
        </p:txBody>
      </p:sp>
      <p:pic>
        <p:nvPicPr>
          <p:cNvPr id="7" name="Bild 6" descr="Kugghjul">
            <a:extLst>
              <a:ext uri="{FF2B5EF4-FFF2-40B4-BE49-F238E27FC236}">
                <a16:creationId xmlns:a16="http://schemas.microsoft.com/office/drawing/2014/main" id="{E4343619-7ECE-4E73-B2F9-D3CF81E0386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119934" y="1019879"/>
            <a:ext cx="1608318" cy="1608318"/>
          </a:xfrm>
          <a:prstGeom prst="rect">
            <a:avLst/>
          </a:prstGeom>
        </p:spPr>
      </p:pic>
    </p:spTree>
    <p:extLst>
      <p:ext uri="{BB962C8B-B14F-4D97-AF65-F5344CB8AC3E}">
        <p14:creationId xmlns:p14="http://schemas.microsoft.com/office/powerpoint/2010/main" val="3588945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4F69A5E-09C2-4460-8E66-50F2C8879B54}"/>
              </a:ext>
            </a:extLst>
          </p:cNvPr>
          <p:cNvSpPr>
            <a:spLocks noGrp="1"/>
          </p:cNvSpPr>
          <p:nvPr>
            <p:ph type="title"/>
          </p:nvPr>
        </p:nvSpPr>
        <p:spPr/>
        <p:txBody>
          <a:bodyPr/>
          <a:lstStyle/>
          <a:p>
            <a:r>
              <a:rPr lang="sv-SE"/>
              <a:t>3. Supportärenden</a:t>
            </a:r>
          </a:p>
        </p:txBody>
      </p:sp>
      <p:sp>
        <p:nvSpPr>
          <p:cNvPr id="3" name="Platshållare för innehåll 2">
            <a:extLst>
              <a:ext uri="{FF2B5EF4-FFF2-40B4-BE49-F238E27FC236}">
                <a16:creationId xmlns:a16="http://schemas.microsoft.com/office/drawing/2014/main" id="{96249884-D570-4CD3-8D57-A573F4301D23}"/>
              </a:ext>
            </a:extLst>
          </p:cNvPr>
          <p:cNvSpPr>
            <a:spLocks noGrp="1"/>
          </p:cNvSpPr>
          <p:nvPr>
            <p:ph idx="1"/>
          </p:nvPr>
        </p:nvSpPr>
        <p:spPr>
          <a:xfrm>
            <a:off x="922867" y="1824038"/>
            <a:ext cx="9125507" cy="3952875"/>
          </a:xfrm>
        </p:spPr>
        <p:txBody>
          <a:bodyPr vert="horz" lIns="0" tIns="0" rIns="0" bIns="0" rtlCol="0" anchor="t">
            <a:noAutofit/>
          </a:bodyPr>
          <a:lstStyle/>
          <a:p>
            <a:r>
              <a:rPr lang="sv-SE" b="1"/>
              <a:t>TIPS! </a:t>
            </a:r>
            <a:r>
              <a:rPr lang="sv-SE"/>
              <a:t>Problem med att logga in eller skapa utkast kan ibland bero på att slutdatum för en enhet eller användarens Medarbetaruppdrag har passerat. </a:t>
            </a:r>
          </a:p>
          <a:p>
            <a:endParaRPr lang="sv-SE"/>
          </a:p>
        </p:txBody>
      </p:sp>
      <p:pic>
        <p:nvPicPr>
          <p:cNvPr id="5" name="Bildobjekt 4">
            <a:extLst>
              <a:ext uri="{FF2B5EF4-FFF2-40B4-BE49-F238E27FC236}">
                <a16:creationId xmlns:a16="http://schemas.microsoft.com/office/drawing/2014/main" id="{EA729070-F03C-4666-AE74-7595EBF2C379}"/>
              </a:ext>
            </a:extLst>
          </p:cNvPr>
          <p:cNvPicPr>
            <a:picLocks noChangeAspect="1"/>
          </p:cNvPicPr>
          <p:nvPr/>
        </p:nvPicPr>
        <p:blipFill>
          <a:blip r:embed="rId2"/>
          <a:stretch>
            <a:fillRect/>
          </a:stretch>
        </p:blipFill>
        <p:spPr>
          <a:xfrm>
            <a:off x="4257783" y="2747963"/>
            <a:ext cx="5591175" cy="1762125"/>
          </a:xfrm>
          <a:prstGeom prst="rect">
            <a:avLst/>
          </a:prstGeom>
        </p:spPr>
      </p:pic>
      <p:pic>
        <p:nvPicPr>
          <p:cNvPr id="7" name="Bildobjekt 6">
            <a:extLst>
              <a:ext uri="{FF2B5EF4-FFF2-40B4-BE49-F238E27FC236}">
                <a16:creationId xmlns:a16="http://schemas.microsoft.com/office/drawing/2014/main" id="{8A559868-5915-4E5C-B074-1C34ECDE4CD8}"/>
              </a:ext>
            </a:extLst>
          </p:cNvPr>
          <p:cNvPicPr>
            <a:picLocks noChangeAspect="1"/>
          </p:cNvPicPr>
          <p:nvPr/>
        </p:nvPicPr>
        <p:blipFill>
          <a:blip r:embed="rId3"/>
          <a:stretch>
            <a:fillRect/>
          </a:stretch>
        </p:blipFill>
        <p:spPr>
          <a:xfrm>
            <a:off x="922867" y="2747963"/>
            <a:ext cx="3000375" cy="3028950"/>
          </a:xfrm>
          <a:prstGeom prst="rect">
            <a:avLst/>
          </a:prstGeom>
        </p:spPr>
      </p:pic>
    </p:spTree>
    <p:extLst>
      <p:ext uri="{BB962C8B-B14F-4D97-AF65-F5344CB8AC3E}">
        <p14:creationId xmlns:p14="http://schemas.microsoft.com/office/powerpoint/2010/main" val="2524334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CC3984-1654-4AA3-8D97-641857C20016}"/>
              </a:ext>
            </a:extLst>
          </p:cNvPr>
          <p:cNvSpPr>
            <a:spLocks noGrp="1"/>
          </p:cNvSpPr>
          <p:nvPr>
            <p:ph type="title"/>
          </p:nvPr>
        </p:nvSpPr>
        <p:spPr/>
        <p:txBody>
          <a:bodyPr/>
          <a:lstStyle/>
          <a:p>
            <a:r>
              <a:rPr lang="sv-SE"/>
              <a:t>4. Drift regioner</a:t>
            </a:r>
          </a:p>
        </p:txBody>
      </p:sp>
      <p:sp>
        <p:nvSpPr>
          <p:cNvPr id="3" name="Platshållare för innehåll 2">
            <a:extLst>
              <a:ext uri="{FF2B5EF4-FFF2-40B4-BE49-F238E27FC236}">
                <a16:creationId xmlns:a16="http://schemas.microsoft.com/office/drawing/2014/main" id="{69644B24-E1D7-4A1E-80BA-F82110DEA50A}"/>
              </a:ext>
            </a:extLst>
          </p:cNvPr>
          <p:cNvSpPr>
            <a:spLocks noGrp="1"/>
          </p:cNvSpPr>
          <p:nvPr>
            <p:ph idx="1"/>
          </p:nvPr>
        </p:nvSpPr>
        <p:spPr/>
        <p:txBody>
          <a:bodyPr/>
          <a:lstStyle/>
          <a:p>
            <a:pPr marL="0" indent="0">
              <a:buNone/>
            </a:pPr>
            <a:r>
              <a:rPr lang="sv-SE" sz="2000">
                <a:latin typeface="+mj-lt"/>
              </a:rPr>
              <a:t>Planerade servicefönster/systemförändringar</a:t>
            </a:r>
          </a:p>
          <a:p>
            <a:r>
              <a:rPr lang="sv-SE"/>
              <a:t>Meddela era planerade servicefönster via: </a:t>
            </a:r>
            <a:r>
              <a:rPr lang="sv-SE">
                <a:solidFill>
                  <a:schemeClr val="accent5"/>
                </a:solidFill>
              </a:rPr>
              <a:t>support@inera.se </a:t>
            </a:r>
          </a:p>
          <a:p>
            <a:endParaRPr lang="sv-SE"/>
          </a:p>
        </p:txBody>
      </p:sp>
    </p:spTree>
    <p:extLst>
      <p:ext uri="{BB962C8B-B14F-4D97-AF65-F5344CB8AC3E}">
        <p14:creationId xmlns:p14="http://schemas.microsoft.com/office/powerpoint/2010/main" val="1345566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981E5E-4A3F-4B47-B052-4899484B61B8}"/>
              </a:ext>
            </a:extLst>
          </p:cNvPr>
          <p:cNvSpPr>
            <a:spLocks noGrp="1"/>
          </p:cNvSpPr>
          <p:nvPr>
            <p:ph type="title"/>
          </p:nvPr>
        </p:nvSpPr>
        <p:spPr/>
        <p:txBody>
          <a:bodyPr/>
          <a:lstStyle/>
          <a:p>
            <a:r>
              <a:rPr lang="sv-SE"/>
              <a:t>5. Uppdatering av applikationen</a:t>
            </a:r>
          </a:p>
        </p:txBody>
      </p:sp>
      <p:sp>
        <p:nvSpPr>
          <p:cNvPr id="3" name="Platshållare för innehåll 2">
            <a:extLst>
              <a:ext uri="{FF2B5EF4-FFF2-40B4-BE49-F238E27FC236}">
                <a16:creationId xmlns:a16="http://schemas.microsoft.com/office/drawing/2014/main" id="{6E642113-A4A6-41C8-A943-720C16A1435B}"/>
              </a:ext>
            </a:extLst>
          </p:cNvPr>
          <p:cNvSpPr>
            <a:spLocks noGrp="1"/>
          </p:cNvSpPr>
          <p:nvPr>
            <p:ph idx="1"/>
          </p:nvPr>
        </p:nvSpPr>
        <p:spPr>
          <a:xfrm>
            <a:off x="922866" y="1824038"/>
            <a:ext cx="8694099" cy="3952875"/>
          </a:xfrm>
        </p:spPr>
        <p:txBody>
          <a:bodyPr vert="horz" lIns="0" tIns="0" rIns="0" bIns="0" rtlCol="0" anchor="t">
            <a:noAutofit/>
          </a:bodyPr>
          <a:lstStyle/>
          <a:p>
            <a:pPr marL="0" indent="0">
              <a:buNone/>
            </a:pPr>
            <a:r>
              <a:rPr lang="sv-SE" sz="2000" b="1">
                <a:latin typeface="+mj-lt"/>
              </a:rPr>
              <a:t>Kommande uppdatering av </a:t>
            </a:r>
            <a:r>
              <a:rPr lang="sv-SE" sz="2000" b="1" err="1">
                <a:latin typeface="+mj-lt"/>
              </a:rPr>
              <a:t>Webcert</a:t>
            </a:r>
            <a:r>
              <a:rPr lang="sv-SE" sz="2000" b="1">
                <a:latin typeface="+mj-lt"/>
              </a:rPr>
              <a:t> till version 7.0, release 2023-1:</a:t>
            </a:r>
          </a:p>
          <a:p>
            <a:pPr lvl="1"/>
            <a:r>
              <a:rPr lang="sv-SE" sz="1600"/>
              <a:t>Datum: 12 april, kl. 19.00-23.00</a:t>
            </a:r>
            <a:endParaRPr lang="sv-SE" sz="1600">
              <a:ea typeface="Open Sans"/>
              <a:cs typeface="Open Sans"/>
            </a:endParaRPr>
          </a:p>
          <a:p>
            <a:pPr lvl="1"/>
            <a:r>
              <a:rPr lang="sv-SE" sz="1600"/>
              <a:t>Release med användarpåverkan</a:t>
            </a:r>
            <a:endParaRPr lang="sv-SE" sz="1600">
              <a:ea typeface="Open Sans"/>
              <a:cs typeface="Open Sans"/>
            </a:endParaRPr>
          </a:p>
          <a:p>
            <a:pPr lvl="1"/>
            <a:r>
              <a:rPr lang="sv-SE" sz="1600"/>
              <a:t>Planerad utveckling: </a:t>
            </a:r>
            <a:endParaRPr lang="sv-SE" sz="1600">
              <a:ea typeface="Open Sans"/>
              <a:cs typeface="Open Sans"/>
            </a:endParaRPr>
          </a:p>
          <a:p>
            <a:pPr lvl="2"/>
            <a:r>
              <a:rPr lang="sv-SE" sz="1400"/>
              <a:t>Komplett Webcertklient i REACT (både </a:t>
            </a:r>
            <a:r>
              <a:rPr lang="sv-SE" sz="1400" err="1"/>
              <a:t>Webcert</a:t>
            </a:r>
            <a:r>
              <a:rPr lang="sv-SE" sz="1400"/>
              <a:t> integrerat och fristående)</a:t>
            </a:r>
            <a:endParaRPr lang="sv-SE" sz="1400">
              <a:ea typeface="Open Sans"/>
              <a:cs typeface="Open Sans"/>
            </a:endParaRPr>
          </a:p>
          <a:p>
            <a:pPr lvl="2"/>
            <a:r>
              <a:rPr lang="sv-SE" sz="1400"/>
              <a:t>Diverse förbättringar och buggrättningar</a:t>
            </a:r>
            <a:endParaRPr lang="sv-SE" sz="1400">
              <a:ea typeface="Open Sans"/>
              <a:cs typeface="Open Sans"/>
            </a:endParaRPr>
          </a:p>
          <a:p>
            <a:endParaRPr lang="sv-SE"/>
          </a:p>
          <a:p>
            <a:pPr lvl="1"/>
            <a:r>
              <a:rPr lang="sv-SE" sz="1600"/>
              <a:t>Release </a:t>
            </a:r>
            <a:r>
              <a:rPr lang="sv-SE" sz="1600" err="1"/>
              <a:t>notes</a:t>
            </a:r>
            <a:r>
              <a:rPr lang="sv-SE" sz="1600"/>
              <a:t> och Användarmanualer</a:t>
            </a:r>
            <a:endParaRPr lang="sv-SE" sz="1600">
              <a:ea typeface="Open Sans"/>
              <a:cs typeface="Open Sans"/>
            </a:endParaRPr>
          </a:p>
          <a:p>
            <a:pPr lvl="2"/>
            <a:r>
              <a:rPr lang="sv-SE" sz="1400"/>
              <a:t>Release </a:t>
            </a:r>
            <a:r>
              <a:rPr lang="sv-SE" sz="1400" err="1"/>
              <a:t>notes</a:t>
            </a:r>
            <a:r>
              <a:rPr lang="sv-SE" sz="1400"/>
              <a:t>: publiceras prel. 29 mars</a:t>
            </a:r>
            <a:endParaRPr lang="sv-SE" sz="1400">
              <a:ea typeface="Open Sans"/>
              <a:cs typeface="Open Sans"/>
            </a:endParaRPr>
          </a:p>
          <a:p>
            <a:pPr lvl="2"/>
            <a:r>
              <a:rPr lang="sv-SE" sz="1400"/>
              <a:t>Användarmanualer: </a:t>
            </a:r>
            <a:r>
              <a:rPr lang="sv-SE" sz="1400">
                <a:ea typeface="+mn-lt"/>
                <a:cs typeface="+mn-lt"/>
              </a:rPr>
              <a:t>publiceras prel. 29 mars</a:t>
            </a:r>
          </a:p>
          <a:p>
            <a:endParaRPr lang="sv-SE"/>
          </a:p>
        </p:txBody>
      </p:sp>
    </p:spTree>
    <p:extLst>
      <p:ext uri="{BB962C8B-B14F-4D97-AF65-F5344CB8AC3E}">
        <p14:creationId xmlns:p14="http://schemas.microsoft.com/office/powerpoint/2010/main" val="252265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10BD42-F10C-45EC-9A6B-12376E9F043E}"/>
              </a:ext>
            </a:extLst>
          </p:cNvPr>
          <p:cNvSpPr>
            <a:spLocks noGrp="1"/>
          </p:cNvSpPr>
          <p:nvPr>
            <p:ph type="title"/>
          </p:nvPr>
        </p:nvSpPr>
        <p:spPr/>
        <p:txBody>
          <a:bodyPr/>
          <a:lstStyle/>
          <a:p>
            <a:r>
              <a:rPr lang="sv-SE"/>
              <a:t>6a. Dödsbevis och Dödsorsaksintyg </a:t>
            </a:r>
          </a:p>
        </p:txBody>
      </p:sp>
      <p:graphicFrame>
        <p:nvGraphicFramePr>
          <p:cNvPr id="7" name="Diagram 6">
            <a:extLst>
              <a:ext uri="{FF2B5EF4-FFF2-40B4-BE49-F238E27FC236}">
                <a16:creationId xmlns:a16="http://schemas.microsoft.com/office/drawing/2014/main" id="{765F8DDB-BED7-483B-AFB7-0B470A74C934}"/>
              </a:ext>
            </a:extLst>
          </p:cNvPr>
          <p:cNvGraphicFramePr>
            <a:graphicFrameLocks noGrp="1"/>
          </p:cNvGraphicFramePr>
          <p:nvPr>
            <p:extLst>
              <p:ext uri="{D42A27DB-BD31-4B8C-83A1-F6EECF244321}">
                <p14:modId xmlns:p14="http://schemas.microsoft.com/office/powerpoint/2010/main" val="2093718713"/>
              </p:ext>
            </p:extLst>
          </p:nvPr>
        </p:nvGraphicFramePr>
        <p:xfrm>
          <a:off x="922866" y="1342417"/>
          <a:ext cx="9744369" cy="5360041"/>
        </p:xfrm>
        <a:graphic>
          <a:graphicData uri="http://schemas.openxmlformats.org/drawingml/2006/chart">
            <c:chart xmlns:c="http://schemas.openxmlformats.org/drawingml/2006/chart" xmlns:r="http://schemas.openxmlformats.org/officeDocument/2006/relationships" r:id="rId3"/>
          </a:graphicData>
        </a:graphic>
      </p:graphicFrame>
      <p:sp>
        <p:nvSpPr>
          <p:cNvPr id="3" name="Rektangel 12">
            <a:extLst>
              <a:ext uri="{FF2B5EF4-FFF2-40B4-BE49-F238E27FC236}">
                <a16:creationId xmlns:a16="http://schemas.microsoft.com/office/drawing/2014/main" id="{74C45866-0D0D-A0AB-96EE-A89CB085FE7B}"/>
              </a:ext>
            </a:extLst>
          </p:cNvPr>
          <p:cNvSpPr/>
          <p:nvPr/>
        </p:nvSpPr>
        <p:spPr>
          <a:xfrm>
            <a:off x="9186043" y="3428999"/>
            <a:ext cx="2757168" cy="15991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a:t>Ca 80% digitala dödsbevis </a:t>
            </a:r>
          </a:p>
          <a:p>
            <a:pPr algn="ctr"/>
            <a:r>
              <a:rPr lang="sv-SE">
                <a:ea typeface="Open Sans"/>
                <a:cs typeface="Open Sans"/>
              </a:rPr>
              <a:t>Ca 85% digitala dödsorsaksintyg i december</a:t>
            </a:r>
          </a:p>
        </p:txBody>
      </p:sp>
    </p:spTree>
    <p:extLst>
      <p:ext uri="{BB962C8B-B14F-4D97-AF65-F5344CB8AC3E}">
        <p14:creationId xmlns:p14="http://schemas.microsoft.com/office/powerpoint/2010/main" val="3105327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EDE0BCF3-976A-1ACF-41BE-C168E6D47FA8}"/>
              </a:ext>
            </a:extLst>
          </p:cNvPr>
          <p:cNvSpPr>
            <a:spLocks noGrp="1"/>
          </p:cNvSpPr>
          <p:nvPr>
            <p:ph type="title"/>
          </p:nvPr>
        </p:nvSpPr>
        <p:spPr/>
        <p:txBody>
          <a:bodyPr/>
          <a:lstStyle/>
          <a:p>
            <a:r>
              <a:rPr lang="sv-SE"/>
              <a:t>6b. Dödsbevis och dödsorsaksintyg</a:t>
            </a:r>
          </a:p>
        </p:txBody>
      </p:sp>
      <p:sp>
        <p:nvSpPr>
          <p:cNvPr id="5" name="Platshållare för innehåll 4">
            <a:extLst>
              <a:ext uri="{FF2B5EF4-FFF2-40B4-BE49-F238E27FC236}">
                <a16:creationId xmlns:a16="http://schemas.microsoft.com/office/drawing/2014/main" id="{747293F3-63BB-5B4E-089B-A039F96B7E09}"/>
              </a:ext>
            </a:extLst>
          </p:cNvPr>
          <p:cNvSpPr>
            <a:spLocks noGrp="1"/>
          </p:cNvSpPr>
          <p:nvPr>
            <p:ph idx="1"/>
          </p:nvPr>
        </p:nvSpPr>
        <p:spPr>
          <a:xfrm>
            <a:off x="922866" y="1609823"/>
            <a:ext cx="4455379" cy="3952875"/>
          </a:xfrm>
        </p:spPr>
        <p:txBody>
          <a:bodyPr/>
          <a:lstStyle/>
          <a:p>
            <a:pPr marL="0" indent="0">
              <a:buNone/>
            </a:pPr>
            <a:r>
              <a:rPr lang="sv-SE" b="1"/>
              <a:t>Makulera Dödsbevis och dödsorsaksintyg</a:t>
            </a:r>
          </a:p>
          <a:p>
            <a:r>
              <a:rPr lang="sv-SE"/>
              <a:t>Nytt telefonnummer för att makulera hos Skatteverket</a:t>
            </a:r>
          </a:p>
          <a:p>
            <a:r>
              <a:rPr lang="sv-SE"/>
              <a:t>Tydligare text och mer logisk följd (både Dödsbevis och Dödsorsaksintyg)</a:t>
            </a:r>
          </a:p>
          <a:p>
            <a:endParaRPr lang="sv-SE"/>
          </a:p>
          <a:p>
            <a:pPr marL="0" indent="0">
              <a:buNone/>
            </a:pPr>
            <a:r>
              <a:rPr lang="sv-SE" b="1"/>
              <a:t>Faxade intyg</a:t>
            </a:r>
          </a:p>
          <a:p>
            <a:r>
              <a:rPr lang="sv-SE"/>
              <a:t>Skatteverket genomför en insats för att minska faxade Dödsbevis</a:t>
            </a:r>
          </a:p>
        </p:txBody>
      </p:sp>
      <p:grpSp>
        <p:nvGrpSpPr>
          <p:cNvPr id="8" name="Grupp 7">
            <a:extLst>
              <a:ext uri="{FF2B5EF4-FFF2-40B4-BE49-F238E27FC236}">
                <a16:creationId xmlns:a16="http://schemas.microsoft.com/office/drawing/2014/main" id="{8864ADE2-8AC6-4506-BB1C-2BA0F86D9A31}"/>
              </a:ext>
            </a:extLst>
          </p:cNvPr>
          <p:cNvGrpSpPr/>
          <p:nvPr/>
        </p:nvGrpSpPr>
        <p:grpSpPr>
          <a:xfrm>
            <a:off x="5635250" y="1609823"/>
            <a:ext cx="5633884" cy="4290718"/>
            <a:chOff x="1307690" y="2208404"/>
            <a:chExt cx="5732204" cy="3796259"/>
          </a:xfrm>
        </p:grpSpPr>
        <p:pic>
          <p:nvPicPr>
            <p:cNvPr id="3" name="Bildobjekt 2">
              <a:extLst>
                <a:ext uri="{FF2B5EF4-FFF2-40B4-BE49-F238E27FC236}">
                  <a16:creationId xmlns:a16="http://schemas.microsoft.com/office/drawing/2014/main" id="{7519DEC2-71C4-4BA3-9448-4C20F3211452}"/>
                </a:ext>
              </a:extLst>
            </p:cNvPr>
            <p:cNvPicPr>
              <a:picLocks noChangeAspect="1"/>
            </p:cNvPicPr>
            <p:nvPr/>
          </p:nvPicPr>
          <p:blipFill>
            <a:blip r:embed="rId3"/>
            <a:stretch>
              <a:fillRect/>
            </a:stretch>
          </p:blipFill>
          <p:spPr>
            <a:xfrm>
              <a:off x="1307690" y="2208404"/>
              <a:ext cx="3696928" cy="2569384"/>
            </a:xfrm>
            <a:prstGeom prst="rect">
              <a:avLst/>
            </a:prstGeom>
          </p:spPr>
        </p:pic>
        <p:pic>
          <p:nvPicPr>
            <p:cNvPr id="7" name="Bildobjekt 6">
              <a:extLst>
                <a:ext uri="{FF2B5EF4-FFF2-40B4-BE49-F238E27FC236}">
                  <a16:creationId xmlns:a16="http://schemas.microsoft.com/office/drawing/2014/main" id="{E122B4E4-F1AE-4353-AFB7-0B0968DB5028}"/>
                </a:ext>
              </a:extLst>
            </p:cNvPr>
            <p:cNvPicPr>
              <a:picLocks noChangeAspect="1"/>
            </p:cNvPicPr>
            <p:nvPr/>
          </p:nvPicPr>
          <p:blipFill>
            <a:blip r:embed="rId4"/>
            <a:stretch>
              <a:fillRect/>
            </a:stretch>
          </p:blipFill>
          <p:spPr>
            <a:xfrm>
              <a:off x="3342966" y="3429000"/>
              <a:ext cx="3696928" cy="2575663"/>
            </a:xfrm>
            <a:prstGeom prst="rect">
              <a:avLst/>
            </a:prstGeom>
          </p:spPr>
        </p:pic>
      </p:grpSp>
    </p:spTree>
    <p:extLst>
      <p:ext uri="{BB962C8B-B14F-4D97-AF65-F5344CB8AC3E}">
        <p14:creationId xmlns:p14="http://schemas.microsoft.com/office/powerpoint/2010/main" val="2497059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nera">
  <a:themeElements>
    <a:clrScheme name="Inera - Colors">
      <a:dk1>
        <a:srgbClr val="353636"/>
      </a:dk1>
      <a:lt1>
        <a:sysClr val="window" lastClr="FFFFFF"/>
      </a:lt1>
      <a:dk2>
        <a:srgbClr val="5E1F39"/>
      </a:dk2>
      <a:lt2>
        <a:srgbClr val="F9F6F1"/>
      </a:lt2>
      <a:accent1>
        <a:srgbClr val="A33662"/>
      </a:accent1>
      <a:accent2>
        <a:srgbClr val="E7DAC5"/>
      </a:accent2>
      <a:accent3>
        <a:srgbClr val="305A47"/>
      </a:accent3>
      <a:accent4>
        <a:srgbClr val="AFD4C4"/>
      </a:accent4>
      <a:accent5>
        <a:srgbClr val="0CB0C6"/>
      </a:accent5>
      <a:accent6>
        <a:srgbClr val="FF9517"/>
      </a:accent6>
      <a:hlink>
        <a:srgbClr val="0CB0C6"/>
      </a:hlink>
      <a:folHlink>
        <a:srgbClr val="A33662"/>
      </a:folHlink>
    </a:clrScheme>
    <a:fontScheme name="Inera Teckensnitt">
      <a:majorFont>
        <a:latin typeface="Open Sans 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6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lgn="l">
          <a:defRPr sz="1600" dirty="0" err="1" smtClean="0"/>
        </a:defPPr>
      </a:lstStyle>
    </a:txDef>
  </a:objectDefaults>
  <a:extraClrSchemeLst/>
  <a:custClrLst>
    <a:custClr>
      <a:srgbClr val="7E2A4C"/>
    </a:custClr>
    <a:custClr>
      <a:srgbClr val="E7DAC5"/>
    </a:custClr>
    <a:custClr>
      <a:srgbClr val="305A47"/>
    </a:custClr>
    <a:custClr>
      <a:srgbClr val="353636"/>
    </a:custClr>
    <a:custClr>
      <a:srgbClr val="098394"/>
    </a:custClr>
    <a:custClr>
      <a:srgbClr val="D17200"/>
    </a:custClr>
    <a:custClr>
      <a:srgbClr val="FFFFFF"/>
    </a:custClr>
    <a:custClr>
      <a:srgbClr val="FFFFFF"/>
    </a:custClr>
    <a:custClr>
      <a:srgbClr val="FFFFFF"/>
    </a:custClr>
    <a:custClr>
      <a:srgbClr val="FFFFFF"/>
    </a:custClr>
    <a:custClr name="Primär Röd">
      <a:srgbClr val="A33662"/>
    </a:custClr>
    <a:custClr>
      <a:srgbClr val="F3EDE2"/>
    </a:custClr>
    <a:custClr>
      <a:srgbClr val="40775E"/>
    </a:custClr>
    <a:custClr>
      <a:srgbClr val="727373"/>
    </a:custClr>
    <a:custClr>
      <a:srgbClr val="0CB0C6"/>
    </a:custClr>
    <a:custClr>
      <a:srgbClr val="FF9517"/>
    </a:custClr>
    <a:custClr>
      <a:srgbClr val="FFFFFF"/>
    </a:custClr>
    <a:custClr>
      <a:srgbClr val="FFFFFF"/>
    </a:custClr>
    <a:custClr>
      <a:srgbClr val="FFFFFF"/>
    </a:custClr>
    <a:custClr>
      <a:srgbClr val="FFFFFF"/>
    </a:custClr>
    <a:custClr>
      <a:srgbClr val="C03F73"/>
    </a:custClr>
    <a:custClr>
      <a:srgbClr val="F9F6F1"/>
    </a:custClr>
    <a:custClr>
      <a:srgbClr val="AFD4C4"/>
    </a:custClr>
    <a:custClr>
      <a:srgbClr val="CCCCCC"/>
    </a:custClr>
    <a:custClr>
      <a:srgbClr val="4AE0F4"/>
    </a:custClr>
    <a:custClr>
      <a:srgbClr val="FFC075"/>
    </a:custClr>
    <a:custClr>
      <a:srgbClr val="FFFFFF"/>
    </a:custClr>
    <a:custClr>
      <a:srgbClr val="FFFFFF"/>
    </a:custClr>
    <a:custClr>
      <a:srgbClr val="FFFFFF"/>
    </a:custClr>
    <a:custClr>
      <a:srgbClr val="FFFFFF"/>
    </a:custClr>
    <a:custClr>
      <a:srgbClr val="FFFFFF"/>
    </a:custClr>
    <a:custClr>
      <a:srgbClr val="FFFFFF"/>
    </a:custClr>
    <a:custClr>
      <a:srgbClr val="FFFFFF"/>
    </a:custClr>
    <a:custClr>
      <a:srgbClr val="F0F0F0"/>
    </a:custClr>
  </a:custClrLst>
  <a:extLst>
    <a:ext uri="{05A4C25C-085E-4340-85A3-A5531E510DB2}">
      <thm15:themeFamily xmlns:thm15="http://schemas.microsoft.com/office/thememl/2012/main" name="Inera Mall.potx" id="{310C2A82-910A-46E6-992C-D65DF63CE109}" vid="{A0162B89-B4D1-4DBD-A83D-65544A05B432}"/>
    </a:ext>
  </a:extLst>
</a:theme>
</file>

<file path=ppt/theme/theme2.xml><?xml version="1.0" encoding="utf-8"?>
<a:theme xmlns:a="http://schemas.openxmlformats.org/drawingml/2006/main" name="Office-tema">
  <a:themeElements>
    <a:clrScheme name="Inera färg">
      <a:dk1>
        <a:srgbClr val="353636"/>
      </a:dk1>
      <a:lt1>
        <a:sysClr val="window" lastClr="FFFFFF"/>
      </a:lt1>
      <a:dk2>
        <a:srgbClr val="A33662"/>
      </a:dk2>
      <a:lt2>
        <a:srgbClr val="F3EDE2"/>
      </a:lt2>
      <a:accent1>
        <a:srgbClr val="A33662"/>
      </a:accent1>
      <a:accent2>
        <a:srgbClr val="E7DAC5"/>
      </a:accent2>
      <a:accent3>
        <a:srgbClr val="305A47"/>
      </a:accent3>
      <a:accent4>
        <a:srgbClr val="AFD4C4"/>
      </a:accent4>
      <a:accent5>
        <a:srgbClr val="0CB0C6"/>
      </a:accent5>
      <a:accent6>
        <a:srgbClr val="FF9517"/>
      </a:accent6>
      <a:hlink>
        <a:srgbClr val="4AE0F4"/>
      </a:hlink>
      <a:folHlink>
        <a:srgbClr val="FFC07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Inera färg">
      <a:dk1>
        <a:srgbClr val="353636"/>
      </a:dk1>
      <a:lt1>
        <a:sysClr val="window" lastClr="FFFFFF"/>
      </a:lt1>
      <a:dk2>
        <a:srgbClr val="A33662"/>
      </a:dk2>
      <a:lt2>
        <a:srgbClr val="F3EDE2"/>
      </a:lt2>
      <a:accent1>
        <a:srgbClr val="A33662"/>
      </a:accent1>
      <a:accent2>
        <a:srgbClr val="E7DAC5"/>
      </a:accent2>
      <a:accent3>
        <a:srgbClr val="305A47"/>
      </a:accent3>
      <a:accent4>
        <a:srgbClr val="AFD4C4"/>
      </a:accent4>
      <a:accent5>
        <a:srgbClr val="0CB0C6"/>
      </a:accent5>
      <a:accent6>
        <a:srgbClr val="FF9517"/>
      </a:accent6>
      <a:hlink>
        <a:srgbClr val="4AE0F4"/>
      </a:hlink>
      <a:folHlink>
        <a:srgbClr val="FFC07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8c3ee25-ee0a-4341-8735-9ef6ce126f58" xsi:nil="true"/>
    <lcf76f155ced4ddcb4097134ff3c332f xmlns="bf6a8313-68d9-4a51-beb8-7c114fb62aa4">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30C20BB9FBF2A742987DA4E24B5129E0" ma:contentTypeVersion="12" ma:contentTypeDescription="Skapa ett nytt dokument." ma:contentTypeScope="" ma:versionID="c7ef9ecbb0dbd2679d0d5003ec6884c4">
  <xsd:schema xmlns:xsd="http://www.w3.org/2001/XMLSchema" xmlns:xs="http://www.w3.org/2001/XMLSchema" xmlns:p="http://schemas.microsoft.com/office/2006/metadata/properties" xmlns:ns2="bf6a8313-68d9-4a51-beb8-7c114fb62aa4" xmlns:ns3="28c3ee25-ee0a-4341-8735-9ef6ce126f58" targetNamespace="http://schemas.microsoft.com/office/2006/metadata/properties" ma:root="true" ma:fieldsID="140216b1217a143ebdbc1083555bac04" ns2:_="" ns3:_="">
    <xsd:import namespace="bf6a8313-68d9-4a51-beb8-7c114fb62aa4"/>
    <xsd:import namespace="28c3ee25-ee0a-4341-8735-9ef6ce126f5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6a8313-68d9-4a51-beb8-7c114fb62aa4"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Bildmarkeringar" ma:readOnly="false" ma:fieldId="{5cf76f15-5ced-4ddc-b409-7134ff3c332f}" ma:taxonomyMulti="true" ma:sspId="d24b8daa-ea0d-4019-ac30-410f7b645d3d" ma:termSetId="09814cd3-568e-fe90-9814-8d621ff8fb84" ma:anchorId="fba54fb3-c3e1-fe81-a776-ca4b69148c4d" ma:open="true" ma:isKeyword="false">
      <xsd:complexType>
        <xsd:sequence>
          <xsd:element ref="pc:Terms" minOccurs="0" maxOccurs="1"/>
        </xsd:sequence>
      </xsd:complex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8c3ee25-ee0a-4341-8735-9ef6ce126f58"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TaxCatchAll" ma:index="18" nillable="true" ma:displayName="Taxonomy Catch All Column" ma:hidden="true" ma:list="{37e94ba5-3420-4ea1-970d-f709b06e3d1f}" ma:internalName="TaxCatchAll" ma:showField="CatchAllData" ma:web="28c3ee25-ee0a-4341-8735-9ef6ce126f5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4ABDA6A-1F6C-4B42-8544-08E5AE6AC91F}">
  <ds:schemaRefs>
    <ds:schemaRef ds:uri="28c3ee25-ee0a-4341-8735-9ef6ce126f58"/>
    <ds:schemaRef ds:uri="bf6a8313-68d9-4a51-beb8-7c114fb62aa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CEBAD6A-AFE5-46E0-9A90-AF4AB80FFBEE}">
  <ds:schemaRefs>
    <ds:schemaRef ds:uri="http://schemas.microsoft.com/sharepoint/v3/contenttype/forms"/>
  </ds:schemaRefs>
</ds:datastoreItem>
</file>

<file path=customXml/itemProps3.xml><?xml version="1.0" encoding="utf-8"?>
<ds:datastoreItem xmlns:ds="http://schemas.openxmlformats.org/officeDocument/2006/customXml" ds:itemID="{D5C83D79-0B02-4E40-97AD-9B622105D77B}">
  <ds:schemaRefs>
    <ds:schemaRef ds:uri="28c3ee25-ee0a-4341-8735-9ef6ce126f58"/>
    <ds:schemaRef ds:uri="bf6a8313-68d9-4a51-beb8-7c114fb62aa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Inera Mall (5)</Template>
  <TotalTime>0</TotalTime>
  <Words>2167</Words>
  <Application>Microsoft Office PowerPoint</Application>
  <PresentationFormat>Bredbild</PresentationFormat>
  <Paragraphs>649</Paragraphs>
  <Slides>26</Slides>
  <Notes>7</Notes>
  <HiddenSlides>0</HiddenSlides>
  <MMClips>0</MMClips>
  <ScaleCrop>false</ScaleCrop>
  <HeadingPairs>
    <vt:vector size="6" baseType="variant">
      <vt:variant>
        <vt:lpstr>Använt teckensnitt</vt:lpstr>
      </vt:variant>
      <vt:variant>
        <vt:i4>9</vt:i4>
      </vt:variant>
      <vt:variant>
        <vt:lpstr>Tema</vt:lpstr>
      </vt:variant>
      <vt:variant>
        <vt:i4>1</vt:i4>
      </vt:variant>
      <vt:variant>
        <vt:lpstr>Bildrubriker</vt:lpstr>
      </vt:variant>
      <vt:variant>
        <vt:i4>26</vt:i4>
      </vt:variant>
    </vt:vector>
  </HeadingPairs>
  <TitlesOfParts>
    <vt:vector size="36" baseType="lpstr">
      <vt:lpstr>.AppleSystemUIFont</vt:lpstr>
      <vt:lpstr>-apple-system</vt:lpstr>
      <vt:lpstr>Arial</vt:lpstr>
      <vt:lpstr>Calibri</vt:lpstr>
      <vt:lpstr>Calibri Light</vt:lpstr>
      <vt:lpstr>Open Sans</vt:lpstr>
      <vt:lpstr>Open Sans Bold</vt:lpstr>
      <vt:lpstr>Open Sans Semibold</vt:lpstr>
      <vt:lpstr>Wingdings</vt:lpstr>
      <vt:lpstr>Inera</vt:lpstr>
      <vt:lpstr>Användarforum Webcert</vt:lpstr>
      <vt:lpstr>Agenda</vt:lpstr>
      <vt:lpstr>PowerPoint-presentation</vt:lpstr>
      <vt:lpstr>2. Hur mår Webcert </vt:lpstr>
      <vt:lpstr>3. Supportärenden</vt:lpstr>
      <vt:lpstr>4. Drift regioner</vt:lpstr>
      <vt:lpstr>5. Uppdatering av applikationen</vt:lpstr>
      <vt:lpstr>6a. Dödsbevis och Dödsorsaksintyg </vt:lpstr>
      <vt:lpstr>6b. Dödsbevis och dödsorsaksintyg</vt:lpstr>
      <vt:lpstr>6c. Makulerade dödsbevis per region okt 2022 – jan 2023</vt:lpstr>
      <vt:lpstr>7. Pågående förändringar</vt:lpstr>
      <vt:lpstr>7b. Inloggning i Webcert Integration - Nuläge</vt:lpstr>
      <vt:lpstr>7c. Inloggning i Webcert Integration - Framtid</vt:lpstr>
      <vt:lpstr>7d. Inloggning med Net iD (dubbelriktad TLS)</vt:lpstr>
      <vt:lpstr>7e. Inloggning med SITHS Minidriver (dubbelriktad TLS) </vt:lpstr>
      <vt:lpstr>7f. Inloggning med SITHS eID-appen på denna enhet / annan enhet (Mobilt SITHS)</vt:lpstr>
      <vt:lpstr>7g. Information från SITHS</vt:lpstr>
      <vt:lpstr>7h. Signering i Chrome och Edge Chromium -  med hjälp av nya Underskriftslösningen</vt:lpstr>
      <vt:lpstr>7i. Signering i Chrome och Edge Chromium -  med hjälp av nya underskriftslösningen)</vt:lpstr>
      <vt:lpstr>8. Övrigt</vt:lpstr>
      <vt:lpstr>9. Frågor?</vt:lpstr>
      <vt:lpstr>10. Nästa möte </vt:lpstr>
      <vt:lpstr>Statistik och användning</vt:lpstr>
      <vt:lpstr>11a. Utfärdade intyg nov 2022 – jan 2023</vt:lpstr>
      <vt:lpstr>11a. Webcert Fristående nov 2022 – jan 2023</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Nio punkter att tänka på</dc:title>
  <dc:creator>Ewaldsson Frida</dc:creator>
  <cp:lastModifiedBy>Rajkowska Anna</cp:lastModifiedBy>
  <cp:revision>7</cp:revision>
  <dcterms:created xsi:type="dcterms:W3CDTF">2023-01-12T07:44:47Z</dcterms:created>
  <dcterms:modified xsi:type="dcterms:W3CDTF">2023-02-08T16:00:54Z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0x01010030C20BB9FBF2A742987DA4E24B5129E0</vt:lpwstr>
  </property>
  <property fmtid="{D5CDD505-2E9C-101B-9397-08002B2CF9AE}" pid="3" name="Order">
    <vt:r8>32000</vt:r8>
  </property>
  <property fmtid="{D5CDD505-2E9C-101B-9397-08002B2CF9AE}" pid="4" name="MediaServiceImageTags">
    <vt:lpwstr/>
  </property>
</Properties>
</file>