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7" r:id="rId5"/>
  </p:sldMasterIdLst>
  <p:sldIdLst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10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1AAEDD4-F26E-4CF3-B054-5A094C52B91E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sv-SE" noProof="0"/>
              <a:t>Klicka här för att ändra mall för rubrikformat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/>
              <a:t>Klicka här för att ändra mall för underrubrikformat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A088CD-CCDE-49E5-84E6-67161CD99BDA}" type="slidenum">
              <a:rPr lang="sv-SE"/>
              <a:pPr/>
              <a:t>‹#›</a:t>
            </a:fld>
            <a:endParaRPr lang="sv-SE"/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20A207A8-0708-468F-BF80-AD994789F8F2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5" name="Rectangle 30">
              <a:extLst>
                <a:ext uri="{FF2B5EF4-FFF2-40B4-BE49-F238E27FC236}">
                  <a16:creationId xmlns:a16="http://schemas.microsoft.com/office/drawing/2014/main" id="{111A3A82-8E07-4095-B962-5BDEF6B5F7F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6" name="Rectangle 31">
              <a:extLst>
                <a:ext uri="{FF2B5EF4-FFF2-40B4-BE49-F238E27FC236}">
                  <a16:creationId xmlns:a16="http://schemas.microsoft.com/office/drawing/2014/main" id="{94455EC7-1624-43B4-AF71-2F2E75FD83EC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B3368510-A07F-40B2-88D9-EEDA1946AC0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id="{FCF97724-B74E-4897-A525-4DA03173708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pic>
        <p:nvPicPr>
          <p:cNvPr id="20" name="Bild 18">
            <a:extLst>
              <a:ext uri="{FF2B5EF4-FFF2-40B4-BE49-F238E27FC236}">
                <a16:creationId xmlns:a16="http://schemas.microsoft.com/office/drawing/2014/main" id="{E4EF6AE6-4C40-0A40-B274-DE0877E59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3354" y="220934"/>
            <a:ext cx="1028077" cy="396000"/>
          </a:xfrm>
          <a:prstGeom prst="rect">
            <a:avLst/>
          </a:prstGeom>
        </p:spPr>
      </p:pic>
      <p:sp>
        <p:nvSpPr>
          <p:cNvPr id="23" name="Rectangle 5">
            <a:extLst>
              <a:ext uri="{FF2B5EF4-FFF2-40B4-BE49-F238E27FC236}">
                <a16:creationId xmlns:a16="http://schemas.microsoft.com/office/drawing/2014/main" id="{7384FF6E-EEE6-1647-9F33-123BE7F19B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5334" y="727841"/>
            <a:ext cx="4169783" cy="14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pPr algn="l"/>
            <a:r>
              <a:rPr lang="sv-SE" sz="900" b="0"/>
              <a:t>Förvaltningsobjekten Vårdprocess och Läkemedelsprocess</a:t>
            </a:r>
          </a:p>
        </p:txBody>
      </p:sp>
      <p:pic>
        <p:nvPicPr>
          <p:cNvPr id="24" name="Bild 20">
            <a:extLst>
              <a:ext uri="{FF2B5EF4-FFF2-40B4-BE49-F238E27FC236}">
                <a16:creationId xmlns:a16="http://schemas.microsoft.com/office/drawing/2014/main" id="{6A3C40EF-D085-2849-8BEB-6F759C4E10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423" y="290155"/>
            <a:ext cx="1997319" cy="35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47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sdelar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8851" y="2159000"/>
            <a:ext cx="4957317" cy="3937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FC4FDA7-B96F-420F-97B3-6843B108A8E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0659" y="2159000"/>
            <a:ext cx="4957317" cy="3937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57027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5897-AA38-4E5A-9DD3-4A40406CD6F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144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147F2-D839-401F-8B8C-3CAF295340B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881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734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927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2 innehållsdelar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8851" y="2159000"/>
            <a:ext cx="4957317" cy="3937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FC4FDA7-B96F-420F-97B3-6843B108A8E4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80659" y="2159000"/>
            <a:ext cx="4957317" cy="3937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93926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35897-AA38-4E5A-9DD3-4A40406CD6F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83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147F2-D839-401F-8B8C-3CAF295340B5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17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91AAEDD4-F26E-4CF3-B054-5A094C52B91E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sv-SE" noProof="0"/>
              <a:t>Klicka här för att ändra format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sv-SE" noProof="0"/>
              <a:t>Klicka om du vill redigera mall för underrubrikformat</a:t>
            </a:r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1A088CD-CCDE-49E5-84E6-67161CD99BDA}" type="slidenum">
              <a:rPr lang="sv-SE"/>
              <a:pPr/>
              <a:t>‹#›</a:t>
            </a:fld>
            <a:endParaRPr lang="sv-SE"/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20A207A8-0708-468F-BF80-AD994789F8F2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5" name="Rectangle 30">
              <a:extLst>
                <a:ext uri="{FF2B5EF4-FFF2-40B4-BE49-F238E27FC236}">
                  <a16:creationId xmlns:a16="http://schemas.microsoft.com/office/drawing/2014/main" id="{111A3A82-8E07-4095-B962-5BDEF6B5F7F4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6" name="Rectangle 31">
              <a:extLst>
                <a:ext uri="{FF2B5EF4-FFF2-40B4-BE49-F238E27FC236}">
                  <a16:creationId xmlns:a16="http://schemas.microsoft.com/office/drawing/2014/main" id="{94455EC7-1624-43B4-AF71-2F2E75FD83EC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7" name="Rectangle 32">
              <a:extLst>
                <a:ext uri="{FF2B5EF4-FFF2-40B4-BE49-F238E27FC236}">
                  <a16:creationId xmlns:a16="http://schemas.microsoft.com/office/drawing/2014/main" id="{B3368510-A07F-40B2-88D9-EEDA1946AC00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8" name="Rectangle 33">
              <a:extLst>
                <a:ext uri="{FF2B5EF4-FFF2-40B4-BE49-F238E27FC236}">
                  <a16:creationId xmlns:a16="http://schemas.microsoft.com/office/drawing/2014/main" id="{FCF97724-B74E-4897-A525-4DA03173708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pic>
        <p:nvPicPr>
          <p:cNvPr id="22" name="Bild 18">
            <a:extLst>
              <a:ext uri="{FF2B5EF4-FFF2-40B4-BE49-F238E27FC236}">
                <a16:creationId xmlns:a16="http://schemas.microsoft.com/office/drawing/2014/main" id="{E4EF6AE6-4C40-0A40-B274-DE0877E598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13354" y="220934"/>
            <a:ext cx="1028077" cy="396000"/>
          </a:xfrm>
          <a:prstGeom prst="rect">
            <a:avLst/>
          </a:prstGeom>
        </p:spPr>
      </p:pic>
      <p:sp>
        <p:nvSpPr>
          <p:cNvPr id="23" name="Rectangle 5">
            <a:extLst>
              <a:ext uri="{FF2B5EF4-FFF2-40B4-BE49-F238E27FC236}">
                <a16:creationId xmlns:a16="http://schemas.microsoft.com/office/drawing/2014/main" id="{7384FF6E-EEE6-1647-9F33-123BE7F19B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5334" y="727841"/>
            <a:ext cx="4169783" cy="14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pPr algn="l"/>
            <a:r>
              <a:rPr lang="sv-SE" sz="900" b="0"/>
              <a:t>Förvaltningsobjekten Vårdprocess och Läkemedelsprocess</a:t>
            </a:r>
          </a:p>
        </p:txBody>
      </p:sp>
      <p:pic>
        <p:nvPicPr>
          <p:cNvPr id="24" name="Bild 20">
            <a:extLst>
              <a:ext uri="{FF2B5EF4-FFF2-40B4-BE49-F238E27FC236}">
                <a16:creationId xmlns:a16="http://schemas.microsoft.com/office/drawing/2014/main" id="{6A3C40EF-D085-2849-8BEB-6F759C4E100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6423" y="290155"/>
            <a:ext cx="1997319" cy="35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3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09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brö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EBB44-B4B5-45AD-87A9-3B8A569A17F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899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4.sv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377734-D027-417D-9B38-6A99ADA49896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8851" y="1456594"/>
            <a:ext cx="10267949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1" y="2159000"/>
            <a:ext cx="10267949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fld id="{65EAC295-B5BC-4B98-BE11-8B11DB9261CC}" type="slidenum">
              <a:rPr lang="sv-SE"/>
              <a:pPr/>
              <a:t>‹#›</a:t>
            </a:fld>
            <a:endParaRPr lang="sv-SE"/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C70EBA9E-AE82-42A5-8CD1-200207F90F49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B9ECAAA0-1422-45F4-9A1E-03CF5A1F566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A31D8A10-BC81-4F7F-97EA-5197AEBEE131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3" name="Rectangle 32">
              <a:extLst>
                <a:ext uri="{FF2B5EF4-FFF2-40B4-BE49-F238E27FC236}">
                  <a16:creationId xmlns:a16="http://schemas.microsoft.com/office/drawing/2014/main" id="{6365EC3A-FE76-4F6D-896A-5E594C635E3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30CB5A33-CE48-453A-A29D-59CA5487063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pic>
        <p:nvPicPr>
          <p:cNvPr id="18" name="Bild 18">
            <a:extLst>
              <a:ext uri="{FF2B5EF4-FFF2-40B4-BE49-F238E27FC236}">
                <a16:creationId xmlns:a16="http://schemas.microsoft.com/office/drawing/2014/main" id="{E4EF6AE6-4C40-0A40-B274-DE0877E598A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13354" y="220934"/>
            <a:ext cx="1028077" cy="396000"/>
          </a:xfrm>
          <a:prstGeom prst="rect">
            <a:avLst/>
          </a:prstGeom>
        </p:spPr>
      </p:pic>
      <p:sp>
        <p:nvSpPr>
          <p:cNvPr id="19" name="Rectangle 5">
            <a:extLst>
              <a:ext uri="{FF2B5EF4-FFF2-40B4-BE49-F238E27FC236}">
                <a16:creationId xmlns:a16="http://schemas.microsoft.com/office/drawing/2014/main" id="{7384FF6E-EEE6-1647-9F33-123BE7F19B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5334" y="727841"/>
            <a:ext cx="4169783" cy="14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pPr algn="l"/>
            <a:r>
              <a:rPr lang="sv-SE" sz="900" b="0"/>
              <a:t>Förvaltningsobjekten Vårdprocess och Läkemedelsprocess</a:t>
            </a:r>
          </a:p>
        </p:txBody>
      </p:sp>
      <p:pic>
        <p:nvPicPr>
          <p:cNvPr id="20" name="Bild 20">
            <a:extLst>
              <a:ext uri="{FF2B5EF4-FFF2-40B4-BE49-F238E27FC236}">
                <a16:creationId xmlns:a16="http://schemas.microsoft.com/office/drawing/2014/main" id="{6A3C40EF-D085-2849-8BEB-6F759C4E100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6423" y="290155"/>
            <a:ext cx="1997319" cy="35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65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bg1"/>
          </a:solidFill>
          <a:latin typeface="+mn-lt"/>
          <a:ea typeface="+mn-ea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8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6377734-D027-417D-9B38-6A99ADA49896}"/>
              </a:ext>
            </a:extLst>
          </p:cNvPr>
          <p:cNvSpPr/>
          <p:nvPr userDrawn="1"/>
        </p:nvSpPr>
        <p:spPr bwMode="auto">
          <a:xfrm>
            <a:off x="0" y="0"/>
            <a:ext cx="12192000" cy="949234"/>
          </a:xfrm>
          <a:prstGeom prst="rect">
            <a:avLst/>
          </a:prstGeom>
          <a:solidFill>
            <a:srgbClr val="E9E3D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Geneva" pitchFamily="1" charset="-128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8851" y="1456594"/>
            <a:ext cx="10267949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1" y="2159000"/>
            <a:ext cx="10267949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34401" y="237635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2021-11-29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4401" y="655027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r>
              <a:rPr lang="sv-SE"/>
              <a:t>Leveransforum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1" y="446332"/>
            <a:ext cx="3359151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/>
            </a:lvl1pPr>
          </a:lstStyle>
          <a:p>
            <a:fld id="{65EAC295-B5BC-4B98-BE11-8B11DB9261CC}" type="slidenum">
              <a:rPr lang="sv-SE"/>
              <a:pPr/>
              <a:t>‹#›</a:t>
            </a:fld>
            <a:endParaRPr lang="sv-SE"/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C70EBA9E-AE82-42A5-8CD1-200207F90F49}"/>
              </a:ext>
            </a:extLst>
          </p:cNvPr>
          <p:cNvGrpSpPr/>
          <p:nvPr userDrawn="1"/>
        </p:nvGrpSpPr>
        <p:grpSpPr>
          <a:xfrm>
            <a:off x="12047537" y="3175"/>
            <a:ext cx="144463" cy="788988"/>
            <a:chOff x="12047537" y="3175"/>
            <a:chExt cx="144463" cy="788988"/>
          </a:xfrm>
        </p:grpSpPr>
        <p:sp>
          <p:nvSpPr>
            <p:cNvPr id="11" name="Rectangle 30">
              <a:extLst>
                <a:ext uri="{FF2B5EF4-FFF2-40B4-BE49-F238E27FC236}">
                  <a16:creationId xmlns:a16="http://schemas.microsoft.com/office/drawing/2014/main" id="{B9ECAAA0-1422-45F4-9A1E-03CF5A1F566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3175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2" name="Rectangle 31">
              <a:extLst>
                <a:ext uri="{FF2B5EF4-FFF2-40B4-BE49-F238E27FC236}">
                  <a16:creationId xmlns:a16="http://schemas.microsoft.com/office/drawing/2014/main" id="{A31D8A10-BC81-4F7F-97EA-5197AEBEE131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22225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3" name="Rectangle 32">
              <a:extLst>
                <a:ext uri="{FF2B5EF4-FFF2-40B4-BE49-F238E27FC236}">
                  <a16:creationId xmlns:a16="http://schemas.microsoft.com/office/drawing/2014/main" id="{6365EC3A-FE76-4F6D-896A-5E594C635E3F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434975"/>
              <a:ext cx="144463" cy="14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  <p:sp>
          <p:nvSpPr>
            <p:cNvPr id="14" name="Rectangle 33">
              <a:extLst>
                <a:ext uri="{FF2B5EF4-FFF2-40B4-BE49-F238E27FC236}">
                  <a16:creationId xmlns:a16="http://schemas.microsoft.com/office/drawing/2014/main" id="{30CB5A33-CE48-453A-A29D-59CA54870638}"/>
                </a:ext>
              </a:extLst>
            </p:cNvPr>
            <p:cNvSpPr>
              <a:spLocks noChangeAspect="1" noChangeArrowheads="1"/>
            </p:cNvSpPr>
            <p:nvPr userDrawn="1"/>
          </p:nvSpPr>
          <p:spPr bwMode="auto">
            <a:xfrm>
              <a:off x="12047537" y="647700"/>
              <a:ext cx="144463" cy="14446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anchor="ctr">
              <a:spAutoFit/>
            </a:bodyPr>
            <a:lstStyle/>
            <a:p>
              <a:endParaRPr lang="sv-SE"/>
            </a:p>
          </p:txBody>
        </p:sp>
      </p:grpSp>
      <p:pic>
        <p:nvPicPr>
          <p:cNvPr id="19" name="Bild 18">
            <a:extLst>
              <a:ext uri="{FF2B5EF4-FFF2-40B4-BE49-F238E27FC236}">
                <a16:creationId xmlns:a16="http://schemas.microsoft.com/office/drawing/2014/main" id="{E4EF6AE6-4C40-0A40-B274-DE0877E598A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813354" y="220934"/>
            <a:ext cx="1028077" cy="396000"/>
          </a:xfrm>
          <a:prstGeom prst="rect">
            <a:avLst/>
          </a:prstGeom>
        </p:spPr>
      </p:pic>
      <p:sp>
        <p:nvSpPr>
          <p:cNvPr id="20" name="Rectangle 5">
            <a:extLst>
              <a:ext uri="{FF2B5EF4-FFF2-40B4-BE49-F238E27FC236}">
                <a16:creationId xmlns:a16="http://schemas.microsoft.com/office/drawing/2014/main" id="{7384FF6E-EEE6-1647-9F33-123BE7F19B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5334" y="727841"/>
            <a:ext cx="4169783" cy="14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sv-SE"/>
            </a:defPPr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latin typeface="Verdana" pitchFamily="34" charset="0"/>
                <a:ea typeface="Geneva" pitchFamily="1" charset="-128"/>
                <a:cs typeface="+mn-cs"/>
              </a:defRPr>
            </a:lvl9pPr>
          </a:lstStyle>
          <a:p>
            <a:pPr algn="l"/>
            <a:r>
              <a:rPr lang="sv-SE" sz="900" b="0"/>
              <a:t>Förvaltningsobjekten Vårdprocess och Läkemedelsprocess</a:t>
            </a:r>
          </a:p>
        </p:txBody>
      </p:sp>
      <p:pic>
        <p:nvPicPr>
          <p:cNvPr id="21" name="Bild 20">
            <a:extLst>
              <a:ext uri="{FF2B5EF4-FFF2-40B4-BE49-F238E27FC236}">
                <a16:creationId xmlns:a16="http://schemas.microsoft.com/office/drawing/2014/main" id="{6A3C40EF-D085-2849-8BEB-6F759C4E100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96423" y="290155"/>
            <a:ext cx="1997319" cy="35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98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342900" indent="-342900" algn="l" rtl="0" eaLnBrk="1" fontAlgn="base" hangingPunct="1">
        <a:lnSpc>
          <a:spcPct val="130000"/>
        </a:lnSpc>
        <a:spcBef>
          <a:spcPts val="500"/>
        </a:spcBef>
        <a:spcAft>
          <a:spcPts val="20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0955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58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struktion%20f&#246;r%20verksamhet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7428B8-1214-46BF-A243-EF72FC907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12129" y="237635"/>
            <a:ext cx="881423" cy="130175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Geneva" pitchFamily="1" charset="-128"/>
                <a:cs typeface="+mn-cs"/>
              </a:rPr>
              <a:t>2023-02-02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11D9CB-92F7-4908-A232-79AF5F0FA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Geneva" pitchFamily="1" charset="-128"/>
              <a:cs typeface="+mn-cs"/>
            </a:endParaRP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81920C-6CEF-447C-8B21-0A1FB15810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1A088CD-CCDE-49E5-84E6-67161CD99BDA}" type="slidenum">
              <a:rPr kumimoji="0" lang="sv-SE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Geneva" pitchFamily="1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Geneva" pitchFamily="1" charset="-128"/>
              <a:cs typeface="+mn-cs"/>
            </a:endParaRPr>
          </a:p>
        </p:txBody>
      </p:sp>
      <p:sp>
        <p:nvSpPr>
          <p:cNvPr id="7" name="Rubrik 1"/>
          <p:cNvSpPr txBox="1">
            <a:spLocks/>
          </p:cNvSpPr>
          <p:nvPr/>
        </p:nvSpPr>
        <p:spPr bwMode="auto">
          <a:xfrm>
            <a:off x="752756" y="3011803"/>
            <a:ext cx="10700084" cy="139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000" b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Verdana" pitchFamily="34" charset="0"/>
                <a:ea typeface="Geneva" pitchFamily="1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kern="0">
                <a:solidFill>
                  <a:prstClr val="black"/>
                </a:solidFill>
                <a:latin typeface="Verdana"/>
                <a:ea typeface="Geneva"/>
              </a:rPr>
              <a:t>Övergång till Underskriftstjänsten för Region Stockholm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4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Genev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sv-SE" altLang="sv-SE" sz="40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Geneva"/>
                <a:cs typeface="+mj-cs"/>
              </a:rPr>
            </a:br>
            <a:endParaRPr kumimoji="0" lang="sv-SE" altLang="sv-SE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Geneva"/>
              <a:cs typeface="+mj-cs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E080948-6BE8-42A9-7BAA-C5AF7468A268}"/>
              </a:ext>
            </a:extLst>
          </p:cNvPr>
          <p:cNvSpPr txBox="1"/>
          <p:nvPr/>
        </p:nvSpPr>
        <p:spPr>
          <a:xfrm>
            <a:off x="8726905" y="5839326"/>
            <a:ext cx="2486527" cy="44917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sv-SE"/>
              <a:t>Peter Öberg</a:t>
            </a:r>
          </a:p>
        </p:txBody>
      </p:sp>
    </p:spTree>
    <p:extLst>
      <p:ext uri="{BB962C8B-B14F-4D97-AF65-F5344CB8AC3E}">
        <p14:creationId xmlns:p14="http://schemas.microsoft.com/office/powerpoint/2010/main" val="262226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600701-486C-BEB7-6251-4E7755542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v-SE" sz="2000"/>
              <a:t>Övergången skedde 13 juni 2022</a:t>
            </a:r>
          </a:p>
          <a:p>
            <a:pPr algn="l"/>
            <a:r>
              <a:rPr lang="sv-SE" sz="2000"/>
              <a:t>65 000 datorer påverkades i olika former</a:t>
            </a:r>
          </a:p>
          <a:p>
            <a:pPr lvl="1"/>
            <a:r>
              <a:rPr lang="sv-SE"/>
              <a:t>Hälften av dessa privata vårdgivare med egen IT support</a:t>
            </a:r>
          </a:p>
          <a:p>
            <a:pPr lvl="1"/>
            <a:r>
              <a:rPr lang="sv-SE"/>
              <a:t>Bytte samtidigt till inbyggd </a:t>
            </a:r>
            <a:r>
              <a:rPr lang="sv-SE" err="1"/>
              <a:t>Chrome</a:t>
            </a:r>
            <a:r>
              <a:rPr lang="sv-SE"/>
              <a:t> Browser i </a:t>
            </a:r>
            <a:r>
              <a:rPr lang="sv-SE" err="1"/>
              <a:t>TakeCare</a:t>
            </a:r>
            <a:endParaRPr lang="sv-SE"/>
          </a:p>
          <a:p>
            <a:pPr algn="l"/>
            <a:r>
              <a:rPr lang="sv-SE" sz="2000"/>
              <a:t>Hur gick det?</a:t>
            </a:r>
          </a:p>
          <a:p>
            <a:pPr lvl="1"/>
            <a:r>
              <a:rPr lang="sv-SE"/>
              <a:t>Fint!</a:t>
            </a:r>
          </a:p>
          <a:p>
            <a:pPr lvl="1"/>
            <a:r>
              <a:rPr lang="sv-SE"/>
              <a:t>Ringa support och efterbörd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E3169D5-7C92-F698-26C0-B6D44975B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2021-11-29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C568D8-D594-5BF8-82C1-930B4A039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Leveransforum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CD17AD-1C28-A2AF-60E6-AD54E9BD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599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919032-8733-BD42-DF74-5A07EA71A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/>
              <a:t>Vägen fram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930AF2-4C54-CD1B-7348-9EA6BDB32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8851" y="2158999"/>
            <a:ext cx="10267949" cy="4461365"/>
          </a:xfrm>
        </p:spPr>
        <p:txBody>
          <a:bodyPr/>
          <a:lstStyle/>
          <a:p>
            <a:r>
              <a:rPr lang="sv-SE" sz="2000"/>
              <a:t>Distribution av </a:t>
            </a:r>
            <a:r>
              <a:rPr lang="sv-SE" sz="2000" err="1"/>
              <a:t>Ineras</a:t>
            </a:r>
            <a:r>
              <a:rPr lang="sv-SE" sz="2000"/>
              <a:t> klient </a:t>
            </a:r>
          </a:p>
          <a:p>
            <a:r>
              <a:rPr lang="sv-SE">
                <a:cs typeface="+mn-cs"/>
              </a:rPr>
              <a:t>Till Test och Produktion</a:t>
            </a:r>
          </a:p>
          <a:p>
            <a:r>
              <a:rPr lang="sv-SE" sz="2000"/>
              <a:t>Genomför tester</a:t>
            </a:r>
          </a:p>
          <a:p>
            <a:pPr lvl="1"/>
            <a:r>
              <a:rPr lang="sv-SE">
                <a:cs typeface="+mn-cs"/>
              </a:rPr>
              <a:t>Klienter (Datorer)</a:t>
            </a:r>
          </a:p>
          <a:p>
            <a:pPr lvl="1"/>
            <a:r>
              <a:rPr lang="sv-SE">
                <a:cs typeface="+mn-cs"/>
              </a:rPr>
              <a:t>Var noga med VPN tex </a:t>
            </a:r>
            <a:r>
              <a:rPr lang="sv-SE" err="1">
                <a:cs typeface="+mn-cs"/>
              </a:rPr>
              <a:t>Citrix</a:t>
            </a:r>
            <a:endParaRPr lang="sv-SE">
              <a:cs typeface="+mn-cs"/>
            </a:endParaRPr>
          </a:p>
          <a:p>
            <a:pPr lvl="1"/>
            <a:r>
              <a:rPr lang="sv-SE">
                <a:cs typeface="+mn-cs"/>
              </a:rPr>
              <a:t>Genomför vad vi kallar regression så att ni ser att närliggande system inte påverkas</a:t>
            </a:r>
          </a:p>
          <a:p>
            <a:r>
              <a:rPr lang="sv-SE" sz="2000"/>
              <a:t>Verksamhetsinformation (</a:t>
            </a:r>
            <a:r>
              <a:rPr lang="sv-SE" sz="2000">
                <a:hlinkClick r:id="rId2"/>
              </a:rPr>
              <a:t>Instruktion för verksamhet</a:t>
            </a:r>
            <a:r>
              <a:rPr lang="sv-SE" sz="2000"/>
              <a:t>)</a:t>
            </a:r>
          </a:p>
          <a:p>
            <a:pPr lvl="1"/>
            <a:r>
              <a:rPr lang="sv-SE">
                <a:cs typeface="+mn-cs"/>
              </a:rPr>
              <a:t>Var tydlig med Signering Pin-1</a:t>
            </a:r>
          </a:p>
          <a:p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4657AC-4C78-4FDD-C835-4D11EF19F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2021-11-29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3D13652-3EE4-D596-00B6-284EB39E1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Leveransforum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0E925BF-26AC-46A5-F720-C155D5AA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BB44-B4B5-45AD-87A9-3B8A569A17F0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85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AF08FC-9BA7-F818-AC9D-29FBE167A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Breddinförande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09D248-B05F-9D09-7F56-BE05C1E7C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Inför överallt samtidigt</a:t>
            </a:r>
          </a:p>
          <a:p>
            <a:r>
              <a:rPr lang="sv-SE"/>
              <a:t>Bemanna upp supportkedjan</a:t>
            </a:r>
          </a:p>
          <a:p>
            <a:r>
              <a:rPr lang="sv-SE"/>
              <a:t>Övervaka loggar så att ni ser att intyg skapas och att volymerna inte går ner</a:t>
            </a:r>
          </a:p>
          <a:p>
            <a:r>
              <a:rPr lang="sv-SE"/>
              <a:t>Var noga med privata aktörer så att de nås av information</a:t>
            </a:r>
          </a:p>
        </p:txBody>
      </p:sp>
    </p:spTree>
    <p:extLst>
      <p:ext uri="{BB962C8B-B14F-4D97-AF65-F5344CB8AC3E}">
        <p14:creationId xmlns:p14="http://schemas.microsoft.com/office/powerpoint/2010/main" val="25320869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formgivning">
  <a:themeElements>
    <a:clrScheme name="SLL">
      <a:dk1>
        <a:srgbClr val="000000"/>
      </a:dk1>
      <a:lt1>
        <a:srgbClr val="FFFFFF"/>
      </a:lt1>
      <a:dk2>
        <a:srgbClr val="406618"/>
      </a:dk2>
      <a:lt2>
        <a:srgbClr val="78BE00"/>
      </a:lt2>
      <a:accent1>
        <a:srgbClr val="002D5A"/>
      </a:accent1>
      <a:accent2>
        <a:srgbClr val="00AEEF"/>
      </a:accent2>
      <a:accent3>
        <a:srgbClr val="9A0932"/>
      </a:accent3>
      <a:accent4>
        <a:srgbClr val="E1056D"/>
      </a:accent4>
      <a:accent5>
        <a:srgbClr val="EB9100"/>
      </a:accent5>
      <a:accent6>
        <a:srgbClr val="FFD400"/>
      </a:accent6>
      <a:hlink>
        <a:srgbClr val="034EA2"/>
      </a:hlink>
      <a:folHlink>
        <a:srgbClr val="034EA2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everansforum" id="{5CF2F7D0-8CB0-48B3-9B3E-EEEA4DAE81AF}" vid="{2D6031C9-6853-464F-AF26-6E8C7A4BE3DC}"/>
    </a:ext>
  </a:extLst>
</a:theme>
</file>

<file path=ppt/theme/theme2.xml><?xml version="1.0" encoding="utf-8"?>
<a:theme xmlns:a="http://schemas.openxmlformats.org/drawingml/2006/main" name="1_Standardformgivning">
  <a:themeElements>
    <a:clrScheme name="SLL">
      <a:dk1>
        <a:srgbClr val="000000"/>
      </a:dk1>
      <a:lt1>
        <a:srgbClr val="FFFFFF"/>
      </a:lt1>
      <a:dk2>
        <a:srgbClr val="406618"/>
      </a:dk2>
      <a:lt2>
        <a:srgbClr val="78BE00"/>
      </a:lt2>
      <a:accent1>
        <a:srgbClr val="002D5A"/>
      </a:accent1>
      <a:accent2>
        <a:srgbClr val="00AEEF"/>
      </a:accent2>
      <a:accent3>
        <a:srgbClr val="9A0932"/>
      </a:accent3>
      <a:accent4>
        <a:srgbClr val="E1056D"/>
      </a:accent4>
      <a:accent5>
        <a:srgbClr val="EB9100"/>
      </a:accent5>
      <a:accent6>
        <a:srgbClr val="FFD400"/>
      </a:accent6>
      <a:hlink>
        <a:srgbClr val="034EA2"/>
      </a:hlink>
      <a:folHlink>
        <a:srgbClr val="034EA2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rtlCol="0">
        <a:noAutofit/>
      </a:bodyPr>
      <a:lstStyle>
        <a:defPPr algn="l">
          <a:defRPr smtClean="0"/>
        </a:defPPr>
      </a:lstStyle>
    </a:tx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Leveransforum" id="{5CF2F7D0-8CB0-48B3-9B3E-EEEA4DAE81AF}" vid="{7062529C-779E-4EFE-B1CC-52046731FA1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C20BB9FBF2A742987DA4E24B5129E0" ma:contentTypeVersion="12" ma:contentTypeDescription="Skapa ett nytt dokument." ma:contentTypeScope="" ma:versionID="c7ef9ecbb0dbd2679d0d5003ec6884c4">
  <xsd:schema xmlns:xsd="http://www.w3.org/2001/XMLSchema" xmlns:xs="http://www.w3.org/2001/XMLSchema" xmlns:p="http://schemas.microsoft.com/office/2006/metadata/properties" xmlns:ns2="bf6a8313-68d9-4a51-beb8-7c114fb62aa4" xmlns:ns3="28c3ee25-ee0a-4341-8735-9ef6ce126f58" targetNamespace="http://schemas.microsoft.com/office/2006/metadata/properties" ma:root="true" ma:fieldsID="140216b1217a143ebdbc1083555bac04" ns2:_="" ns3:_="">
    <xsd:import namespace="bf6a8313-68d9-4a51-beb8-7c114fb62aa4"/>
    <xsd:import namespace="28c3ee25-ee0a-4341-8735-9ef6ce126f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a8313-68d9-4a51-beb8-7c114fb62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d24b8daa-ea0d-4019-ac30-410f7b645d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3ee25-ee0a-4341-8735-9ef6ce126f5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37e94ba5-3420-4ea1-970d-f709b06e3d1f}" ma:internalName="TaxCatchAll" ma:showField="CatchAllData" ma:web="28c3ee25-ee0a-4341-8735-9ef6ce126f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6a8313-68d9-4a51-beb8-7c114fb62aa4">
      <Terms xmlns="http://schemas.microsoft.com/office/infopath/2007/PartnerControls"/>
    </lcf76f155ced4ddcb4097134ff3c332f>
    <TaxCatchAll xmlns="28c3ee25-ee0a-4341-8735-9ef6ce126f5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79A636-E6B6-47C3-A182-230D3E3639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6a8313-68d9-4a51-beb8-7c114fb62aa4"/>
    <ds:schemaRef ds:uri="28c3ee25-ee0a-4341-8735-9ef6ce126f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28649B-28CB-49CD-956A-F4B813C25182}">
  <ds:schemaRefs>
    <ds:schemaRef ds:uri="http://schemas.microsoft.com/office/2006/metadata/properties"/>
    <ds:schemaRef ds:uri="http://schemas.microsoft.com/office/infopath/2007/PartnerControls"/>
    <ds:schemaRef ds:uri="bf6a8313-68d9-4a51-beb8-7c114fb62aa4"/>
    <ds:schemaRef ds:uri="28c3ee25-ee0a-4341-8735-9ef6ce126f58"/>
  </ds:schemaRefs>
</ds:datastoreItem>
</file>

<file path=customXml/itemProps3.xml><?xml version="1.0" encoding="utf-8"?>
<ds:datastoreItem xmlns:ds="http://schemas.openxmlformats.org/officeDocument/2006/customXml" ds:itemID="{DEE227C6-0FCC-41C4-BA22-5D7E3E5DB4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Leveransforum</Template>
  <TotalTime>0</TotalTime>
  <Words>136</Words>
  <Application>Microsoft Office PowerPoint</Application>
  <PresentationFormat>Bredbild</PresentationFormat>
  <Paragraphs>33</Paragraphs>
  <Slides>4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Verdana</vt:lpstr>
      <vt:lpstr>Wingdings</vt:lpstr>
      <vt:lpstr>Standardformgivning</vt:lpstr>
      <vt:lpstr>1_Standardformgivning</vt:lpstr>
      <vt:lpstr>PowerPoint-presentation</vt:lpstr>
      <vt:lpstr>PowerPoint-presentation</vt:lpstr>
      <vt:lpstr>Vägen fram</vt:lpstr>
      <vt:lpstr>Breddinförande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Motamedi Nejla</dc:creator>
  <cp:lastModifiedBy>Rajkowska Anna</cp:lastModifiedBy>
  <cp:revision>1</cp:revision>
  <dcterms:created xsi:type="dcterms:W3CDTF">2023-02-02T07:57:03Z</dcterms:created>
  <dcterms:modified xsi:type="dcterms:W3CDTF">2023-02-08T16:03:01Z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0x01010030C20BB9FBF2A742987DA4E24B5129E0</vt:lpwstr>
  </property>
</Properties>
</file>