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style1.xml" ContentType="application/vnd.ms-office.chartstyle+xml"/>
  <Override PartName="/ppt/charts/colors1.xml" ContentType="application/vnd.ms-office.chartcolorstyle+xml"/>
  <Override PartName="/ppt/charts/chart24.xml" ContentType="application/vnd.openxmlformats-officedocument.drawingml.chart+xml"/>
  <Override PartName="/ppt/charts/style2.xml" ContentType="application/vnd.ms-office.chartstyle+xml"/>
  <Override PartName="/ppt/charts/colors2.xml" ContentType="application/vnd.ms-office.chartcolorstyle+xml"/>
  <Override PartName="/ppt/charts/chart25.xml" ContentType="application/vnd.openxmlformats-officedocument.drawingml.chart+xml"/>
  <Override PartName="/ppt/charts/style3.xml" ContentType="application/vnd.ms-office.chartstyle+xml"/>
  <Override PartName="/ppt/charts/colors3.xml" ContentType="application/vnd.ms-office.chartcolorstyle+xml"/>
  <Override PartName="/ppt/charts/chart26.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69" r:id="rId2"/>
    <p:sldId id="319" r:id="rId3"/>
    <p:sldId id="320" r:id="rId4"/>
    <p:sldId id="318" r:id="rId5"/>
    <p:sldId id="332" r:id="rId6"/>
    <p:sldId id="341" r:id="rId7"/>
    <p:sldId id="372" r:id="rId8"/>
    <p:sldId id="371" r:id="rId9"/>
    <p:sldId id="312" r:id="rId10"/>
    <p:sldId id="343" r:id="rId11"/>
    <p:sldId id="344" r:id="rId12"/>
    <p:sldId id="345" r:id="rId13"/>
    <p:sldId id="346" r:id="rId14"/>
    <p:sldId id="347" r:id="rId15"/>
    <p:sldId id="348" r:id="rId16"/>
    <p:sldId id="349" r:id="rId17"/>
    <p:sldId id="350" r:id="rId18"/>
    <p:sldId id="363" r:id="rId19"/>
    <p:sldId id="351" r:id="rId20"/>
    <p:sldId id="352" r:id="rId21"/>
    <p:sldId id="353" r:id="rId22"/>
    <p:sldId id="354" r:id="rId23"/>
    <p:sldId id="355" r:id="rId24"/>
    <p:sldId id="356" r:id="rId25"/>
    <p:sldId id="357" r:id="rId26"/>
    <p:sldId id="358" r:id="rId27"/>
    <p:sldId id="359" r:id="rId28"/>
    <p:sldId id="360" r:id="rId29"/>
    <p:sldId id="365" r:id="rId30"/>
    <p:sldId id="361" r:id="rId31"/>
    <p:sldId id="362" r:id="rId32"/>
    <p:sldId id="364" r:id="rId33"/>
    <p:sldId id="370" r:id="rId34"/>
    <p:sldId id="378" r:id="rId35"/>
    <p:sldId id="379" r:id="rId36"/>
    <p:sldId id="380" r:id="rId37"/>
    <p:sldId id="367" r:id="rId38"/>
    <p:sldId id="374" r:id="rId39"/>
    <p:sldId id="368" r:id="rId40"/>
    <p:sldId id="376" r:id="rId41"/>
    <p:sldId id="381" r:id="rId42"/>
    <p:sldId id="339" r:id="rId43"/>
    <p:sldId id="366" r:id="rId44"/>
    <p:sldId id="377" r:id="rId45"/>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54" autoAdjust="0"/>
    <p:restoredTop sz="94861" autoAdjust="0"/>
  </p:normalViewPr>
  <p:slideViewPr>
    <p:cSldViewPr>
      <p:cViewPr varScale="1">
        <p:scale>
          <a:sx n="107" d="100"/>
          <a:sy n="107" d="100"/>
        </p:scale>
        <p:origin x="176" y="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kalkylblad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kalkylblad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kalkylblad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kalkylblad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kalkylblad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kalkylblad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kalkylblad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kalkylblad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kalkylblad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kalkylblad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kalkylblad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kalkylblad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kalkylblad22.xlsx"/></Relationships>
</file>

<file path=ppt/charts/_rels/chart23.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andersferrari/Dropbox2/Dropbox/jobb/SLL%20Etablering%20SIVO/NPO&#776;/NKI%20ma&#776;tning/170109%20svar/NPO&#776;%20-%20O&#776;ppna%20svar%208%20jan.xlsx" TargetMode="External"/></Relationships>
</file>

<file path=ppt/charts/_rels/chart24.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andersferrari/Dropbox2/Dropbox/jobb/SLL%20Etablering%20SIVO/NPO&#776;/NKI%20ma&#776;tning/170109%20svar/NPO&#776;%20-%20O&#776;ppna%20svar%208%20jan.xlsx" TargetMode="External"/></Relationships>
</file>

<file path=ppt/charts/_rels/chart25.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localhost/Users/andersferrari/Dropbox2/Dropbox/jobb/SLL%20Etablering%20SIVO/NPO&#776;/NKI%20ma&#776;tning/170109%20svar/NPO&#776;%20-%20O&#776;ppna%20svar%208%20jan.xlsx" TargetMode="External"/></Relationships>
</file>

<file path=ppt/charts/_rels/chart26.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localhost/Users/andersferrari/Dropbox2/Dropbox/jobb/SLL%20Etablering%20SIVO/NPO&#776;/NKI%20ma&#776;tning/170109%20svar/NPO&#776;%20-%20O&#776;ppna%20svar%208%20jan.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kalkylblad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kalkylblad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kalkylblad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kalkylblad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kalkylblad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sv-SE" sz="1800" dirty="0" smtClean="0">
                <a:effectLst/>
              </a:rPr>
              <a:t>Nationell Patientöversikt underlättar mitt arbete.</a:t>
            </a:r>
            <a:endParaRPr lang="sv-SE" dirty="0" smtClean="0">
              <a:effectLst/>
            </a:endParaRPr>
          </a:p>
        </c:rich>
      </c:tx>
      <c:layout/>
      <c:overlay val="0"/>
    </c:title>
    <c:autoTitleDeleted val="0"/>
    <c:plotArea>
      <c:layout>
        <c:manualLayout>
          <c:layoutTarget val="inner"/>
          <c:xMode val="edge"/>
          <c:yMode val="edge"/>
          <c:x val="0.0907165761262564"/>
          <c:y val="0.212382874015748"/>
          <c:w val="0.889553033932316"/>
          <c:h val="0.691919537401575"/>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81.0</c:v>
                </c:pt>
                <c:pt idx="1">
                  <c:v>79.0</c:v>
                </c:pt>
                <c:pt idx="2">
                  <c:v>80.0</c:v>
                </c:pt>
                <c:pt idx="3">
                  <c:v>63.0</c:v>
                </c:pt>
                <c:pt idx="4">
                  <c:v>86.0</c:v>
                </c:pt>
                <c:pt idx="5">
                  <c:v>77.0</c:v>
                </c:pt>
              </c:numCache>
            </c:numRef>
          </c:val>
        </c:ser>
        <c:dLbls>
          <c:showLegendKey val="0"/>
          <c:showVal val="0"/>
          <c:showCatName val="0"/>
          <c:showSerName val="0"/>
          <c:showPercent val="0"/>
          <c:showBubbleSize val="0"/>
        </c:dLbls>
        <c:gapWidth val="150"/>
        <c:axId val="412425232"/>
        <c:axId val="412428560"/>
      </c:barChart>
      <c:catAx>
        <c:axId val="412425232"/>
        <c:scaling>
          <c:orientation val="minMax"/>
        </c:scaling>
        <c:delete val="0"/>
        <c:axPos val="b"/>
        <c:numFmt formatCode="General" sourceLinked="0"/>
        <c:majorTickMark val="out"/>
        <c:minorTickMark val="none"/>
        <c:tickLblPos val="nextTo"/>
        <c:txPr>
          <a:bodyPr/>
          <a:lstStyle/>
          <a:p>
            <a:pPr>
              <a:defRPr sz="1300"/>
            </a:pPr>
            <a:endParaRPr lang="sv-SE"/>
          </a:p>
        </c:txPr>
        <c:crossAx val="412428560"/>
        <c:crosses val="autoZero"/>
        <c:auto val="1"/>
        <c:lblAlgn val="ctr"/>
        <c:lblOffset val="100"/>
        <c:noMultiLvlLbl val="0"/>
      </c:catAx>
      <c:valAx>
        <c:axId val="412428560"/>
        <c:scaling>
          <c:orientation val="minMax"/>
        </c:scaling>
        <c:delete val="0"/>
        <c:axPos val="l"/>
        <c:majorGridlines/>
        <c:numFmt formatCode="General" sourceLinked="1"/>
        <c:majorTickMark val="out"/>
        <c:minorTickMark val="none"/>
        <c:tickLblPos val="nextTo"/>
        <c:crossAx val="41242523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Aktiviteter i dagliga livet (ADL)</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59.0</c:v>
                </c:pt>
                <c:pt idx="1">
                  <c:v>92.0</c:v>
                </c:pt>
                <c:pt idx="2">
                  <c:v>81.0</c:v>
                </c:pt>
                <c:pt idx="3">
                  <c:v>33.0</c:v>
                </c:pt>
                <c:pt idx="4">
                  <c:v>56.0</c:v>
                </c:pt>
                <c:pt idx="5">
                  <c:v>61.0</c:v>
                </c:pt>
              </c:numCache>
            </c:numRef>
          </c:val>
        </c:ser>
        <c:dLbls>
          <c:showLegendKey val="0"/>
          <c:showVal val="0"/>
          <c:showCatName val="0"/>
          <c:showSerName val="0"/>
          <c:showPercent val="0"/>
          <c:showBubbleSize val="0"/>
        </c:dLbls>
        <c:gapWidth val="150"/>
        <c:axId val="467533104"/>
        <c:axId val="389954304"/>
      </c:barChart>
      <c:catAx>
        <c:axId val="467533104"/>
        <c:scaling>
          <c:orientation val="minMax"/>
        </c:scaling>
        <c:delete val="0"/>
        <c:axPos val="b"/>
        <c:numFmt formatCode="General" sourceLinked="0"/>
        <c:majorTickMark val="out"/>
        <c:minorTickMark val="none"/>
        <c:tickLblPos val="nextTo"/>
        <c:txPr>
          <a:bodyPr/>
          <a:lstStyle/>
          <a:p>
            <a:pPr>
              <a:defRPr sz="1300"/>
            </a:pPr>
            <a:endParaRPr lang="sv-SE"/>
          </a:p>
        </c:txPr>
        <c:crossAx val="389954304"/>
        <c:crosses val="autoZero"/>
        <c:auto val="1"/>
        <c:lblAlgn val="ctr"/>
        <c:lblOffset val="100"/>
        <c:noMultiLvlLbl val="0"/>
      </c:catAx>
      <c:valAx>
        <c:axId val="389954304"/>
        <c:scaling>
          <c:orientation val="minMax"/>
          <c:max val="100.0"/>
        </c:scaling>
        <c:delete val="0"/>
        <c:axPos val="l"/>
        <c:majorGridlines/>
        <c:numFmt formatCode="General" sourceLinked="1"/>
        <c:majorTickMark val="out"/>
        <c:minorTickMark val="none"/>
        <c:tickLblPos val="nextTo"/>
        <c:crossAx val="46753310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Bilddiagnostik, remissvar</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72.0</c:v>
                </c:pt>
                <c:pt idx="1">
                  <c:v>55.0</c:v>
                </c:pt>
                <c:pt idx="2">
                  <c:v>84.0</c:v>
                </c:pt>
                <c:pt idx="3">
                  <c:v>77.0</c:v>
                </c:pt>
                <c:pt idx="4">
                  <c:v>72.0</c:v>
                </c:pt>
                <c:pt idx="5">
                  <c:v>74.0</c:v>
                </c:pt>
              </c:numCache>
            </c:numRef>
          </c:val>
        </c:ser>
        <c:dLbls>
          <c:showLegendKey val="0"/>
          <c:showVal val="0"/>
          <c:showCatName val="0"/>
          <c:showSerName val="0"/>
          <c:showPercent val="0"/>
          <c:showBubbleSize val="0"/>
        </c:dLbls>
        <c:gapWidth val="150"/>
        <c:axId val="390001376"/>
        <c:axId val="467155488"/>
      </c:barChart>
      <c:catAx>
        <c:axId val="390001376"/>
        <c:scaling>
          <c:orientation val="minMax"/>
        </c:scaling>
        <c:delete val="0"/>
        <c:axPos val="b"/>
        <c:numFmt formatCode="General" sourceLinked="0"/>
        <c:majorTickMark val="out"/>
        <c:minorTickMark val="none"/>
        <c:tickLblPos val="nextTo"/>
        <c:txPr>
          <a:bodyPr/>
          <a:lstStyle/>
          <a:p>
            <a:pPr>
              <a:defRPr sz="1300"/>
            </a:pPr>
            <a:endParaRPr lang="sv-SE"/>
          </a:p>
        </c:txPr>
        <c:crossAx val="467155488"/>
        <c:crosses val="autoZero"/>
        <c:auto val="1"/>
        <c:lblAlgn val="ctr"/>
        <c:lblOffset val="100"/>
        <c:noMultiLvlLbl val="0"/>
      </c:catAx>
      <c:valAx>
        <c:axId val="467155488"/>
        <c:scaling>
          <c:orientation val="minMax"/>
          <c:max val="100.0"/>
        </c:scaling>
        <c:delete val="0"/>
        <c:axPos val="l"/>
        <c:majorGridlines/>
        <c:numFmt formatCode="General" sourceLinked="1"/>
        <c:majorTickMark val="out"/>
        <c:minorTickMark val="none"/>
        <c:tickLblPos val="nextTo"/>
        <c:crossAx val="390001376"/>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Diagnoser</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86.0</c:v>
                </c:pt>
                <c:pt idx="1">
                  <c:v>86.0</c:v>
                </c:pt>
                <c:pt idx="2">
                  <c:v>83.0</c:v>
                </c:pt>
                <c:pt idx="3">
                  <c:v>78.0</c:v>
                </c:pt>
                <c:pt idx="4">
                  <c:v>89.0</c:v>
                </c:pt>
                <c:pt idx="5">
                  <c:v>81.0</c:v>
                </c:pt>
              </c:numCache>
            </c:numRef>
          </c:val>
        </c:ser>
        <c:dLbls>
          <c:showLegendKey val="0"/>
          <c:showVal val="0"/>
          <c:showCatName val="0"/>
          <c:showSerName val="0"/>
          <c:showPercent val="0"/>
          <c:showBubbleSize val="0"/>
        </c:dLbls>
        <c:gapWidth val="150"/>
        <c:axId val="487290576"/>
        <c:axId val="487278832"/>
      </c:barChart>
      <c:catAx>
        <c:axId val="487290576"/>
        <c:scaling>
          <c:orientation val="minMax"/>
        </c:scaling>
        <c:delete val="0"/>
        <c:axPos val="b"/>
        <c:numFmt formatCode="General" sourceLinked="0"/>
        <c:majorTickMark val="out"/>
        <c:minorTickMark val="none"/>
        <c:tickLblPos val="nextTo"/>
        <c:txPr>
          <a:bodyPr/>
          <a:lstStyle/>
          <a:p>
            <a:pPr>
              <a:defRPr sz="1300"/>
            </a:pPr>
            <a:endParaRPr lang="sv-SE"/>
          </a:p>
        </c:txPr>
        <c:crossAx val="487278832"/>
        <c:crosses val="autoZero"/>
        <c:auto val="1"/>
        <c:lblAlgn val="ctr"/>
        <c:lblOffset val="100"/>
        <c:noMultiLvlLbl val="0"/>
      </c:catAx>
      <c:valAx>
        <c:axId val="487278832"/>
        <c:scaling>
          <c:orientation val="minMax"/>
          <c:max val="100.0"/>
        </c:scaling>
        <c:delete val="0"/>
        <c:axPos val="l"/>
        <c:majorGridlines/>
        <c:numFmt formatCode="General" sourceLinked="1"/>
        <c:majorTickMark val="out"/>
        <c:minorTickMark val="none"/>
        <c:tickLblPos val="nextTo"/>
        <c:crossAx val="487290576"/>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Funktionstillstånd</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73.0</c:v>
                </c:pt>
                <c:pt idx="1">
                  <c:v>91.0</c:v>
                </c:pt>
                <c:pt idx="2">
                  <c:v>93.0</c:v>
                </c:pt>
                <c:pt idx="3">
                  <c:v>49.0</c:v>
                </c:pt>
                <c:pt idx="4">
                  <c:v>73.0</c:v>
                </c:pt>
                <c:pt idx="5">
                  <c:v>70.0</c:v>
                </c:pt>
              </c:numCache>
            </c:numRef>
          </c:val>
        </c:ser>
        <c:dLbls>
          <c:showLegendKey val="0"/>
          <c:showVal val="0"/>
          <c:showCatName val="0"/>
          <c:showSerName val="0"/>
          <c:showPercent val="0"/>
          <c:showBubbleSize val="0"/>
        </c:dLbls>
        <c:gapWidth val="150"/>
        <c:axId val="389362240"/>
        <c:axId val="441753040"/>
      </c:barChart>
      <c:catAx>
        <c:axId val="389362240"/>
        <c:scaling>
          <c:orientation val="minMax"/>
        </c:scaling>
        <c:delete val="0"/>
        <c:axPos val="b"/>
        <c:numFmt formatCode="General" sourceLinked="0"/>
        <c:majorTickMark val="out"/>
        <c:minorTickMark val="none"/>
        <c:tickLblPos val="nextTo"/>
        <c:txPr>
          <a:bodyPr/>
          <a:lstStyle/>
          <a:p>
            <a:pPr>
              <a:defRPr sz="1300"/>
            </a:pPr>
            <a:endParaRPr lang="sv-SE"/>
          </a:p>
        </c:txPr>
        <c:crossAx val="441753040"/>
        <c:crosses val="autoZero"/>
        <c:auto val="1"/>
        <c:lblAlgn val="ctr"/>
        <c:lblOffset val="100"/>
        <c:noMultiLvlLbl val="0"/>
      </c:catAx>
      <c:valAx>
        <c:axId val="441753040"/>
        <c:scaling>
          <c:orientation val="minMax"/>
          <c:max val="100.0"/>
        </c:scaling>
        <c:delete val="0"/>
        <c:axPos val="l"/>
        <c:majorGridlines/>
        <c:numFmt formatCode="General" sourceLinked="1"/>
        <c:majorTickMark val="out"/>
        <c:minorTickMark val="none"/>
        <c:tickLblPos val="nextTo"/>
        <c:crossAx val="389362240"/>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Klinisk kemi, remissvar</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74.0</c:v>
                </c:pt>
                <c:pt idx="1">
                  <c:v>36.0</c:v>
                </c:pt>
                <c:pt idx="2">
                  <c:v>33.0</c:v>
                </c:pt>
                <c:pt idx="3">
                  <c:v>70.0</c:v>
                </c:pt>
                <c:pt idx="4">
                  <c:v>85.0</c:v>
                </c:pt>
                <c:pt idx="5">
                  <c:v>79.0</c:v>
                </c:pt>
              </c:numCache>
            </c:numRef>
          </c:val>
        </c:ser>
        <c:dLbls>
          <c:showLegendKey val="0"/>
          <c:showVal val="0"/>
          <c:showCatName val="0"/>
          <c:showSerName val="0"/>
          <c:showPercent val="0"/>
          <c:showBubbleSize val="0"/>
        </c:dLbls>
        <c:gapWidth val="150"/>
        <c:axId val="441659136"/>
        <c:axId val="487894480"/>
      </c:barChart>
      <c:catAx>
        <c:axId val="441659136"/>
        <c:scaling>
          <c:orientation val="minMax"/>
        </c:scaling>
        <c:delete val="0"/>
        <c:axPos val="b"/>
        <c:numFmt formatCode="General" sourceLinked="0"/>
        <c:majorTickMark val="out"/>
        <c:minorTickMark val="none"/>
        <c:tickLblPos val="nextTo"/>
        <c:txPr>
          <a:bodyPr/>
          <a:lstStyle/>
          <a:p>
            <a:pPr>
              <a:defRPr sz="1300"/>
            </a:pPr>
            <a:endParaRPr lang="sv-SE"/>
          </a:p>
        </c:txPr>
        <c:crossAx val="487894480"/>
        <c:crosses val="autoZero"/>
        <c:auto val="1"/>
        <c:lblAlgn val="ctr"/>
        <c:lblOffset val="100"/>
        <c:noMultiLvlLbl val="0"/>
      </c:catAx>
      <c:valAx>
        <c:axId val="487894480"/>
        <c:scaling>
          <c:orientation val="minMax"/>
          <c:max val="100.0"/>
        </c:scaling>
        <c:delete val="0"/>
        <c:axPos val="l"/>
        <c:majorGridlines/>
        <c:numFmt formatCode="General" sourceLinked="1"/>
        <c:majorTickMark val="out"/>
        <c:minorTickMark val="none"/>
        <c:tickLblPos val="nextTo"/>
        <c:crossAx val="441659136"/>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Läkemedel, ordinerade och förskrivna i journal</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77.0</c:v>
                </c:pt>
                <c:pt idx="1">
                  <c:v>37.0</c:v>
                </c:pt>
                <c:pt idx="2">
                  <c:v>41.0</c:v>
                </c:pt>
                <c:pt idx="3">
                  <c:v>85.0</c:v>
                </c:pt>
                <c:pt idx="4">
                  <c:v>86.0</c:v>
                </c:pt>
                <c:pt idx="5">
                  <c:v>79.0</c:v>
                </c:pt>
              </c:numCache>
            </c:numRef>
          </c:val>
        </c:ser>
        <c:dLbls>
          <c:showLegendKey val="0"/>
          <c:showVal val="0"/>
          <c:showCatName val="0"/>
          <c:showSerName val="0"/>
          <c:showPercent val="0"/>
          <c:showBubbleSize val="0"/>
        </c:dLbls>
        <c:gapWidth val="150"/>
        <c:axId val="440853024"/>
        <c:axId val="441060304"/>
      </c:barChart>
      <c:catAx>
        <c:axId val="440853024"/>
        <c:scaling>
          <c:orientation val="minMax"/>
        </c:scaling>
        <c:delete val="0"/>
        <c:axPos val="b"/>
        <c:numFmt formatCode="General" sourceLinked="0"/>
        <c:majorTickMark val="out"/>
        <c:minorTickMark val="none"/>
        <c:tickLblPos val="nextTo"/>
        <c:txPr>
          <a:bodyPr/>
          <a:lstStyle/>
          <a:p>
            <a:pPr>
              <a:defRPr sz="1300"/>
            </a:pPr>
            <a:endParaRPr lang="sv-SE"/>
          </a:p>
        </c:txPr>
        <c:crossAx val="441060304"/>
        <c:crosses val="autoZero"/>
        <c:auto val="1"/>
        <c:lblAlgn val="ctr"/>
        <c:lblOffset val="100"/>
        <c:noMultiLvlLbl val="0"/>
      </c:catAx>
      <c:valAx>
        <c:axId val="441060304"/>
        <c:scaling>
          <c:orientation val="minMax"/>
          <c:max val="100.0"/>
        </c:scaling>
        <c:delete val="0"/>
        <c:axPos val="l"/>
        <c:majorGridlines/>
        <c:numFmt formatCode="General" sourceLinked="1"/>
        <c:majorTickMark val="out"/>
        <c:minorTickMark val="none"/>
        <c:tickLblPos val="nextTo"/>
        <c:crossAx val="44085302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Läkemedel, uthämtade (Information från eHälsomyndighetens läkemedelsförteckning)</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60.0</c:v>
                </c:pt>
                <c:pt idx="1">
                  <c:v>22.0</c:v>
                </c:pt>
                <c:pt idx="2">
                  <c:v>24.0</c:v>
                </c:pt>
                <c:pt idx="3">
                  <c:v>76.0</c:v>
                </c:pt>
                <c:pt idx="4">
                  <c:v>67.0</c:v>
                </c:pt>
                <c:pt idx="5">
                  <c:v>59.0</c:v>
                </c:pt>
              </c:numCache>
            </c:numRef>
          </c:val>
        </c:ser>
        <c:dLbls>
          <c:showLegendKey val="0"/>
          <c:showVal val="0"/>
          <c:showCatName val="0"/>
          <c:showSerName val="0"/>
          <c:showPercent val="0"/>
          <c:showBubbleSize val="0"/>
        </c:dLbls>
        <c:gapWidth val="150"/>
        <c:axId val="356925648"/>
        <c:axId val="462368944"/>
      </c:barChart>
      <c:catAx>
        <c:axId val="356925648"/>
        <c:scaling>
          <c:orientation val="minMax"/>
        </c:scaling>
        <c:delete val="0"/>
        <c:axPos val="b"/>
        <c:numFmt formatCode="General" sourceLinked="0"/>
        <c:majorTickMark val="out"/>
        <c:minorTickMark val="none"/>
        <c:tickLblPos val="nextTo"/>
        <c:txPr>
          <a:bodyPr/>
          <a:lstStyle/>
          <a:p>
            <a:pPr>
              <a:defRPr sz="1300"/>
            </a:pPr>
            <a:endParaRPr lang="sv-SE"/>
          </a:p>
        </c:txPr>
        <c:crossAx val="462368944"/>
        <c:crosses val="autoZero"/>
        <c:auto val="1"/>
        <c:lblAlgn val="ctr"/>
        <c:lblOffset val="100"/>
        <c:noMultiLvlLbl val="0"/>
      </c:catAx>
      <c:valAx>
        <c:axId val="462368944"/>
        <c:scaling>
          <c:orientation val="minMax"/>
          <c:max val="100.0"/>
        </c:scaling>
        <c:delete val="0"/>
        <c:axPos val="l"/>
        <c:majorGridlines/>
        <c:numFmt formatCode="General" sourceLinked="1"/>
        <c:majorTickMark val="out"/>
        <c:minorTickMark val="none"/>
        <c:tickLblPos val="nextTo"/>
        <c:crossAx val="356925648"/>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Uppmärksamhetsinformation</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78.0</c:v>
                </c:pt>
                <c:pt idx="1">
                  <c:v>76.0</c:v>
                </c:pt>
                <c:pt idx="2">
                  <c:v>69.0</c:v>
                </c:pt>
                <c:pt idx="3">
                  <c:v>69.0</c:v>
                </c:pt>
                <c:pt idx="4">
                  <c:v>82.0</c:v>
                </c:pt>
                <c:pt idx="5">
                  <c:v>76.0</c:v>
                </c:pt>
              </c:numCache>
            </c:numRef>
          </c:val>
        </c:ser>
        <c:dLbls>
          <c:showLegendKey val="0"/>
          <c:showVal val="0"/>
          <c:showCatName val="0"/>
          <c:showSerName val="0"/>
          <c:showPercent val="0"/>
          <c:showBubbleSize val="0"/>
        </c:dLbls>
        <c:gapWidth val="150"/>
        <c:axId val="487818368"/>
        <c:axId val="486935504"/>
      </c:barChart>
      <c:catAx>
        <c:axId val="487818368"/>
        <c:scaling>
          <c:orientation val="minMax"/>
        </c:scaling>
        <c:delete val="0"/>
        <c:axPos val="b"/>
        <c:numFmt formatCode="General" sourceLinked="0"/>
        <c:majorTickMark val="out"/>
        <c:minorTickMark val="none"/>
        <c:tickLblPos val="nextTo"/>
        <c:txPr>
          <a:bodyPr/>
          <a:lstStyle/>
          <a:p>
            <a:pPr>
              <a:defRPr sz="1300"/>
            </a:pPr>
            <a:endParaRPr lang="sv-SE"/>
          </a:p>
        </c:txPr>
        <c:crossAx val="486935504"/>
        <c:crosses val="autoZero"/>
        <c:auto val="1"/>
        <c:lblAlgn val="ctr"/>
        <c:lblOffset val="100"/>
        <c:noMultiLvlLbl val="0"/>
      </c:catAx>
      <c:valAx>
        <c:axId val="486935504"/>
        <c:scaling>
          <c:orientation val="minMax"/>
          <c:max val="100.0"/>
        </c:scaling>
        <c:delete val="0"/>
        <c:axPos val="l"/>
        <c:majorGridlines/>
        <c:numFmt formatCode="General" sourceLinked="1"/>
        <c:majorTickMark val="out"/>
        <c:minorTickMark val="none"/>
        <c:tickLblPos val="nextTo"/>
        <c:crossAx val="487818368"/>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Vaccinationer </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51.0</c:v>
                </c:pt>
                <c:pt idx="1">
                  <c:v>18.0</c:v>
                </c:pt>
                <c:pt idx="2">
                  <c:v>16.0</c:v>
                </c:pt>
                <c:pt idx="3">
                  <c:v>35.0</c:v>
                </c:pt>
                <c:pt idx="4">
                  <c:v>63.0</c:v>
                </c:pt>
                <c:pt idx="5">
                  <c:v>54.0</c:v>
                </c:pt>
              </c:numCache>
            </c:numRef>
          </c:val>
        </c:ser>
        <c:dLbls>
          <c:showLegendKey val="0"/>
          <c:showVal val="0"/>
          <c:showCatName val="0"/>
          <c:showSerName val="0"/>
          <c:showPercent val="0"/>
          <c:showBubbleSize val="0"/>
        </c:dLbls>
        <c:gapWidth val="150"/>
        <c:axId val="375178032"/>
        <c:axId val="374801360"/>
      </c:barChart>
      <c:catAx>
        <c:axId val="375178032"/>
        <c:scaling>
          <c:orientation val="minMax"/>
        </c:scaling>
        <c:delete val="0"/>
        <c:axPos val="b"/>
        <c:numFmt formatCode="General" sourceLinked="0"/>
        <c:majorTickMark val="out"/>
        <c:minorTickMark val="none"/>
        <c:tickLblPos val="nextTo"/>
        <c:txPr>
          <a:bodyPr/>
          <a:lstStyle/>
          <a:p>
            <a:pPr>
              <a:defRPr sz="1300"/>
            </a:pPr>
            <a:endParaRPr lang="sv-SE"/>
          </a:p>
        </c:txPr>
        <c:crossAx val="374801360"/>
        <c:crosses val="autoZero"/>
        <c:auto val="1"/>
        <c:lblAlgn val="ctr"/>
        <c:lblOffset val="100"/>
        <c:noMultiLvlLbl val="0"/>
      </c:catAx>
      <c:valAx>
        <c:axId val="374801360"/>
        <c:scaling>
          <c:orientation val="minMax"/>
          <c:max val="100.0"/>
        </c:scaling>
        <c:delete val="0"/>
        <c:axPos val="l"/>
        <c:majorGridlines/>
        <c:numFmt formatCode="General" sourceLinked="1"/>
        <c:majorTickMark val="out"/>
        <c:minorTickMark val="none"/>
        <c:tickLblPos val="nextTo"/>
        <c:crossAx val="375178032"/>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Vård och omsorgsdokumentation</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77.0</c:v>
                </c:pt>
                <c:pt idx="1">
                  <c:v>80.0</c:v>
                </c:pt>
                <c:pt idx="2">
                  <c:v>75.0</c:v>
                </c:pt>
                <c:pt idx="3">
                  <c:v>44.0</c:v>
                </c:pt>
                <c:pt idx="4">
                  <c:v>84.0</c:v>
                </c:pt>
                <c:pt idx="5">
                  <c:v>81.0</c:v>
                </c:pt>
              </c:numCache>
            </c:numRef>
          </c:val>
        </c:ser>
        <c:dLbls>
          <c:showLegendKey val="0"/>
          <c:showVal val="0"/>
          <c:showCatName val="0"/>
          <c:showSerName val="0"/>
          <c:showPercent val="0"/>
          <c:showBubbleSize val="0"/>
        </c:dLbls>
        <c:gapWidth val="150"/>
        <c:axId val="466705152"/>
        <c:axId val="377061520"/>
      </c:barChart>
      <c:catAx>
        <c:axId val="466705152"/>
        <c:scaling>
          <c:orientation val="minMax"/>
        </c:scaling>
        <c:delete val="0"/>
        <c:axPos val="b"/>
        <c:numFmt formatCode="General" sourceLinked="0"/>
        <c:majorTickMark val="out"/>
        <c:minorTickMark val="none"/>
        <c:tickLblPos val="nextTo"/>
        <c:txPr>
          <a:bodyPr/>
          <a:lstStyle/>
          <a:p>
            <a:pPr>
              <a:defRPr sz="1300"/>
            </a:pPr>
            <a:endParaRPr lang="sv-SE"/>
          </a:p>
        </c:txPr>
        <c:crossAx val="377061520"/>
        <c:crosses val="autoZero"/>
        <c:auto val="1"/>
        <c:lblAlgn val="ctr"/>
        <c:lblOffset val="100"/>
        <c:noMultiLvlLbl val="0"/>
      </c:catAx>
      <c:valAx>
        <c:axId val="377061520"/>
        <c:scaling>
          <c:orientation val="minMax"/>
          <c:max val="100.0"/>
        </c:scaling>
        <c:delete val="0"/>
        <c:axPos val="l"/>
        <c:majorGridlines/>
        <c:numFmt formatCode="General" sourceLinked="1"/>
        <c:majorTickMark val="out"/>
        <c:minorTickMark val="none"/>
        <c:tickLblPos val="nextTo"/>
        <c:crossAx val="466705152"/>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sv-SE" sz="1800" dirty="0" smtClean="0">
                <a:effectLst/>
              </a:rPr>
              <a:t>Jag har förtroende för att tjänsten Nationell Patientöversikt håller hög kvalitet.</a:t>
            </a:r>
            <a:endParaRPr lang="sv-SE" dirty="0" smtClean="0">
              <a:effectLst/>
            </a:endParaRPr>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77.0</c:v>
                </c:pt>
                <c:pt idx="1">
                  <c:v>78.0</c:v>
                </c:pt>
                <c:pt idx="2">
                  <c:v>79.0</c:v>
                </c:pt>
                <c:pt idx="3">
                  <c:v>58.0</c:v>
                </c:pt>
                <c:pt idx="4">
                  <c:v>81.0</c:v>
                </c:pt>
                <c:pt idx="5">
                  <c:v>75.0</c:v>
                </c:pt>
              </c:numCache>
            </c:numRef>
          </c:val>
        </c:ser>
        <c:dLbls>
          <c:showLegendKey val="0"/>
          <c:showVal val="0"/>
          <c:showCatName val="0"/>
          <c:showSerName val="0"/>
          <c:showPercent val="0"/>
          <c:showBubbleSize val="0"/>
        </c:dLbls>
        <c:gapWidth val="150"/>
        <c:axId val="490549696"/>
        <c:axId val="363828976"/>
      </c:barChart>
      <c:catAx>
        <c:axId val="490549696"/>
        <c:scaling>
          <c:orientation val="minMax"/>
        </c:scaling>
        <c:delete val="0"/>
        <c:axPos val="b"/>
        <c:numFmt formatCode="General" sourceLinked="0"/>
        <c:majorTickMark val="out"/>
        <c:minorTickMark val="none"/>
        <c:tickLblPos val="nextTo"/>
        <c:txPr>
          <a:bodyPr/>
          <a:lstStyle/>
          <a:p>
            <a:pPr>
              <a:defRPr sz="1300"/>
            </a:pPr>
            <a:endParaRPr lang="sv-SE"/>
          </a:p>
        </c:txPr>
        <c:crossAx val="363828976"/>
        <c:crosses val="autoZero"/>
        <c:auto val="1"/>
        <c:lblAlgn val="ctr"/>
        <c:lblOffset val="100"/>
        <c:noMultiLvlLbl val="0"/>
      </c:catAx>
      <c:valAx>
        <c:axId val="363828976"/>
        <c:scaling>
          <c:orientation val="minMax"/>
          <c:max val="100.0"/>
        </c:scaling>
        <c:delete val="0"/>
        <c:axPos val="l"/>
        <c:majorGridlines/>
        <c:numFmt formatCode="General" sourceLinked="1"/>
        <c:majorTickMark val="out"/>
        <c:minorTickMark val="none"/>
        <c:tickLblPos val="nextTo"/>
        <c:crossAx val="490549696"/>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Vård och omsorgskontakt</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73.0</c:v>
                </c:pt>
                <c:pt idx="1">
                  <c:v>73.0</c:v>
                </c:pt>
                <c:pt idx="2">
                  <c:v>66.0</c:v>
                </c:pt>
                <c:pt idx="3">
                  <c:v>39.0</c:v>
                </c:pt>
                <c:pt idx="4">
                  <c:v>80.0</c:v>
                </c:pt>
                <c:pt idx="5">
                  <c:v>76.0</c:v>
                </c:pt>
              </c:numCache>
            </c:numRef>
          </c:val>
        </c:ser>
        <c:dLbls>
          <c:showLegendKey val="0"/>
          <c:showVal val="0"/>
          <c:showCatName val="0"/>
          <c:showSerName val="0"/>
          <c:showPercent val="0"/>
          <c:showBubbleSize val="0"/>
        </c:dLbls>
        <c:gapWidth val="150"/>
        <c:axId val="436212192"/>
        <c:axId val="437794480"/>
      </c:barChart>
      <c:catAx>
        <c:axId val="436212192"/>
        <c:scaling>
          <c:orientation val="minMax"/>
        </c:scaling>
        <c:delete val="0"/>
        <c:axPos val="b"/>
        <c:numFmt formatCode="General" sourceLinked="0"/>
        <c:majorTickMark val="out"/>
        <c:minorTickMark val="none"/>
        <c:tickLblPos val="nextTo"/>
        <c:txPr>
          <a:bodyPr/>
          <a:lstStyle/>
          <a:p>
            <a:pPr>
              <a:defRPr sz="1300"/>
            </a:pPr>
            <a:endParaRPr lang="sv-SE"/>
          </a:p>
        </c:txPr>
        <c:crossAx val="437794480"/>
        <c:crosses val="autoZero"/>
        <c:auto val="1"/>
        <c:lblAlgn val="ctr"/>
        <c:lblOffset val="100"/>
        <c:noMultiLvlLbl val="0"/>
      </c:catAx>
      <c:valAx>
        <c:axId val="437794480"/>
        <c:scaling>
          <c:orientation val="minMax"/>
          <c:max val="100.0"/>
        </c:scaling>
        <c:delete val="0"/>
        <c:axPos val="l"/>
        <c:majorGridlines/>
        <c:numFmt formatCode="General" sourceLinked="1"/>
        <c:majorTickMark val="out"/>
        <c:minorTickMark val="none"/>
        <c:tickLblPos val="nextTo"/>
        <c:crossAx val="436212192"/>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Vårdplan</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74.0</c:v>
                </c:pt>
                <c:pt idx="1">
                  <c:v>82.0</c:v>
                </c:pt>
                <c:pt idx="2">
                  <c:v>77.0</c:v>
                </c:pt>
                <c:pt idx="3">
                  <c:v>48.0</c:v>
                </c:pt>
                <c:pt idx="4">
                  <c:v>78.0</c:v>
                </c:pt>
                <c:pt idx="5">
                  <c:v>75.0</c:v>
                </c:pt>
              </c:numCache>
            </c:numRef>
          </c:val>
        </c:ser>
        <c:dLbls>
          <c:showLegendKey val="0"/>
          <c:showVal val="0"/>
          <c:showCatName val="0"/>
          <c:showSerName val="0"/>
          <c:showPercent val="0"/>
          <c:showBubbleSize val="0"/>
        </c:dLbls>
        <c:gapWidth val="150"/>
        <c:axId val="413699504"/>
        <c:axId val="456783728"/>
      </c:barChart>
      <c:catAx>
        <c:axId val="413699504"/>
        <c:scaling>
          <c:orientation val="minMax"/>
        </c:scaling>
        <c:delete val="0"/>
        <c:axPos val="b"/>
        <c:numFmt formatCode="General" sourceLinked="0"/>
        <c:majorTickMark val="out"/>
        <c:minorTickMark val="none"/>
        <c:tickLblPos val="nextTo"/>
        <c:txPr>
          <a:bodyPr/>
          <a:lstStyle/>
          <a:p>
            <a:pPr>
              <a:defRPr sz="1300"/>
            </a:pPr>
            <a:endParaRPr lang="sv-SE"/>
          </a:p>
        </c:txPr>
        <c:crossAx val="456783728"/>
        <c:crosses val="autoZero"/>
        <c:auto val="1"/>
        <c:lblAlgn val="ctr"/>
        <c:lblOffset val="100"/>
        <c:noMultiLvlLbl val="0"/>
      </c:catAx>
      <c:valAx>
        <c:axId val="456783728"/>
        <c:scaling>
          <c:orientation val="minMax"/>
          <c:max val="100.0"/>
        </c:scaling>
        <c:delete val="0"/>
        <c:axPos val="l"/>
        <c:majorGridlines/>
        <c:numFmt formatCode="General" sourceLinked="1"/>
        <c:majorTickMark val="out"/>
        <c:minorTickMark val="none"/>
        <c:tickLblPos val="nextTo"/>
        <c:crossAx val="41369950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Övriga undersökningar, remissvar</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78.0</c:v>
                </c:pt>
                <c:pt idx="1">
                  <c:v>58.0</c:v>
                </c:pt>
                <c:pt idx="2">
                  <c:v>71.0</c:v>
                </c:pt>
                <c:pt idx="3">
                  <c:v>70.0</c:v>
                </c:pt>
                <c:pt idx="4">
                  <c:v>83.0</c:v>
                </c:pt>
                <c:pt idx="5">
                  <c:v>80.0</c:v>
                </c:pt>
              </c:numCache>
            </c:numRef>
          </c:val>
        </c:ser>
        <c:dLbls>
          <c:showLegendKey val="0"/>
          <c:showVal val="0"/>
          <c:showCatName val="0"/>
          <c:showSerName val="0"/>
          <c:showPercent val="0"/>
          <c:showBubbleSize val="0"/>
        </c:dLbls>
        <c:gapWidth val="150"/>
        <c:axId val="372607264"/>
        <c:axId val="441566560"/>
      </c:barChart>
      <c:catAx>
        <c:axId val="372607264"/>
        <c:scaling>
          <c:orientation val="minMax"/>
        </c:scaling>
        <c:delete val="0"/>
        <c:axPos val="b"/>
        <c:numFmt formatCode="General" sourceLinked="0"/>
        <c:majorTickMark val="out"/>
        <c:minorTickMark val="none"/>
        <c:tickLblPos val="nextTo"/>
        <c:txPr>
          <a:bodyPr/>
          <a:lstStyle/>
          <a:p>
            <a:pPr>
              <a:defRPr sz="1300"/>
            </a:pPr>
            <a:endParaRPr lang="sv-SE"/>
          </a:p>
        </c:txPr>
        <c:crossAx val="441566560"/>
        <c:crosses val="autoZero"/>
        <c:auto val="1"/>
        <c:lblAlgn val="ctr"/>
        <c:lblOffset val="100"/>
        <c:noMultiLvlLbl val="0"/>
      </c:catAx>
      <c:valAx>
        <c:axId val="441566560"/>
        <c:scaling>
          <c:orientation val="minMax"/>
          <c:max val="100.0"/>
        </c:scaling>
        <c:delete val="0"/>
        <c:axPos val="l"/>
        <c:majorGridlines/>
        <c:numFmt formatCode="General" sourceLinked="1"/>
        <c:majorTickMark val="out"/>
        <c:minorTickMark val="none"/>
        <c:tickLblPos val="nextTo"/>
        <c:crossAx val="37260726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Vilke</a:t>
            </a:r>
            <a:r>
              <a:rPr lang="en-US" baseline="0"/>
              <a:t>n information saknar du i NPÖ? (557 svar grupperade)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'Vilken data saknas'!$D$1071</c:f>
              <c:strCache>
                <c:ptCount val="1"/>
                <c:pt idx="0">
                  <c:v>Antal svar</c:v>
                </c:pt>
              </c:strCache>
            </c:strRef>
          </c:tx>
          <c:spPr>
            <a:solidFill>
              <a:schemeClr val="accent1"/>
            </a:solidFill>
            <a:ln>
              <a:noFill/>
            </a:ln>
            <a:effectLst/>
          </c:spPr>
          <c:invertIfNegative val="0"/>
          <c:cat>
            <c:strRef>
              <c:f>'Vilken data saknas'!$C$1072:$C$1083</c:f>
              <c:strCache>
                <c:ptCount val="12"/>
                <c:pt idx="0">
                  <c:v>Mer av befintlig info</c:v>
                </c:pt>
                <c:pt idx="1">
                  <c:v>Aktuell läkem.-lista</c:v>
                </c:pt>
                <c:pt idx="2">
                  <c:v>Röntgensvar</c:v>
                </c:pt>
                <c:pt idx="3">
                  <c:v>Bakt-lab / Mikrobiologi</c:v>
                </c:pt>
                <c:pt idx="4">
                  <c:v>Labbsvarv/ Provsvar</c:v>
                </c:pt>
                <c:pt idx="5">
                  <c:v>Waran-ordinatinoer</c:v>
                </c:pt>
                <c:pt idx="6">
                  <c:v>Äldre diagnoser</c:v>
                </c:pt>
                <c:pt idx="7">
                  <c:v>Bilder</c:v>
                </c:pt>
                <c:pt idx="8">
                  <c:v>ADL</c:v>
                </c:pt>
                <c:pt idx="9">
                  <c:v>Kallelser</c:v>
                </c:pt>
                <c:pt idx="10">
                  <c:v>mer aktuell info</c:v>
                </c:pt>
                <c:pt idx="11">
                  <c:v>Remiss status / ordinerade prover</c:v>
                </c:pt>
              </c:strCache>
            </c:strRef>
          </c:cat>
          <c:val>
            <c:numRef>
              <c:f>'Vilken data saknas'!$D$1072:$D$1083</c:f>
              <c:numCache>
                <c:formatCode>General</c:formatCode>
                <c:ptCount val="12"/>
                <c:pt idx="0">
                  <c:v>147.0</c:v>
                </c:pt>
                <c:pt idx="1">
                  <c:v>121.0</c:v>
                </c:pt>
                <c:pt idx="2">
                  <c:v>74.0</c:v>
                </c:pt>
                <c:pt idx="3">
                  <c:v>68.0</c:v>
                </c:pt>
                <c:pt idx="4">
                  <c:v>95.0</c:v>
                </c:pt>
                <c:pt idx="5">
                  <c:v>6.0</c:v>
                </c:pt>
                <c:pt idx="6">
                  <c:v>2.0</c:v>
                </c:pt>
                <c:pt idx="7">
                  <c:v>2.0</c:v>
                </c:pt>
                <c:pt idx="8">
                  <c:v>13.0</c:v>
                </c:pt>
                <c:pt idx="9">
                  <c:v>2.0</c:v>
                </c:pt>
                <c:pt idx="10">
                  <c:v>6.0</c:v>
                </c:pt>
                <c:pt idx="11">
                  <c:v>21.0</c:v>
                </c:pt>
              </c:numCache>
            </c:numRef>
          </c:val>
        </c:ser>
        <c:dLbls>
          <c:showLegendKey val="0"/>
          <c:showVal val="0"/>
          <c:showCatName val="0"/>
          <c:showSerName val="0"/>
          <c:showPercent val="0"/>
          <c:showBubbleSize val="0"/>
        </c:dLbls>
        <c:gapWidth val="182"/>
        <c:axId val="389229696"/>
        <c:axId val="467528544"/>
      </c:barChart>
      <c:catAx>
        <c:axId val="389229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67528544"/>
        <c:crosses val="autoZero"/>
        <c:auto val="1"/>
        <c:lblAlgn val="ctr"/>
        <c:lblOffset val="100"/>
        <c:noMultiLvlLbl val="0"/>
      </c:catAx>
      <c:valAx>
        <c:axId val="467528544"/>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89229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Hur tycker du att vi ska förbättra NPÖ?</a:t>
            </a:r>
            <a:r>
              <a:rPr lang="en-US" baseline="0"/>
              <a:t> (438 svar grupperade)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'Förbättra NPÖ'!$D$1070</c:f>
              <c:strCache>
                <c:ptCount val="1"/>
                <c:pt idx="0">
                  <c:v>Totalt</c:v>
                </c:pt>
              </c:strCache>
            </c:strRef>
          </c:tx>
          <c:spPr>
            <a:solidFill>
              <a:schemeClr val="accent1"/>
            </a:solidFill>
            <a:ln>
              <a:noFill/>
            </a:ln>
            <a:effectLst/>
          </c:spPr>
          <c:invertIfNegative val="0"/>
          <c:cat>
            <c:strRef>
              <c:f>'Förbättra NPÖ'!$C$1071:$C$1081</c:f>
              <c:strCache>
                <c:ptCount val="11"/>
                <c:pt idx="0">
                  <c:v>Läkemedelslista</c:v>
                </c:pt>
                <c:pt idx="1">
                  <c:v>Skriva ut</c:v>
                </c:pt>
                <c:pt idx="2">
                  <c:v>Kontaktuppgifter till vårdpersonal</c:v>
                </c:pt>
                <c:pt idx="3">
                  <c:v>Användarvänlighet</c:v>
                </c:pt>
                <c:pt idx="4">
                  <c:v>Tillgänglighet</c:v>
                </c:pt>
                <c:pt idx="5">
                  <c:v>Ingen fördröjning av information</c:v>
                </c:pt>
                <c:pt idx="6">
                  <c:v>Informera</c:v>
                </c:pt>
                <c:pt idx="7">
                  <c:v>Utb</c:v>
                </c:pt>
                <c:pt idx="8">
                  <c:v>fler TK</c:v>
                </c:pt>
                <c:pt idx="9">
                  <c:v>anslut fler producenter VE/VG</c:v>
                </c:pt>
                <c:pt idx="10">
                  <c:v>Behörighet</c:v>
                </c:pt>
              </c:strCache>
            </c:strRef>
          </c:cat>
          <c:val>
            <c:numRef>
              <c:f>'Förbättra NPÖ'!$D$1071:$D$1081</c:f>
              <c:numCache>
                <c:formatCode>General</c:formatCode>
                <c:ptCount val="11"/>
                <c:pt idx="0">
                  <c:v>44.0</c:v>
                </c:pt>
                <c:pt idx="1">
                  <c:v>32.0</c:v>
                </c:pt>
                <c:pt idx="2">
                  <c:v>1.0</c:v>
                </c:pt>
                <c:pt idx="3">
                  <c:v>118.0</c:v>
                </c:pt>
                <c:pt idx="4">
                  <c:v>28.0</c:v>
                </c:pt>
                <c:pt idx="5">
                  <c:v>17.0</c:v>
                </c:pt>
                <c:pt idx="6">
                  <c:v>10.0</c:v>
                </c:pt>
                <c:pt idx="7">
                  <c:v>17.0</c:v>
                </c:pt>
                <c:pt idx="8">
                  <c:v>42.0</c:v>
                </c:pt>
                <c:pt idx="9">
                  <c:v>104.0</c:v>
                </c:pt>
                <c:pt idx="10">
                  <c:v>25.0</c:v>
                </c:pt>
              </c:numCache>
            </c:numRef>
          </c:val>
        </c:ser>
        <c:dLbls>
          <c:showLegendKey val="0"/>
          <c:showVal val="0"/>
          <c:showCatName val="0"/>
          <c:showSerName val="0"/>
          <c:showPercent val="0"/>
          <c:showBubbleSize val="0"/>
        </c:dLbls>
        <c:gapWidth val="182"/>
        <c:axId val="413849616"/>
        <c:axId val="418077264"/>
      </c:barChart>
      <c:catAx>
        <c:axId val="413849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18077264"/>
        <c:crosses val="autoZero"/>
        <c:auto val="1"/>
        <c:lblAlgn val="ctr"/>
        <c:lblOffset val="100"/>
        <c:noMultiLvlLbl val="0"/>
      </c:catAx>
      <c:valAx>
        <c:axId val="418077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13849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Vilken data</a:t>
            </a:r>
            <a:r>
              <a:rPr lang="en-US" baseline="0"/>
              <a:t> saknar du i NPÖ? (</a:t>
            </a:r>
            <a:r>
              <a:rPr lang="en-US"/>
              <a:t>Antal svar grupperade)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462239456"/>
        <c:axId val="441987984"/>
      </c:barChart>
      <c:catAx>
        <c:axId val="46223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1987984"/>
        <c:crosses val="autoZero"/>
        <c:auto val="1"/>
        <c:lblAlgn val="ctr"/>
        <c:lblOffset val="100"/>
        <c:noMultiLvlLbl val="0"/>
      </c:catAx>
      <c:valAx>
        <c:axId val="441987984"/>
        <c:scaling>
          <c:orientation val="minMax"/>
        </c:scaling>
        <c:delete val="0"/>
        <c:axPos val="l"/>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62239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Har du</a:t>
            </a:r>
            <a:r>
              <a:rPr lang="en-US" baseline="0"/>
              <a:t> några andra synpunkter (grupperade svar)</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'Andra synpunkter'!$D$1070</c:f>
              <c:strCache>
                <c:ptCount val="1"/>
                <c:pt idx="0">
                  <c:v>Antal svar</c:v>
                </c:pt>
              </c:strCache>
            </c:strRef>
          </c:tx>
          <c:spPr>
            <a:solidFill>
              <a:schemeClr val="accent1"/>
            </a:solidFill>
            <a:ln>
              <a:noFill/>
            </a:ln>
            <a:effectLst/>
          </c:spPr>
          <c:invertIfNegative val="0"/>
          <c:cat>
            <c:strRef>
              <c:f>'Andra synpunkter'!$C$1071:$C$1078</c:f>
              <c:strCache>
                <c:ptCount val="8"/>
                <c:pt idx="0">
                  <c:v>Bra!</c:v>
                </c:pt>
                <c:pt idx="1">
                  <c:v>Fler anslutningar</c:v>
                </c:pt>
                <c:pt idx="2">
                  <c:v>Utbildning och Information behövs</c:v>
                </c:pt>
                <c:pt idx="3">
                  <c:v>Tillgängligheten är ett problem!</c:v>
                </c:pt>
                <c:pt idx="4">
                  <c:v>Laddningstiden är ett problem</c:v>
                </c:pt>
                <c:pt idx="5">
                  <c:v>Jag har ett förändringsförslag..</c:v>
                </c:pt>
                <c:pt idx="6">
                  <c:v>Samtyckeshantering är ett problem</c:v>
                </c:pt>
                <c:pt idx="7">
                  <c:v>NPÖ är tidsödande / svårmanövrerat </c:v>
                </c:pt>
              </c:strCache>
            </c:strRef>
          </c:cat>
          <c:val>
            <c:numRef>
              <c:f>'Andra synpunkter'!$D$1071:$D$1078</c:f>
              <c:numCache>
                <c:formatCode>General</c:formatCode>
                <c:ptCount val="8"/>
                <c:pt idx="0">
                  <c:v>36.0</c:v>
                </c:pt>
                <c:pt idx="1">
                  <c:v>11.0</c:v>
                </c:pt>
                <c:pt idx="2">
                  <c:v>15.0</c:v>
                </c:pt>
                <c:pt idx="3">
                  <c:v>8.0</c:v>
                </c:pt>
                <c:pt idx="4">
                  <c:v>1.0</c:v>
                </c:pt>
                <c:pt idx="5">
                  <c:v>16.0</c:v>
                </c:pt>
                <c:pt idx="6">
                  <c:v>7.0</c:v>
                </c:pt>
                <c:pt idx="7">
                  <c:v>8.0</c:v>
                </c:pt>
              </c:numCache>
            </c:numRef>
          </c:val>
        </c:ser>
        <c:dLbls>
          <c:showLegendKey val="0"/>
          <c:showVal val="0"/>
          <c:showCatName val="0"/>
          <c:showSerName val="0"/>
          <c:showPercent val="0"/>
          <c:showBubbleSize val="0"/>
        </c:dLbls>
        <c:gapWidth val="182"/>
        <c:axId val="392071952"/>
        <c:axId val="392856464"/>
      </c:barChart>
      <c:catAx>
        <c:axId val="392071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392856464"/>
        <c:crosses val="autoZero"/>
        <c:auto val="1"/>
        <c:lblAlgn val="ctr"/>
        <c:lblOffset val="100"/>
        <c:noMultiLvlLbl val="0"/>
      </c:catAx>
      <c:valAx>
        <c:axId val="392856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92071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Jag anser att informationen i Nationell Patientöversikt </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är tillförlitlig. </a:t>
            </a:r>
            <a:endParaRPr lang="sv-SE" sz="1800" dirty="0" smtClean="0">
              <a:effectLst/>
            </a:endParaRPr>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82.0</c:v>
                </c:pt>
                <c:pt idx="1">
                  <c:v>84.0</c:v>
                </c:pt>
                <c:pt idx="2">
                  <c:v>86.0</c:v>
                </c:pt>
                <c:pt idx="3">
                  <c:v>69.0</c:v>
                </c:pt>
                <c:pt idx="4">
                  <c:v>85.0</c:v>
                </c:pt>
                <c:pt idx="5">
                  <c:v>75.0</c:v>
                </c:pt>
              </c:numCache>
            </c:numRef>
          </c:val>
        </c:ser>
        <c:dLbls>
          <c:showLegendKey val="0"/>
          <c:showVal val="0"/>
          <c:showCatName val="0"/>
          <c:showSerName val="0"/>
          <c:showPercent val="0"/>
          <c:showBubbleSize val="0"/>
        </c:dLbls>
        <c:gapWidth val="150"/>
        <c:axId val="454338064"/>
        <c:axId val="454171376"/>
      </c:barChart>
      <c:catAx>
        <c:axId val="454338064"/>
        <c:scaling>
          <c:orientation val="minMax"/>
        </c:scaling>
        <c:delete val="0"/>
        <c:axPos val="b"/>
        <c:numFmt formatCode="General" sourceLinked="0"/>
        <c:majorTickMark val="out"/>
        <c:minorTickMark val="none"/>
        <c:tickLblPos val="nextTo"/>
        <c:txPr>
          <a:bodyPr/>
          <a:lstStyle/>
          <a:p>
            <a:pPr>
              <a:defRPr sz="1300"/>
            </a:pPr>
            <a:endParaRPr lang="sv-SE"/>
          </a:p>
        </c:txPr>
        <c:crossAx val="454171376"/>
        <c:crosses val="autoZero"/>
        <c:auto val="1"/>
        <c:lblAlgn val="ctr"/>
        <c:lblOffset val="100"/>
        <c:noMultiLvlLbl val="0"/>
      </c:catAx>
      <c:valAx>
        <c:axId val="454171376"/>
        <c:scaling>
          <c:orientation val="minMax"/>
          <c:max val="100.0"/>
        </c:scaling>
        <c:delete val="0"/>
        <c:axPos val="l"/>
        <c:majorGridlines/>
        <c:numFmt formatCode="General" sourceLinked="1"/>
        <c:majorTickMark val="out"/>
        <c:minorTickMark val="none"/>
        <c:tickLblPos val="nextTo"/>
        <c:crossAx val="45433806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Jag anser att Nationell Patientöversikt är pedagogiskt uppbyggd och lätt att använda.</a:t>
            </a:r>
            <a:endParaRPr lang="sv-SE" sz="1800" dirty="0" smtClean="0">
              <a:effectLst/>
            </a:endParaRPr>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65.0</c:v>
                </c:pt>
                <c:pt idx="1">
                  <c:v>61.0</c:v>
                </c:pt>
                <c:pt idx="2">
                  <c:v>70.0</c:v>
                </c:pt>
                <c:pt idx="3">
                  <c:v>42.0</c:v>
                </c:pt>
                <c:pt idx="4">
                  <c:v>70.0</c:v>
                </c:pt>
                <c:pt idx="5">
                  <c:v>67.0</c:v>
                </c:pt>
              </c:numCache>
            </c:numRef>
          </c:val>
        </c:ser>
        <c:dLbls>
          <c:showLegendKey val="0"/>
          <c:showVal val="0"/>
          <c:showCatName val="0"/>
          <c:showSerName val="0"/>
          <c:showPercent val="0"/>
          <c:showBubbleSize val="0"/>
        </c:dLbls>
        <c:gapWidth val="150"/>
        <c:axId val="441367616"/>
        <c:axId val="440703600"/>
      </c:barChart>
      <c:catAx>
        <c:axId val="441367616"/>
        <c:scaling>
          <c:orientation val="minMax"/>
        </c:scaling>
        <c:delete val="0"/>
        <c:axPos val="b"/>
        <c:numFmt formatCode="General" sourceLinked="0"/>
        <c:majorTickMark val="out"/>
        <c:minorTickMark val="none"/>
        <c:tickLblPos val="nextTo"/>
        <c:txPr>
          <a:bodyPr/>
          <a:lstStyle/>
          <a:p>
            <a:pPr>
              <a:defRPr sz="1300"/>
            </a:pPr>
            <a:endParaRPr lang="sv-SE"/>
          </a:p>
        </c:txPr>
        <c:crossAx val="440703600"/>
        <c:crosses val="autoZero"/>
        <c:auto val="1"/>
        <c:lblAlgn val="ctr"/>
        <c:lblOffset val="100"/>
        <c:noMultiLvlLbl val="0"/>
      </c:catAx>
      <c:valAx>
        <c:axId val="440703600"/>
        <c:scaling>
          <c:orientation val="minMax"/>
          <c:max val="100.0"/>
        </c:scaling>
        <c:delete val="0"/>
        <c:axPos val="l"/>
        <c:majorGridlines/>
        <c:numFmt formatCode="General" sourceLinked="1"/>
        <c:majorTickMark val="out"/>
        <c:minorTickMark val="none"/>
        <c:tickLblPos val="nextTo"/>
        <c:crossAx val="441367616"/>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Tjänsten Nationell patientöversikt är tillgänglig när jag behöver den.</a:t>
            </a:r>
            <a:endParaRPr lang="sv-SE" sz="1800" dirty="0" smtClean="0">
              <a:effectLst/>
            </a:endParaRPr>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71.0</c:v>
                </c:pt>
                <c:pt idx="1">
                  <c:v>73.0</c:v>
                </c:pt>
                <c:pt idx="2">
                  <c:v>72.0</c:v>
                </c:pt>
                <c:pt idx="3">
                  <c:v>58.0</c:v>
                </c:pt>
                <c:pt idx="4">
                  <c:v>73.0</c:v>
                </c:pt>
                <c:pt idx="5">
                  <c:v>68.0</c:v>
                </c:pt>
              </c:numCache>
            </c:numRef>
          </c:val>
        </c:ser>
        <c:dLbls>
          <c:showLegendKey val="0"/>
          <c:showVal val="0"/>
          <c:showCatName val="0"/>
          <c:showSerName val="0"/>
          <c:showPercent val="0"/>
          <c:showBubbleSize val="0"/>
        </c:dLbls>
        <c:gapWidth val="150"/>
        <c:axId val="454432544"/>
        <c:axId val="454332640"/>
      </c:barChart>
      <c:catAx>
        <c:axId val="454432544"/>
        <c:scaling>
          <c:orientation val="minMax"/>
        </c:scaling>
        <c:delete val="0"/>
        <c:axPos val="b"/>
        <c:numFmt formatCode="General" sourceLinked="0"/>
        <c:majorTickMark val="out"/>
        <c:minorTickMark val="none"/>
        <c:tickLblPos val="nextTo"/>
        <c:txPr>
          <a:bodyPr/>
          <a:lstStyle/>
          <a:p>
            <a:pPr>
              <a:defRPr sz="1300"/>
            </a:pPr>
            <a:endParaRPr lang="sv-SE"/>
          </a:p>
        </c:txPr>
        <c:crossAx val="454332640"/>
        <c:crosses val="autoZero"/>
        <c:auto val="1"/>
        <c:lblAlgn val="ctr"/>
        <c:lblOffset val="100"/>
        <c:noMultiLvlLbl val="0"/>
      </c:catAx>
      <c:valAx>
        <c:axId val="454332640"/>
        <c:scaling>
          <c:orientation val="minMax"/>
          <c:max val="100.0"/>
        </c:scaling>
        <c:delete val="0"/>
        <c:axPos val="l"/>
        <c:majorGridlines/>
        <c:numFmt formatCode="General" sourceLinked="1"/>
        <c:majorTickMark val="out"/>
        <c:minorTickMark val="none"/>
        <c:tickLblPos val="nextTo"/>
        <c:crossAx val="45443254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Nationell patientöversikt har förenklat och förbättrat min arbetssituation.</a:t>
            </a:r>
            <a:endParaRPr lang="sv-SE" sz="1800" dirty="0" smtClean="0">
              <a:effectLst/>
            </a:endParaRPr>
          </a:p>
        </c:rich>
      </c:tx>
      <c:layout>
        <c:manualLayout>
          <c:xMode val="edge"/>
          <c:yMode val="edge"/>
          <c:x val="0.110916710355051"/>
          <c:y val="0.03125"/>
        </c:manualLayout>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74.0</c:v>
                </c:pt>
                <c:pt idx="1">
                  <c:v>69.0</c:v>
                </c:pt>
                <c:pt idx="2">
                  <c:v>75.0</c:v>
                </c:pt>
                <c:pt idx="3">
                  <c:v>55.0</c:v>
                </c:pt>
                <c:pt idx="4">
                  <c:v>80.0</c:v>
                </c:pt>
                <c:pt idx="5">
                  <c:v>71.0</c:v>
                </c:pt>
              </c:numCache>
            </c:numRef>
          </c:val>
        </c:ser>
        <c:dLbls>
          <c:showLegendKey val="0"/>
          <c:showVal val="0"/>
          <c:showCatName val="0"/>
          <c:showSerName val="0"/>
          <c:showPercent val="0"/>
          <c:showBubbleSize val="0"/>
        </c:dLbls>
        <c:gapWidth val="150"/>
        <c:axId val="486765424"/>
        <c:axId val="487563952"/>
      </c:barChart>
      <c:catAx>
        <c:axId val="486765424"/>
        <c:scaling>
          <c:orientation val="minMax"/>
        </c:scaling>
        <c:delete val="0"/>
        <c:axPos val="b"/>
        <c:numFmt formatCode="General" sourceLinked="0"/>
        <c:majorTickMark val="out"/>
        <c:minorTickMark val="none"/>
        <c:tickLblPos val="nextTo"/>
        <c:txPr>
          <a:bodyPr/>
          <a:lstStyle/>
          <a:p>
            <a:pPr>
              <a:defRPr sz="1300"/>
            </a:pPr>
            <a:endParaRPr lang="sv-SE"/>
          </a:p>
        </c:txPr>
        <c:crossAx val="487563952"/>
        <c:crosses val="autoZero"/>
        <c:auto val="1"/>
        <c:lblAlgn val="ctr"/>
        <c:lblOffset val="100"/>
        <c:noMultiLvlLbl val="0"/>
      </c:catAx>
      <c:valAx>
        <c:axId val="487563952"/>
        <c:scaling>
          <c:orientation val="minMax"/>
          <c:max val="100.0"/>
        </c:scaling>
        <c:delete val="0"/>
        <c:axPos val="l"/>
        <c:majorGridlines/>
        <c:numFmt formatCode="General" sourceLinked="1"/>
        <c:majorTickMark val="out"/>
        <c:minorTickMark val="none"/>
        <c:tickLblPos val="nextTo"/>
        <c:crossAx val="486765424"/>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Den utbildning och introduktion som jag fått till Nationell patientöversikt har varit tillräcklig för att jag ska kunna använda tjänsten på ett effektivt sätt.</a:t>
            </a:r>
            <a:endParaRPr lang="sv-SE" sz="1800" dirty="0" smtClean="0">
              <a:effectLst/>
            </a:endParaRPr>
          </a:p>
        </c:rich>
      </c:tx>
      <c:layout/>
      <c:overlay val="0"/>
    </c:title>
    <c:autoTitleDeleted val="0"/>
    <c:plotArea>
      <c:layout>
        <c:manualLayout>
          <c:layoutTarget val="inner"/>
          <c:xMode val="edge"/>
          <c:yMode val="edge"/>
          <c:x val="0.0907165761262564"/>
          <c:y val="0.246679625984252"/>
          <c:w val="0.889553033932316"/>
          <c:h val="0.65762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53.0</c:v>
                </c:pt>
                <c:pt idx="1">
                  <c:v>56.0</c:v>
                </c:pt>
                <c:pt idx="2">
                  <c:v>59.0</c:v>
                </c:pt>
                <c:pt idx="3">
                  <c:v>26.0</c:v>
                </c:pt>
                <c:pt idx="4">
                  <c:v>57.0</c:v>
                </c:pt>
                <c:pt idx="5">
                  <c:v>55.0</c:v>
                </c:pt>
              </c:numCache>
            </c:numRef>
          </c:val>
        </c:ser>
        <c:dLbls>
          <c:showLegendKey val="0"/>
          <c:showVal val="0"/>
          <c:showCatName val="0"/>
          <c:showSerName val="0"/>
          <c:showPercent val="0"/>
          <c:showBubbleSize val="0"/>
        </c:dLbls>
        <c:gapWidth val="150"/>
        <c:axId val="486604816"/>
        <c:axId val="412722768"/>
      </c:barChart>
      <c:catAx>
        <c:axId val="486604816"/>
        <c:scaling>
          <c:orientation val="minMax"/>
        </c:scaling>
        <c:delete val="0"/>
        <c:axPos val="b"/>
        <c:numFmt formatCode="General" sourceLinked="0"/>
        <c:majorTickMark val="out"/>
        <c:minorTickMark val="none"/>
        <c:tickLblPos val="nextTo"/>
        <c:txPr>
          <a:bodyPr/>
          <a:lstStyle/>
          <a:p>
            <a:pPr>
              <a:defRPr sz="1300"/>
            </a:pPr>
            <a:endParaRPr lang="sv-SE"/>
          </a:p>
        </c:txPr>
        <c:crossAx val="412722768"/>
        <c:crosses val="autoZero"/>
        <c:auto val="1"/>
        <c:lblAlgn val="ctr"/>
        <c:lblOffset val="100"/>
        <c:noMultiLvlLbl val="0"/>
      </c:catAx>
      <c:valAx>
        <c:axId val="412722768"/>
        <c:scaling>
          <c:orientation val="minMax"/>
          <c:max val="100.0"/>
        </c:scaling>
        <c:delete val="0"/>
        <c:axPos val="l"/>
        <c:majorGridlines/>
        <c:numFmt formatCode="General" sourceLinked="1"/>
        <c:majorTickMark val="out"/>
        <c:minorTickMark val="none"/>
        <c:tickLblPos val="nextTo"/>
        <c:crossAx val="486604816"/>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Jag är nöjd med den support vi får från den som är förvaltningsansvarig internt i vår organisation.</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51.0</c:v>
                </c:pt>
                <c:pt idx="1">
                  <c:v>59.0</c:v>
                </c:pt>
                <c:pt idx="2">
                  <c:v>52.0</c:v>
                </c:pt>
                <c:pt idx="3">
                  <c:v>31.0</c:v>
                </c:pt>
                <c:pt idx="4">
                  <c:v>53.0</c:v>
                </c:pt>
                <c:pt idx="5">
                  <c:v>51.0</c:v>
                </c:pt>
              </c:numCache>
            </c:numRef>
          </c:val>
        </c:ser>
        <c:dLbls>
          <c:showLegendKey val="0"/>
          <c:showVal val="0"/>
          <c:showCatName val="0"/>
          <c:showSerName val="0"/>
          <c:showPercent val="0"/>
          <c:showBubbleSize val="0"/>
        </c:dLbls>
        <c:gapWidth val="150"/>
        <c:axId val="440719792"/>
        <c:axId val="440696560"/>
      </c:barChart>
      <c:catAx>
        <c:axId val="440719792"/>
        <c:scaling>
          <c:orientation val="minMax"/>
        </c:scaling>
        <c:delete val="0"/>
        <c:axPos val="b"/>
        <c:numFmt formatCode="General" sourceLinked="0"/>
        <c:majorTickMark val="out"/>
        <c:minorTickMark val="none"/>
        <c:tickLblPos val="nextTo"/>
        <c:txPr>
          <a:bodyPr/>
          <a:lstStyle/>
          <a:p>
            <a:pPr>
              <a:defRPr sz="1300"/>
            </a:pPr>
            <a:endParaRPr lang="sv-SE"/>
          </a:p>
        </c:txPr>
        <c:crossAx val="440696560"/>
        <c:crosses val="autoZero"/>
        <c:auto val="1"/>
        <c:lblAlgn val="ctr"/>
        <c:lblOffset val="100"/>
        <c:noMultiLvlLbl val="0"/>
      </c:catAx>
      <c:valAx>
        <c:axId val="440696560"/>
        <c:scaling>
          <c:orientation val="minMax"/>
          <c:max val="100.0"/>
        </c:scaling>
        <c:delete val="0"/>
        <c:axPos val="l"/>
        <c:majorGridlines/>
        <c:numFmt formatCode="General" sourceLinked="1"/>
        <c:majorTickMark val="out"/>
        <c:minorTickMark val="none"/>
        <c:tickLblPos val="nextTo"/>
        <c:crossAx val="440719792"/>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sv-SE" sz="1800" b="1" i="0" u="none" strike="noStrike" baseline="0" dirty="0" smtClean="0">
                <a:effectLst/>
              </a:rPr>
              <a:t>Jag är nöjd med den support jag får från nationell kundservice rörande Nationell patientöversikt.</a:t>
            </a:r>
            <a:endParaRPr lang="sv-SE" sz="1800" dirty="0" smtClean="0">
              <a:effectLst/>
            </a:endParaRPr>
          </a:p>
        </c:rich>
      </c:tx>
      <c:layout/>
      <c:overlay val="0"/>
    </c:title>
    <c:autoTitleDeleted val="0"/>
    <c:plotArea>
      <c:layout>
        <c:manualLayout>
          <c:layoutTarget val="inner"/>
          <c:xMode val="edge"/>
          <c:yMode val="edge"/>
          <c:x val="0.0907165761262564"/>
          <c:y val="0.215429625984252"/>
          <c:w val="0.889553033932316"/>
          <c:h val="0.688872785433071"/>
        </c:manualLayout>
      </c:layout>
      <c:barChart>
        <c:barDir val="col"/>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Totalt</c:v>
                </c:pt>
                <c:pt idx="1">
                  <c:v>Arbetsterapeut</c:v>
                </c:pt>
                <c:pt idx="2">
                  <c:v>Fysioterapeut</c:v>
                </c:pt>
                <c:pt idx="3">
                  <c:v>Läkare</c:v>
                </c:pt>
                <c:pt idx="4">
                  <c:v>Sjuksköterska</c:v>
                </c:pt>
                <c:pt idx="5">
                  <c:v>Annat</c:v>
                </c:pt>
              </c:strCache>
            </c:strRef>
          </c:cat>
          <c:val>
            <c:numRef>
              <c:f>Sheet1!$B$2:$B$7</c:f>
              <c:numCache>
                <c:formatCode>General</c:formatCode>
                <c:ptCount val="6"/>
                <c:pt idx="0">
                  <c:v>49.0</c:v>
                </c:pt>
                <c:pt idx="1">
                  <c:v>51.0</c:v>
                </c:pt>
                <c:pt idx="2">
                  <c:v>41.0</c:v>
                </c:pt>
                <c:pt idx="3">
                  <c:v>31.0</c:v>
                </c:pt>
                <c:pt idx="4">
                  <c:v>53.0</c:v>
                </c:pt>
                <c:pt idx="5">
                  <c:v>52.0</c:v>
                </c:pt>
              </c:numCache>
            </c:numRef>
          </c:val>
        </c:ser>
        <c:dLbls>
          <c:showLegendKey val="0"/>
          <c:showVal val="0"/>
          <c:showCatName val="0"/>
          <c:showSerName val="0"/>
          <c:showPercent val="0"/>
          <c:showBubbleSize val="0"/>
        </c:dLbls>
        <c:gapWidth val="150"/>
        <c:axId val="389975232"/>
        <c:axId val="467551840"/>
      </c:barChart>
      <c:catAx>
        <c:axId val="389975232"/>
        <c:scaling>
          <c:orientation val="minMax"/>
        </c:scaling>
        <c:delete val="0"/>
        <c:axPos val="b"/>
        <c:numFmt formatCode="General" sourceLinked="0"/>
        <c:majorTickMark val="out"/>
        <c:minorTickMark val="none"/>
        <c:tickLblPos val="nextTo"/>
        <c:txPr>
          <a:bodyPr/>
          <a:lstStyle/>
          <a:p>
            <a:pPr>
              <a:defRPr sz="1300"/>
            </a:pPr>
            <a:endParaRPr lang="sv-SE"/>
          </a:p>
        </c:txPr>
        <c:crossAx val="467551840"/>
        <c:crosses val="autoZero"/>
        <c:auto val="1"/>
        <c:lblAlgn val="ctr"/>
        <c:lblOffset val="100"/>
        <c:noMultiLvlLbl val="0"/>
      </c:catAx>
      <c:valAx>
        <c:axId val="467551840"/>
        <c:scaling>
          <c:orientation val="minMax"/>
          <c:max val="100.0"/>
        </c:scaling>
        <c:delete val="0"/>
        <c:axPos val="l"/>
        <c:majorGridlines/>
        <c:numFmt formatCode="General" sourceLinked="1"/>
        <c:majorTickMark val="out"/>
        <c:minorTickMark val="none"/>
        <c:tickLblPos val="nextTo"/>
        <c:crossAx val="389975232"/>
        <c:crosses val="autoZero"/>
        <c:crossBetween val="between"/>
        <c:majorUnit val="10.0"/>
      </c:valAx>
    </c:plotArea>
    <c:plotVisOnly val="1"/>
    <c:dispBlanksAs val="gap"/>
    <c:showDLblsOverMax val="0"/>
  </c:chart>
  <c:txPr>
    <a:bodyPr/>
    <a:lstStyle/>
    <a:p>
      <a:pPr>
        <a:defRPr sz="1800"/>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9363C8E-BF25-4BEC-8F3F-3CE77C66F27D}" type="datetimeFigureOut">
              <a:rPr lang="sv-SE" smtClean="0"/>
              <a:pPr/>
              <a:t>2017-01-31</a:t>
            </a:fld>
            <a:endParaRPr lang="sv-SE"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2A0D58B-D99D-4496-8DEC-97EB59A505F2}" type="slidenum">
              <a:rPr lang="sv-SE" smtClean="0"/>
              <a:pPr/>
              <a:t>‹Nr.›</a:t>
            </a:fld>
            <a:endParaRPr lang="sv-SE" dirty="0"/>
          </a:p>
        </p:txBody>
      </p:sp>
    </p:spTree>
    <p:extLst>
      <p:ext uri="{BB962C8B-B14F-4D97-AF65-F5344CB8AC3E}">
        <p14:creationId xmlns:p14="http://schemas.microsoft.com/office/powerpoint/2010/main" val="715730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pic>
        <p:nvPicPr>
          <p:cNvPr id="8" name="Bildobjekt 7" descr="Ineramall.jpg"/>
          <p:cNvPicPr>
            <a:picLocks noChangeAspect="1"/>
          </p:cNvPicPr>
          <p:nvPr userDrawn="1"/>
        </p:nvPicPr>
        <p:blipFill>
          <a:blip r:embed="rId2" cstate="print"/>
          <a:stretch>
            <a:fillRect/>
          </a:stretch>
        </p:blipFill>
        <p:spPr>
          <a:xfrm>
            <a:off x="0" y="1"/>
            <a:ext cx="9154986" cy="6858000"/>
          </a:xfrm>
          <a:prstGeom prst="rect">
            <a:avLst/>
          </a:prstGeom>
        </p:spPr>
      </p:pic>
      <p:sp>
        <p:nvSpPr>
          <p:cNvPr id="7" name="Platshållare för bildnummer 5"/>
          <p:cNvSpPr txBox="1">
            <a:spLocks/>
          </p:cNvSpPr>
          <p:nvPr userDrawn="1"/>
        </p:nvSpPr>
        <p:spPr>
          <a:xfrm>
            <a:off x="3635896"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43AA2DCC-7638-41F2-8173-E162A5D58F23}" type="slidenum">
              <a:rPr kumimoji="0" lang="sv-SE"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sv-SE"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6"/>
            <a:ext cx="7886700" cy="1325563"/>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28650" y="1825625"/>
            <a:ext cx="7886700" cy="4351338"/>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66F19A9-EB36-CC4E-922A-59D24B15DF4E}" type="datetimeFigureOut">
              <a:rPr lang="sv-SE" smtClean="0"/>
              <a:t>2017-01-31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6C1E1D9-B241-1243-B826-67D8B20B2D91}" type="slidenum">
              <a:rPr lang="sv-SE" smtClean="0"/>
              <a:t>‹Nr.›</a:t>
            </a:fld>
            <a:endParaRPr lang="sv-SE"/>
          </a:p>
        </p:txBody>
      </p:sp>
    </p:spTree>
    <p:extLst>
      <p:ext uri="{BB962C8B-B14F-4D97-AF65-F5344CB8AC3E}">
        <p14:creationId xmlns:p14="http://schemas.microsoft.com/office/powerpoint/2010/main" val="212462394"/>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A2DCC-7638-41F2-8173-E162A5D58F23}" type="slidenum">
              <a:rPr lang="sv-SE" smtClean="0"/>
              <a:pPr/>
              <a:t>‹Nr.›</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5.xml"/><Relationship Id="rId3" Type="http://schemas.openxmlformats.org/officeDocument/2006/relationships/chart" Target="../charts/char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era ABs f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472" y="1057619"/>
            <a:ext cx="8582140" cy="4869456"/>
          </a:xfrm>
          <a:prstGeom prst="rect">
            <a:avLst/>
          </a:prstGeom>
          <a:noFill/>
          <a:extLst>
            <a:ext uri="{909E8E84-426E-40DD-AFC4-6F175D3DCCD1}">
              <a14:hiddenFill xmlns:a14="http://schemas.microsoft.com/office/drawing/2010/main">
                <a:solidFill>
                  <a:srgbClr val="FFFFFF"/>
                </a:solidFill>
              </a14:hiddenFill>
            </a:ext>
          </a:extLst>
        </p:spPr>
      </p:pic>
      <p:sp>
        <p:nvSpPr>
          <p:cNvPr id="6" name="Rubrik 1"/>
          <p:cNvSpPr>
            <a:spLocks noGrp="1"/>
          </p:cNvSpPr>
          <p:nvPr>
            <p:ph type="ctrTitle"/>
          </p:nvPr>
        </p:nvSpPr>
        <p:spPr>
          <a:xfrm>
            <a:off x="685800" y="2994521"/>
            <a:ext cx="7772400" cy="2306687"/>
          </a:xfrm>
        </p:spPr>
        <p:txBody>
          <a:bodyPr/>
          <a:lstStyle/>
          <a:p>
            <a:r>
              <a:rPr lang="sv-SE" dirty="0" smtClean="0">
                <a:solidFill>
                  <a:schemeClr val="bg1"/>
                </a:solidFill>
              </a:rPr>
              <a:t>Nationell patientöversikt</a:t>
            </a:r>
            <a:br>
              <a:rPr lang="sv-SE" dirty="0" smtClean="0">
                <a:solidFill>
                  <a:schemeClr val="bg1"/>
                </a:solidFill>
              </a:rPr>
            </a:br>
            <a:r>
              <a:rPr lang="sv-SE" sz="2400" dirty="0" smtClean="0">
                <a:solidFill>
                  <a:schemeClr val="bg1"/>
                </a:solidFill>
              </a:rPr>
              <a:t>Nöjd användare NAI</a:t>
            </a:r>
            <a:br>
              <a:rPr lang="sv-SE" sz="2400" dirty="0" smtClean="0">
                <a:solidFill>
                  <a:schemeClr val="bg1"/>
                </a:solidFill>
              </a:rPr>
            </a:br>
            <a:r>
              <a:rPr lang="sv-SE" dirty="0" smtClean="0">
                <a:solidFill>
                  <a:schemeClr val="bg1"/>
                </a:solidFill>
              </a:rPr>
              <a:t/>
            </a:r>
            <a:br>
              <a:rPr lang="sv-SE" dirty="0" smtClean="0">
                <a:solidFill>
                  <a:schemeClr val="bg1"/>
                </a:solidFill>
              </a:rPr>
            </a:br>
            <a:r>
              <a:rPr lang="sv-SE" sz="2000" dirty="0" smtClean="0">
                <a:solidFill>
                  <a:schemeClr val="bg1"/>
                </a:solidFill>
              </a:rPr>
              <a:t>Webbenkät  –  December 2016</a:t>
            </a:r>
            <a:endParaRPr lang="sv-SE" sz="2000" dirty="0">
              <a:solidFill>
                <a:schemeClr val="bg1"/>
              </a:solidFill>
            </a:endParaRPr>
          </a:p>
        </p:txBody>
      </p:sp>
    </p:spTree>
    <p:extLst>
      <p:ext uri="{BB962C8B-B14F-4D97-AF65-F5344CB8AC3E}">
        <p14:creationId xmlns:p14="http://schemas.microsoft.com/office/powerpoint/2010/main" val="3950487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1040510824"/>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317004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2868342123"/>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399514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173378060"/>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814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536197288"/>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1735956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967798630"/>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78475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088491033"/>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691516"/>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2527055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1745970990"/>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63758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2244351506"/>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4098827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sp>
        <p:nvSpPr>
          <p:cNvPr id="5" name="textruta 4"/>
          <p:cNvSpPr txBox="1"/>
          <p:nvPr/>
        </p:nvSpPr>
        <p:spPr>
          <a:xfrm>
            <a:off x="1306136" y="395372"/>
            <a:ext cx="6696744" cy="369332"/>
          </a:xfrm>
          <a:prstGeom prst="rect">
            <a:avLst/>
          </a:prstGeom>
          <a:noFill/>
        </p:spPr>
        <p:txBody>
          <a:bodyPr wrap="square" rtlCol="0">
            <a:spAutoFit/>
          </a:bodyPr>
          <a:lstStyle/>
          <a:p>
            <a:r>
              <a:rPr lang="sv-SE" dirty="0" smtClean="0"/>
              <a:t>Samtliga påståenden – sorterat efter index</a:t>
            </a:r>
            <a:endParaRPr lang="sv-SE" dirty="0"/>
          </a:p>
        </p:txBody>
      </p:sp>
      <p:graphicFrame>
        <p:nvGraphicFramePr>
          <p:cNvPr id="4" name="Table 3"/>
          <p:cNvGraphicFramePr>
            <a:graphicFrameLocks noGrp="1"/>
          </p:cNvGraphicFramePr>
          <p:nvPr>
            <p:extLst>
              <p:ext uri="{D42A27DB-BD31-4B8C-83A1-F6EECF244321}">
                <p14:modId xmlns:p14="http://schemas.microsoft.com/office/powerpoint/2010/main" val="2142102437"/>
              </p:ext>
            </p:extLst>
          </p:nvPr>
        </p:nvGraphicFramePr>
        <p:xfrm>
          <a:off x="323528" y="1028680"/>
          <a:ext cx="8544271" cy="4848592"/>
        </p:xfrm>
        <a:graphic>
          <a:graphicData uri="http://schemas.openxmlformats.org/drawingml/2006/table">
            <a:tbl>
              <a:tblPr firstRow="1" bandRow="1">
                <a:tableStyleId>{5C22544A-7EE6-4342-B048-85BDC9FD1C3A}</a:tableStyleId>
              </a:tblPr>
              <a:tblGrid>
                <a:gridCol w="3456384"/>
                <a:gridCol w="720080"/>
                <a:gridCol w="936104"/>
                <a:gridCol w="936104"/>
                <a:gridCol w="792088"/>
                <a:gridCol w="1008112"/>
                <a:gridCol w="695399"/>
              </a:tblGrid>
              <a:tr h="370840">
                <a:tc>
                  <a:txBody>
                    <a:bodyPr/>
                    <a:lstStyle/>
                    <a:p>
                      <a:endParaRPr lang="sv-SE" dirty="0"/>
                    </a:p>
                  </a:txBody>
                  <a:tcPr/>
                </a:tc>
                <a:tc>
                  <a:txBody>
                    <a:bodyPr/>
                    <a:lstStyle/>
                    <a:p>
                      <a:r>
                        <a:rPr lang="sv-SE" sz="1600" dirty="0" smtClean="0"/>
                        <a:t>Totalt</a:t>
                      </a:r>
                      <a:endParaRPr lang="sv-SE" sz="1600" dirty="0"/>
                    </a:p>
                  </a:txBody>
                  <a:tcPr/>
                </a:tc>
                <a:tc>
                  <a:txBody>
                    <a:bodyPr/>
                    <a:lstStyle/>
                    <a:p>
                      <a:r>
                        <a:rPr lang="sv-SE" sz="1600" dirty="0" smtClean="0"/>
                        <a:t>Arbets-terapeut</a:t>
                      </a:r>
                    </a:p>
                  </a:txBody>
                  <a:tcPr/>
                </a:tc>
                <a:tc>
                  <a:txBody>
                    <a:bodyPr/>
                    <a:lstStyle/>
                    <a:p>
                      <a:r>
                        <a:rPr lang="sv-SE" sz="1600" dirty="0" smtClean="0"/>
                        <a:t>Fysio-terapeut</a:t>
                      </a:r>
                      <a:endParaRPr lang="sv-SE" sz="1600" dirty="0"/>
                    </a:p>
                  </a:txBody>
                  <a:tcPr/>
                </a:tc>
                <a:tc>
                  <a:txBody>
                    <a:bodyPr/>
                    <a:lstStyle/>
                    <a:p>
                      <a:r>
                        <a:rPr lang="sv-SE" sz="1600" dirty="0" smtClean="0"/>
                        <a:t>Läkare</a:t>
                      </a:r>
                      <a:endParaRPr lang="sv-SE" sz="1600" dirty="0"/>
                    </a:p>
                  </a:txBody>
                  <a:tcPr/>
                </a:tc>
                <a:tc>
                  <a:txBody>
                    <a:bodyPr/>
                    <a:lstStyle/>
                    <a:p>
                      <a:r>
                        <a:rPr lang="sv-SE" sz="1600" dirty="0" smtClean="0"/>
                        <a:t>Sjuk-sköterska</a:t>
                      </a:r>
                      <a:endParaRPr lang="sv-SE" sz="1600" dirty="0"/>
                    </a:p>
                  </a:txBody>
                  <a:tcPr/>
                </a:tc>
                <a:tc>
                  <a:txBody>
                    <a:bodyPr/>
                    <a:lstStyle/>
                    <a:p>
                      <a:r>
                        <a:rPr lang="sv-SE" sz="1600" dirty="0" smtClean="0"/>
                        <a:t>Annat</a:t>
                      </a:r>
                      <a:endParaRPr lang="sv-SE" sz="1600" dirty="0"/>
                    </a:p>
                  </a:txBody>
                  <a:tcPr/>
                </a:tc>
              </a:tr>
              <a:tr h="428992">
                <a:tc>
                  <a:txBody>
                    <a:bodyPr/>
                    <a:lstStyle/>
                    <a:p>
                      <a:r>
                        <a:rPr lang="sv-SE" sz="1200" dirty="0" smtClean="0"/>
                        <a:t>Jag anser att informationen i Nationell Patientöversikt är tillförlitlig.</a:t>
                      </a:r>
                      <a:endParaRPr lang="sv-SE" sz="1200" dirty="0"/>
                    </a:p>
                  </a:txBody>
                  <a:tcPr anchor="ctr"/>
                </a:tc>
                <a:tc>
                  <a:txBody>
                    <a:bodyPr/>
                    <a:lstStyle/>
                    <a:p>
                      <a:pPr algn="ctr"/>
                      <a:r>
                        <a:rPr lang="sv-SE" sz="1600" dirty="0" smtClean="0"/>
                        <a:t>82</a:t>
                      </a:r>
                      <a:endParaRPr lang="sv-SE" sz="1600" dirty="0"/>
                    </a:p>
                  </a:txBody>
                  <a:tcPr anchor="ctr"/>
                </a:tc>
                <a:tc>
                  <a:txBody>
                    <a:bodyPr/>
                    <a:lstStyle/>
                    <a:p>
                      <a:pPr algn="ctr"/>
                      <a:r>
                        <a:rPr lang="sv-SE" sz="1600" dirty="0" smtClean="0"/>
                        <a:t>84</a:t>
                      </a:r>
                      <a:endParaRPr lang="sv-SE" sz="1600" dirty="0"/>
                    </a:p>
                  </a:txBody>
                  <a:tcPr anchor="ctr"/>
                </a:tc>
                <a:tc>
                  <a:txBody>
                    <a:bodyPr/>
                    <a:lstStyle/>
                    <a:p>
                      <a:pPr algn="ctr"/>
                      <a:r>
                        <a:rPr lang="sv-SE" sz="1600" dirty="0" smtClean="0"/>
                        <a:t>86</a:t>
                      </a:r>
                      <a:endParaRPr lang="sv-SE" sz="1600" dirty="0"/>
                    </a:p>
                  </a:txBody>
                  <a:tcPr anchor="ctr"/>
                </a:tc>
                <a:tc>
                  <a:txBody>
                    <a:bodyPr/>
                    <a:lstStyle/>
                    <a:p>
                      <a:pPr algn="ctr"/>
                      <a:r>
                        <a:rPr lang="sv-SE" sz="1600" dirty="0" smtClean="0"/>
                        <a:t>69</a:t>
                      </a:r>
                      <a:endParaRPr lang="sv-SE" sz="1600" dirty="0"/>
                    </a:p>
                  </a:txBody>
                  <a:tcPr anchor="ctr"/>
                </a:tc>
                <a:tc>
                  <a:txBody>
                    <a:bodyPr/>
                    <a:lstStyle/>
                    <a:p>
                      <a:pPr algn="ctr"/>
                      <a:r>
                        <a:rPr lang="sv-SE" sz="1600" dirty="0" smtClean="0"/>
                        <a:t>85</a:t>
                      </a:r>
                      <a:endParaRPr lang="sv-SE" sz="1600" dirty="0"/>
                    </a:p>
                  </a:txBody>
                  <a:tcPr anchor="ctr"/>
                </a:tc>
                <a:tc>
                  <a:txBody>
                    <a:bodyPr/>
                    <a:lstStyle/>
                    <a:p>
                      <a:pPr algn="ctr"/>
                      <a:r>
                        <a:rPr lang="sv-SE" sz="1600" dirty="0" smtClean="0"/>
                        <a:t>75</a:t>
                      </a:r>
                      <a:endParaRPr lang="sv-SE" sz="1600" dirty="0"/>
                    </a:p>
                  </a:txBody>
                  <a:tcPr anchor="ctr"/>
                </a:tc>
              </a:tr>
              <a:tr h="42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effectLst/>
                        </a:rPr>
                        <a:t>Nationell Patientöversikt underlättar mitt arbete.</a:t>
                      </a:r>
                    </a:p>
                  </a:txBody>
                  <a:tcPr anchor="ctr"/>
                </a:tc>
                <a:tc>
                  <a:txBody>
                    <a:bodyPr/>
                    <a:lstStyle/>
                    <a:p>
                      <a:pPr algn="ctr"/>
                      <a:r>
                        <a:rPr lang="sv-SE" sz="1600" dirty="0" smtClean="0"/>
                        <a:t>81</a:t>
                      </a:r>
                      <a:endParaRPr lang="sv-SE" sz="1600" dirty="0"/>
                    </a:p>
                  </a:txBody>
                  <a:tcPr anchor="ctr"/>
                </a:tc>
                <a:tc>
                  <a:txBody>
                    <a:bodyPr/>
                    <a:lstStyle/>
                    <a:p>
                      <a:pPr algn="ctr"/>
                      <a:r>
                        <a:rPr lang="sv-SE" sz="1600" dirty="0" smtClean="0"/>
                        <a:t>79</a:t>
                      </a:r>
                      <a:endParaRPr lang="sv-SE" sz="1600" dirty="0"/>
                    </a:p>
                  </a:txBody>
                  <a:tcPr anchor="ctr"/>
                </a:tc>
                <a:tc>
                  <a:txBody>
                    <a:bodyPr/>
                    <a:lstStyle/>
                    <a:p>
                      <a:pPr algn="ctr"/>
                      <a:r>
                        <a:rPr lang="sv-SE" sz="1600" dirty="0" smtClean="0"/>
                        <a:t>80</a:t>
                      </a:r>
                      <a:endParaRPr lang="sv-SE" sz="1600" dirty="0"/>
                    </a:p>
                  </a:txBody>
                  <a:tcPr anchor="ctr"/>
                </a:tc>
                <a:tc>
                  <a:txBody>
                    <a:bodyPr/>
                    <a:lstStyle/>
                    <a:p>
                      <a:pPr algn="ctr"/>
                      <a:r>
                        <a:rPr lang="sv-SE" sz="1600" dirty="0" smtClean="0"/>
                        <a:t>63</a:t>
                      </a:r>
                      <a:endParaRPr lang="sv-SE" sz="1600" dirty="0"/>
                    </a:p>
                  </a:txBody>
                  <a:tcPr anchor="ctr"/>
                </a:tc>
                <a:tc>
                  <a:txBody>
                    <a:bodyPr/>
                    <a:lstStyle/>
                    <a:p>
                      <a:pPr algn="ctr"/>
                      <a:r>
                        <a:rPr lang="sv-SE" sz="1600" dirty="0" smtClean="0"/>
                        <a:t>86</a:t>
                      </a:r>
                      <a:endParaRPr lang="sv-SE" sz="1600" dirty="0"/>
                    </a:p>
                  </a:txBody>
                  <a:tcPr anchor="ctr"/>
                </a:tc>
                <a:tc>
                  <a:txBody>
                    <a:bodyPr/>
                    <a:lstStyle/>
                    <a:p>
                      <a:pPr algn="ctr"/>
                      <a:r>
                        <a:rPr lang="sv-SE" sz="1600" dirty="0" smtClean="0"/>
                        <a:t>77</a:t>
                      </a:r>
                      <a:endParaRPr lang="sv-SE" sz="1600" dirty="0"/>
                    </a:p>
                  </a:txBody>
                  <a:tcPr anchor="ctr"/>
                </a:tc>
              </a:tr>
              <a:tr h="22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effectLst/>
                        </a:rPr>
                        <a:t>Jag har förtroende för att tjänsten Nationell Patientöversikt håller hög kvalitet.</a:t>
                      </a:r>
                    </a:p>
                  </a:txBody>
                  <a:tcPr anchor="ctr"/>
                </a:tc>
                <a:tc>
                  <a:txBody>
                    <a:bodyPr/>
                    <a:lstStyle/>
                    <a:p>
                      <a:pPr algn="ctr"/>
                      <a:r>
                        <a:rPr lang="sv-SE" sz="1600" dirty="0" smtClean="0"/>
                        <a:t>77</a:t>
                      </a:r>
                      <a:endParaRPr lang="sv-SE" sz="1600" dirty="0"/>
                    </a:p>
                  </a:txBody>
                  <a:tcPr anchor="ctr"/>
                </a:tc>
                <a:tc>
                  <a:txBody>
                    <a:bodyPr/>
                    <a:lstStyle/>
                    <a:p>
                      <a:pPr algn="ctr"/>
                      <a:r>
                        <a:rPr lang="sv-SE" sz="1600" dirty="0" smtClean="0"/>
                        <a:t>78</a:t>
                      </a:r>
                      <a:endParaRPr lang="sv-SE" sz="1600" dirty="0"/>
                    </a:p>
                  </a:txBody>
                  <a:tcPr anchor="ctr"/>
                </a:tc>
                <a:tc>
                  <a:txBody>
                    <a:bodyPr/>
                    <a:lstStyle/>
                    <a:p>
                      <a:pPr algn="ctr"/>
                      <a:r>
                        <a:rPr lang="sv-SE" sz="1600" dirty="0" smtClean="0"/>
                        <a:t>79</a:t>
                      </a:r>
                      <a:endParaRPr lang="sv-SE" sz="1600" dirty="0"/>
                    </a:p>
                  </a:txBody>
                  <a:tcPr anchor="ctr"/>
                </a:tc>
                <a:tc>
                  <a:txBody>
                    <a:bodyPr/>
                    <a:lstStyle/>
                    <a:p>
                      <a:pPr algn="ctr"/>
                      <a:r>
                        <a:rPr lang="sv-SE" sz="1600" dirty="0" smtClean="0"/>
                        <a:t>58</a:t>
                      </a:r>
                      <a:endParaRPr lang="sv-SE" sz="1600" dirty="0"/>
                    </a:p>
                  </a:txBody>
                  <a:tcPr anchor="ctr"/>
                </a:tc>
                <a:tc>
                  <a:txBody>
                    <a:bodyPr/>
                    <a:lstStyle/>
                    <a:p>
                      <a:pPr algn="ctr"/>
                      <a:r>
                        <a:rPr lang="sv-SE" sz="1600" dirty="0" smtClean="0"/>
                        <a:t>81</a:t>
                      </a:r>
                      <a:endParaRPr lang="sv-SE" sz="1600" dirty="0"/>
                    </a:p>
                  </a:txBody>
                  <a:tcPr anchor="ctr"/>
                </a:tc>
                <a:tc>
                  <a:txBody>
                    <a:bodyPr/>
                    <a:lstStyle/>
                    <a:p>
                      <a:pPr algn="ctr"/>
                      <a:r>
                        <a:rPr lang="sv-SE" sz="1600" dirty="0" smtClean="0"/>
                        <a:t>75</a:t>
                      </a:r>
                      <a:endParaRPr lang="sv-SE" sz="1600" dirty="0"/>
                    </a:p>
                  </a:txBody>
                  <a:tcPr anchor="ctr"/>
                </a:tc>
              </a:tr>
              <a:tr h="370840">
                <a:tc>
                  <a:txBody>
                    <a:bodyPr/>
                    <a:lstStyle/>
                    <a:p>
                      <a:r>
                        <a:rPr lang="sv-SE" sz="1200" dirty="0" smtClean="0"/>
                        <a:t>Nationell patientöversikt har förenklat och förbättrat min arbetssituation.</a:t>
                      </a:r>
                      <a:endParaRPr lang="sv-SE" sz="1200" dirty="0"/>
                    </a:p>
                  </a:txBody>
                  <a:tcPr anchor="ctr"/>
                </a:tc>
                <a:tc>
                  <a:txBody>
                    <a:bodyPr/>
                    <a:lstStyle/>
                    <a:p>
                      <a:pPr algn="ctr"/>
                      <a:r>
                        <a:rPr lang="sv-SE" sz="1600" dirty="0" smtClean="0"/>
                        <a:t>74</a:t>
                      </a:r>
                      <a:endParaRPr lang="sv-SE" sz="1600" dirty="0"/>
                    </a:p>
                  </a:txBody>
                  <a:tcPr anchor="ctr"/>
                </a:tc>
                <a:tc>
                  <a:txBody>
                    <a:bodyPr/>
                    <a:lstStyle/>
                    <a:p>
                      <a:pPr algn="ctr"/>
                      <a:r>
                        <a:rPr lang="sv-SE" sz="1600" dirty="0" smtClean="0"/>
                        <a:t>69</a:t>
                      </a:r>
                      <a:endParaRPr lang="sv-SE" sz="1600" dirty="0"/>
                    </a:p>
                  </a:txBody>
                  <a:tcPr anchor="ctr"/>
                </a:tc>
                <a:tc>
                  <a:txBody>
                    <a:bodyPr/>
                    <a:lstStyle/>
                    <a:p>
                      <a:pPr algn="ctr"/>
                      <a:r>
                        <a:rPr lang="sv-SE" sz="1600" dirty="0" smtClean="0"/>
                        <a:t>75</a:t>
                      </a:r>
                      <a:endParaRPr lang="sv-SE" sz="1600" dirty="0"/>
                    </a:p>
                  </a:txBody>
                  <a:tcPr anchor="ctr"/>
                </a:tc>
                <a:tc>
                  <a:txBody>
                    <a:bodyPr/>
                    <a:lstStyle/>
                    <a:p>
                      <a:pPr algn="ctr"/>
                      <a:r>
                        <a:rPr lang="sv-SE" sz="1600" dirty="0" smtClean="0"/>
                        <a:t>55</a:t>
                      </a:r>
                      <a:endParaRPr lang="sv-SE" sz="1600" dirty="0"/>
                    </a:p>
                  </a:txBody>
                  <a:tcPr anchor="ctr"/>
                </a:tc>
                <a:tc>
                  <a:txBody>
                    <a:bodyPr/>
                    <a:lstStyle/>
                    <a:p>
                      <a:pPr algn="ctr"/>
                      <a:r>
                        <a:rPr lang="sv-SE" sz="1600" dirty="0" smtClean="0"/>
                        <a:t>80</a:t>
                      </a:r>
                      <a:endParaRPr lang="sv-SE" sz="1600" dirty="0"/>
                    </a:p>
                  </a:txBody>
                  <a:tcPr anchor="ctr"/>
                </a:tc>
                <a:tc>
                  <a:txBody>
                    <a:bodyPr/>
                    <a:lstStyle/>
                    <a:p>
                      <a:pPr algn="ctr"/>
                      <a:r>
                        <a:rPr lang="sv-SE" sz="1600" dirty="0" smtClean="0"/>
                        <a:t>71</a:t>
                      </a:r>
                      <a:endParaRPr lang="sv-SE" sz="1600" dirty="0"/>
                    </a:p>
                  </a:txBody>
                  <a:tcPr anchor="ctr"/>
                </a:tc>
              </a:tr>
              <a:tr h="370840">
                <a:tc>
                  <a:txBody>
                    <a:bodyPr/>
                    <a:lstStyle/>
                    <a:p>
                      <a:r>
                        <a:rPr lang="sv-SE" sz="1200" dirty="0" smtClean="0"/>
                        <a:t>Tjänsten Nationell patientöversikt är tillgänglig när jag behöver den.</a:t>
                      </a:r>
                    </a:p>
                  </a:txBody>
                  <a:tcPr anchor="ctr"/>
                </a:tc>
                <a:tc>
                  <a:txBody>
                    <a:bodyPr/>
                    <a:lstStyle/>
                    <a:p>
                      <a:pPr algn="ctr"/>
                      <a:r>
                        <a:rPr lang="sv-SE" sz="1600" dirty="0" smtClean="0"/>
                        <a:t>71</a:t>
                      </a:r>
                      <a:endParaRPr lang="sv-SE" sz="1600" dirty="0"/>
                    </a:p>
                  </a:txBody>
                  <a:tcPr anchor="ctr"/>
                </a:tc>
                <a:tc>
                  <a:txBody>
                    <a:bodyPr/>
                    <a:lstStyle/>
                    <a:p>
                      <a:pPr algn="ctr"/>
                      <a:r>
                        <a:rPr lang="sv-SE" sz="1600" dirty="0" smtClean="0"/>
                        <a:t>73</a:t>
                      </a:r>
                      <a:endParaRPr lang="sv-SE" sz="1600" dirty="0"/>
                    </a:p>
                  </a:txBody>
                  <a:tcPr anchor="ctr"/>
                </a:tc>
                <a:tc>
                  <a:txBody>
                    <a:bodyPr/>
                    <a:lstStyle/>
                    <a:p>
                      <a:pPr algn="ctr"/>
                      <a:r>
                        <a:rPr lang="sv-SE" sz="1600" dirty="0" smtClean="0"/>
                        <a:t>72</a:t>
                      </a:r>
                      <a:endParaRPr lang="sv-SE" sz="1600" dirty="0"/>
                    </a:p>
                  </a:txBody>
                  <a:tcPr anchor="ctr"/>
                </a:tc>
                <a:tc>
                  <a:txBody>
                    <a:bodyPr/>
                    <a:lstStyle/>
                    <a:p>
                      <a:pPr algn="ctr"/>
                      <a:r>
                        <a:rPr lang="sv-SE" sz="1600" dirty="0" smtClean="0"/>
                        <a:t>58</a:t>
                      </a:r>
                      <a:endParaRPr lang="sv-SE" sz="1600" dirty="0"/>
                    </a:p>
                  </a:txBody>
                  <a:tcPr anchor="ctr"/>
                </a:tc>
                <a:tc>
                  <a:txBody>
                    <a:bodyPr/>
                    <a:lstStyle/>
                    <a:p>
                      <a:pPr algn="ctr"/>
                      <a:r>
                        <a:rPr lang="sv-SE" sz="1600" dirty="0" smtClean="0"/>
                        <a:t>73</a:t>
                      </a:r>
                      <a:endParaRPr lang="sv-SE" sz="1600" dirty="0"/>
                    </a:p>
                  </a:txBody>
                  <a:tcPr anchor="ctr"/>
                </a:tc>
                <a:tc>
                  <a:txBody>
                    <a:bodyPr/>
                    <a:lstStyle/>
                    <a:p>
                      <a:pPr algn="ctr"/>
                      <a:r>
                        <a:rPr lang="sv-SE" sz="1600" dirty="0" smtClean="0"/>
                        <a:t>68</a:t>
                      </a:r>
                      <a:endParaRPr lang="sv-SE" sz="1600" dirty="0"/>
                    </a:p>
                  </a:txBody>
                  <a:tcPr anchor="ctr"/>
                </a:tc>
              </a:tr>
              <a:tr h="370840">
                <a:tc>
                  <a:txBody>
                    <a:bodyPr/>
                    <a:lstStyle/>
                    <a:p>
                      <a:r>
                        <a:rPr lang="sv-SE" sz="1200" dirty="0" smtClean="0"/>
                        <a:t>Jag anser att Nationell Patientöversikt är pedagogiskt uppbyggd och lätt att använda.</a:t>
                      </a:r>
                    </a:p>
                  </a:txBody>
                  <a:tcPr anchor="ctr"/>
                </a:tc>
                <a:tc>
                  <a:txBody>
                    <a:bodyPr/>
                    <a:lstStyle/>
                    <a:p>
                      <a:pPr algn="ctr"/>
                      <a:r>
                        <a:rPr lang="sv-SE" sz="1600" dirty="0" smtClean="0"/>
                        <a:t>65</a:t>
                      </a:r>
                      <a:endParaRPr lang="sv-SE" sz="1600" dirty="0"/>
                    </a:p>
                  </a:txBody>
                  <a:tcPr anchor="ctr"/>
                </a:tc>
                <a:tc>
                  <a:txBody>
                    <a:bodyPr/>
                    <a:lstStyle/>
                    <a:p>
                      <a:pPr algn="ctr"/>
                      <a:r>
                        <a:rPr lang="sv-SE" sz="1600" dirty="0" smtClean="0"/>
                        <a:t>61</a:t>
                      </a:r>
                      <a:endParaRPr lang="sv-SE" sz="1600" dirty="0"/>
                    </a:p>
                  </a:txBody>
                  <a:tcPr anchor="ctr"/>
                </a:tc>
                <a:tc>
                  <a:txBody>
                    <a:bodyPr/>
                    <a:lstStyle/>
                    <a:p>
                      <a:pPr algn="ctr"/>
                      <a:r>
                        <a:rPr lang="sv-SE" sz="1600" dirty="0" smtClean="0"/>
                        <a:t>70</a:t>
                      </a:r>
                      <a:endParaRPr lang="sv-SE" sz="1600" dirty="0"/>
                    </a:p>
                  </a:txBody>
                  <a:tcPr anchor="ctr"/>
                </a:tc>
                <a:tc>
                  <a:txBody>
                    <a:bodyPr/>
                    <a:lstStyle/>
                    <a:p>
                      <a:pPr algn="ctr"/>
                      <a:r>
                        <a:rPr lang="sv-SE" sz="1600" dirty="0" smtClean="0"/>
                        <a:t>42</a:t>
                      </a:r>
                      <a:endParaRPr lang="sv-SE" sz="1600" dirty="0"/>
                    </a:p>
                  </a:txBody>
                  <a:tcPr anchor="ctr"/>
                </a:tc>
                <a:tc>
                  <a:txBody>
                    <a:bodyPr/>
                    <a:lstStyle/>
                    <a:p>
                      <a:pPr algn="ctr"/>
                      <a:r>
                        <a:rPr lang="sv-SE" sz="1600" dirty="0" smtClean="0"/>
                        <a:t>70</a:t>
                      </a:r>
                      <a:endParaRPr lang="sv-SE" sz="1600" dirty="0"/>
                    </a:p>
                  </a:txBody>
                  <a:tcPr anchor="ctr"/>
                </a:tc>
                <a:tc>
                  <a:txBody>
                    <a:bodyPr/>
                    <a:lstStyle/>
                    <a:p>
                      <a:pPr algn="ctr"/>
                      <a:r>
                        <a:rPr lang="sv-SE" sz="1600" dirty="0" smtClean="0"/>
                        <a:t>67</a:t>
                      </a:r>
                      <a:endParaRPr lang="sv-SE" sz="1600" dirty="0"/>
                    </a:p>
                  </a:txBody>
                  <a:tcPr anchor="ctr"/>
                </a:tc>
              </a:tr>
              <a:tr h="370840">
                <a:tc>
                  <a:txBody>
                    <a:bodyPr/>
                    <a:lstStyle/>
                    <a:p>
                      <a:r>
                        <a:rPr lang="sv-SE" sz="1200" dirty="0" smtClean="0"/>
                        <a:t>Den utbildning och introduktion som jag fått till Nationell patientöversikt har varit tillräcklig för att jag ska kunna använda tjänsten på ett effektivt sätt.</a:t>
                      </a:r>
                      <a:endParaRPr lang="sv-SE" sz="1200" dirty="0"/>
                    </a:p>
                  </a:txBody>
                  <a:tcPr anchor="ctr"/>
                </a:tc>
                <a:tc>
                  <a:txBody>
                    <a:bodyPr/>
                    <a:lstStyle/>
                    <a:p>
                      <a:pPr algn="ctr"/>
                      <a:r>
                        <a:rPr lang="sv-SE" sz="1600" dirty="0" smtClean="0"/>
                        <a:t>53</a:t>
                      </a:r>
                      <a:endParaRPr lang="sv-SE" sz="1600" dirty="0"/>
                    </a:p>
                  </a:txBody>
                  <a:tcPr anchor="ctr"/>
                </a:tc>
                <a:tc>
                  <a:txBody>
                    <a:bodyPr/>
                    <a:lstStyle/>
                    <a:p>
                      <a:pPr algn="ctr"/>
                      <a:r>
                        <a:rPr lang="sv-SE" sz="1600" dirty="0" smtClean="0"/>
                        <a:t>56</a:t>
                      </a:r>
                      <a:endParaRPr lang="sv-SE" sz="1600" dirty="0"/>
                    </a:p>
                  </a:txBody>
                  <a:tcPr anchor="ctr"/>
                </a:tc>
                <a:tc>
                  <a:txBody>
                    <a:bodyPr/>
                    <a:lstStyle/>
                    <a:p>
                      <a:pPr algn="ctr"/>
                      <a:r>
                        <a:rPr lang="sv-SE" sz="1600" dirty="0" smtClean="0"/>
                        <a:t>59</a:t>
                      </a:r>
                      <a:endParaRPr lang="sv-SE" sz="1600" dirty="0"/>
                    </a:p>
                  </a:txBody>
                  <a:tcPr anchor="ctr"/>
                </a:tc>
                <a:tc>
                  <a:txBody>
                    <a:bodyPr/>
                    <a:lstStyle/>
                    <a:p>
                      <a:pPr algn="ctr"/>
                      <a:r>
                        <a:rPr lang="sv-SE" sz="1600" dirty="0" smtClean="0"/>
                        <a:t>26</a:t>
                      </a:r>
                      <a:endParaRPr lang="sv-SE" sz="1600" dirty="0"/>
                    </a:p>
                  </a:txBody>
                  <a:tcPr anchor="ctr"/>
                </a:tc>
                <a:tc>
                  <a:txBody>
                    <a:bodyPr/>
                    <a:lstStyle/>
                    <a:p>
                      <a:pPr algn="ctr"/>
                      <a:r>
                        <a:rPr lang="sv-SE" sz="1600" dirty="0" smtClean="0"/>
                        <a:t>57</a:t>
                      </a:r>
                      <a:endParaRPr lang="sv-SE" sz="1600" dirty="0"/>
                    </a:p>
                  </a:txBody>
                  <a:tcPr anchor="ctr"/>
                </a:tc>
                <a:tc>
                  <a:txBody>
                    <a:bodyPr/>
                    <a:lstStyle/>
                    <a:p>
                      <a:pPr algn="ctr"/>
                      <a:r>
                        <a:rPr lang="sv-SE" sz="1600" dirty="0" smtClean="0"/>
                        <a:t>55</a:t>
                      </a:r>
                      <a:endParaRPr lang="sv-SE" sz="1600" dirty="0"/>
                    </a:p>
                  </a:txBody>
                  <a:tcPr anchor="ctr"/>
                </a:tc>
              </a:tr>
              <a:tr h="370840">
                <a:tc>
                  <a:txBody>
                    <a:bodyPr/>
                    <a:lstStyle/>
                    <a:p>
                      <a:r>
                        <a:rPr lang="sv-SE" sz="1200" dirty="0" smtClean="0"/>
                        <a:t>Jag är nöjd med den support vi får från den som är förvaltningsansvarig internt i vår organisation.</a:t>
                      </a:r>
                    </a:p>
                  </a:txBody>
                  <a:tcPr anchor="ctr"/>
                </a:tc>
                <a:tc>
                  <a:txBody>
                    <a:bodyPr/>
                    <a:lstStyle/>
                    <a:p>
                      <a:pPr algn="ctr"/>
                      <a:r>
                        <a:rPr lang="sv-SE" sz="1600" dirty="0" smtClean="0"/>
                        <a:t>51</a:t>
                      </a:r>
                      <a:endParaRPr lang="sv-SE" sz="1600" dirty="0"/>
                    </a:p>
                  </a:txBody>
                  <a:tcPr anchor="ctr"/>
                </a:tc>
                <a:tc>
                  <a:txBody>
                    <a:bodyPr/>
                    <a:lstStyle/>
                    <a:p>
                      <a:pPr algn="ctr"/>
                      <a:r>
                        <a:rPr lang="sv-SE" sz="1600" dirty="0" smtClean="0"/>
                        <a:t>59</a:t>
                      </a:r>
                      <a:endParaRPr lang="sv-SE" sz="1600" dirty="0"/>
                    </a:p>
                  </a:txBody>
                  <a:tcPr anchor="ctr"/>
                </a:tc>
                <a:tc>
                  <a:txBody>
                    <a:bodyPr/>
                    <a:lstStyle/>
                    <a:p>
                      <a:pPr algn="ctr"/>
                      <a:r>
                        <a:rPr lang="sv-SE" sz="1600" dirty="0" smtClean="0"/>
                        <a:t>52</a:t>
                      </a:r>
                      <a:endParaRPr lang="sv-SE" sz="1600" dirty="0"/>
                    </a:p>
                  </a:txBody>
                  <a:tcPr anchor="ctr"/>
                </a:tc>
                <a:tc>
                  <a:txBody>
                    <a:bodyPr/>
                    <a:lstStyle/>
                    <a:p>
                      <a:pPr algn="ctr"/>
                      <a:r>
                        <a:rPr lang="sv-SE" sz="1600" dirty="0" smtClean="0"/>
                        <a:t>31</a:t>
                      </a:r>
                      <a:endParaRPr lang="sv-SE" sz="1600" dirty="0"/>
                    </a:p>
                  </a:txBody>
                  <a:tcPr anchor="ctr"/>
                </a:tc>
                <a:tc>
                  <a:txBody>
                    <a:bodyPr/>
                    <a:lstStyle/>
                    <a:p>
                      <a:pPr algn="ctr"/>
                      <a:r>
                        <a:rPr lang="sv-SE" sz="1600" dirty="0" smtClean="0"/>
                        <a:t>53</a:t>
                      </a:r>
                      <a:endParaRPr lang="sv-SE" sz="1600" dirty="0"/>
                    </a:p>
                  </a:txBody>
                  <a:tcPr anchor="ctr"/>
                </a:tc>
                <a:tc>
                  <a:txBody>
                    <a:bodyPr/>
                    <a:lstStyle/>
                    <a:p>
                      <a:pPr algn="ctr"/>
                      <a:r>
                        <a:rPr lang="sv-SE" sz="1600" dirty="0" smtClean="0"/>
                        <a:t>51</a:t>
                      </a:r>
                      <a:endParaRPr lang="sv-SE" sz="1600" dirty="0"/>
                    </a:p>
                  </a:txBody>
                  <a:tcPr anchor="ctr"/>
                </a:tc>
              </a:tr>
              <a:tr h="370840">
                <a:tc>
                  <a:txBody>
                    <a:bodyPr/>
                    <a:lstStyle/>
                    <a:p>
                      <a:r>
                        <a:rPr lang="sv-SE" sz="1200" dirty="0" smtClean="0"/>
                        <a:t>Jag är nöjd med den support jag får från nationell kundservice rörande Nationell patientöversikt.</a:t>
                      </a:r>
                      <a:endParaRPr lang="sv-SE" sz="1200" dirty="0"/>
                    </a:p>
                  </a:txBody>
                  <a:tcPr anchor="ctr"/>
                </a:tc>
                <a:tc>
                  <a:txBody>
                    <a:bodyPr/>
                    <a:lstStyle/>
                    <a:p>
                      <a:pPr algn="ctr"/>
                      <a:r>
                        <a:rPr lang="sv-SE" sz="1600" dirty="0" smtClean="0"/>
                        <a:t>49</a:t>
                      </a:r>
                      <a:endParaRPr lang="sv-SE" sz="1600" dirty="0"/>
                    </a:p>
                  </a:txBody>
                  <a:tcPr anchor="ctr"/>
                </a:tc>
                <a:tc>
                  <a:txBody>
                    <a:bodyPr/>
                    <a:lstStyle/>
                    <a:p>
                      <a:pPr algn="ctr"/>
                      <a:r>
                        <a:rPr lang="sv-SE" sz="1600" dirty="0" smtClean="0"/>
                        <a:t>51</a:t>
                      </a:r>
                      <a:endParaRPr lang="sv-SE" sz="1600" dirty="0"/>
                    </a:p>
                  </a:txBody>
                  <a:tcPr anchor="ctr"/>
                </a:tc>
                <a:tc>
                  <a:txBody>
                    <a:bodyPr/>
                    <a:lstStyle/>
                    <a:p>
                      <a:pPr algn="ctr"/>
                      <a:r>
                        <a:rPr lang="sv-SE" sz="1600" dirty="0" smtClean="0"/>
                        <a:t>41</a:t>
                      </a:r>
                      <a:endParaRPr lang="sv-SE" sz="1600" dirty="0"/>
                    </a:p>
                  </a:txBody>
                  <a:tcPr anchor="ctr"/>
                </a:tc>
                <a:tc>
                  <a:txBody>
                    <a:bodyPr/>
                    <a:lstStyle/>
                    <a:p>
                      <a:pPr algn="ctr"/>
                      <a:r>
                        <a:rPr lang="sv-SE" sz="1600" dirty="0" smtClean="0"/>
                        <a:t>31</a:t>
                      </a:r>
                      <a:endParaRPr lang="sv-SE" sz="1600" dirty="0"/>
                    </a:p>
                  </a:txBody>
                  <a:tcPr anchor="ctr"/>
                </a:tc>
                <a:tc>
                  <a:txBody>
                    <a:bodyPr/>
                    <a:lstStyle/>
                    <a:p>
                      <a:pPr algn="ctr"/>
                      <a:r>
                        <a:rPr lang="sv-SE" sz="1600" dirty="0" smtClean="0"/>
                        <a:t>53</a:t>
                      </a:r>
                      <a:endParaRPr lang="sv-SE" sz="1600" dirty="0"/>
                    </a:p>
                  </a:txBody>
                  <a:tcPr anchor="ctr"/>
                </a:tc>
                <a:tc>
                  <a:txBody>
                    <a:bodyPr/>
                    <a:lstStyle/>
                    <a:p>
                      <a:pPr algn="ctr"/>
                      <a:r>
                        <a:rPr lang="sv-SE" sz="1600" dirty="0" smtClean="0"/>
                        <a:t>52</a:t>
                      </a:r>
                      <a:endParaRPr lang="sv-SE" sz="1600" dirty="0"/>
                    </a:p>
                  </a:txBody>
                  <a:tcPr anchor="ctr"/>
                </a:tc>
              </a:tr>
            </a:tbl>
          </a:graphicData>
        </a:graphic>
      </p:graphicFrame>
    </p:spTree>
    <p:extLst>
      <p:ext uri="{BB962C8B-B14F-4D97-AF65-F5344CB8AC3E}">
        <p14:creationId xmlns:p14="http://schemas.microsoft.com/office/powerpoint/2010/main" val="470416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sp>
        <p:nvSpPr>
          <p:cNvPr id="5"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graphicFrame>
        <p:nvGraphicFramePr>
          <p:cNvPr id="3" name="Chart 2"/>
          <p:cNvGraphicFramePr/>
          <p:nvPr>
            <p:extLst>
              <p:ext uri="{D42A27DB-BD31-4B8C-83A1-F6EECF244321}">
                <p14:modId xmlns:p14="http://schemas.microsoft.com/office/powerpoint/2010/main" val="183340373"/>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413915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1259632" y="1916832"/>
            <a:ext cx="6552728" cy="3539430"/>
          </a:xfrm>
          <a:prstGeom prst="rect">
            <a:avLst/>
          </a:prstGeom>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sv-SE" sz="1600" b="1" u="sng" dirty="0"/>
              <a:t>Syfte:</a:t>
            </a:r>
            <a:r>
              <a:rPr lang="sv-SE" sz="1600" dirty="0"/>
              <a:t> </a:t>
            </a:r>
          </a:p>
          <a:p>
            <a:r>
              <a:rPr lang="sv-SE" sz="1600" dirty="0"/>
              <a:t>Syftet med undersökningen är främst att mäta attityd till och användning av tjänsten NPÖ (Nationell Patientöversikt) hos vårdpersonal.</a:t>
            </a:r>
          </a:p>
          <a:p>
            <a:r>
              <a:rPr lang="sv-SE" sz="1600" dirty="0"/>
              <a:t> </a:t>
            </a:r>
          </a:p>
          <a:p>
            <a:r>
              <a:rPr lang="sv-SE" sz="1600" b="1" u="sng" dirty="0"/>
              <a:t>Metod:</a:t>
            </a:r>
            <a:r>
              <a:rPr lang="sv-SE" sz="1600" dirty="0"/>
              <a:t> 	</a:t>
            </a:r>
            <a:endParaRPr lang="sv-SE" sz="1600" dirty="0" smtClean="0"/>
          </a:p>
          <a:p>
            <a:r>
              <a:rPr lang="sv-SE" sz="1600" dirty="0" smtClean="0"/>
              <a:t>Enkäten </a:t>
            </a:r>
            <a:r>
              <a:rPr lang="sv-SE" sz="1600" dirty="0"/>
              <a:t>har funnits tillgänglig för </a:t>
            </a:r>
            <a:r>
              <a:rPr lang="sv-SE" sz="1600" dirty="0" smtClean="0"/>
              <a:t>alla inloggade </a:t>
            </a:r>
            <a:r>
              <a:rPr lang="sv-SE" sz="1600" dirty="0"/>
              <a:t>användare.</a:t>
            </a:r>
          </a:p>
          <a:p>
            <a:r>
              <a:rPr lang="sv-SE" sz="1600" dirty="0"/>
              <a:t> </a:t>
            </a:r>
          </a:p>
          <a:p>
            <a:r>
              <a:rPr lang="sv-SE" sz="1600" b="1" u="sng" dirty="0" err="1"/>
              <a:t>Fälttid</a:t>
            </a:r>
            <a:r>
              <a:rPr lang="sv-SE" sz="1600" b="1" u="sng" dirty="0"/>
              <a:t>:</a:t>
            </a:r>
            <a:r>
              <a:rPr lang="sv-SE" sz="1600" dirty="0"/>
              <a:t> 	</a:t>
            </a:r>
            <a:endParaRPr lang="sv-SE" sz="1600" dirty="0" smtClean="0"/>
          </a:p>
          <a:p>
            <a:r>
              <a:rPr lang="sv-SE" sz="1600" dirty="0" smtClean="0"/>
              <a:t>2016-12-01 </a:t>
            </a:r>
            <a:r>
              <a:rPr lang="sv-SE" sz="1600" dirty="0"/>
              <a:t>– 2017-01-09</a:t>
            </a:r>
          </a:p>
          <a:p>
            <a:r>
              <a:rPr lang="sv-SE" sz="1600" dirty="0"/>
              <a:t> </a:t>
            </a:r>
          </a:p>
          <a:p>
            <a:r>
              <a:rPr lang="sv-SE" sz="1600" b="1" u="sng" dirty="0"/>
              <a:t>Målgrupp:</a:t>
            </a:r>
            <a:r>
              <a:rPr lang="sv-SE" sz="1600" b="1" dirty="0"/>
              <a:t> </a:t>
            </a:r>
            <a:r>
              <a:rPr lang="sv-SE" sz="1600" b="1" dirty="0" smtClean="0"/>
              <a:t>	</a:t>
            </a:r>
          </a:p>
          <a:p>
            <a:r>
              <a:rPr lang="sv-SE" sz="1600" dirty="0" smtClean="0"/>
              <a:t>Samtliga </a:t>
            </a:r>
            <a:r>
              <a:rPr lang="sv-SE" sz="1600" dirty="0"/>
              <a:t>användare.</a:t>
            </a:r>
          </a:p>
          <a:p>
            <a:r>
              <a:rPr lang="sv-SE" sz="1600" dirty="0"/>
              <a:t> </a:t>
            </a:r>
          </a:p>
          <a:p>
            <a:r>
              <a:rPr lang="sv-SE" sz="1600" b="1" u="sng" dirty="0"/>
              <a:t>Antal svar:</a:t>
            </a:r>
            <a:r>
              <a:rPr lang="sv-SE" sz="1600" b="1" dirty="0"/>
              <a:t> </a:t>
            </a:r>
            <a:r>
              <a:rPr lang="sv-SE" sz="1600" b="1" dirty="0" smtClean="0"/>
              <a:t> </a:t>
            </a:r>
            <a:r>
              <a:rPr lang="sv-SE" sz="1600" dirty="0" smtClean="0"/>
              <a:t>1064st</a:t>
            </a:r>
            <a:endParaRPr lang="sv-SE" sz="1600" dirty="0"/>
          </a:p>
        </p:txBody>
      </p:sp>
      <p:sp>
        <p:nvSpPr>
          <p:cNvPr id="5" name="Rektangel 4"/>
          <p:cNvSpPr/>
          <p:nvPr/>
        </p:nvSpPr>
        <p:spPr>
          <a:xfrm>
            <a:off x="1259632" y="1124744"/>
            <a:ext cx="4677293" cy="430887"/>
          </a:xfrm>
          <a:prstGeom prst="rect">
            <a:avLst/>
          </a:prstGeom>
        </p:spPr>
        <p:txBody>
          <a:bodyPr wrap="square">
            <a:spAutoFit/>
          </a:bodyPr>
          <a:lstStyle/>
          <a:p>
            <a:r>
              <a:rPr lang="sv-SE" sz="2200" b="1" dirty="0" smtClean="0">
                <a:solidFill>
                  <a:schemeClr val="tx1">
                    <a:lumMod val="85000"/>
                    <a:lumOff val="15000"/>
                  </a:schemeClr>
                </a:solidFill>
              </a:rPr>
              <a:t>Om undersökningen </a:t>
            </a:r>
            <a:endParaRPr lang="sv-SE" sz="2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905589181"/>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3219659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106878600"/>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2088125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2751390575"/>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4261910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422499012"/>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1410641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534645351"/>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607840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2228069693"/>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4145921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132103709"/>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43118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939340777"/>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1803702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108731583"/>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3312026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1194369893"/>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8094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1259632" y="1484784"/>
            <a:ext cx="6480720" cy="3293209"/>
          </a:xfrm>
          <a:prstGeom prst="rect">
            <a:avLst/>
          </a:prstGeom>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endParaRPr lang="sv-SE" sz="1600" dirty="0" smtClean="0"/>
          </a:p>
          <a:p>
            <a:r>
              <a:rPr lang="sv-SE" sz="1600" dirty="0" smtClean="0"/>
              <a:t>För </a:t>
            </a:r>
            <a:r>
              <a:rPr lang="sv-SE" sz="1600" dirty="0"/>
              <a:t>varje fråga (skala 1-5) beräknas först ett vanligt medelvärde. </a:t>
            </a:r>
            <a:r>
              <a:rPr lang="sv-SE" sz="1600" dirty="0" smtClean="0"/>
              <a:t>Detta </a:t>
            </a:r>
            <a:r>
              <a:rPr lang="sv-SE" sz="1600" dirty="0"/>
              <a:t>medelvärde skalas </a:t>
            </a:r>
            <a:r>
              <a:rPr lang="sv-SE" sz="1600" dirty="0" smtClean="0"/>
              <a:t>därefter om </a:t>
            </a:r>
            <a:r>
              <a:rPr lang="sv-SE" sz="1600" dirty="0"/>
              <a:t>till ett tal mellan 0 till 100, för att vara lättare att jämföra. Exempelvis: Medelvärde 5,0 blir </a:t>
            </a:r>
            <a:r>
              <a:rPr lang="sv-SE" sz="1600" dirty="0" smtClean="0"/>
              <a:t>index 100 </a:t>
            </a:r>
            <a:r>
              <a:rPr lang="sv-SE" sz="1600" dirty="0"/>
              <a:t>och medelvärde 1,0 blir </a:t>
            </a:r>
            <a:r>
              <a:rPr lang="sv-SE" sz="1600" dirty="0" smtClean="0"/>
              <a:t>index 0.</a:t>
            </a:r>
          </a:p>
          <a:p>
            <a:endParaRPr lang="sv-SE" sz="1600" u="sng" dirty="0" smtClean="0"/>
          </a:p>
          <a:p>
            <a:r>
              <a:rPr lang="sv-SE" sz="1600" u="sng" dirty="0" smtClean="0"/>
              <a:t>Indexnivåerna klassificeras därefter enligt följande indelning:</a:t>
            </a:r>
            <a:endParaRPr lang="sv-SE" sz="1600" dirty="0" smtClean="0"/>
          </a:p>
          <a:p>
            <a:r>
              <a:rPr lang="sv-SE" sz="1600" dirty="0" smtClean="0"/>
              <a:t>0   – 49 = mycket lågt</a:t>
            </a:r>
            <a:br>
              <a:rPr lang="sv-SE" sz="1600" dirty="0" smtClean="0"/>
            </a:br>
            <a:r>
              <a:rPr lang="sv-SE" sz="1600" dirty="0" smtClean="0"/>
              <a:t>50 – 59 = lågt</a:t>
            </a:r>
            <a:br>
              <a:rPr lang="sv-SE" sz="1600" dirty="0" smtClean="0"/>
            </a:br>
            <a:r>
              <a:rPr lang="sv-SE" sz="1600" dirty="0" smtClean="0"/>
              <a:t>60 – 69 = godkänt</a:t>
            </a:r>
            <a:br>
              <a:rPr lang="sv-SE" sz="1600" dirty="0" smtClean="0"/>
            </a:br>
            <a:r>
              <a:rPr lang="sv-SE" sz="1600" dirty="0" smtClean="0"/>
              <a:t>70 – 79 = högt</a:t>
            </a:r>
            <a:br>
              <a:rPr lang="sv-SE" sz="1600" dirty="0" smtClean="0"/>
            </a:br>
            <a:r>
              <a:rPr lang="sv-SE" sz="1600" dirty="0" smtClean="0"/>
              <a:t>80 –      = mycket högt </a:t>
            </a:r>
          </a:p>
          <a:p>
            <a:endParaRPr lang="sv-SE" sz="1600" dirty="0" smtClean="0"/>
          </a:p>
        </p:txBody>
      </p:sp>
      <p:sp>
        <p:nvSpPr>
          <p:cNvPr id="5" name="Rektangel 4"/>
          <p:cNvSpPr/>
          <p:nvPr/>
        </p:nvSpPr>
        <p:spPr>
          <a:xfrm>
            <a:off x="1259632" y="1124744"/>
            <a:ext cx="4677293" cy="430887"/>
          </a:xfrm>
          <a:prstGeom prst="rect">
            <a:avLst/>
          </a:prstGeom>
        </p:spPr>
        <p:txBody>
          <a:bodyPr wrap="square">
            <a:spAutoFit/>
          </a:bodyPr>
          <a:lstStyle/>
          <a:p>
            <a:r>
              <a:rPr lang="sv-SE" sz="2200" b="1" dirty="0" smtClean="0"/>
              <a:t>Index </a:t>
            </a:r>
            <a:r>
              <a:rPr lang="sv-SE" sz="2200" b="1" dirty="0" smtClean="0">
                <a:solidFill>
                  <a:schemeClr val="tx1">
                    <a:lumMod val="85000"/>
                    <a:lumOff val="15000"/>
                  </a:schemeClr>
                </a:solidFill>
              </a:rPr>
              <a:t> </a:t>
            </a:r>
            <a:endParaRPr lang="sv-SE" sz="22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1292784144"/>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2911119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graphicFrame>
        <p:nvGraphicFramePr>
          <p:cNvPr id="3" name="Chart 2"/>
          <p:cNvGraphicFramePr/>
          <p:nvPr>
            <p:extLst>
              <p:ext uri="{D42A27DB-BD31-4B8C-83A1-F6EECF244321}">
                <p14:modId xmlns:p14="http://schemas.microsoft.com/office/powerpoint/2010/main" val="3585820971"/>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”inte alls viktig ”till  5 = ”mycket viktig”.</a:t>
            </a:r>
          </a:p>
          <a:p>
            <a:r>
              <a:rPr lang="sv-SE" sz="1100" dirty="0" smtClean="0"/>
              <a:t>Medelvärdet är därefter omskalat till index mellan 0-100.</a:t>
            </a:r>
            <a:endParaRPr lang="sv-SE" sz="1100" dirty="0"/>
          </a:p>
        </p:txBody>
      </p:sp>
      <p:sp>
        <p:nvSpPr>
          <p:cNvPr id="8" name="textruta 4"/>
          <p:cNvSpPr txBox="1"/>
          <p:nvPr/>
        </p:nvSpPr>
        <p:spPr>
          <a:xfrm>
            <a:off x="1306136" y="395372"/>
            <a:ext cx="6696744" cy="369332"/>
          </a:xfrm>
          <a:prstGeom prst="rect">
            <a:avLst/>
          </a:prstGeom>
          <a:noFill/>
        </p:spPr>
        <p:txBody>
          <a:bodyPr wrap="square" rtlCol="0">
            <a:spAutoFit/>
          </a:bodyPr>
          <a:lstStyle/>
          <a:p>
            <a:r>
              <a:rPr lang="sv-SE" dirty="0"/>
              <a:t>Hur viktig är följande information i Nationell patientöversikt för dig?</a:t>
            </a:r>
          </a:p>
        </p:txBody>
      </p:sp>
      <p:sp>
        <p:nvSpPr>
          <p:cNvPr id="9" name="textruta 1"/>
          <p:cNvSpPr txBox="1">
            <a:spLocks noChangeArrowheads="1"/>
          </p:cNvSpPr>
          <p:nvPr/>
        </p:nvSpPr>
        <p:spPr bwMode="auto">
          <a:xfrm>
            <a:off x="7524328"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Tree>
    <p:extLst>
      <p:ext uri="{BB962C8B-B14F-4D97-AF65-F5344CB8AC3E}">
        <p14:creationId xmlns:p14="http://schemas.microsoft.com/office/powerpoint/2010/main" val="914573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sp>
        <p:nvSpPr>
          <p:cNvPr id="5" name="textruta 4"/>
          <p:cNvSpPr txBox="1"/>
          <p:nvPr/>
        </p:nvSpPr>
        <p:spPr>
          <a:xfrm>
            <a:off x="1306136" y="404664"/>
            <a:ext cx="6696744" cy="369332"/>
          </a:xfrm>
          <a:prstGeom prst="rect">
            <a:avLst/>
          </a:prstGeom>
          <a:noFill/>
        </p:spPr>
        <p:txBody>
          <a:bodyPr wrap="square" rtlCol="0">
            <a:spAutoFit/>
          </a:bodyPr>
          <a:lstStyle/>
          <a:p>
            <a:r>
              <a:rPr lang="sv-SE" dirty="0" smtClean="0"/>
              <a:t>Viktigt för mig – </a:t>
            </a:r>
            <a:r>
              <a:rPr lang="sv-SE" dirty="0"/>
              <a:t>sorterat efter </a:t>
            </a:r>
            <a:r>
              <a:rPr lang="sv-SE" dirty="0" smtClean="0"/>
              <a:t>index</a:t>
            </a:r>
            <a:endParaRPr lang="sv-SE" dirty="0"/>
          </a:p>
        </p:txBody>
      </p:sp>
      <p:graphicFrame>
        <p:nvGraphicFramePr>
          <p:cNvPr id="4" name="Table 3"/>
          <p:cNvGraphicFramePr>
            <a:graphicFrameLocks noGrp="1"/>
          </p:cNvGraphicFramePr>
          <p:nvPr>
            <p:extLst>
              <p:ext uri="{D42A27DB-BD31-4B8C-83A1-F6EECF244321}">
                <p14:modId xmlns:p14="http://schemas.microsoft.com/office/powerpoint/2010/main" val="1282234018"/>
              </p:ext>
            </p:extLst>
          </p:nvPr>
        </p:nvGraphicFramePr>
        <p:xfrm>
          <a:off x="395536" y="1011520"/>
          <a:ext cx="8400254" cy="4937760"/>
        </p:xfrm>
        <a:graphic>
          <a:graphicData uri="http://schemas.openxmlformats.org/drawingml/2006/table">
            <a:tbl>
              <a:tblPr firstRow="1" bandRow="1">
                <a:tableStyleId>{5C22544A-7EE6-4342-B048-85BDC9FD1C3A}</a:tableStyleId>
              </a:tblPr>
              <a:tblGrid>
                <a:gridCol w="3312367"/>
                <a:gridCol w="720080"/>
                <a:gridCol w="936104"/>
                <a:gridCol w="936104"/>
                <a:gridCol w="792088"/>
                <a:gridCol w="1008112"/>
                <a:gridCol w="695399"/>
              </a:tblGrid>
              <a:tr h="370840">
                <a:tc>
                  <a:txBody>
                    <a:bodyPr/>
                    <a:lstStyle/>
                    <a:p>
                      <a:endParaRPr lang="sv-SE" dirty="0"/>
                    </a:p>
                  </a:txBody>
                  <a:tcPr/>
                </a:tc>
                <a:tc>
                  <a:txBody>
                    <a:bodyPr/>
                    <a:lstStyle/>
                    <a:p>
                      <a:r>
                        <a:rPr lang="sv-SE" sz="1600" dirty="0" smtClean="0"/>
                        <a:t>Totalt</a:t>
                      </a:r>
                      <a:endParaRPr lang="sv-SE" sz="1600" dirty="0"/>
                    </a:p>
                  </a:txBody>
                  <a:tcPr/>
                </a:tc>
                <a:tc>
                  <a:txBody>
                    <a:bodyPr/>
                    <a:lstStyle/>
                    <a:p>
                      <a:r>
                        <a:rPr lang="sv-SE" sz="1600" dirty="0" smtClean="0"/>
                        <a:t>Arbets-terapeut</a:t>
                      </a:r>
                    </a:p>
                  </a:txBody>
                  <a:tcPr/>
                </a:tc>
                <a:tc>
                  <a:txBody>
                    <a:bodyPr/>
                    <a:lstStyle/>
                    <a:p>
                      <a:r>
                        <a:rPr lang="sv-SE" sz="1600" dirty="0" smtClean="0"/>
                        <a:t>Fysio-terapeut</a:t>
                      </a:r>
                      <a:endParaRPr lang="sv-SE" sz="1600" dirty="0"/>
                    </a:p>
                  </a:txBody>
                  <a:tcPr/>
                </a:tc>
                <a:tc>
                  <a:txBody>
                    <a:bodyPr/>
                    <a:lstStyle/>
                    <a:p>
                      <a:r>
                        <a:rPr lang="sv-SE" sz="1600" dirty="0" smtClean="0"/>
                        <a:t>Läkare</a:t>
                      </a:r>
                      <a:endParaRPr lang="sv-SE" sz="1600" dirty="0"/>
                    </a:p>
                  </a:txBody>
                  <a:tcPr/>
                </a:tc>
                <a:tc>
                  <a:txBody>
                    <a:bodyPr/>
                    <a:lstStyle/>
                    <a:p>
                      <a:r>
                        <a:rPr lang="sv-SE" sz="1600" dirty="0" smtClean="0"/>
                        <a:t>Sjuk-sköterska</a:t>
                      </a:r>
                      <a:endParaRPr lang="sv-SE" sz="1600" dirty="0"/>
                    </a:p>
                  </a:txBody>
                  <a:tcPr/>
                </a:tc>
                <a:tc>
                  <a:txBody>
                    <a:bodyPr/>
                    <a:lstStyle/>
                    <a:p>
                      <a:r>
                        <a:rPr lang="sv-SE" sz="1600" dirty="0" smtClean="0"/>
                        <a:t>Annat</a:t>
                      </a:r>
                      <a:endParaRPr lang="sv-SE" sz="1600" dirty="0"/>
                    </a:p>
                  </a:txBody>
                  <a:tcPr/>
                </a:tc>
              </a:tr>
              <a:tr h="237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300" kern="1200" dirty="0" smtClean="0">
                          <a:solidFill>
                            <a:schemeClr val="dk1"/>
                          </a:solidFill>
                          <a:effectLst/>
                          <a:latin typeface="+mn-lt"/>
                          <a:ea typeface="+mn-ea"/>
                          <a:cs typeface="+mn-cs"/>
                        </a:rPr>
                        <a:t>Diagnoser</a:t>
                      </a:r>
                      <a:endParaRPr lang="sv-SE" sz="1300" dirty="0" smtClean="0">
                        <a:effectLst/>
                      </a:endParaRPr>
                    </a:p>
                  </a:txBody>
                  <a:tcPr anchor="ctr"/>
                </a:tc>
                <a:tc>
                  <a:txBody>
                    <a:bodyPr/>
                    <a:lstStyle/>
                    <a:p>
                      <a:pPr algn="ctr"/>
                      <a:r>
                        <a:rPr lang="sv-SE" sz="1600" dirty="0" smtClean="0"/>
                        <a:t>86</a:t>
                      </a:r>
                      <a:endParaRPr lang="sv-SE" sz="1600" dirty="0"/>
                    </a:p>
                  </a:txBody>
                  <a:tcPr anchor="ctr"/>
                </a:tc>
                <a:tc>
                  <a:txBody>
                    <a:bodyPr/>
                    <a:lstStyle/>
                    <a:p>
                      <a:pPr algn="ctr"/>
                      <a:r>
                        <a:rPr lang="sv-SE" sz="1600" dirty="0" smtClean="0"/>
                        <a:t>86</a:t>
                      </a:r>
                      <a:endParaRPr lang="sv-SE" sz="1600" dirty="0"/>
                    </a:p>
                  </a:txBody>
                  <a:tcPr anchor="ctr"/>
                </a:tc>
                <a:tc>
                  <a:txBody>
                    <a:bodyPr/>
                    <a:lstStyle/>
                    <a:p>
                      <a:pPr algn="ctr"/>
                      <a:r>
                        <a:rPr lang="sv-SE" sz="1600" dirty="0" smtClean="0"/>
                        <a:t>83</a:t>
                      </a:r>
                      <a:endParaRPr lang="sv-SE" sz="1600" dirty="0"/>
                    </a:p>
                  </a:txBody>
                  <a:tcPr anchor="ctr"/>
                </a:tc>
                <a:tc>
                  <a:txBody>
                    <a:bodyPr/>
                    <a:lstStyle/>
                    <a:p>
                      <a:pPr algn="ctr"/>
                      <a:r>
                        <a:rPr lang="sv-SE" sz="1600" dirty="0" smtClean="0"/>
                        <a:t>78</a:t>
                      </a:r>
                      <a:endParaRPr lang="sv-SE" sz="1600" dirty="0"/>
                    </a:p>
                  </a:txBody>
                  <a:tcPr anchor="ctr"/>
                </a:tc>
                <a:tc>
                  <a:txBody>
                    <a:bodyPr/>
                    <a:lstStyle/>
                    <a:p>
                      <a:pPr algn="ctr"/>
                      <a:r>
                        <a:rPr lang="sv-SE" sz="1600" dirty="0" smtClean="0"/>
                        <a:t>89</a:t>
                      </a:r>
                      <a:endParaRPr lang="sv-SE" sz="1600" dirty="0"/>
                    </a:p>
                  </a:txBody>
                  <a:tcPr anchor="ctr"/>
                </a:tc>
                <a:tc>
                  <a:txBody>
                    <a:bodyPr/>
                    <a:lstStyle/>
                    <a:p>
                      <a:pPr algn="ctr"/>
                      <a:r>
                        <a:rPr lang="sv-SE" sz="1600" dirty="0" smtClean="0"/>
                        <a:t>89</a:t>
                      </a:r>
                      <a:endParaRPr lang="sv-SE" sz="1600" dirty="0"/>
                    </a:p>
                  </a:txBody>
                  <a:tcPr anchor="ctr"/>
                </a:tc>
              </a:tr>
              <a:tr h="237024">
                <a:tc>
                  <a:txBody>
                    <a:bodyPr/>
                    <a:lstStyle/>
                    <a:p>
                      <a:pPr lvl="0"/>
                      <a:r>
                        <a:rPr lang="sv-SE" sz="1300" kern="1200" dirty="0" smtClean="0">
                          <a:solidFill>
                            <a:schemeClr val="dk1"/>
                          </a:solidFill>
                          <a:effectLst/>
                          <a:latin typeface="+mn-lt"/>
                          <a:ea typeface="+mn-ea"/>
                          <a:cs typeface="+mn-cs"/>
                        </a:rPr>
                        <a:t>Uppmärksamhetsinformation</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78</a:t>
                      </a:r>
                      <a:endParaRPr lang="sv-SE" sz="1600" dirty="0"/>
                    </a:p>
                  </a:txBody>
                  <a:tcPr anchor="ctr"/>
                </a:tc>
                <a:tc>
                  <a:txBody>
                    <a:bodyPr/>
                    <a:lstStyle/>
                    <a:p>
                      <a:pPr algn="ctr"/>
                      <a:r>
                        <a:rPr lang="sv-SE" sz="1600" dirty="0" smtClean="0"/>
                        <a:t>76</a:t>
                      </a:r>
                      <a:endParaRPr lang="sv-SE" sz="1600" dirty="0"/>
                    </a:p>
                  </a:txBody>
                  <a:tcPr anchor="ctr"/>
                </a:tc>
                <a:tc>
                  <a:txBody>
                    <a:bodyPr/>
                    <a:lstStyle/>
                    <a:p>
                      <a:pPr algn="ctr"/>
                      <a:r>
                        <a:rPr lang="sv-SE" sz="1600" dirty="0" smtClean="0"/>
                        <a:t>69</a:t>
                      </a:r>
                      <a:endParaRPr lang="sv-SE" sz="1600" dirty="0"/>
                    </a:p>
                  </a:txBody>
                  <a:tcPr anchor="ctr"/>
                </a:tc>
                <a:tc>
                  <a:txBody>
                    <a:bodyPr/>
                    <a:lstStyle/>
                    <a:p>
                      <a:pPr algn="ctr"/>
                      <a:r>
                        <a:rPr lang="sv-SE" sz="1600" dirty="0" smtClean="0"/>
                        <a:t>69</a:t>
                      </a:r>
                      <a:endParaRPr lang="sv-SE" sz="1600" dirty="0"/>
                    </a:p>
                  </a:txBody>
                  <a:tcPr anchor="ctr"/>
                </a:tc>
                <a:tc>
                  <a:txBody>
                    <a:bodyPr/>
                    <a:lstStyle/>
                    <a:p>
                      <a:pPr algn="ctr"/>
                      <a:r>
                        <a:rPr lang="sv-SE" sz="1600" dirty="0" smtClean="0"/>
                        <a:t>82</a:t>
                      </a:r>
                      <a:endParaRPr lang="sv-SE" sz="1600" dirty="0"/>
                    </a:p>
                  </a:txBody>
                  <a:tcPr anchor="ctr"/>
                </a:tc>
                <a:tc>
                  <a:txBody>
                    <a:bodyPr/>
                    <a:lstStyle/>
                    <a:p>
                      <a:pPr algn="ctr"/>
                      <a:r>
                        <a:rPr lang="sv-SE" sz="1600" dirty="0" smtClean="0"/>
                        <a:t>76</a:t>
                      </a:r>
                      <a:endParaRPr lang="sv-SE" sz="1600" dirty="0"/>
                    </a:p>
                  </a:txBody>
                  <a:tcPr anchor="ctr"/>
                </a:tc>
              </a:tr>
              <a:tr h="237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300" kern="1200" dirty="0" smtClean="0">
                          <a:solidFill>
                            <a:schemeClr val="dk1"/>
                          </a:solidFill>
                          <a:effectLst/>
                          <a:latin typeface="+mn-lt"/>
                          <a:ea typeface="+mn-ea"/>
                          <a:cs typeface="+mn-cs"/>
                        </a:rPr>
                        <a:t>Övriga undersökningar, remissvar </a:t>
                      </a:r>
                    </a:p>
                  </a:txBody>
                  <a:tcPr anchor="ctr"/>
                </a:tc>
                <a:tc>
                  <a:txBody>
                    <a:bodyPr/>
                    <a:lstStyle/>
                    <a:p>
                      <a:pPr algn="ctr"/>
                      <a:r>
                        <a:rPr lang="sv-SE" sz="1600" dirty="0" smtClean="0"/>
                        <a:t>78</a:t>
                      </a:r>
                      <a:endParaRPr lang="sv-SE" sz="1600" dirty="0"/>
                    </a:p>
                  </a:txBody>
                  <a:tcPr anchor="ctr"/>
                </a:tc>
                <a:tc>
                  <a:txBody>
                    <a:bodyPr/>
                    <a:lstStyle/>
                    <a:p>
                      <a:pPr algn="ctr"/>
                      <a:r>
                        <a:rPr lang="sv-SE" sz="1600" dirty="0" smtClean="0"/>
                        <a:t>58</a:t>
                      </a:r>
                      <a:endParaRPr lang="sv-SE" sz="1600" dirty="0"/>
                    </a:p>
                  </a:txBody>
                  <a:tcPr anchor="ctr"/>
                </a:tc>
                <a:tc>
                  <a:txBody>
                    <a:bodyPr/>
                    <a:lstStyle/>
                    <a:p>
                      <a:pPr algn="ctr"/>
                      <a:r>
                        <a:rPr lang="sv-SE" sz="1600" dirty="0" smtClean="0"/>
                        <a:t>71</a:t>
                      </a:r>
                      <a:endParaRPr lang="sv-SE" sz="1600" dirty="0"/>
                    </a:p>
                  </a:txBody>
                  <a:tcPr anchor="ctr"/>
                </a:tc>
                <a:tc>
                  <a:txBody>
                    <a:bodyPr/>
                    <a:lstStyle/>
                    <a:p>
                      <a:pPr algn="ctr"/>
                      <a:r>
                        <a:rPr lang="sv-SE" sz="1600" dirty="0" smtClean="0"/>
                        <a:t>70</a:t>
                      </a:r>
                      <a:endParaRPr lang="sv-SE" sz="1600" dirty="0"/>
                    </a:p>
                  </a:txBody>
                  <a:tcPr anchor="ctr"/>
                </a:tc>
                <a:tc>
                  <a:txBody>
                    <a:bodyPr/>
                    <a:lstStyle/>
                    <a:p>
                      <a:pPr algn="ctr"/>
                      <a:r>
                        <a:rPr lang="sv-SE" sz="1600" dirty="0" smtClean="0"/>
                        <a:t>83</a:t>
                      </a:r>
                      <a:endParaRPr lang="sv-SE" sz="1600" dirty="0"/>
                    </a:p>
                  </a:txBody>
                  <a:tcPr anchor="ctr"/>
                </a:tc>
                <a:tc>
                  <a:txBody>
                    <a:bodyPr/>
                    <a:lstStyle/>
                    <a:p>
                      <a:pPr algn="ctr"/>
                      <a:r>
                        <a:rPr lang="sv-SE" sz="1600" dirty="0" smtClean="0"/>
                        <a:t>80</a:t>
                      </a:r>
                      <a:endParaRPr lang="sv-SE" sz="1600" dirty="0"/>
                    </a:p>
                  </a:txBody>
                  <a:tcPr anchor="ctr"/>
                </a:tc>
              </a:tr>
              <a:tr h="237024">
                <a:tc>
                  <a:txBody>
                    <a:bodyPr/>
                    <a:lstStyle/>
                    <a:p>
                      <a:pPr lvl="0"/>
                      <a:r>
                        <a:rPr lang="sv-SE" sz="1300" kern="1200" dirty="0" smtClean="0">
                          <a:solidFill>
                            <a:schemeClr val="dk1"/>
                          </a:solidFill>
                          <a:effectLst/>
                          <a:latin typeface="+mn-lt"/>
                          <a:ea typeface="+mn-ea"/>
                          <a:cs typeface="+mn-cs"/>
                        </a:rPr>
                        <a:t>Läkemedel, ordinerade och förskrivna i journal</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77</a:t>
                      </a:r>
                      <a:endParaRPr lang="sv-SE" sz="1600" dirty="0"/>
                    </a:p>
                  </a:txBody>
                  <a:tcPr anchor="ctr"/>
                </a:tc>
                <a:tc>
                  <a:txBody>
                    <a:bodyPr/>
                    <a:lstStyle/>
                    <a:p>
                      <a:pPr algn="ctr"/>
                      <a:r>
                        <a:rPr lang="sv-SE" sz="1600" dirty="0" smtClean="0"/>
                        <a:t>37</a:t>
                      </a:r>
                      <a:endParaRPr lang="sv-SE" sz="1600" dirty="0"/>
                    </a:p>
                  </a:txBody>
                  <a:tcPr anchor="ctr"/>
                </a:tc>
                <a:tc>
                  <a:txBody>
                    <a:bodyPr/>
                    <a:lstStyle/>
                    <a:p>
                      <a:pPr algn="ctr"/>
                      <a:r>
                        <a:rPr lang="sv-SE" sz="1600" dirty="0" smtClean="0"/>
                        <a:t>41</a:t>
                      </a:r>
                      <a:endParaRPr lang="sv-SE" sz="1600" dirty="0"/>
                    </a:p>
                  </a:txBody>
                  <a:tcPr anchor="ctr"/>
                </a:tc>
                <a:tc>
                  <a:txBody>
                    <a:bodyPr/>
                    <a:lstStyle/>
                    <a:p>
                      <a:pPr algn="ctr"/>
                      <a:r>
                        <a:rPr lang="sv-SE" sz="1600" dirty="0" smtClean="0"/>
                        <a:t>85</a:t>
                      </a:r>
                      <a:endParaRPr lang="sv-SE" sz="1600" dirty="0"/>
                    </a:p>
                  </a:txBody>
                  <a:tcPr anchor="ctr"/>
                </a:tc>
                <a:tc>
                  <a:txBody>
                    <a:bodyPr/>
                    <a:lstStyle/>
                    <a:p>
                      <a:pPr algn="ctr"/>
                      <a:r>
                        <a:rPr lang="sv-SE" sz="1600" dirty="0" smtClean="0"/>
                        <a:t>86</a:t>
                      </a:r>
                      <a:endParaRPr lang="sv-SE" sz="1600" dirty="0"/>
                    </a:p>
                  </a:txBody>
                  <a:tcPr anchor="ctr"/>
                </a:tc>
                <a:tc>
                  <a:txBody>
                    <a:bodyPr/>
                    <a:lstStyle/>
                    <a:p>
                      <a:pPr algn="ctr"/>
                      <a:r>
                        <a:rPr lang="sv-SE" sz="1600" dirty="0" smtClean="0"/>
                        <a:t>79</a:t>
                      </a:r>
                      <a:endParaRPr lang="sv-SE" sz="1600" dirty="0"/>
                    </a:p>
                  </a:txBody>
                  <a:tcPr anchor="ctr"/>
                </a:tc>
              </a:tr>
              <a:tr h="237024">
                <a:tc>
                  <a:txBody>
                    <a:bodyPr/>
                    <a:lstStyle/>
                    <a:p>
                      <a:pPr lvl="0"/>
                      <a:r>
                        <a:rPr lang="sv-SE" sz="1300" kern="1200" dirty="0" smtClean="0">
                          <a:solidFill>
                            <a:schemeClr val="dk1"/>
                          </a:solidFill>
                          <a:effectLst/>
                          <a:latin typeface="+mn-lt"/>
                          <a:ea typeface="+mn-ea"/>
                          <a:cs typeface="+mn-cs"/>
                        </a:rPr>
                        <a:t>Vård och omsorgsdokumentation</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77</a:t>
                      </a:r>
                      <a:endParaRPr lang="sv-SE" sz="1600" dirty="0"/>
                    </a:p>
                  </a:txBody>
                  <a:tcPr anchor="ctr"/>
                </a:tc>
                <a:tc>
                  <a:txBody>
                    <a:bodyPr/>
                    <a:lstStyle/>
                    <a:p>
                      <a:pPr algn="ctr"/>
                      <a:r>
                        <a:rPr lang="sv-SE" sz="1600" dirty="0" smtClean="0"/>
                        <a:t>80</a:t>
                      </a:r>
                      <a:endParaRPr lang="sv-SE" sz="1600" dirty="0"/>
                    </a:p>
                  </a:txBody>
                  <a:tcPr anchor="ctr"/>
                </a:tc>
                <a:tc>
                  <a:txBody>
                    <a:bodyPr/>
                    <a:lstStyle/>
                    <a:p>
                      <a:pPr algn="ctr"/>
                      <a:r>
                        <a:rPr lang="sv-SE" sz="1600" dirty="0" smtClean="0"/>
                        <a:t>75</a:t>
                      </a:r>
                      <a:endParaRPr lang="sv-SE" sz="1600" dirty="0"/>
                    </a:p>
                  </a:txBody>
                  <a:tcPr anchor="ctr"/>
                </a:tc>
                <a:tc>
                  <a:txBody>
                    <a:bodyPr/>
                    <a:lstStyle/>
                    <a:p>
                      <a:pPr algn="ctr"/>
                      <a:r>
                        <a:rPr lang="sv-SE" sz="1600" dirty="0" smtClean="0"/>
                        <a:t>44</a:t>
                      </a:r>
                      <a:endParaRPr lang="sv-SE" sz="1600" dirty="0"/>
                    </a:p>
                  </a:txBody>
                  <a:tcPr anchor="ctr"/>
                </a:tc>
                <a:tc>
                  <a:txBody>
                    <a:bodyPr/>
                    <a:lstStyle/>
                    <a:p>
                      <a:pPr algn="ctr"/>
                      <a:r>
                        <a:rPr lang="sv-SE" sz="1600" dirty="0" smtClean="0"/>
                        <a:t>84</a:t>
                      </a:r>
                      <a:endParaRPr lang="sv-SE" sz="1600" dirty="0"/>
                    </a:p>
                  </a:txBody>
                  <a:tcPr anchor="ctr"/>
                </a:tc>
                <a:tc>
                  <a:txBody>
                    <a:bodyPr/>
                    <a:lstStyle/>
                    <a:p>
                      <a:pPr algn="ctr"/>
                      <a:r>
                        <a:rPr lang="sv-SE" sz="1600" dirty="0" smtClean="0"/>
                        <a:t>81</a:t>
                      </a:r>
                      <a:endParaRPr lang="sv-SE" sz="1600" dirty="0"/>
                    </a:p>
                  </a:txBody>
                  <a:tcPr anchor="ctr"/>
                </a:tc>
              </a:tr>
              <a:tr h="237024">
                <a:tc>
                  <a:txBody>
                    <a:bodyPr/>
                    <a:lstStyle/>
                    <a:p>
                      <a:pPr lvl="0"/>
                      <a:r>
                        <a:rPr lang="sv-SE" sz="1300" kern="1200" dirty="0" smtClean="0">
                          <a:solidFill>
                            <a:schemeClr val="dk1"/>
                          </a:solidFill>
                          <a:effectLst/>
                          <a:latin typeface="+mn-lt"/>
                          <a:ea typeface="+mn-ea"/>
                          <a:cs typeface="+mn-cs"/>
                        </a:rPr>
                        <a:t>Klinisk kemi, remissvar</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74</a:t>
                      </a:r>
                      <a:endParaRPr lang="sv-SE" sz="1600" dirty="0"/>
                    </a:p>
                  </a:txBody>
                  <a:tcPr anchor="ctr"/>
                </a:tc>
                <a:tc>
                  <a:txBody>
                    <a:bodyPr/>
                    <a:lstStyle/>
                    <a:p>
                      <a:pPr algn="ctr"/>
                      <a:r>
                        <a:rPr lang="sv-SE" sz="1600" dirty="0" smtClean="0"/>
                        <a:t>36</a:t>
                      </a:r>
                      <a:endParaRPr lang="sv-SE" sz="1600" dirty="0"/>
                    </a:p>
                  </a:txBody>
                  <a:tcPr anchor="ctr"/>
                </a:tc>
                <a:tc>
                  <a:txBody>
                    <a:bodyPr/>
                    <a:lstStyle/>
                    <a:p>
                      <a:pPr algn="ctr"/>
                      <a:r>
                        <a:rPr lang="sv-SE" sz="1600" dirty="0" smtClean="0"/>
                        <a:t>33</a:t>
                      </a:r>
                      <a:endParaRPr lang="sv-SE" sz="1600" dirty="0"/>
                    </a:p>
                  </a:txBody>
                  <a:tcPr anchor="ctr"/>
                </a:tc>
                <a:tc>
                  <a:txBody>
                    <a:bodyPr/>
                    <a:lstStyle/>
                    <a:p>
                      <a:pPr algn="ctr"/>
                      <a:r>
                        <a:rPr lang="sv-SE" sz="1600" dirty="0" smtClean="0"/>
                        <a:t>70</a:t>
                      </a:r>
                      <a:endParaRPr lang="sv-SE" sz="1600" dirty="0"/>
                    </a:p>
                  </a:txBody>
                  <a:tcPr anchor="ctr"/>
                </a:tc>
                <a:tc>
                  <a:txBody>
                    <a:bodyPr/>
                    <a:lstStyle/>
                    <a:p>
                      <a:pPr algn="ctr"/>
                      <a:r>
                        <a:rPr lang="sv-SE" sz="1600" dirty="0" smtClean="0"/>
                        <a:t>85</a:t>
                      </a:r>
                      <a:endParaRPr lang="sv-SE" sz="1600" dirty="0"/>
                    </a:p>
                  </a:txBody>
                  <a:tcPr anchor="ctr"/>
                </a:tc>
                <a:tc>
                  <a:txBody>
                    <a:bodyPr/>
                    <a:lstStyle/>
                    <a:p>
                      <a:pPr algn="ctr"/>
                      <a:r>
                        <a:rPr lang="sv-SE" sz="1600" dirty="0" smtClean="0"/>
                        <a:t>79</a:t>
                      </a:r>
                      <a:endParaRPr lang="sv-SE" sz="1600" dirty="0"/>
                    </a:p>
                  </a:txBody>
                  <a:tcPr anchor="ctr"/>
                </a:tc>
              </a:tr>
              <a:tr h="117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300" kern="1200" dirty="0" smtClean="0">
                          <a:solidFill>
                            <a:schemeClr val="dk1"/>
                          </a:solidFill>
                          <a:effectLst/>
                          <a:latin typeface="+mn-lt"/>
                          <a:ea typeface="+mn-ea"/>
                          <a:cs typeface="+mn-cs"/>
                        </a:rPr>
                        <a:t>Vårdplan</a:t>
                      </a:r>
                    </a:p>
                  </a:txBody>
                  <a:tcPr anchor="ctr"/>
                </a:tc>
                <a:tc>
                  <a:txBody>
                    <a:bodyPr/>
                    <a:lstStyle/>
                    <a:p>
                      <a:pPr algn="ctr"/>
                      <a:r>
                        <a:rPr lang="sv-SE" sz="1600" dirty="0" smtClean="0"/>
                        <a:t>74</a:t>
                      </a:r>
                      <a:endParaRPr lang="sv-SE" sz="1600" dirty="0"/>
                    </a:p>
                  </a:txBody>
                  <a:tcPr anchor="ctr"/>
                </a:tc>
                <a:tc>
                  <a:txBody>
                    <a:bodyPr/>
                    <a:lstStyle/>
                    <a:p>
                      <a:pPr algn="ctr"/>
                      <a:r>
                        <a:rPr lang="sv-SE" sz="1600" dirty="0" smtClean="0"/>
                        <a:t>82</a:t>
                      </a:r>
                      <a:endParaRPr lang="sv-SE" sz="1600" dirty="0"/>
                    </a:p>
                  </a:txBody>
                  <a:tcPr anchor="ctr"/>
                </a:tc>
                <a:tc>
                  <a:txBody>
                    <a:bodyPr/>
                    <a:lstStyle/>
                    <a:p>
                      <a:pPr algn="ctr"/>
                      <a:r>
                        <a:rPr lang="sv-SE" sz="1600" dirty="0" smtClean="0"/>
                        <a:t>77</a:t>
                      </a:r>
                      <a:endParaRPr lang="sv-SE" sz="1600" dirty="0"/>
                    </a:p>
                  </a:txBody>
                  <a:tcPr anchor="ctr"/>
                </a:tc>
                <a:tc>
                  <a:txBody>
                    <a:bodyPr/>
                    <a:lstStyle/>
                    <a:p>
                      <a:pPr algn="ctr"/>
                      <a:r>
                        <a:rPr lang="sv-SE" sz="1600" dirty="0" smtClean="0"/>
                        <a:t>48</a:t>
                      </a:r>
                      <a:endParaRPr lang="sv-SE" sz="1600" dirty="0"/>
                    </a:p>
                  </a:txBody>
                  <a:tcPr anchor="ctr"/>
                </a:tc>
                <a:tc>
                  <a:txBody>
                    <a:bodyPr/>
                    <a:lstStyle/>
                    <a:p>
                      <a:pPr algn="ctr"/>
                      <a:r>
                        <a:rPr lang="sv-SE" sz="1600" dirty="0" smtClean="0"/>
                        <a:t>78</a:t>
                      </a:r>
                      <a:endParaRPr lang="sv-SE" sz="1600" dirty="0"/>
                    </a:p>
                  </a:txBody>
                  <a:tcPr anchor="ctr"/>
                </a:tc>
                <a:tc>
                  <a:txBody>
                    <a:bodyPr/>
                    <a:lstStyle/>
                    <a:p>
                      <a:pPr algn="ctr"/>
                      <a:r>
                        <a:rPr lang="sv-SE" sz="1600" dirty="0" smtClean="0"/>
                        <a:t>75</a:t>
                      </a:r>
                      <a:endParaRPr lang="sv-SE" sz="1600" dirty="0"/>
                    </a:p>
                  </a:txBody>
                  <a:tcPr anchor="ctr"/>
                </a:tc>
              </a:tr>
              <a:tr h="117768">
                <a:tc>
                  <a:txBody>
                    <a:bodyPr/>
                    <a:lstStyle/>
                    <a:p>
                      <a:pPr lvl="0"/>
                      <a:r>
                        <a:rPr lang="sv-SE" sz="1300" kern="1200" dirty="0" smtClean="0">
                          <a:solidFill>
                            <a:schemeClr val="dk1"/>
                          </a:solidFill>
                          <a:effectLst/>
                          <a:latin typeface="+mn-lt"/>
                          <a:ea typeface="+mn-ea"/>
                          <a:cs typeface="+mn-cs"/>
                        </a:rPr>
                        <a:t>Funktionstillstånd</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73</a:t>
                      </a:r>
                      <a:endParaRPr lang="sv-SE" sz="1600" dirty="0"/>
                    </a:p>
                  </a:txBody>
                  <a:tcPr anchor="ctr"/>
                </a:tc>
                <a:tc>
                  <a:txBody>
                    <a:bodyPr/>
                    <a:lstStyle/>
                    <a:p>
                      <a:pPr algn="ctr"/>
                      <a:r>
                        <a:rPr lang="sv-SE" sz="1600" dirty="0" smtClean="0"/>
                        <a:t>91</a:t>
                      </a:r>
                      <a:endParaRPr lang="sv-SE" sz="1600" dirty="0"/>
                    </a:p>
                  </a:txBody>
                  <a:tcPr anchor="ctr"/>
                </a:tc>
                <a:tc>
                  <a:txBody>
                    <a:bodyPr/>
                    <a:lstStyle/>
                    <a:p>
                      <a:pPr algn="ctr"/>
                      <a:r>
                        <a:rPr lang="sv-SE" sz="1600" dirty="0" smtClean="0"/>
                        <a:t>93</a:t>
                      </a:r>
                      <a:endParaRPr lang="sv-SE" sz="1600" dirty="0"/>
                    </a:p>
                  </a:txBody>
                  <a:tcPr anchor="ctr"/>
                </a:tc>
                <a:tc>
                  <a:txBody>
                    <a:bodyPr/>
                    <a:lstStyle/>
                    <a:p>
                      <a:pPr algn="ctr"/>
                      <a:r>
                        <a:rPr lang="sv-SE" sz="1600" dirty="0" smtClean="0"/>
                        <a:t>49</a:t>
                      </a:r>
                      <a:endParaRPr lang="sv-SE" sz="1600" dirty="0"/>
                    </a:p>
                  </a:txBody>
                  <a:tcPr anchor="ctr"/>
                </a:tc>
                <a:tc>
                  <a:txBody>
                    <a:bodyPr/>
                    <a:lstStyle/>
                    <a:p>
                      <a:pPr algn="ctr"/>
                      <a:r>
                        <a:rPr lang="sv-SE" sz="1600" dirty="0" smtClean="0"/>
                        <a:t>73</a:t>
                      </a:r>
                      <a:endParaRPr lang="sv-SE" sz="1600" dirty="0"/>
                    </a:p>
                  </a:txBody>
                  <a:tcPr anchor="ctr"/>
                </a:tc>
                <a:tc>
                  <a:txBody>
                    <a:bodyPr/>
                    <a:lstStyle/>
                    <a:p>
                      <a:pPr algn="ctr"/>
                      <a:r>
                        <a:rPr lang="sv-SE" sz="1600" dirty="0" smtClean="0"/>
                        <a:t>70</a:t>
                      </a:r>
                      <a:endParaRPr lang="sv-SE" sz="1600" dirty="0"/>
                    </a:p>
                  </a:txBody>
                  <a:tcPr anchor="ctr"/>
                </a:tc>
              </a:tr>
              <a:tr h="117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300" kern="1200" dirty="0" smtClean="0">
                          <a:solidFill>
                            <a:schemeClr val="dk1"/>
                          </a:solidFill>
                          <a:effectLst/>
                          <a:latin typeface="+mn-lt"/>
                          <a:ea typeface="+mn-ea"/>
                          <a:cs typeface="+mn-cs"/>
                        </a:rPr>
                        <a:t>Vård och omsorgskontakt</a:t>
                      </a:r>
                    </a:p>
                  </a:txBody>
                  <a:tcPr anchor="ctr"/>
                </a:tc>
                <a:tc>
                  <a:txBody>
                    <a:bodyPr/>
                    <a:lstStyle/>
                    <a:p>
                      <a:pPr algn="ctr"/>
                      <a:r>
                        <a:rPr lang="sv-SE" sz="1600" dirty="0" smtClean="0"/>
                        <a:t>73</a:t>
                      </a:r>
                      <a:endParaRPr lang="sv-SE" sz="1600" dirty="0"/>
                    </a:p>
                  </a:txBody>
                  <a:tcPr anchor="ctr"/>
                </a:tc>
                <a:tc>
                  <a:txBody>
                    <a:bodyPr/>
                    <a:lstStyle/>
                    <a:p>
                      <a:pPr algn="ctr"/>
                      <a:r>
                        <a:rPr lang="sv-SE" sz="1600" dirty="0" smtClean="0"/>
                        <a:t>73</a:t>
                      </a:r>
                      <a:endParaRPr lang="sv-SE" sz="1600" dirty="0"/>
                    </a:p>
                  </a:txBody>
                  <a:tcPr anchor="ctr"/>
                </a:tc>
                <a:tc>
                  <a:txBody>
                    <a:bodyPr/>
                    <a:lstStyle/>
                    <a:p>
                      <a:pPr algn="ctr"/>
                      <a:r>
                        <a:rPr lang="sv-SE" sz="1600" dirty="0" smtClean="0"/>
                        <a:t>66</a:t>
                      </a:r>
                      <a:endParaRPr lang="sv-SE" sz="1600" dirty="0"/>
                    </a:p>
                  </a:txBody>
                  <a:tcPr anchor="ctr"/>
                </a:tc>
                <a:tc>
                  <a:txBody>
                    <a:bodyPr/>
                    <a:lstStyle/>
                    <a:p>
                      <a:pPr algn="ctr"/>
                      <a:r>
                        <a:rPr lang="sv-SE" sz="1600" dirty="0" smtClean="0"/>
                        <a:t>39</a:t>
                      </a:r>
                      <a:endParaRPr lang="sv-SE" sz="1600" dirty="0"/>
                    </a:p>
                  </a:txBody>
                  <a:tcPr anchor="ctr"/>
                </a:tc>
                <a:tc>
                  <a:txBody>
                    <a:bodyPr/>
                    <a:lstStyle/>
                    <a:p>
                      <a:pPr algn="ctr"/>
                      <a:r>
                        <a:rPr lang="sv-SE" sz="1600" dirty="0" smtClean="0"/>
                        <a:t>80</a:t>
                      </a:r>
                      <a:endParaRPr lang="sv-SE" sz="1600" dirty="0"/>
                    </a:p>
                  </a:txBody>
                  <a:tcPr anchor="ctr"/>
                </a:tc>
                <a:tc>
                  <a:txBody>
                    <a:bodyPr/>
                    <a:lstStyle/>
                    <a:p>
                      <a:pPr algn="ctr"/>
                      <a:r>
                        <a:rPr lang="sv-SE" sz="1600" dirty="0" smtClean="0"/>
                        <a:t>76</a:t>
                      </a:r>
                      <a:endParaRPr lang="sv-SE" sz="1600" dirty="0"/>
                    </a:p>
                  </a:txBody>
                  <a:tcPr anchor="ctr"/>
                </a:tc>
              </a:tr>
              <a:tr h="117768">
                <a:tc>
                  <a:txBody>
                    <a:bodyPr/>
                    <a:lstStyle/>
                    <a:p>
                      <a:pPr lvl="0"/>
                      <a:r>
                        <a:rPr lang="sv-SE" sz="1300" kern="1200" dirty="0" smtClean="0">
                          <a:solidFill>
                            <a:schemeClr val="dk1"/>
                          </a:solidFill>
                          <a:effectLst/>
                          <a:latin typeface="+mn-lt"/>
                          <a:ea typeface="+mn-ea"/>
                          <a:cs typeface="+mn-cs"/>
                        </a:rPr>
                        <a:t>Bilddiagnostik, remissvar</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72</a:t>
                      </a:r>
                      <a:endParaRPr lang="sv-SE" sz="1600" dirty="0"/>
                    </a:p>
                  </a:txBody>
                  <a:tcPr anchor="ctr"/>
                </a:tc>
                <a:tc>
                  <a:txBody>
                    <a:bodyPr/>
                    <a:lstStyle/>
                    <a:p>
                      <a:pPr algn="ctr"/>
                      <a:r>
                        <a:rPr lang="sv-SE" sz="1600" dirty="0" smtClean="0"/>
                        <a:t>55</a:t>
                      </a:r>
                      <a:endParaRPr lang="sv-SE" sz="1600" dirty="0"/>
                    </a:p>
                  </a:txBody>
                  <a:tcPr anchor="ctr"/>
                </a:tc>
                <a:tc>
                  <a:txBody>
                    <a:bodyPr/>
                    <a:lstStyle/>
                    <a:p>
                      <a:pPr algn="ctr"/>
                      <a:r>
                        <a:rPr lang="sv-SE" sz="1600" dirty="0" smtClean="0"/>
                        <a:t>84</a:t>
                      </a:r>
                      <a:endParaRPr lang="sv-SE" sz="1600" dirty="0"/>
                    </a:p>
                  </a:txBody>
                  <a:tcPr anchor="ctr"/>
                </a:tc>
                <a:tc>
                  <a:txBody>
                    <a:bodyPr/>
                    <a:lstStyle/>
                    <a:p>
                      <a:pPr algn="ctr"/>
                      <a:r>
                        <a:rPr lang="sv-SE" sz="1600" dirty="0" smtClean="0"/>
                        <a:t>77</a:t>
                      </a:r>
                      <a:endParaRPr lang="sv-SE" sz="1600" dirty="0"/>
                    </a:p>
                  </a:txBody>
                  <a:tcPr anchor="ctr"/>
                </a:tc>
                <a:tc>
                  <a:txBody>
                    <a:bodyPr/>
                    <a:lstStyle/>
                    <a:p>
                      <a:pPr algn="ctr"/>
                      <a:r>
                        <a:rPr lang="sv-SE" sz="1600" dirty="0" smtClean="0"/>
                        <a:t>72</a:t>
                      </a:r>
                      <a:endParaRPr lang="sv-SE" sz="1600" dirty="0"/>
                    </a:p>
                  </a:txBody>
                  <a:tcPr anchor="ctr"/>
                </a:tc>
                <a:tc>
                  <a:txBody>
                    <a:bodyPr/>
                    <a:lstStyle/>
                    <a:p>
                      <a:pPr algn="ctr"/>
                      <a:r>
                        <a:rPr lang="sv-SE" sz="1600" dirty="0" smtClean="0"/>
                        <a:t>74</a:t>
                      </a:r>
                      <a:endParaRPr lang="sv-SE" sz="1600" dirty="0"/>
                    </a:p>
                  </a:txBody>
                  <a:tcPr anchor="ctr"/>
                </a:tc>
              </a:tr>
              <a:tr h="0">
                <a:tc>
                  <a:txBody>
                    <a:bodyPr/>
                    <a:lstStyle/>
                    <a:p>
                      <a:r>
                        <a:rPr lang="sv-SE" sz="1300" kern="1200" dirty="0" smtClean="0">
                          <a:solidFill>
                            <a:schemeClr val="dk1"/>
                          </a:solidFill>
                          <a:effectLst/>
                          <a:latin typeface="+mn-lt"/>
                          <a:ea typeface="+mn-ea"/>
                          <a:cs typeface="+mn-cs"/>
                        </a:rPr>
                        <a:t>Läkemedel, uthämtade </a:t>
                      </a:r>
                      <a:endParaRPr lang="sv-SE" sz="1300" dirty="0"/>
                    </a:p>
                  </a:txBody>
                  <a:tcPr anchor="ctr"/>
                </a:tc>
                <a:tc>
                  <a:txBody>
                    <a:bodyPr/>
                    <a:lstStyle/>
                    <a:p>
                      <a:pPr algn="ctr"/>
                      <a:r>
                        <a:rPr lang="sv-SE" sz="1600" dirty="0" smtClean="0"/>
                        <a:t>60</a:t>
                      </a:r>
                      <a:endParaRPr lang="sv-SE" sz="1600" dirty="0"/>
                    </a:p>
                  </a:txBody>
                  <a:tcPr anchor="ctr"/>
                </a:tc>
                <a:tc>
                  <a:txBody>
                    <a:bodyPr/>
                    <a:lstStyle/>
                    <a:p>
                      <a:pPr algn="ctr"/>
                      <a:r>
                        <a:rPr lang="sv-SE" sz="1600" dirty="0" smtClean="0"/>
                        <a:t>22</a:t>
                      </a:r>
                      <a:endParaRPr lang="sv-SE" sz="1600" dirty="0"/>
                    </a:p>
                  </a:txBody>
                  <a:tcPr anchor="ctr"/>
                </a:tc>
                <a:tc>
                  <a:txBody>
                    <a:bodyPr/>
                    <a:lstStyle/>
                    <a:p>
                      <a:pPr algn="ctr"/>
                      <a:r>
                        <a:rPr lang="sv-SE" sz="1600" dirty="0" smtClean="0"/>
                        <a:t>24</a:t>
                      </a:r>
                      <a:endParaRPr lang="sv-SE" sz="1600" dirty="0"/>
                    </a:p>
                  </a:txBody>
                  <a:tcPr anchor="ctr"/>
                </a:tc>
                <a:tc>
                  <a:txBody>
                    <a:bodyPr/>
                    <a:lstStyle/>
                    <a:p>
                      <a:pPr algn="ctr"/>
                      <a:r>
                        <a:rPr lang="sv-SE" sz="1600" dirty="0" smtClean="0"/>
                        <a:t>76</a:t>
                      </a:r>
                      <a:endParaRPr lang="sv-SE" sz="1600" dirty="0"/>
                    </a:p>
                  </a:txBody>
                  <a:tcPr anchor="ctr"/>
                </a:tc>
                <a:tc>
                  <a:txBody>
                    <a:bodyPr/>
                    <a:lstStyle/>
                    <a:p>
                      <a:pPr algn="ctr"/>
                      <a:r>
                        <a:rPr lang="sv-SE" sz="1600" dirty="0" smtClean="0"/>
                        <a:t>67</a:t>
                      </a:r>
                      <a:endParaRPr lang="sv-SE" sz="1600" dirty="0"/>
                    </a:p>
                  </a:txBody>
                  <a:tcPr anchor="ctr"/>
                </a:tc>
                <a:tc>
                  <a:txBody>
                    <a:bodyPr/>
                    <a:lstStyle/>
                    <a:p>
                      <a:pPr algn="ctr"/>
                      <a:r>
                        <a:rPr lang="sv-SE" sz="1600" dirty="0" smtClean="0"/>
                        <a:t>59</a:t>
                      </a:r>
                      <a:endParaRPr lang="sv-SE" sz="1600" dirty="0"/>
                    </a:p>
                  </a:txBody>
                  <a:tcPr anchor="ctr"/>
                </a:tc>
              </a:tr>
              <a:tr h="0">
                <a:tc>
                  <a:txBody>
                    <a:bodyPr/>
                    <a:lstStyle/>
                    <a:p>
                      <a:r>
                        <a:rPr lang="sv-SE" sz="1300" dirty="0" smtClean="0"/>
                        <a:t>Aktiviteter i dagliga livet (ADL)</a:t>
                      </a:r>
                      <a:endParaRPr lang="sv-SE" sz="1300" dirty="0"/>
                    </a:p>
                  </a:txBody>
                  <a:tcPr anchor="ctr"/>
                </a:tc>
                <a:tc>
                  <a:txBody>
                    <a:bodyPr/>
                    <a:lstStyle/>
                    <a:p>
                      <a:pPr algn="ctr"/>
                      <a:r>
                        <a:rPr lang="sv-SE" sz="1600" dirty="0" smtClean="0"/>
                        <a:t>59</a:t>
                      </a:r>
                      <a:endParaRPr lang="sv-SE" sz="1600" dirty="0"/>
                    </a:p>
                  </a:txBody>
                  <a:tcPr anchor="ctr"/>
                </a:tc>
                <a:tc>
                  <a:txBody>
                    <a:bodyPr/>
                    <a:lstStyle/>
                    <a:p>
                      <a:pPr algn="ctr"/>
                      <a:r>
                        <a:rPr lang="sv-SE" sz="1600" dirty="0" smtClean="0"/>
                        <a:t>92</a:t>
                      </a:r>
                      <a:endParaRPr lang="sv-SE" sz="1600" dirty="0"/>
                    </a:p>
                  </a:txBody>
                  <a:tcPr anchor="ctr"/>
                </a:tc>
                <a:tc>
                  <a:txBody>
                    <a:bodyPr/>
                    <a:lstStyle/>
                    <a:p>
                      <a:pPr algn="ctr"/>
                      <a:r>
                        <a:rPr lang="sv-SE" sz="1600" dirty="0" smtClean="0"/>
                        <a:t>81</a:t>
                      </a:r>
                      <a:endParaRPr lang="sv-SE" sz="1600" dirty="0"/>
                    </a:p>
                  </a:txBody>
                  <a:tcPr anchor="ctr"/>
                </a:tc>
                <a:tc>
                  <a:txBody>
                    <a:bodyPr/>
                    <a:lstStyle/>
                    <a:p>
                      <a:pPr algn="ctr"/>
                      <a:r>
                        <a:rPr lang="sv-SE" sz="1600" dirty="0" smtClean="0"/>
                        <a:t>33</a:t>
                      </a:r>
                      <a:endParaRPr lang="sv-SE" sz="1600" dirty="0"/>
                    </a:p>
                  </a:txBody>
                  <a:tcPr anchor="ctr"/>
                </a:tc>
                <a:tc>
                  <a:txBody>
                    <a:bodyPr/>
                    <a:lstStyle/>
                    <a:p>
                      <a:pPr algn="ctr"/>
                      <a:r>
                        <a:rPr lang="sv-SE" sz="1600" dirty="0" smtClean="0"/>
                        <a:t>56</a:t>
                      </a:r>
                      <a:endParaRPr lang="sv-SE" sz="1600" dirty="0"/>
                    </a:p>
                  </a:txBody>
                  <a:tcPr anchor="ctr"/>
                </a:tc>
                <a:tc>
                  <a:txBody>
                    <a:bodyPr/>
                    <a:lstStyle/>
                    <a:p>
                      <a:pPr algn="ctr"/>
                      <a:r>
                        <a:rPr lang="sv-SE" sz="1600" dirty="0" smtClean="0"/>
                        <a:t>61</a:t>
                      </a:r>
                      <a:endParaRPr lang="sv-SE" sz="1600" dirty="0"/>
                    </a:p>
                  </a:txBody>
                  <a:tcPr anchor="ctr"/>
                </a:tc>
              </a:tr>
              <a:tr h="147072">
                <a:tc>
                  <a:txBody>
                    <a:bodyPr/>
                    <a:lstStyle/>
                    <a:p>
                      <a:pPr lvl="0"/>
                      <a:r>
                        <a:rPr lang="sv-SE" sz="1300" kern="1200" dirty="0" smtClean="0">
                          <a:solidFill>
                            <a:schemeClr val="dk1"/>
                          </a:solidFill>
                          <a:effectLst/>
                          <a:latin typeface="+mn-lt"/>
                          <a:ea typeface="+mn-ea"/>
                          <a:cs typeface="+mn-cs"/>
                        </a:rPr>
                        <a:t>Vaccinationer</a:t>
                      </a:r>
                      <a:endParaRPr lang="sv-SE" sz="1300" kern="1200" dirty="0">
                        <a:solidFill>
                          <a:schemeClr val="dk1"/>
                        </a:solidFill>
                        <a:effectLst/>
                        <a:latin typeface="+mn-lt"/>
                        <a:ea typeface="+mn-ea"/>
                        <a:cs typeface="+mn-cs"/>
                      </a:endParaRPr>
                    </a:p>
                  </a:txBody>
                  <a:tcPr anchor="ctr"/>
                </a:tc>
                <a:tc>
                  <a:txBody>
                    <a:bodyPr/>
                    <a:lstStyle/>
                    <a:p>
                      <a:pPr algn="ctr"/>
                      <a:r>
                        <a:rPr lang="sv-SE" sz="1600" dirty="0" smtClean="0"/>
                        <a:t>51</a:t>
                      </a:r>
                      <a:endParaRPr lang="sv-SE" sz="1600" dirty="0"/>
                    </a:p>
                  </a:txBody>
                  <a:tcPr anchor="ctr"/>
                </a:tc>
                <a:tc>
                  <a:txBody>
                    <a:bodyPr/>
                    <a:lstStyle/>
                    <a:p>
                      <a:pPr algn="ctr"/>
                      <a:r>
                        <a:rPr lang="sv-SE" sz="1600" dirty="0" smtClean="0"/>
                        <a:t>18</a:t>
                      </a:r>
                      <a:endParaRPr lang="sv-SE" sz="1600" dirty="0"/>
                    </a:p>
                  </a:txBody>
                  <a:tcPr anchor="ctr"/>
                </a:tc>
                <a:tc>
                  <a:txBody>
                    <a:bodyPr/>
                    <a:lstStyle/>
                    <a:p>
                      <a:pPr algn="ctr"/>
                      <a:r>
                        <a:rPr lang="sv-SE" sz="1600" dirty="0" smtClean="0"/>
                        <a:t>16</a:t>
                      </a:r>
                      <a:endParaRPr lang="sv-SE" sz="1600" dirty="0"/>
                    </a:p>
                  </a:txBody>
                  <a:tcPr anchor="ctr"/>
                </a:tc>
                <a:tc>
                  <a:txBody>
                    <a:bodyPr/>
                    <a:lstStyle/>
                    <a:p>
                      <a:pPr algn="ctr"/>
                      <a:r>
                        <a:rPr lang="sv-SE" sz="1600" dirty="0" smtClean="0"/>
                        <a:t>35</a:t>
                      </a:r>
                      <a:endParaRPr lang="sv-SE" sz="1600" dirty="0"/>
                    </a:p>
                  </a:txBody>
                  <a:tcPr anchor="ctr"/>
                </a:tc>
                <a:tc>
                  <a:txBody>
                    <a:bodyPr/>
                    <a:lstStyle/>
                    <a:p>
                      <a:pPr algn="ctr"/>
                      <a:r>
                        <a:rPr lang="sv-SE" sz="1600" dirty="0" smtClean="0"/>
                        <a:t>63</a:t>
                      </a:r>
                      <a:endParaRPr lang="sv-SE" sz="1600" dirty="0"/>
                    </a:p>
                  </a:txBody>
                  <a:tcPr anchor="ctr"/>
                </a:tc>
                <a:tc>
                  <a:txBody>
                    <a:bodyPr/>
                    <a:lstStyle/>
                    <a:p>
                      <a:pPr algn="ctr"/>
                      <a:r>
                        <a:rPr lang="sv-SE" sz="1600" dirty="0" smtClean="0"/>
                        <a:t>54</a:t>
                      </a:r>
                      <a:endParaRPr lang="sv-SE" sz="1600" dirty="0"/>
                    </a:p>
                  </a:txBody>
                  <a:tcPr anchor="ctr"/>
                </a:tc>
              </a:tr>
            </a:tbl>
          </a:graphicData>
        </a:graphic>
      </p:graphicFrame>
    </p:spTree>
    <p:extLst>
      <p:ext uri="{BB962C8B-B14F-4D97-AF65-F5344CB8AC3E}">
        <p14:creationId xmlns:p14="http://schemas.microsoft.com/office/powerpoint/2010/main" val="4278171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2018655"/>
          </a:xfrm>
        </p:spPr>
        <p:txBody>
          <a:bodyPr/>
          <a:lstStyle/>
          <a:p>
            <a:r>
              <a:rPr lang="sv-SE" sz="2400" dirty="0" smtClean="0"/>
              <a:t/>
            </a:r>
            <a:br>
              <a:rPr lang="sv-SE" sz="2400" dirty="0" smtClean="0"/>
            </a:br>
            <a:r>
              <a:rPr lang="sv-SE" sz="2400" dirty="0" smtClean="0"/>
              <a:t/>
            </a:r>
            <a:br>
              <a:rPr lang="sv-SE" sz="2400" dirty="0" smtClean="0"/>
            </a:br>
            <a:r>
              <a:rPr lang="sv-SE" sz="3600" dirty="0" smtClean="0"/>
              <a:t>Öppna svar – Citat</a:t>
            </a:r>
            <a:br>
              <a:rPr lang="sv-SE" sz="3600" dirty="0" smtClean="0"/>
            </a:br>
            <a:r>
              <a:rPr lang="sv-SE" sz="3600" dirty="0" smtClean="0"/>
              <a:t> .. och grupperade svar</a:t>
            </a:r>
            <a:r>
              <a:rPr lang="sv-SE" dirty="0" smtClean="0"/>
              <a:t/>
            </a:r>
            <a:br>
              <a:rPr lang="sv-SE" dirty="0" smtClean="0"/>
            </a:br>
            <a:endParaRPr lang="sv-SE" sz="2000" dirty="0"/>
          </a:p>
        </p:txBody>
      </p:sp>
    </p:spTree>
    <p:extLst>
      <p:ext uri="{BB962C8B-B14F-4D97-AF65-F5344CB8AC3E}">
        <p14:creationId xmlns:p14="http://schemas.microsoft.com/office/powerpoint/2010/main" val="1581927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När använder du NPÖ?</a:t>
            </a:r>
            <a:endParaRPr lang="sv-SE"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712325328"/>
              </p:ext>
            </p:extLst>
          </p:nvPr>
        </p:nvGraphicFramePr>
        <p:xfrm>
          <a:off x="251520" y="1556792"/>
          <a:ext cx="4248472" cy="4980302"/>
        </p:xfrm>
        <a:graphic>
          <a:graphicData uri="http://schemas.openxmlformats.org/drawingml/2006/table">
            <a:tbl>
              <a:tblPr firstRow="1" bandRow="1">
                <a:tableStyleId>{5C22544A-7EE6-4342-B048-85BDC9FD1C3A}</a:tableStyleId>
              </a:tblPr>
              <a:tblGrid>
                <a:gridCol w="4248472"/>
              </a:tblGrid>
              <a:tr h="379240">
                <a:tc>
                  <a:txBody>
                    <a:bodyPr/>
                    <a:lstStyle/>
                    <a:p>
                      <a:r>
                        <a:rPr lang="sv-SE" dirty="0" smtClean="0"/>
                        <a:t>Arbetsterapeut</a:t>
                      </a:r>
                      <a:r>
                        <a:rPr lang="sv-SE" baseline="0" dirty="0" smtClean="0"/>
                        <a:t> -  </a:t>
                      </a:r>
                      <a:r>
                        <a:rPr lang="sv-SE" dirty="0" smtClean="0"/>
                        <a:t>Kommun</a:t>
                      </a:r>
                      <a:endParaRPr lang="sv-SE" dirty="0"/>
                    </a:p>
                  </a:txBody>
                  <a:tcPr/>
                </a:tc>
              </a:tr>
              <a:tr h="481207">
                <a:tc>
                  <a:txBody>
                    <a:bodyPr/>
                    <a:lstStyle/>
                    <a:p>
                      <a:pPr algn="l" fontAlgn="b"/>
                      <a:r>
                        <a:rPr lang="sv-SE" sz="1400" b="0" i="0" u="none" strike="noStrike" dirty="0">
                          <a:solidFill>
                            <a:srgbClr val="000000"/>
                          </a:solidFill>
                          <a:effectLst/>
                          <a:latin typeface="Calibri" charset="0"/>
                        </a:rPr>
                        <a:t>Oftast när en </a:t>
                      </a:r>
                      <a:r>
                        <a:rPr lang="sv-SE" sz="1400" b="1" i="0" u="none" strike="noStrike" dirty="0">
                          <a:solidFill>
                            <a:srgbClr val="000000"/>
                          </a:solidFill>
                          <a:effectLst/>
                          <a:latin typeface="Calibri" charset="0"/>
                        </a:rPr>
                        <a:t>patient varit inlagd på sjukhus</a:t>
                      </a:r>
                      <a:r>
                        <a:rPr lang="sv-SE" sz="1400" b="0" i="0" u="none" strike="noStrike" dirty="0">
                          <a:solidFill>
                            <a:srgbClr val="000000"/>
                          </a:solidFill>
                          <a:effectLst/>
                          <a:latin typeface="Calibri" charset="0"/>
                        </a:rPr>
                        <a:t> eller om jag väntar på att det ska ske något.....kollar om det blir gjort eller när det kommer göras.</a:t>
                      </a:r>
                    </a:p>
                  </a:txBody>
                  <a:tcPr marL="12700" marR="12700" marT="12700" marB="0" anchor="b"/>
                </a:tc>
              </a:tr>
              <a:tr h="367150">
                <a:tc>
                  <a:txBody>
                    <a:bodyPr/>
                    <a:lstStyle/>
                    <a:p>
                      <a:pPr algn="l" fontAlgn="b"/>
                      <a:r>
                        <a:rPr lang="sv-SE" sz="1400" b="0" i="0" u="none" strike="noStrike" dirty="0">
                          <a:solidFill>
                            <a:srgbClr val="000000"/>
                          </a:solidFill>
                          <a:effectLst/>
                          <a:latin typeface="Calibri" charset="0"/>
                        </a:rPr>
                        <a:t>För att få en </a:t>
                      </a:r>
                      <a:r>
                        <a:rPr lang="sv-SE" sz="1400" b="1" i="0" u="none" strike="noStrike" dirty="0">
                          <a:solidFill>
                            <a:srgbClr val="000000"/>
                          </a:solidFill>
                          <a:effectLst/>
                          <a:latin typeface="Calibri" charset="0"/>
                        </a:rPr>
                        <a:t>helhetsbild</a:t>
                      </a:r>
                      <a:r>
                        <a:rPr lang="sv-SE" sz="1400" b="0" i="0" u="none" strike="noStrike" dirty="0">
                          <a:solidFill>
                            <a:srgbClr val="000000"/>
                          </a:solidFill>
                          <a:effectLst/>
                          <a:latin typeface="Calibri" charset="0"/>
                        </a:rPr>
                        <a:t> över patientens hälsotillstånd.</a:t>
                      </a:r>
                    </a:p>
                  </a:txBody>
                  <a:tcPr marL="12700" marR="12700" marT="12700" marB="0" anchor="b"/>
                </a:tc>
              </a:tr>
              <a:tr h="504056">
                <a:tc>
                  <a:txBody>
                    <a:bodyPr/>
                    <a:lstStyle/>
                    <a:p>
                      <a:pPr algn="l" fontAlgn="b"/>
                      <a:r>
                        <a:rPr lang="sv-SE" sz="1400" b="0" i="0" u="none" strike="noStrike" dirty="0">
                          <a:solidFill>
                            <a:srgbClr val="000000"/>
                          </a:solidFill>
                          <a:effectLst/>
                          <a:latin typeface="Calibri" charset="0"/>
                        </a:rPr>
                        <a:t>När jag inte vet något om personen och </a:t>
                      </a:r>
                      <a:r>
                        <a:rPr lang="sv-SE" sz="1400" b="1" i="0" u="none" strike="noStrike" dirty="0">
                          <a:solidFill>
                            <a:srgbClr val="000000"/>
                          </a:solidFill>
                          <a:effectLst/>
                          <a:latin typeface="Calibri" charset="0"/>
                        </a:rPr>
                        <a:t>de själva inte kan svara för sig</a:t>
                      </a:r>
                      <a:r>
                        <a:rPr lang="sv-SE" sz="1400" b="0" i="0" u="none" strike="noStrike" dirty="0">
                          <a:solidFill>
                            <a:srgbClr val="000000"/>
                          </a:solidFill>
                          <a:effectLst/>
                          <a:latin typeface="Calibri" charset="0"/>
                        </a:rPr>
                        <a:t>.</a:t>
                      </a:r>
                    </a:p>
                  </a:txBody>
                  <a:tcPr marL="12700" marR="12700" marT="12700" marB="0" anchor="b"/>
                </a:tc>
              </a:tr>
              <a:tr h="504056">
                <a:tc>
                  <a:txBody>
                    <a:bodyPr/>
                    <a:lstStyle/>
                    <a:p>
                      <a:pPr algn="l" fontAlgn="b"/>
                      <a:r>
                        <a:rPr lang="sv-SE" sz="1400" b="1" i="0" u="none" strike="noStrike" dirty="0">
                          <a:solidFill>
                            <a:srgbClr val="000000"/>
                          </a:solidFill>
                          <a:effectLst/>
                          <a:latin typeface="Calibri" charset="0"/>
                        </a:rPr>
                        <a:t>nästan alltid</a:t>
                      </a:r>
                      <a:r>
                        <a:rPr lang="sv-SE" sz="1400" b="0" i="0" u="none" strike="noStrike" dirty="0">
                          <a:solidFill>
                            <a:srgbClr val="000000"/>
                          </a:solidFill>
                          <a:effectLst/>
                          <a:latin typeface="Calibri" charset="0"/>
                        </a:rPr>
                        <a:t>, har 25 år från Hälsocentral så jag är beroende av informationen i hela journalen</a:t>
                      </a:r>
                    </a:p>
                  </a:txBody>
                  <a:tcPr marL="12700" marR="12700" marT="12700" marB="0" anchor="b"/>
                </a:tc>
              </a:tr>
              <a:tr h="906145">
                <a:tc>
                  <a:txBody>
                    <a:bodyPr/>
                    <a:lstStyle/>
                    <a:p>
                      <a:pPr algn="l" fontAlgn="b"/>
                      <a:r>
                        <a:rPr lang="sv-SE" sz="1400" b="1" i="0" u="none" strike="noStrike" dirty="0">
                          <a:solidFill>
                            <a:srgbClr val="000000"/>
                          </a:solidFill>
                          <a:effectLst/>
                          <a:latin typeface="Calibri" charset="0"/>
                        </a:rPr>
                        <a:t>Jag träffar personer med minnesproblem.</a:t>
                      </a:r>
                      <a:r>
                        <a:rPr lang="sv-SE" sz="1400" b="0" i="0" u="none" strike="noStrike" dirty="0">
                          <a:solidFill>
                            <a:srgbClr val="000000"/>
                          </a:solidFill>
                          <a:effectLst/>
                          <a:latin typeface="Calibri" charset="0"/>
                        </a:rPr>
                        <a:t> Gör minnesutredningar tillsammans med primärvården.  Träffar anhörig med anhörigstöd och så vidare.    Vi skickar vår del av utredningen till vårdcentralen och vi får inte alltid svar från läkaren vilken bedömning som gjorts.  Vi behöver veta, patient/ anhöriga ringer till oss och frågar.    För vår fortsatta handläggning i kommunen, behöver vi veta om personen fick någon demensdiagnos eller inte.  Annars få vi ringa till vårdcentralen och be läkarsekreteraren att skicka en journalkopia på återbesöket, osv   Vi behöver också veta om mediciner, för att vara observanta på negativ påverkan</a:t>
                      </a:r>
                    </a:p>
                  </a:txBody>
                  <a:tcPr marL="12700" marR="12700" marT="12700" marB="0" anchor="b"/>
                </a:tc>
              </a:tr>
            </a:tbl>
          </a:graphicData>
        </a:graphic>
      </p:graphicFrame>
      <p:sp>
        <p:nvSpPr>
          <p:cNvPr id="4" name="Platshållare för bildnummer 3"/>
          <p:cNvSpPr>
            <a:spLocks noGrp="1"/>
          </p:cNvSpPr>
          <p:nvPr>
            <p:ph type="sldNum" sz="quarter" idx="12"/>
          </p:nvPr>
        </p:nvSpPr>
        <p:spPr/>
        <p:txBody>
          <a:bodyPr/>
          <a:lstStyle/>
          <a:p>
            <a:fld id="{D6C1E1D9-B241-1243-B826-67D8B20B2D91}" type="slidenum">
              <a:rPr lang="sv-SE" smtClean="0"/>
              <a:t>34</a:t>
            </a:fld>
            <a:endParaRPr lang="sv-SE"/>
          </a:p>
        </p:txBody>
      </p:sp>
      <p:graphicFrame>
        <p:nvGraphicFramePr>
          <p:cNvPr id="8" name="Platshållare för innehåll 6"/>
          <p:cNvGraphicFramePr>
            <a:graphicFrameLocks/>
          </p:cNvGraphicFramePr>
          <p:nvPr>
            <p:extLst>
              <p:ext uri="{D42A27DB-BD31-4B8C-83A1-F6EECF244321}">
                <p14:modId xmlns:p14="http://schemas.microsoft.com/office/powerpoint/2010/main" val="435893092"/>
              </p:ext>
            </p:extLst>
          </p:nvPr>
        </p:nvGraphicFramePr>
        <p:xfrm>
          <a:off x="4644008" y="1556792"/>
          <a:ext cx="4248472" cy="4139321"/>
        </p:xfrm>
        <a:graphic>
          <a:graphicData uri="http://schemas.openxmlformats.org/drawingml/2006/table">
            <a:tbl>
              <a:tblPr firstRow="1" bandRow="1">
                <a:tableStyleId>{5C22544A-7EE6-4342-B048-85BDC9FD1C3A}</a:tableStyleId>
              </a:tblPr>
              <a:tblGrid>
                <a:gridCol w="4248472"/>
              </a:tblGrid>
              <a:tr h="387624">
                <a:tc>
                  <a:txBody>
                    <a:bodyPr/>
                    <a:lstStyle/>
                    <a:p>
                      <a:r>
                        <a:rPr lang="sv-SE" dirty="0" smtClean="0"/>
                        <a:t>Fysioterapeut</a:t>
                      </a:r>
                      <a:r>
                        <a:rPr lang="sv-SE" baseline="0" dirty="0" smtClean="0"/>
                        <a:t>  -  </a:t>
                      </a:r>
                      <a:r>
                        <a:rPr lang="sv-SE" dirty="0" smtClean="0"/>
                        <a:t>Kommun</a:t>
                      </a:r>
                      <a:endParaRPr lang="sv-SE" dirty="0"/>
                    </a:p>
                  </a:txBody>
                  <a:tcPr/>
                </a:tc>
              </a:tr>
              <a:tr h="1440191">
                <a:tc>
                  <a:txBody>
                    <a:bodyPr/>
                    <a:lstStyle/>
                    <a:p>
                      <a:pPr algn="l" fontAlgn="b"/>
                      <a:r>
                        <a:rPr lang="sv-SE" sz="1400" b="0" i="0" u="none" strike="noStrike" dirty="0">
                          <a:solidFill>
                            <a:srgbClr val="000000"/>
                          </a:solidFill>
                          <a:effectLst/>
                          <a:latin typeface="Calibri" charset="0"/>
                        </a:rPr>
                        <a:t>Så fort det finns någon oklarhet i vilken </a:t>
                      </a:r>
                      <a:r>
                        <a:rPr lang="sv-SE" sz="1400" b="1" i="0" u="none" strike="noStrike" dirty="0">
                          <a:solidFill>
                            <a:srgbClr val="000000"/>
                          </a:solidFill>
                          <a:effectLst/>
                          <a:latin typeface="Calibri" charset="0"/>
                        </a:rPr>
                        <a:t>medicinsk historia </a:t>
                      </a:r>
                      <a:r>
                        <a:rPr lang="sv-SE" sz="1400" b="0" i="0" u="none" strike="noStrike" dirty="0">
                          <a:solidFill>
                            <a:srgbClr val="000000"/>
                          </a:solidFill>
                          <a:effectLst/>
                          <a:latin typeface="Calibri" charset="0"/>
                        </a:rPr>
                        <a:t>en patient har så frågar jag om vi får använda oss av NPÖ. När jag endast ska förskriva hjälpmedel och patienten själv redogör för sin medicinska historia på ett tydligt och komplett sätt och det inte känns nödvändigt att vi ska få ta del av hela journalföringen gör jag inte det.</a:t>
                      </a:r>
                    </a:p>
                  </a:txBody>
                  <a:tcPr marL="12700" marR="12700" marT="12700" marB="0" anchor="b"/>
                </a:tc>
              </a:tr>
              <a:tr h="1227451">
                <a:tc>
                  <a:txBody>
                    <a:bodyPr/>
                    <a:lstStyle/>
                    <a:p>
                      <a:pPr algn="l" fontAlgn="b"/>
                      <a:r>
                        <a:rPr lang="sv-SE" sz="1400" b="0" i="0" u="none" strike="noStrike" dirty="0">
                          <a:solidFill>
                            <a:srgbClr val="000000"/>
                          </a:solidFill>
                          <a:effectLst/>
                          <a:latin typeface="Calibri" charset="0"/>
                        </a:rPr>
                        <a:t>Fr allt när jag behöver information efter att en patient bedömts av läkare och jag behöver veta vad som sagt för att kunna utföra mina egna bedömningar/insatser korrekt. </a:t>
                      </a:r>
                      <a:r>
                        <a:rPr lang="sv-SE" sz="1400" b="1" i="0" u="none" strike="noStrike" dirty="0">
                          <a:solidFill>
                            <a:srgbClr val="000000"/>
                          </a:solidFill>
                          <a:effectLst/>
                          <a:latin typeface="Calibri" charset="0"/>
                        </a:rPr>
                        <a:t>Vi får sällan eller aldrig information till oss på något annat sätt.</a:t>
                      </a:r>
                    </a:p>
                  </a:txBody>
                  <a:tcPr marL="12700" marR="12700" marT="12700" marB="0" anchor="b"/>
                </a:tc>
              </a:tr>
              <a:tr h="1084055">
                <a:tc>
                  <a:txBody>
                    <a:bodyPr/>
                    <a:lstStyle/>
                    <a:p>
                      <a:pPr algn="l" fontAlgn="b"/>
                      <a:r>
                        <a:rPr lang="sv-SE" sz="1400" b="0" i="0" u="none" strike="noStrike" dirty="0">
                          <a:solidFill>
                            <a:srgbClr val="000000"/>
                          </a:solidFill>
                          <a:effectLst/>
                          <a:latin typeface="Calibri" charset="0"/>
                        </a:rPr>
                        <a:t>Oftast för att få info om vad som framkommit kring </a:t>
                      </a:r>
                      <a:r>
                        <a:rPr lang="sv-SE" sz="1400" b="1" i="0" u="none" strike="noStrike" dirty="0">
                          <a:solidFill>
                            <a:srgbClr val="000000"/>
                          </a:solidFill>
                          <a:effectLst/>
                          <a:latin typeface="Calibri" charset="0"/>
                        </a:rPr>
                        <a:t>belastningsrestriktioner vid återbesök för ortopedpatienter </a:t>
                      </a:r>
                      <a:r>
                        <a:rPr lang="sv-SE" sz="1400" b="0" i="0" u="none" strike="noStrike" dirty="0">
                          <a:solidFill>
                            <a:srgbClr val="000000"/>
                          </a:solidFill>
                          <a:effectLst/>
                          <a:latin typeface="Calibri" charset="0"/>
                        </a:rPr>
                        <a:t>men även för att se vad som gjorts och planeras kring andra patientkategorier.</a:t>
                      </a:r>
                    </a:p>
                  </a:txBody>
                  <a:tcPr marL="12700" marR="12700" marT="12700" marB="0" anchor="b"/>
                </a:tc>
              </a:tr>
            </a:tbl>
          </a:graphicData>
        </a:graphic>
      </p:graphicFrame>
    </p:spTree>
    <p:extLst>
      <p:ext uri="{BB962C8B-B14F-4D97-AF65-F5344CB8AC3E}">
        <p14:creationId xmlns:p14="http://schemas.microsoft.com/office/powerpoint/2010/main" val="11931292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När använder du NPÖ?</a:t>
            </a:r>
            <a:endParaRPr lang="sv-SE"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1943250132"/>
              </p:ext>
            </p:extLst>
          </p:nvPr>
        </p:nvGraphicFramePr>
        <p:xfrm>
          <a:off x="251520" y="1549420"/>
          <a:ext cx="4248472" cy="3391748"/>
        </p:xfrm>
        <a:graphic>
          <a:graphicData uri="http://schemas.openxmlformats.org/drawingml/2006/table">
            <a:tbl>
              <a:tblPr firstRow="1" bandRow="1">
                <a:tableStyleId>{5C22544A-7EE6-4342-B048-85BDC9FD1C3A}</a:tableStyleId>
              </a:tblPr>
              <a:tblGrid>
                <a:gridCol w="4248472"/>
              </a:tblGrid>
              <a:tr h="379240">
                <a:tc>
                  <a:txBody>
                    <a:bodyPr/>
                    <a:lstStyle/>
                    <a:p>
                      <a:r>
                        <a:rPr lang="sv-SE" sz="1600" dirty="0" smtClean="0"/>
                        <a:t>Läkare </a:t>
                      </a:r>
                      <a:r>
                        <a:rPr lang="sv-SE" sz="1600" baseline="0" dirty="0" smtClean="0"/>
                        <a:t>– LT/</a:t>
                      </a:r>
                      <a:r>
                        <a:rPr lang="sv-SE" sz="1600" baseline="0" dirty="0" err="1" smtClean="0"/>
                        <a:t>Reg</a:t>
                      </a:r>
                      <a:r>
                        <a:rPr lang="sv-SE" sz="1600" baseline="0" dirty="0" smtClean="0"/>
                        <a:t>/Privat</a:t>
                      </a:r>
                      <a:endParaRPr lang="sv-SE" sz="1600" dirty="0"/>
                    </a:p>
                  </a:txBody>
                  <a:tcPr/>
                </a:tc>
              </a:tr>
              <a:tr h="1204936">
                <a:tc>
                  <a:txBody>
                    <a:bodyPr/>
                    <a:lstStyle/>
                    <a:p>
                      <a:pPr algn="l" fontAlgn="b"/>
                      <a:r>
                        <a:rPr lang="sv-SE" sz="1400" b="0" i="0" u="none" strike="noStrike" dirty="0">
                          <a:solidFill>
                            <a:srgbClr val="000000"/>
                          </a:solidFill>
                          <a:effectLst/>
                          <a:latin typeface="Calibri" charset="0"/>
                        </a:rPr>
                        <a:t>När jag skall </a:t>
                      </a:r>
                      <a:r>
                        <a:rPr lang="sv-SE" sz="1400" b="1" i="0" u="none" strike="noStrike" dirty="0">
                          <a:solidFill>
                            <a:srgbClr val="000000"/>
                          </a:solidFill>
                          <a:effectLst/>
                          <a:latin typeface="Calibri" charset="0"/>
                        </a:rPr>
                        <a:t>kolla upp vad som hänt med patienter vi remitterat</a:t>
                      </a:r>
                      <a:r>
                        <a:rPr lang="sv-SE" sz="1400" b="0" i="0" u="none" strike="noStrike" dirty="0">
                          <a:solidFill>
                            <a:srgbClr val="000000"/>
                          </a:solidFill>
                          <a:effectLst/>
                          <a:latin typeface="Calibri" charset="0"/>
                        </a:rPr>
                        <a:t> till operationer eller andra åtgärder i andra regioner landsting.   (Vi opererar alla våra hjärtpatienter i Lund på barnhjärtcentrum) Suveränt att kunna gå in och se vad som gjorts. </a:t>
                      </a:r>
                    </a:p>
                  </a:txBody>
                  <a:tcPr marL="12700" marR="12700" marT="12700" marB="0" anchor="b"/>
                </a:tc>
              </a:tr>
              <a:tr h="792088">
                <a:tc>
                  <a:txBody>
                    <a:bodyPr/>
                    <a:lstStyle/>
                    <a:p>
                      <a:pPr algn="l" fontAlgn="b"/>
                      <a:r>
                        <a:rPr lang="sv-SE" sz="1400" b="0" i="0" u="none" strike="noStrike" dirty="0">
                          <a:solidFill>
                            <a:srgbClr val="000000"/>
                          </a:solidFill>
                          <a:effectLst/>
                          <a:latin typeface="Calibri" charset="0"/>
                        </a:rPr>
                        <a:t>Mest </a:t>
                      </a:r>
                      <a:r>
                        <a:rPr lang="sv-SE" sz="1400" b="1" i="0" u="none" strike="noStrike" dirty="0">
                          <a:solidFill>
                            <a:srgbClr val="000000"/>
                          </a:solidFill>
                          <a:effectLst/>
                          <a:latin typeface="Calibri" charset="0"/>
                        </a:rPr>
                        <a:t>när patienter hos oss varit vid regionsjukhus </a:t>
                      </a:r>
                      <a:r>
                        <a:rPr lang="sv-SE" sz="1400" b="0" i="0" u="none" strike="noStrike" dirty="0">
                          <a:solidFill>
                            <a:srgbClr val="000000"/>
                          </a:solidFill>
                          <a:effectLst/>
                          <a:latin typeface="Calibri" charset="0"/>
                        </a:rPr>
                        <a:t>och jag vill se vad som gjorts. </a:t>
                      </a:r>
                      <a:r>
                        <a:rPr lang="sv-SE" sz="1400" b="1" i="0" u="none" strike="noStrike" dirty="0">
                          <a:solidFill>
                            <a:srgbClr val="000000"/>
                          </a:solidFill>
                          <a:effectLst/>
                          <a:latin typeface="Calibri" charset="0"/>
                        </a:rPr>
                        <a:t>Inför fakturabetalningar för regionvård.</a:t>
                      </a:r>
                      <a:r>
                        <a:rPr lang="sv-SE" sz="1400" b="0" i="0" u="none" strike="noStrike" dirty="0">
                          <a:solidFill>
                            <a:srgbClr val="000000"/>
                          </a:solidFill>
                          <a:effectLst/>
                          <a:latin typeface="Calibri" charset="0"/>
                        </a:rPr>
                        <a:t> Ibland </a:t>
                      </a:r>
                      <a:r>
                        <a:rPr lang="sv-SE" sz="1400" b="1" i="0" u="none" strike="noStrike" dirty="0">
                          <a:solidFill>
                            <a:srgbClr val="000000"/>
                          </a:solidFill>
                          <a:effectLst/>
                          <a:latin typeface="Calibri" charset="0"/>
                        </a:rPr>
                        <a:t>om utomläns-patienter söker </a:t>
                      </a:r>
                      <a:r>
                        <a:rPr lang="sv-SE" sz="1400" b="0" i="0" u="none" strike="noStrike" dirty="0">
                          <a:solidFill>
                            <a:srgbClr val="000000"/>
                          </a:solidFill>
                          <a:effectLst/>
                          <a:latin typeface="Calibri" charset="0"/>
                        </a:rPr>
                        <a:t>här. </a:t>
                      </a:r>
                    </a:p>
                  </a:txBody>
                  <a:tcPr marL="12700" marR="12700" marT="12700" marB="0" anchor="b"/>
                </a:tc>
              </a:tr>
              <a:tr h="504056">
                <a:tc>
                  <a:txBody>
                    <a:bodyPr/>
                    <a:lstStyle/>
                    <a:p>
                      <a:pPr algn="l" fontAlgn="b"/>
                      <a:r>
                        <a:rPr lang="sv-SE" sz="1400" b="1" i="0" u="none" strike="noStrike" dirty="0">
                          <a:solidFill>
                            <a:srgbClr val="000000"/>
                          </a:solidFill>
                          <a:effectLst/>
                          <a:latin typeface="Calibri" charset="0"/>
                        </a:rPr>
                        <a:t>Så fort en patient har sökt i annat landsting eller ska skickas / kommuniceras till annat landsting</a:t>
                      </a:r>
                    </a:p>
                  </a:txBody>
                  <a:tcPr marL="12700" marR="12700" marT="12700" marB="0" anchor="b"/>
                </a:tc>
              </a:tr>
              <a:tr h="511428">
                <a:tc>
                  <a:txBody>
                    <a:bodyPr/>
                    <a:lstStyle/>
                    <a:p>
                      <a:pPr algn="l" fontAlgn="b"/>
                      <a:r>
                        <a:rPr lang="sv-SE" sz="1400" b="0" i="0" u="none" strike="noStrike" dirty="0">
                          <a:solidFill>
                            <a:srgbClr val="000000"/>
                          </a:solidFill>
                          <a:effectLst/>
                          <a:latin typeface="Calibri" charset="0"/>
                        </a:rPr>
                        <a:t>Vid </a:t>
                      </a:r>
                      <a:r>
                        <a:rPr lang="sv-SE" sz="1400" b="1" i="0" u="none" strike="noStrike" dirty="0">
                          <a:solidFill>
                            <a:srgbClr val="000000"/>
                          </a:solidFill>
                          <a:effectLst/>
                          <a:latin typeface="Calibri" charset="0"/>
                        </a:rPr>
                        <a:t>narkosbedömningar</a:t>
                      </a:r>
                      <a:r>
                        <a:rPr lang="sv-SE" sz="1400" b="0" i="0" u="none" strike="noStrike" dirty="0">
                          <a:solidFill>
                            <a:srgbClr val="000000"/>
                          </a:solidFill>
                          <a:effectLst/>
                          <a:latin typeface="Calibri" charset="0"/>
                        </a:rPr>
                        <a:t> av patienter som vårdas på annat större sjukhus eller genomgått operationer där.</a:t>
                      </a:r>
                    </a:p>
                  </a:txBody>
                  <a:tcPr marL="12700" marR="12700" marT="12700" marB="0" anchor="b"/>
                </a:tc>
              </a:tr>
            </a:tbl>
          </a:graphicData>
        </a:graphic>
      </p:graphicFrame>
      <p:sp>
        <p:nvSpPr>
          <p:cNvPr id="4" name="Platshållare för bildnummer 3"/>
          <p:cNvSpPr>
            <a:spLocks noGrp="1"/>
          </p:cNvSpPr>
          <p:nvPr>
            <p:ph type="sldNum" sz="quarter" idx="12"/>
          </p:nvPr>
        </p:nvSpPr>
        <p:spPr/>
        <p:txBody>
          <a:bodyPr/>
          <a:lstStyle/>
          <a:p>
            <a:fld id="{D6C1E1D9-B241-1243-B826-67D8B20B2D91}" type="slidenum">
              <a:rPr lang="sv-SE" smtClean="0"/>
              <a:t>35</a:t>
            </a:fld>
            <a:endParaRPr lang="sv-SE"/>
          </a:p>
        </p:txBody>
      </p:sp>
      <p:graphicFrame>
        <p:nvGraphicFramePr>
          <p:cNvPr id="9" name="Platshållare för innehåll 6"/>
          <p:cNvGraphicFramePr>
            <a:graphicFrameLocks/>
          </p:cNvGraphicFramePr>
          <p:nvPr>
            <p:extLst>
              <p:ext uri="{D42A27DB-BD31-4B8C-83A1-F6EECF244321}">
                <p14:modId xmlns:p14="http://schemas.microsoft.com/office/powerpoint/2010/main" val="1651959199"/>
              </p:ext>
            </p:extLst>
          </p:nvPr>
        </p:nvGraphicFramePr>
        <p:xfrm>
          <a:off x="4590862" y="2701548"/>
          <a:ext cx="4248472" cy="2239620"/>
        </p:xfrm>
        <a:graphic>
          <a:graphicData uri="http://schemas.openxmlformats.org/drawingml/2006/table">
            <a:tbl>
              <a:tblPr firstRow="1" bandRow="1">
                <a:tableStyleId>{5C22544A-7EE6-4342-B048-85BDC9FD1C3A}</a:tableStyleId>
              </a:tblPr>
              <a:tblGrid>
                <a:gridCol w="4248472"/>
              </a:tblGrid>
              <a:tr h="379240">
                <a:tc>
                  <a:txBody>
                    <a:bodyPr/>
                    <a:lstStyle/>
                    <a:p>
                      <a:r>
                        <a:rPr lang="sv-SE" sz="1600" smtClean="0"/>
                        <a:t>Sjuksköterska </a:t>
                      </a:r>
                      <a:r>
                        <a:rPr lang="sv-SE" sz="1600" baseline="0" smtClean="0"/>
                        <a:t>– LT/Reg</a:t>
                      </a:r>
                      <a:endParaRPr lang="sv-SE" sz="1600" dirty="0"/>
                    </a:p>
                  </a:txBody>
                  <a:tcPr/>
                </a:tc>
              </a:tr>
              <a:tr h="186038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sv-SE" sz="1400" u="none" strike="noStrike" dirty="0" smtClean="0">
                          <a:effectLst/>
                        </a:rPr>
                        <a:t>Jag arbetar på barnhjärtmottagning och vi skickar våra patienter till Göteborg vid </a:t>
                      </a:r>
                      <a:r>
                        <a:rPr lang="sv-SE" sz="1400" u="none" strike="noStrike" dirty="0" err="1" smtClean="0">
                          <a:effectLst/>
                        </a:rPr>
                        <a:t>hjärtransplantation</a:t>
                      </a:r>
                      <a:r>
                        <a:rPr lang="sv-SE" sz="1400" u="none" strike="noStrike" dirty="0" smtClean="0">
                          <a:effectLst/>
                        </a:rPr>
                        <a:t>, hjärtoperationer, kateterisering, och andra bedömningar. Vi skickar även en del till Stockholm för kateterisering. </a:t>
                      </a:r>
                      <a:r>
                        <a:rPr lang="sv-SE" sz="1400" b="1" u="none" strike="noStrike" dirty="0" smtClean="0">
                          <a:effectLst/>
                        </a:rPr>
                        <a:t>Istället för att behöva vänta på att de faxar oss </a:t>
                      </a:r>
                      <a:r>
                        <a:rPr lang="sv-SE" sz="1400" u="none" strike="noStrike" dirty="0" smtClean="0">
                          <a:effectLst/>
                        </a:rPr>
                        <a:t>allt som gjorts, vilket brukar dröja ibland, så kan jag snabbt gå in och kolla vad som gjorts och hur vi ska följa upp på mottagningen. Jättesmidigt!</a:t>
                      </a:r>
                      <a:endParaRPr lang="sv-SE" sz="1400" b="0" i="0" u="none" strike="noStrike" dirty="0" smtClean="0">
                        <a:solidFill>
                          <a:srgbClr val="000000"/>
                        </a:solidFill>
                        <a:effectLst/>
                        <a:latin typeface="Calibri" charset="0"/>
                      </a:endParaRPr>
                    </a:p>
                  </a:txBody>
                  <a:tcPr marL="12700" marR="12700" marT="12700" marB="0" anchor="b"/>
                </a:tc>
              </a:tr>
            </a:tbl>
          </a:graphicData>
        </a:graphic>
      </p:graphicFrame>
    </p:spTree>
    <p:extLst>
      <p:ext uri="{BB962C8B-B14F-4D97-AF65-F5344CB8AC3E}">
        <p14:creationId xmlns:p14="http://schemas.microsoft.com/office/powerpoint/2010/main" val="9884773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0618" y="0"/>
            <a:ext cx="4159374" cy="738482"/>
          </a:xfrm>
        </p:spPr>
        <p:txBody>
          <a:bodyPr/>
          <a:lstStyle/>
          <a:p>
            <a:r>
              <a:rPr lang="sv-SE" sz="3500" dirty="0" smtClean="0"/>
              <a:t>När använder du NPÖ?</a:t>
            </a:r>
            <a:endParaRPr lang="sv-SE" sz="3500"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1046601154"/>
              </p:ext>
            </p:extLst>
          </p:nvPr>
        </p:nvGraphicFramePr>
        <p:xfrm>
          <a:off x="251520" y="1103608"/>
          <a:ext cx="4248472" cy="5635716"/>
        </p:xfrm>
        <a:graphic>
          <a:graphicData uri="http://schemas.openxmlformats.org/drawingml/2006/table">
            <a:tbl>
              <a:tblPr firstRow="1" bandRow="1">
                <a:tableStyleId>{5C22544A-7EE6-4342-B048-85BDC9FD1C3A}</a:tableStyleId>
              </a:tblPr>
              <a:tblGrid>
                <a:gridCol w="4248472"/>
              </a:tblGrid>
              <a:tr h="379240">
                <a:tc>
                  <a:txBody>
                    <a:bodyPr/>
                    <a:lstStyle/>
                    <a:p>
                      <a:r>
                        <a:rPr lang="sv-SE" dirty="0" smtClean="0"/>
                        <a:t>Sjuksköterska</a:t>
                      </a:r>
                      <a:r>
                        <a:rPr lang="sv-SE" baseline="0" dirty="0" smtClean="0"/>
                        <a:t> - </a:t>
                      </a:r>
                      <a:r>
                        <a:rPr lang="sv-SE" dirty="0" smtClean="0"/>
                        <a:t>Kommun</a:t>
                      </a:r>
                      <a:endParaRPr lang="sv-SE" dirty="0"/>
                    </a:p>
                  </a:txBody>
                  <a:tcPr/>
                </a:tc>
              </a:tr>
              <a:tr h="722016">
                <a:tc>
                  <a:txBody>
                    <a:bodyPr/>
                    <a:lstStyle/>
                    <a:p>
                      <a:pPr algn="l" fontAlgn="b"/>
                      <a:r>
                        <a:rPr lang="sv-SE" sz="1400" b="1" i="0" u="none" strike="noStrike" dirty="0">
                          <a:solidFill>
                            <a:srgbClr val="000000"/>
                          </a:solidFill>
                          <a:effectLst/>
                          <a:latin typeface="Calibri" charset="0"/>
                        </a:rPr>
                        <a:t>Varje dag för att kontrollera läkemedel</a:t>
                      </a:r>
                      <a:r>
                        <a:rPr lang="sv-SE" sz="1400" b="0" i="0" u="none" strike="noStrike" dirty="0">
                          <a:solidFill>
                            <a:srgbClr val="000000"/>
                          </a:solidFill>
                          <a:effectLst/>
                          <a:latin typeface="Calibri" charset="0"/>
                        </a:rPr>
                        <a:t>: dosering, aktuellt recept,   Att min kommunikation till tex vårdcentral når läkare.   Läsa journalhandlingar.</a:t>
                      </a:r>
                    </a:p>
                  </a:txBody>
                  <a:tcPr marL="12700" marR="12700" marT="12700" marB="0" anchor="b"/>
                </a:tc>
              </a:tr>
              <a:tr h="1152128">
                <a:tc>
                  <a:txBody>
                    <a:bodyPr/>
                    <a:lstStyle/>
                    <a:p>
                      <a:pPr algn="l" fontAlgn="b"/>
                      <a:r>
                        <a:rPr lang="sv-SE" sz="1400" b="0" i="0" u="none" strike="noStrike" dirty="0">
                          <a:solidFill>
                            <a:srgbClr val="000000"/>
                          </a:solidFill>
                          <a:effectLst/>
                          <a:latin typeface="Calibri" charset="0"/>
                        </a:rPr>
                        <a:t>när jag är i behov av information som gagnar vården av patienten. </a:t>
                      </a:r>
                      <a:r>
                        <a:rPr lang="sv-SE" sz="1400" b="0" i="0" u="none" strike="noStrike" dirty="0" err="1">
                          <a:solidFill>
                            <a:srgbClr val="000000"/>
                          </a:solidFill>
                          <a:effectLst/>
                          <a:latin typeface="Calibri" charset="0"/>
                        </a:rPr>
                        <a:t>Bl</a:t>
                      </a:r>
                      <a:r>
                        <a:rPr lang="sv-SE" sz="1400" b="0" i="0" u="none" strike="noStrike" dirty="0">
                          <a:solidFill>
                            <a:srgbClr val="000000"/>
                          </a:solidFill>
                          <a:effectLst/>
                          <a:latin typeface="Calibri" charset="0"/>
                        </a:rPr>
                        <a:t> a för att se vilka </a:t>
                      </a:r>
                      <a:r>
                        <a:rPr lang="sv-SE" sz="1400" b="1" i="0" u="none" strike="noStrike" dirty="0">
                          <a:solidFill>
                            <a:srgbClr val="000000"/>
                          </a:solidFill>
                          <a:effectLst/>
                          <a:latin typeface="Calibri" charset="0"/>
                        </a:rPr>
                        <a:t>läkemedel </a:t>
                      </a:r>
                      <a:r>
                        <a:rPr lang="sv-SE" sz="1400" b="0" i="0" u="none" strike="noStrike" dirty="0">
                          <a:solidFill>
                            <a:srgbClr val="000000"/>
                          </a:solidFill>
                          <a:effectLst/>
                          <a:latin typeface="Calibri" charset="0"/>
                        </a:rPr>
                        <a:t>hen har eller om de har ändrat LM. Efter sjukhusvistelse </a:t>
                      </a:r>
                      <a:r>
                        <a:rPr lang="sv-SE" sz="1400" b="1" i="0" u="none" strike="noStrike" dirty="0">
                          <a:solidFill>
                            <a:srgbClr val="000000"/>
                          </a:solidFill>
                          <a:effectLst/>
                          <a:latin typeface="Calibri" charset="0"/>
                        </a:rPr>
                        <a:t>om rapporten varit bristfällig</a:t>
                      </a:r>
                      <a:r>
                        <a:rPr lang="sv-SE" sz="1400" b="0" i="0" u="none" strike="noStrike" dirty="0">
                          <a:solidFill>
                            <a:srgbClr val="000000"/>
                          </a:solidFill>
                          <a:effectLst/>
                          <a:latin typeface="Calibri" charset="0"/>
                        </a:rPr>
                        <a:t>. När patienten har funderingar om </a:t>
                      </a:r>
                      <a:r>
                        <a:rPr lang="sv-SE" sz="1400" b="1" i="0" u="none" strike="noStrike" dirty="0">
                          <a:solidFill>
                            <a:srgbClr val="000000"/>
                          </a:solidFill>
                          <a:effectLst/>
                          <a:latin typeface="Calibri" charset="0"/>
                        </a:rPr>
                        <a:t>provsvar </a:t>
                      </a:r>
                      <a:r>
                        <a:rPr lang="sv-SE" sz="1400" b="0" i="0" u="none" strike="noStrike" dirty="0">
                          <a:solidFill>
                            <a:srgbClr val="000000"/>
                          </a:solidFill>
                          <a:effectLst/>
                          <a:latin typeface="Calibri" charset="0"/>
                        </a:rPr>
                        <a:t>när jag tagit prover.  </a:t>
                      </a:r>
                    </a:p>
                  </a:txBody>
                  <a:tcPr marL="12700" marR="12700" marT="12700" marB="0" anchor="b"/>
                </a:tc>
              </a:tr>
              <a:tr h="936724">
                <a:tc>
                  <a:txBody>
                    <a:bodyPr/>
                    <a:lstStyle/>
                    <a:p>
                      <a:pPr algn="l" fontAlgn="b"/>
                      <a:r>
                        <a:rPr lang="sv-SE" sz="1400" b="0" i="0" u="none" strike="noStrike" dirty="0">
                          <a:solidFill>
                            <a:srgbClr val="000000"/>
                          </a:solidFill>
                          <a:effectLst/>
                          <a:latin typeface="Calibri" charset="0"/>
                        </a:rPr>
                        <a:t>För att få information, efter kontakt med eller besök hos annan vårdgivare, </a:t>
                      </a:r>
                      <a:r>
                        <a:rPr lang="sv-SE" sz="1400" b="1" i="0" u="none" strike="noStrike" dirty="0">
                          <a:solidFill>
                            <a:srgbClr val="000000"/>
                          </a:solidFill>
                          <a:effectLst/>
                          <a:latin typeface="Calibri" charset="0"/>
                        </a:rPr>
                        <a:t>vad som har sagts rörande patient jag har ansvar över</a:t>
                      </a:r>
                      <a:r>
                        <a:rPr lang="sv-SE" sz="1400" b="0" i="0" u="none" strike="noStrike" dirty="0">
                          <a:solidFill>
                            <a:srgbClr val="000000"/>
                          </a:solidFill>
                          <a:effectLst/>
                          <a:latin typeface="Calibri" charset="0"/>
                        </a:rPr>
                        <a:t>. Detta för trygga och planera vården bättre. </a:t>
                      </a:r>
                    </a:p>
                  </a:txBody>
                  <a:tcPr marL="12700" marR="12700" marT="12700" marB="0" anchor="b"/>
                </a:tc>
              </a:tr>
              <a:tr h="286608">
                <a:tc>
                  <a:txBody>
                    <a:bodyPr/>
                    <a:lstStyle/>
                    <a:p>
                      <a:pPr algn="l" fontAlgn="b"/>
                      <a:r>
                        <a:rPr lang="sv-SE" sz="1400" b="0" i="0" u="none" strike="noStrike" dirty="0">
                          <a:solidFill>
                            <a:srgbClr val="000000"/>
                          </a:solidFill>
                          <a:effectLst/>
                          <a:latin typeface="Calibri" charset="0"/>
                        </a:rPr>
                        <a:t>Det är det </a:t>
                      </a:r>
                      <a:r>
                        <a:rPr lang="sv-SE" sz="1400" b="1" i="0" u="none" strike="noStrike" dirty="0">
                          <a:solidFill>
                            <a:srgbClr val="000000"/>
                          </a:solidFill>
                          <a:effectLst/>
                          <a:latin typeface="Calibri" charset="0"/>
                        </a:rPr>
                        <a:t>ända sättet att se primärvårdens anteckningar</a:t>
                      </a:r>
                    </a:p>
                  </a:txBody>
                  <a:tcPr marL="12700" marR="12700" marT="12700" marB="0" anchor="b"/>
                </a:tc>
              </a:tr>
              <a:tr h="481207">
                <a:tc>
                  <a:txBody>
                    <a:bodyPr/>
                    <a:lstStyle/>
                    <a:p>
                      <a:pPr algn="l" fontAlgn="b"/>
                      <a:r>
                        <a:rPr lang="sv-SE" sz="1400" b="0" i="0" u="none" strike="noStrike" dirty="0">
                          <a:solidFill>
                            <a:srgbClr val="000000"/>
                          </a:solidFill>
                          <a:effectLst/>
                          <a:latin typeface="Calibri" charset="0"/>
                        </a:rPr>
                        <a:t>Flera gånger i veckan, kontroll av </a:t>
                      </a:r>
                      <a:r>
                        <a:rPr lang="sv-SE" sz="1400" b="1" i="0" u="none" strike="noStrike" dirty="0">
                          <a:solidFill>
                            <a:srgbClr val="000000"/>
                          </a:solidFill>
                          <a:effectLst/>
                          <a:latin typeface="Calibri" charset="0"/>
                        </a:rPr>
                        <a:t>provsvar och remissvar</a:t>
                      </a:r>
                      <a:r>
                        <a:rPr lang="sv-SE" sz="1400" b="0" i="0" u="none" strike="noStrike" dirty="0">
                          <a:solidFill>
                            <a:srgbClr val="000000"/>
                          </a:solidFill>
                          <a:effectLst/>
                          <a:latin typeface="Calibri" charset="0"/>
                        </a:rPr>
                        <a:t>, diagnoser, allt som jag annars hade behövt kontakta andra vårdenheter för att ta del av. Det underlättar ju inte bara mitt arbete, utan också de jag slipper störa.</a:t>
                      </a:r>
                    </a:p>
                  </a:txBody>
                  <a:tcPr marL="12700" marR="12700" marT="12700" marB="0" anchor="b"/>
                </a:tc>
              </a:tr>
              <a:tr h="481207">
                <a:tc>
                  <a:txBody>
                    <a:bodyPr/>
                    <a:lstStyle/>
                    <a:p>
                      <a:pPr algn="l" fontAlgn="b"/>
                      <a:r>
                        <a:rPr lang="sv-SE" sz="1400" b="0" i="0" u="none" strike="noStrike" dirty="0">
                          <a:solidFill>
                            <a:srgbClr val="000000"/>
                          </a:solidFill>
                          <a:effectLst/>
                          <a:latin typeface="Calibri" charset="0"/>
                        </a:rPr>
                        <a:t>Jag arbetar på en </a:t>
                      </a:r>
                      <a:r>
                        <a:rPr lang="sv-SE" sz="1400" b="1" i="0" u="none" strike="noStrike" dirty="0">
                          <a:solidFill>
                            <a:srgbClr val="000000"/>
                          </a:solidFill>
                          <a:effectLst/>
                          <a:latin typeface="Calibri" charset="0"/>
                        </a:rPr>
                        <a:t>utredningsenhet</a:t>
                      </a:r>
                      <a:r>
                        <a:rPr lang="sv-SE" sz="1400" b="0" i="0" u="none" strike="noStrike" dirty="0">
                          <a:solidFill>
                            <a:srgbClr val="000000"/>
                          </a:solidFill>
                          <a:effectLst/>
                          <a:latin typeface="Calibri" charset="0"/>
                        </a:rPr>
                        <a:t> och har ett stort in och utflöde av patienter, därför är NPÖ ett viktigt arbetsredskap i vardagen. </a:t>
                      </a:r>
                      <a:r>
                        <a:rPr lang="sv-SE" sz="1400" b="1" i="0" u="none" strike="noStrike" dirty="0">
                          <a:solidFill>
                            <a:srgbClr val="000000"/>
                          </a:solidFill>
                          <a:effectLst/>
                          <a:latin typeface="Calibri" charset="0"/>
                        </a:rPr>
                        <a:t>Jag är i behov av mycket information på kort tid </a:t>
                      </a:r>
                      <a:r>
                        <a:rPr lang="sv-SE" sz="1400" b="0" i="0" u="none" strike="noStrike" dirty="0">
                          <a:solidFill>
                            <a:srgbClr val="000000"/>
                          </a:solidFill>
                          <a:effectLst/>
                          <a:latin typeface="Calibri" charset="0"/>
                        </a:rPr>
                        <a:t>(ca 2 veckor) för att kunna göra en bra bedömning som sedan ska ligga som en del i ett bedömningsunderlag för biståndshandläggaren. </a:t>
                      </a:r>
                    </a:p>
                  </a:txBody>
                  <a:tcPr marL="12700" marR="12700" marT="12700" marB="0" anchor="b"/>
                </a:tc>
              </a:tr>
            </a:tbl>
          </a:graphicData>
        </a:graphic>
      </p:graphicFrame>
      <p:sp>
        <p:nvSpPr>
          <p:cNvPr id="4" name="Platshållare för bildnummer 3"/>
          <p:cNvSpPr>
            <a:spLocks noGrp="1"/>
          </p:cNvSpPr>
          <p:nvPr>
            <p:ph type="sldNum" sz="quarter" idx="12"/>
          </p:nvPr>
        </p:nvSpPr>
        <p:spPr/>
        <p:txBody>
          <a:bodyPr/>
          <a:lstStyle/>
          <a:p>
            <a:fld id="{D6C1E1D9-B241-1243-B826-67D8B20B2D91}" type="slidenum">
              <a:rPr lang="sv-SE" smtClean="0"/>
              <a:t>36</a:t>
            </a:fld>
            <a:endParaRPr lang="sv-SE"/>
          </a:p>
        </p:txBody>
      </p:sp>
      <p:graphicFrame>
        <p:nvGraphicFramePr>
          <p:cNvPr id="8" name="Platshållare för innehåll 6"/>
          <p:cNvGraphicFramePr>
            <a:graphicFrameLocks/>
          </p:cNvGraphicFramePr>
          <p:nvPr>
            <p:extLst>
              <p:ext uri="{D42A27DB-BD31-4B8C-83A1-F6EECF244321}">
                <p14:modId xmlns:p14="http://schemas.microsoft.com/office/powerpoint/2010/main" val="341123636"/>
              </p:ext>
            </p:extLst>
          </p:nvPr>
        </p:nvGraphicFramePr>
        <p:xfrm>
          <a:off x="4572000" y="604699"/>
          <a:ext cx="4248472" cy="6116776"/>
        </p:xfrm>
        <a:graphic>
          <a:graphicData uri="http://schemas.openxmlformats.org/drawingml/2006/table">
            <a:tbl>
              <a:tblPr firstRow="1" bandRow="1">
                <a:tableStyleId>{5C22544A-7EE6-4342-B048-85BDC9FD1C3A}</a:tableStyleId>
              </a:tblPr>
              <a:tblGrid>
                <a:gridCol w="4248472"/>
              </a:tblGrid>
              <a:tr h="387624">
                <a:tc>
                  <a:txBody>
                    <a:bodyPr/>
                    <a:lstStyle/>
                    <a:p>
                      <a:r>
                        <a:rPr lang="sv-SE" dirty="0" smtClean="0"/>
                        <a:t>Sjuksköterska </a:t>
                      </a:r>
                      <a:r>
                        <a:rPr lang="sv-SE" baseline="0" dirty="0" smtClean="0"/>
                        <a:t>- </a:t>
                      </a:r>
                      <a:r>
                        <a:rPr lang="sv-SE" dirty="0" smtClean="0"/>
                        <a:t>Kommun</a:t>
                      </a:r>
                      <a:endParaRPr lang="sv-SE" dirty="0"/>
                    </a:p>
                  </a:txBody>
                  <a:tcPr/>
                </a:tc>
              </a:tr>
              <a:tr h="908520">
                <a:tc>
                  <a:txBody>
                    <a:bodyPr/>
                    <a:lstStyle/>
                    <a:p>
                      <a:pPr algn="l" fontAlgn="b"/>
                      <a:r>
                        <a:rPr lang="sv-SE" sz="1400" b="0" i="0" u="none" strike="noStrike" dirty="0">
                          <a:solidFill>
                            <a:srgbClr val="000000"/>
                          </a:solidFill>
                          <a:effectLst/>
                          <a:latin typeface="Calibri" charset="0"/>
                        </a:rPr>
                        <a:t>När patienten är nyss hemkommen från sjukhus. Nar patient inte finns i hemmet och </a:t>
                      </a:r>
                      <a:r>
                        <a:rPr lang="sv-SE" sz="1400" b="1" i="0" u="none" strike="noStrike" dirty="0">
                          <a:solidFill>
                            <a:srgbClr val="000000"/>
                          </a:solidFill>
                          <a:effectLst/>
                          <a:latin typeface="Calibri" charset="0"/>
                        </a:rPr>
                        <a:t>vi behöver få reda på var patienten befinner sig</a:t>
                      </a:r>
                      <a:r>
                        <a:rPr lang="sv-SE" sz="1400" b="0" i="0" u="none" strike="noStrike" dirty="0">
                          <a:solidFill>
                            <a:srgbClr val="000000"/>
                          </a:solidFill>
                          <a:effectLst/>
                          <a:latin typeface="Calibri" charset="0"/>
                        </a:rPr>
                        <a:t>. Information om </a:t>
                      </a:r>
                      <a:r>
                        <a:rPr lang="sv-SE" sz="1400" b="1" i="0" u="none" strike="noStrike" dirty="0">
                          <a:solidFill>
                            <a:srgbClr val="000000"/>
                          </a:solidFill>
                          <a:effectLst/>
                          <a:latin typeface="Calibri" charset="0"/>
                        </a:rPr>
                        <a:t>in och utsättning av läkemedel</a:t>
                      </a:r>
                      <a:r>
                        <a:rPr lang="sv-SE" sz="1400" b="0" i="0" u="none" strike="noStrike" dirty="0">
                          <a:solidFill>
                            <a:srgbClr val="000000"/>
                          </a:solidFill>
                          <a:effectLst/>
                          <a:latin typeface="Calibri" charset="0"/>
                        </a:rPr>
                        <a:t>.</a:t>
                      </a:r>
                    </a:p>
                  </a:txBody>
                  <a:tcPr marL="12700" marR="12700" marT="12700" marB="0" anchor="b"/>
                </a:tc>
              </a:tr>
              <a:tr h="864096">
                <a:tc>
                  <a:txBody>
                    <a:bodyPr/>
                    <a:lstStyle/>
                    <a:p>
                      <a:pPr algn="l" fontAlgn="b"/>
                      <a:r>
                        <a:rPr lang="sv-SE" sz="1400" b="0" i="0" u="none" strike="noStrike" dirty="0">
                          <a:solidFill>
                            <a:srgbClr val="000000"/>
                          </a:solidFill>
                          <a:effectLst/>
                          <a:latin typeface="Calibri" charset="0"/>
                        </a:rPr>
                        <a:t>Framför allt när någon är inskickad till lasarettet och </a:t>
                      </a:r>
                      <a:r>
                        <a:rPr lang="sv-SE" sz="1400" b="1" i="0" u="none" strike="noStrike" dirty="0">
                          <a:solidFill>
                            <a:srgbClr val="000000"/>
                          </a:solidFill>
                          <a:effectLst/>
                          <a:latin typeface="Calibri" charset="0"/>
                        </a:rPr>
                        <a:t>vi inte har hunnit få någon information </a:t>
                      </a:r>
                      <a:r>
                        <a:rPr lang="sv-SE" sz="1400" b="0" i="0" u="none" strike="noStrike" dirty="0">
                          <a:solidFill>
                            <a:srgbClr val="000000"/>
                          </a:solidFill>
                          <a:effectLst/>
                          <a:latin typeface="Calibri" charset="0"/>
                        </a:rPr>
                        <a:t>eller fått bristfällig information.</a:t>
                      </a:r>
                    </a:p>
                  </a:txBody>
                  <a:tcPr marL="12700" marR="12700" marT="12700" marB="0" anchor="b"/>
                </a:tc>
              </a:tr>
              <a:tr h="792088">
                <a:tc>
                  <a:txBody>
                    <a:bodyPr/>
                    <a:lstStyle/>
                    <a:p>
                      <a:pPr algn="l" fontAlgn="b"/>
                      <a:r>
                        <a:rPr lang="sv-SE" sz="1400" b="0" i="0" u="none" strike="noStrike" dirty="0">
                          <a:solidFill>
                            <a:srgbClr val="000000"/>
                          </a:solidFill>
                          <a:effectLst/>
                          <a:latin typeface="Calibri" charset="0"/>
                        </a:rPr>
                        <a:t>För att få information kring allvarligt sjuka </a:t>
                      </a:r>
                      <a:r>
                        <a:rPr lang="sv-SE" sz="1400" b="1" i="0" u="none" strike="noStrike" dirty="0">
                          <a:solidFill>
                            <a:srgbClr val="000000"/>
                          </a:solidFill>
                          <a:effectLst/>
                          <a:latin typeface="Calibri" charset="0"/>
                        </a:rPr>
                        <a:t>patienter som vårdas i hemmet</a:t>
                      </a:r>
                      <a:r>
                        <a:rPr lang="sv-SE" sz="1400" b="0" i="0" u="none" strike="noStrike" dirty="0">
                          <a:solidFill>
                            <a:srgbClr val="000000"/>
                          </a:solidFill>
                          <a:effectLst/>
                          <a:latin typeface="Calibri" charset="0"/>
                        </a:rPr>
                        <a:t>. Kontrollera att uppgifter är korrekta från anhöriga / patient ex läkemedelsförändringar. </a:t>
                      </a:r>
                    </a:p>
                  </a:txBody>
                  <a:tcPr marL="12700" marR="12700" marT="12700" marB="0" anchor="b"/>
                </a:tc>
              </a:tr>
              <a:tr h="792088">
                <a:tc>
                  <a:txBody>
                    <a:bodyPr/>
                    <a:lstStyle/>
                    <a:p>
                      <a:pPr algn="l" fontAlgn="b"/>
                      <a:r>
                        <a:rPr lang="sv-SE" sz="1400" b="0" i="0" u="none" strike="noStrike" dirty="0">
                          <a:solidFill>
                            <a:srgbClr val="000000"/>
                          </a:solidFill>
                          <a:effectLst/>
                          <a:latin typeface="Calibri" charset="0"/>
                        </a:rPr>
                        <a:t>Efter läkarronden för att </a:t>
                      </a:r>
                      <a:r>
                        <a:rPr lang="sv-SE" sz="1400" b="1" i="0" u="none" strike="noStrike" dirty="0">
                          <a:solidFill>
                            <a:srgbClr val="000000"/>
                          </a:solidFill>
                          <a:effectLst/>
                          <a:latin typeface="Calibri" charset="0"/>
                        </a:rPr>
                        <a:t>kontrollera och följa upp läkarens anteckningar</a:t>
                      </a:r>
                      <a:r>
                        <a:rPr lang="sv-SE" sz="1400" b="0" i="0" u="none" strike="noStrike" dirty="0">
                          <a:solidFill>
                            <a:srgbClr val="000000"/>
                          </a:solidFill>
                          <a:effectLst/>
                          <a:latin typeface="Calibri" charset="0"/>
                        </a:rPr>
                        <a:t>.  När patienter är inneliggande på sjukhuset eller har vart på planerade besök och man som </a:t>
                      </a:r>
                      <a:r>
                        <a:rPr lang="sv-SE" sz="1400" b="0" i="0" u="none" strike="noStrike" dirty="0" err="1">
                          <a:solidFill>
                            <a:srgbClr val="000000"/>
                          </a:solidFill>
                          <a:effectLst/>
                          <a:latin typeface="Calibri" charset="0"/>
                        </a:rPr>
                        <a:t>ssk</a:t>
                      </a:r>
                      <a:r>
                        <a:rPr lang="sv-SE" sz="1400" b="0" i="0" u="none" strike="noStrike" dirty="0">
                          <a:solidFill>
                            <a:srgbClr val="000000"/>
                          </a:solidFill>
                          <a:effectLst/>
                          <a:latin typeface="Calibri" charset="0"/>
                        </a:rPr>
                        <a:t> vill följa vad som skett.  </a:t>
                      </a:r>
                      <a:r>
                        <a:rPr lang="sv-SE" sz="1400" b="0" i="0" u="none" strike="noStrike" dirty="0" smtClean="0">
                          <a:solidFill>
                            <a:srgbClr val="000000"/>
                          </a:solidFill>
                          <a:effectLst/>
                          <a:latin typeface="Calibri" charset="0"/>
                        </a:rPr>
                        <a:t>För </a:t>
                      </a:r>
                      <a:r>
                        <a:rPr lang="sv-SE" sz="1400" b="0" i="0" u="none" strike="noStrike" dirty="0">
                          <a:solidFill>
                            <a:srgbClr val="000000"/>
                          </a:solidFill>
                          <a:effectLst/>
                          <a:latin typeface="Calibri" charset="0"/>
                        </a:rPr>
                        <a:t>att kolla upp </a:t>
                      </a:r>
                      <a:r>
                        <a:rPr lang="sv-SE" sz="1400" b="1" i="0" u="none" strike="noStrike" dirty="0">
                          <a:solidFill>
                            <a:srgbClr val="000000"/>
                          </a:solidFill>
                          <a:effectLst/>
                          <a:latin typeface="Calibri" charset="0"/>
                        </a:rPr>
                        <a:t>nya patienters diagnoslista</a:t>
                      </a:r>
                      <a:r>
                        <a:rPr lang="sv-SE" sz="1400" b="0" i="0" u="none" strike="noStrike" dirty="0">
                          <a:solidFill>
                            <a:srgbClr val="000000"/>
                          </a:solidFill>
                          <a:effectLst/>
                          <a:latin typeface="Calibri" charset="0"/>
                        </a:rPr>
                        <a:t>. </a:t>
                      </a:r>
                      <a:r>
                        <a:rPr lang="sv-SE" sz="1400" b="0" i="0" u="none" strike="noStrike" dirty="0" smtClean="0">
                          <a:solidFill>
                            <a:srgbClr val="000000"/>
                          </a:solidFill>
                          <a:effectLst/>
                          <a:latin typeface="Calibri" charset="0"/>
                        </a:rPr>
                        <a:t>Kontrollera </a:t>
                      </a:r>
                      <a:r>
                        <a:rPr lang="sv-SE" sz="1400" b="1" i="0" u="none" strike="noStrike" dirty="0">
                          <a:solidFill>
                            <a:srgbClr val="000000"/>
                          </a:solidFill>
                          <a:effectLst/>
                          <a:latin typeface="Calibri" charset="0"/>
                        </a:rPr>
                        <a:t>provsvar</a:t>
                      </a:r>
                      <a:r>
                        <a:rPr lang="sv-SE" sz="1400" b="0" i="0" u="none" strike="noStrike" dirty="0">
                          <a:solidFill>
                            <a:srgbClr val="000000"/>
                          </a:solidFill>
                          <a:effectLst/>
                          <a:latin typeface="Calibri" charset="0"/>
                        </a:rPr>
                        <a:t>.</a:t>
                      </a:r>
                    </a:p>
                  </a:txBody>
                  <a:tcPr marL="12700" marR="12700" marT="12700" marB="0" anchor="b"/>
                </a:tc>
              </a:tr>
              <a:tr h="792088">
                <a:tc>
                  <a:txBody>
                    <a:bodyPr/>
                    <a:lstStyle/>
                    <a:p>
                      <a:pPr algn="l" fontAlgn="b"/>
                      <a:r>
                        <a:rPr lang="sv-SE" sz="1400" b="0" i="0" u="none" strike="noStrike" dirty="0">
                          <a:solidFill>
                            <a:srgbClr val="000000"/>
                          </a:solidFill>
                          <a:effectLst/>
                          <a:latin typeface="Calibri" charset="0"/>
                        </a:rPr>
                        <a:t>Vid flertalet tillfällen. </a:t>
                      </a:r>
                      <a:r>
                        <a:rPr lang="sv-SE" sz="1400" b="1" i="0" u="none" strike="noStrike" dirty="0">
                          <a:solidFill>
                            <a:srgbClr val="000000"/>
                          </a:solidFill>
                          <a:effectLst/>
                          <a:latin typeface="Calibri" charset="0"/>
                        </a:rPr>
                        <a:t>Inför medicinsk vårdplanering</a:t>
                      </a:r>
                      <a:r>
                        <a:rPr lang="sv-SE" sz="1400" b="0" i="0" u="none" strike="noStrike" dirty="0">
                          <a:solidFill>
                            <a:srgbClr val="000000"/>
                          </a:solidFill>
                          <a:effectLst/>
                          <a:latin typeface="Calibri" charset="0"/>
                        </a:rPr>
                        <a:t>, </a:t>
                      </a:r>
                      <a:r>
                        <a:rPr lang="sv-SE" sz="1400" b="1" i="0" u="none" strike="noStrike" dirty="0">
                          <a:solidFill>
                            <a:srgbClr val="000000"/>
                          </a:solidFill>
                          <a:effectLst/>
                          <a:latin typeface="Calibri" charset="0"/>
                        </a:rPr>
                        <a:t>vid hemkomst </a:t>
                      </a:r>
                      <a:r>
                        <a:rPr lang="sv-SE" sz="1400" b="0" i="0" u="none" strike="noStrike" dirty="0">
                          <a:solidFill>
                            <a:srgbClr val="000000"/>
                          </a:solidFill>
                          <a:effectLst/>
                          <a:latin typeface="Calibri" charset="0"/>
                        </a:rPr>
                        <a:t>från sjukhusvistelse, under </a:t>
                      </a:r>
                      <a:r>
                        <a:rPr lang="sv-SE" sz="1400" b="1" i="0" u="none" strike="noStrike" dirty="0">
                          <a:solidFill>
                            <a:srgbClr val="000000"/>
                          </a:solidFill>
                          <a:effectLst/>
                          <a:latin typeface="Calibri" charset="0"/>
                        </a:rPr>
                        <a:t>pågående sjukhusvistelse</a:t>
                      </a:r>
                      <a:r>
                        <a:rPr lang="sv-SE" sz="1400" b="0" i="0" u="none" strike="noStrike" dirty="0">
                          <a:solidFill>
                            <a:srgbClr val="000000"/>
                          </a:solidFill>
                          <a:effectLst/>
                          <a:latin typeface="Calibri" charset="0"/>
                        </a:rPr>
                        <a:t>.</a:t>
                      </a:r>
                    </a:p>
                  </a:txBody>
                  <a:tcPr marL="12700" marR="12700" marT="12700" marB="0" anchor="b"/>
                </a:tc>
              </a:tr>
              <a:tr h="792088">
                <a:tc>
                  <a:txBody>
                    <a:bodyPr/>
                    <a:lstStyle/>
                    <a:p>
                      <a:pPr algn="l" fontAlgn="b"/>
                      <a:r>
                        <a:rPr lang="sv-SE" sz="1400" b="0" i="0" u="none" strike="noStrike" dirty="0">
                          <a:solidFill>
                            <a:srgbClr val="000000"/>
                          </a:solidFill>
                          <a:effectLst/>
                          <a:latin typeface="Calibri" charset="0"/>
                        </a:rPr>
                        <a:t>Hämtar information </a:t>
                      </a:r>
                      <a:r>
                        <a:rPr lang="sv-SE" sz="1400" b="1" i="0" u="none" strike="noStrike" dirty="0">
                          <a:solidFill>
                            <a:srgbClr val="000000"/>
                          </a:solidFill>
                          <a:effectLst/>
                          <a:latin typeface="Calibri" charset="0"/>
                        </a:rPr>
                        <a:t>inför vårdplanering </a:t>
                      </a:r>
                      <a:r>
                        <a:rPr lang="sv-SE" sz="1400" b="0" i="0" u="none" strike="noStrike" dirty="0">
                          <a:solidFill>
                            <a:srgbClr val="000000"/>
                          </a:solidFill>
                          <a:effectLst/>
                          <a:latin typeface="Calibri" charset="0"/>
                        </a:rPr>
                        <a:t>för att bättre kunna planera inför hemgång. Läser epikriser, provsvar, röntgensvar. Ibland </a:t>
                      </a:r>
                      <a:r>
                        <a:rPr lang="sv-SE" sz="1400" b="1" i="0" u="none" strike="noStrike" dirty="0">
                          <a:solidFill>
                            <a:srgbClr val="000000"/>
                          </a:solidFill>
                          <a:effectLst/>
                          <a:latin typeface="Calibri" charset="0"/>
                        </a:rPr>
                        <a:t>enda sättet att få veta </a:t>
                      </a:r>
                      <a:r>
                        <a:rPr lang="sv-SE" sz="1400" b="0" i="0" u="none" strike="noStrike" dirty="0">
                          <a:solidFill>
                            <a:srgbClr val="000000"/>
                          </a:solidFill>
                          <a:effectLst/>
                          <a:latin typeface="Calibri" charset="0"/>
                        </a:rPr>
                        <a:t>vad som sagts efter att man ordnat ett läkarbesök till en patient. Verifiera information som patienten fått om något känns oklart.</a:t>
                      </a:r>
                    </a:p>
                  </a:txBody>
                  <a:tcPr marL="12700" marR="12700" marT="12700" marB="0" anchor="b"/>
                </a:tc>
              </a:tr>
            </a:tbl>
          </a:graphicData>
        </a:graphic>
      </p:graphicFrame>
    </p:spTree>
    <p:extLst>
      <p:ext uri="{BB962C8B-B14F-4D97-AF65-F5344CB8AC3E}">
        <p14:creationId xmlns:p14="http://schemas.microsoft.com/office/powerpoint/2010/main" val="4049416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ktangel 4"/>
          <p:cNvSpPr/>
          <p:nvPr/>
        </p:nvSpPr>
        <p:spPr>
          <a:xfrm>
            <a:off x="1475656" y="395372"/>
            <a:ext cx="7416824" cy="369332"/>
          </a:xfrm>
          <a:prstGeom prst="rect">
            <a:avLst/>
          </a:prstGeom>
        </p:spPr>
        <p:txBody>
          <a:bodyPr wrap="square">
            <a:spAutoFit/>
          </a:bodyPr>
          <a:lstStyle/>
          <a:p>
            <a:r>
              <a:rPr lang="sv-SE" dirty="0" smtClean="0"/>
              <a:t>Citat: </a:t>
            </a:r>
            <a:r>
              <a:rPr lang="sv-SE" dirty="0"/>
              <a:t>När använder du Nationell Patientöversikt?</a:t>
            </a:r>
          </a:p>
        </p:txBody>
      </p:sp>
      <p:sp>
        <p:nvSpPr>
          <p:cNvPr id="2" name="Rounded Rectangular Callout 1"/>
          <p:cNvSpPr/>
          <p:nvPr/>
        </p:nvSpPr>
        <p:spPr>
          <a:xfrm>
            <a:off x="477627" y="1124744"/>
            <a:ext cx="4680520" cy="1872208"/>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Box 10"/>
          <p:cNvSpPr txBox="1"/>
          <p:nvPr/>
        </p:nvSpPr>
        <p:spPr>
          <a:xfrm>
            <a:off x="621643" y="1244383"/>
            <a:ext cx="4428492" cy="1600438"/>
          </a:xfrm>
          <a:prstGeom prst="rect">
            <a:avLst/>
          </a:prstGeom>
          <a:noFill/>
        </p:spPr>
        <p:txBody>
          <a:bodyPr wrap="square" rtlCol="0">
            <a:spAutoFit/>
          </a:bodyPr>
          <a:lstStyle/>
          <a:p>
            <a:r>
              <a:rPr lang="sv-SE" sz="1400" dirty="0"/>
              <a:t> Om jag har en ny </a:t>
            </a:r>
            <a:r>
              <a:rPr lang="sv-SE" sz="1400" dirty="0" smtClean="0"/>
              <a:t>patient </a:t>
            </a:r>
            <a:r>
              <a:rPr lang="sv-SE" sz="1400" dirty="0"/>
              <a:t>som inte berättar så mycket om sig själv. För att få lite bakgrund om patienten och om han/hon givit klartecken att jag får söka på denna patienten. Även att få veta om patienten varit på undersökning och vi inte får någon information. Kan även se när någon legat inne och tidigare om patienten har glömt detta.</a:t>
            </a:r>
          </a:p>
        </p:txBody>
      </p:sp>
      <p:sp>
        <p:nvSpPr>
          <p:cNvPr id="18" name="Rounded Rectangular Callout 17"/>
          <p:cNvSpPr/>
          <p:nvPr/>
        </p:nvSpPr>
        <p:spPr>
          <a:xfrm>
            <a:off x="3886097" y="3612532"/>
            <a:ext cx="5040560" cy="1872208"/>
          </a:xfrm>
          <a:prstGeom prst="wedgeRoundRectCallout">
            <a:avLst>
              <a:gd name="adj1" fmla="val 2229"/>
              <a:gd name="adj2" fmla="val 6243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TextBox 19"/>
          <p:cNvSpPr txBox="1"/>
          <p:nvPr/>
        </p:nvSpPr>
        <p:spPr>
          <a:xfrm>
            <a:off x="4030113" y="3732171"/>
            <a:ext cx="4680520" cy="1600438"/>
          </a:xfrm>
          <a:prstGeom prst="rect">
            <a:avLst/>
          </a:prstGeom>
          <a:noFill/>
        </p:spPr>
        <p:txBody>
          <a:bodyPr wrap="square" rtlCol="0">
            <a:spAutoFit/>
          </a:bodyPr>
          <a:lstStyle/>
          <a:p>
            <a:r>
              <a:rPr lang="sv-SE" sz="1400" dirty="0"/>
              <a:t>Antingen då jag fått rapport om att en patient/kund/boende planeras åka hem till boendet snart.  Eller för att följa upp hur det går för en patient/kund/boende som skickats in till lasarettet, för att se hur vården går, var som genomförs, för att skapa mig en bild av när denne planeras att åka hem igen och för att kunna lägga upp en plan för omvårdnadsåtgärder som kan behöva justeras inför hemgången. </a:t>
            </a:r>
          </a:p>
        </p:txBody>
      </p:sp>
      <p:sp>
        <p:nvSpPr>
          <p:cNvPr id="21" name="Rounded Rectangular Callout 20"/>
          <p:cNvSpPr/>
          <p:nvPr/>
        </p:nvSpPr>
        <p:spPr>
          <a:xfrm>
            <a:off x="5717997" y="1453961"/>
            <a:ext cx="3004257" cy="1240382"/>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TextBox 21"/>
          <p:cNvSpPr txBox="1"/>
          <p:nvPr/>
        </p:nvSpPr>
        <p:spPr>
          <a:xfrm>
            <a:off x="5862013" y="1597098"/>
            <a:ext cx="2626465" cy="954107"/>
          </a:xfrm>
          <a:prstGeom prst="rect">
            <a:avLst/>
          </a:prstGeom>
          <a:noFill/>
        </p:spPr>
        <p:txBody>
          <a:bodyPr wrap="square" rtlCol="0">
            <a:spAutoFit/>
          </a:bodyPr>
          <a:lstStyle/>
          <a:p>
            <a:r>
              <a:rPr lang="sv-SE" sz="1400" dirty="0"/>
              <a:t>Dagligen i mitt arbete med patienter för att kontrollera olika saker såsom uppföljningar, fel i läkemedelsordinationer </a:t>
            </a:r>
            <a:r>
              <a:rPr lang="sv-SE" sz="1400" dirty="0" smtClean="0"/>
              <a:t>mm.</a:t>
            </a:r>
            <a:endParaRPr lang="sv-SE" sz="1400" dirty="0"/>
          </a:p>
        </p:txBody>
      </p:sp>
      <p:sp>
        <p:nvSpPr>
          <p:cNvPr id="23" name="Rounded Rectangular Callout 22"/>
          <p:cNvSpPr/>
          <p:nvPr/>
        </p:nvSpPr>
        <p:spPr>
          <a:xfrm>
            <a:off x="467544" y="3768166"/>
            <a:ext cx="3004257" cy="1860573"/>
          </a:xfrm>
          <a:prstGeom prst="wedgeRoundRectCallout">
            <a:avLst>
              <a:gd name="adj1" fmla="val -2988"/>
              <a:gd name="adj2" fmla="val 6592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TextBox 23"/>
          <p:cNvSpPr txBox="1"/>
          <p:nvPr/>
        </p:nvSpPr>
        <p:spPr>
          <a:xfrm>
            <a:off x="611560" y="3900548"/>
            <a:ext cx="2626465" cy="1600438"/>
          </a:xfrm>
          <a:prstGeom prst="rect">
            <a:avLst/>
          </a:prstGeom>
          <a:noFill/>
        </p:spPr>
        <p:txBody>
          <a:bodyPr wrap="square" rtlCol="0">
            <a:spAutoFit/>
          </a:bodyPr>
          <a:lstStyle/>
          <a:p>
            <a:r>
              <a:rPr lang="sv-SE" sz="1400" dirty="0"/>
              <a:t>Då patienter blivit inskickade till sjukhus, när patienten är helt ny för mig och det inte finns eller mycket lite info i Procapita eller om </a:t>
            </a:r>
            <a:r>
              <a:rPr lang="sv-SE" sz="1400" dirty="0" smtClean="0"/>
              <a:t>patienten </a:t>
            </a:r>
            <a:r>
              <a:rPr lang="sv-SE" sz="1400" dirty="0"/>
              <a:t>nyligen kommit hem från sjukhus utan större information. </a:t>
            </a:r>
          </a:p>
        </p:txBody>
      </p:sp>
    </p:spTree>
    <p:extLst>
      <p:ext uri="{BB962C8B-B14F-4D97-AF65-F5344CB8AC3E}">
        <p14:creationId xmlns:p14="http://schemas.microsoft.com/office/powerpoint/2010/main" val="1419456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800" dirty="0"/>
              <a:t>Öppen fråga:</a:t>
            </a:r>
            <a:br>
              <a:rPr lang="sv-SE" sz="1800" dirty="0"/>
            </a:br>
            <a:r>
              <a:rPr lang="sv-SE" sz="1800" dirty="0"/>
              <a:t>- Vilken information saknar du i Nationell patientöversikt?</a:t>
            </a:r>
          </a:p>
        </p:txBody>
      </p:sp>
      <p:graphicFrame>
        <p:nvGraphicFramePr>
          <p:cNvPr id="5" name="Diagram 4"/>
          <p:cNvGraphicFramePr>
            <a:graphicFrameLocks/>
          </p:cNvGraphicFramePr>
          <p:nvPr>
            <p:extLst>
              <p:ext uri="{D42A27DB-BD31-4B8C-83A1-F6EECF244321}">
                <p14:modId xmlns:p14="http://schemas.microsoft.com/office/powerpoint/2010/main" val="2048486744"/>
              </p:ext>
            </p:extLst>
          </p:nvPr>
        </p:nvGraphicFramePr>
        <p:xfrm>
          <a:off x="251520" y="1484784"/>
          <a:ext cx="8640960" cy="4102121"/>
        </p:xfrm>
        <a:graphic>
          <a:graphicData uri="http://schemas.openxmlformats.org/drawingml/2006/chart">
            <c:chart xmlns:c="http://schemas.openxmlformats.org/drawingml/2006/chart" xmlns:r="http://schemas.openxmlformats.org/officeDocument/2006/relationships" r:id="rId2"/>
          </a:graphicData>
        </a:graphic>
      </p:graphicFrame>
      <p:sp>
        <p:nvSpPr>
          <p:cNvPr id="4" name="Rektangel med rundade hörn 3"/>
          <p:cNvSpPr/>
          <p:nvPr/>
        </p:nvSpPr>
        <p:spPr>
          <a:xfrm>
            <a:off x="7812360" y="6309320"/>
            <a:ext cx="1259632" cy="4320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sv-SE" smtClean="0"/>
              <a:t>AF</a:t>
            </a:r>
            <a:endParaRPr lang="sv-SE"/>
          </a:p>
        </p:txBody>
      </p:sp>
    </p:spTree>
    <p:extLst>
      <p:ext uri="{BB962C8B-B14F-4D97-AF65-F5344CB8AC3E}">
        <p14:creationId xmlns:p14="http://schemas.microsoft.com/office/powerpoint/2010/main" val="1874058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ktangel 4"/>
          <p:cNvSpPr/>
          <p:nvPr/>
        </p:nvSpPr>
        <p:spPr>
          <a:xfrm>
            <a:off x="1475656" y="395372"/>
            <a:ext cx="7416824" cy="369332"/>
          </a:xfrm>
          <a:prstGeom prst="rect">
            <a:avLst/>
          </a:prstGeom>
        </p:spPr>
        <p:txBody>
          <a:bodyPr wrap="square">
            <a:spAutoFit/>
          </a:bodyPr>
          <a:lstStyle/>
          <a:p>
            <a:r>
              <a:rPr lang="sv-SE" dirty="0" smtClean="0"/>
              <a:t>Citat</a:t>
            </a:r>
            <a:r>
              <a:rPr lang="sv-SE" dirty="0"/>
              <a:t>: Vilken information saknar du i Nationell patientöversikt?</a:t>
            </a:r>
          </a:p>
        </p:txBody>
      </p:sp>
      <p:sp>
        <p:nvSpPr>
          <p:cNvPr id="2" name="Rounded Rectangular Callout 1"/>
          <p:cNvSpPr/>
          <p:nvPr/>
        </p:nvSpPr>
        <p:spPr>
          <a:xfrm>
            <a:off x="395536" y="1124744"/>
            <a:ext cx="2270546" cy="792088"/>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ounded Rectangular Callout 5"/>
          <p:cNvSpPr/>
          <p:nvPr/>
        </p:nvSpPr>
        <p:spPr>
          <a:xfrm>
            <a:off x="3347864" y="1412776"/>
            <a:ext cx="2376264" cy="792088"/>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ounded Rectangular Callout 6"/>
          <p:cNvSpPr/>
          <p:nvPr/>
        </p:nvSpPr>
        <p:spPr>
          <a:xfrm>
            <a:off x="6449536" y="1124744"/>
            <a:ext cx="2326015" cy="864096"/>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ounded Rectangular Callout 7"/>
          <p:cNvSpPr/>
          <p:nvPr/>
        </p:nvSpPr>
        <p:spPr>
          <a:xfrm>
            <a:off x="534826" y="2533829"/>
            <a:ext cx="2247757" cy="1008112"/>
          </a:xfrm>
          <a:prstGeom prst="wedgeRoundRectCallout">
            <a:avLst>
              <a:gd name="adj1" fmla="val 30"/>
              <a:gd name="adj2" fmla="val 710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ounded Rectangular Callout 8"/>
          <p:cNvSpPr/>
          <p:nvPr/>
        </p:nvSpPr>
        <p:spPr>
          <a:xfrm>
            <a:off x="3407824" y="2800745"/>
            <a:ext cx="2193620" cy="671356"/>
          </a:xfrm>
          <a:prstGeom prst="wedgeRoundRectCallout">
            <a:avLst>
              <a:gd name="adj1" fmla="val 3739"/>
              <a:gd name="adj2" fmla="val 684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ounded Rectangular Callout 9"/>
          <p:cNvSpPr/>
          <p:nvPr/>
        </p:nvSpPr>
        <p:spPr>
          <a:xfrm>
            <a:off x="6229063" y="2670510"/>
            <a:ext cx="2656521" cy="1436142"/>
          </a:xfrm>
          <a:prstGeom prst="wedgeRoundRectCallout">
            <a:avLst>
              <a:gd name="adj1" fmla="val -5849"/>
              <a:gd name="adj2" fmla="val 580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Box 10"/>
          <p:cNvSpPr txBox="1"/>
          <p:nvPr/>
        </p:nvSpPr>
        <p:spPr>
          <a:xfrm>
            <a:off x="539552" y="1244383"/>
            <a:ext cx="2160240" cy="523220"/>
          </a:xfrm>
          <a:prstGeom prst="rect">
            <a:avLst/>
          </a:prstGeom>
          <a:noFill/>
        </p:spPr>
        <p:txBody>
          <a:bodyPr wrap="square" rtlCol="0">
            <a:spAutoFit/>
          </a:bodyPr>
          <a:lstStyle/>
          <a:p>
            <a:r>
              <a:rPr lang="sv-SE" sz="1400" dirty="0"/>
              <a:t>ADL-bedömningar gjorda av </a:t>
            </a:r>
            <a:r>
              <a:rPr lang="sv-SE" sz="1400" dirty="0" smtClean="0"/>
              <a:t>arbetsterapeut.</a:t>
            </a:r>
            <a:endParaRPr lang="sv-SE" sz="1400" dirty="0"/>
          </a:p>
        </p:txBody>
      </p:sp>
      <p:sp>
        <p:nvSpPr>
          <p:cNvPr id="12" name="TextBox 11"/>
          <p:cNvSpPr txBox="1"/>
          <p:nvPr/>
        </p:nvSpPr>
        <p:spPr>
          <a:xfrm>
            <a:off x="3455876" y="1542390"/>
            <a:ext cx="2160240" cy="523220"/>
          </a:xfrm>
          <a:prstGeom prst="rect">
            <a:avLst/>
          </a:prstGeom>
          <a:noFill/>
        </p:spPr>
        <p:txBody>
          <a:bodyPr wrap="square" rtlCol="0">
            <a:spAutoFit/>
          </a:bodyPr>
          <a:lstStyle/>
          <a:p>
            <a:r>
              <a:rPr lang="sv-SE" sz="1400" dirty="0"/>
              <a:t>Aktuell läkemedelslista och kunna skriva ut den.</a:t>
            </a:r>
          </a:p>
        </p:txBody>
      </p:sp>
      <p:sp>
        <p:nvSpPr>
          <p:cNvPr id="13" name="TextBox 12"/>
          <p:cNvSpPr txBox="1"/>
          <p:nvPr/>
        </p:nvSpPr>
        <p:spPr>
          <a:xfrm>
            <a:off x="6593552" y="1250757"/>
            <a:ext cx="2160240" cy="523220"/>
          </a:xfrm>
          <a:prstGeom prst="rect">
            <a:avLst/>
          </a:prstGeom>
          <a:noFill/>
        </p:spPr>
        <p:txBody>
          <a:bodyPr wrap="square" rtlCol="0">
            <a:spAutoFit/>
          </a:bodyPr>
          <a:lstStyle/>
          <a:p>
            <a:r>
              <a:rPr lang="sv-SE" sz="1400" dirty="0"/>
              <a:t>Att kunna se provsvar och remissvar.</a:t>
            </a:r>
          </a:p>
        </p:txBody>
      </p:sp>
      <p:sp>
        <p:nvSpPr>
          <p:cNvPr id="14" name="TextBox 13"/>
          <p:cNvSpPr txBox="1"/>
          <p:nvPr/>
        </p:nvSpPr>
        <p:spPr>
          <a:xfrm>
            <a:off x="642838" y="2677845"/>
            <a:ext cx="2160240" cy="738664"/>
          </a:xfrm>
          <a:prstGeom prst="rect">
            <a:avLst/>
          </a:prstGeom>
          <a:noFill/>
        </p:spPr>
        <p:txBody>
          <a:bodyPr wrap="square" rtlCol="0">
            <a:spAutoFit/>
          </a:bodyPr>
          <a:lstStyle/>
          <a:p>
            <a:r>
              <a:rPr lang="sv-SE" sz="1400" dirty="0"/>
              <a:t>Bilddiagnostik och utlåtande av dem, klinisk kemi </a:t>
            </a:r>
            <a:r>
              <a:rPr lang="sv-SE" sz="1400" dirty="0" smtClean="0"/>
              <a:t>svar.</a:t>
            </a:r>
            <a:endParaRPr lang="sv-SE" sz="1400" dirty="0"/>
          </a:p>
        </p:txBody>
      </p:sp>
      <p:sp>
        <p:nvSpPr>
          <p:cNvPr id="15" name="TextBox 14"/>
          <p:cNvSpPr txBox="1"/>
          <p:nvPr/>
        </p:nvSpPr>
        <p:spPr>
          <a:xfrm>
            <a:off x="3515836" y="2954735"/>
            <a:ext cx="2160240" cy="307777"/>
          </a:xfrm>
          <a:prstGeom prst="rect">
            <a:avLst/>
          </a:prstGeom>
          <a:noFill/>
        </p:spPr>
        <p:txBody>
          <a:bodyPr wrap="square" rtlCol="0">
            <a:spAutoFit/>
          </a:bodyPr>
          <a:lstStyle/>
          <a:p>
            <a:r>
              <a:rPr lang="sv-SE" sz="1400" dirty="0"/>
              <a:t>Blodprover, </a:t>
            </a:r>
            <a:r>
              <a:rPr lang="sv-SE" sz="1400" dirty="0" smtClean="0"/>
              <a:t>röntgensvar. </a:t>
            </a:r>
            <a:endParaRPr lang="sv-SE" sz="1400" dirty="0"/>
          </a:p>
        </p:txBody>
      </p:sp>
      <p:sp>
        <p:nvSpPr>
          <p:cNvPr id="16" name="TextBox 15"/>
          <p:cNvSpPr txBox="1"/>
          <p:nvPr/>
        </p:nvSpPr>
        <p:spPr>
          <a:xfrm>
            <a:off x="6379976" y="2780928"/>
            <a:ext cx="2448272" cy="1169551"/>
          </a:xfrm>
          <a:prstGeom prst="rect">
            <a:avLst/>
          </a:prstGeom>
          <a:noFill/>
        </p:spPr>
        <p:txBody>
          <a:bodyPr wrap="square" rtlCol="0">
            <a:spAutoFit/>
          </a:bodyPr>
          <a:lstStyle/>
          <a:p>
            <a:r>
              <a:rPr lang="sv-SE" sz="1400" dirty="0"/>
              <a:t>En fullständig diagnosförteckning. I dagsläget måste jag även leta diagnoser t.ex. från noteringar i slutanteckningar.</a:t>
            </a:r>
          </a:p>
        </p:txBody>
      </p:sp>
      <p:sp>
        <p:nvSpPr>
          <p:cNvPr id="17" name="Rounded Rectangular Callout 16"/>
          <p:cNvSpPr/>
          <p:nvPr/>
        </p:nvSpPr>
        <p:spPr>
          <a:xfrm>
            <a:off x="382321" y="4072140"/>
            <a:ext cx="4608512" cy="1556885"/>
          </a:xfrm>
          <a:prstGeom prst="wedgeRoundRectCallout">
            <a:avLst>
              <a:gd name="adj1" fmla="val -6432"/>
              <a:gd name="adj2" fmla="val 6194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Box 18"/>
          <p:cNvSpPr txBox="1"/>
          <p:nvPr/>
        </p:nvSpPr>
        <p:spPr>
          <a:xfrm>
            <a:off x="526337" y="4221088"/>
            <a:ext cx="4248472" cy="1169551"/>
          </a:xfrm>
          <a:prstGeom prst="rect">
            <a:avLst/>
          </a:prstGeom>
          <a:noFill/>
        </p:spPr>
        <p:txBody>
          <a:bodyPr wrap="square" rtlCol="0">
            <a:spAutoFit/>
          </a:bodyPr>
          <a:lstStyle/>
          <a:p>
            <a:r>
              <a:rPr lang="sv-SE" sz="1400" dirty="0"/>
              <a:t>Jag saknar läkemedelslistor som är samordnade. Idag åker patienter över länsgränsen för vård. En läkemedelslista finns i region Östergötland och en finns i Region Jönköping. Det händer varje vecka att patienter får fel läkemedel pga detta problem. </a:t>
            </a:r>
          </a:p>
        </p:txBody>
      </p:sp>
      <p:sp>
        <p:nvSpPr>
          <p:cNvPr id="18" name="Rounded Rectangular Callout 17"/>
          <p:cNvSpPr/>
          <p:nvPr/>
        </p:nvSpPr>
        <p:spPr>
          <a:xfrm>
            <a:off x="5724128" y="4712477"/>
            <a:ext cx="2768567" cy="792088"/>
          </a:xfrm>
          <a:prstGeom prst="wedgeRoundRectCallout">
            <a:avLst>
              <a:gd name="adj1" fmla="val 3739"/>
              <a:gd name="adj2" fmla="val 684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TextBox 19"/>
          <p:cNvSpPr txBox="1"/>
          <p:nvPr/>
        </p:nvSpPr>
        <p:spPr>
          <a:xfrm>
            <a:off x="5832140" y="4866467"/>
            <a:ext cx="2732563" cy="523220"/>
          </a:xfrm>
          <a:prstGeom prst="rect">
            <a:avLst/>
          </a:prstGeom>
          <a:noFill/>
        </p:spPr>
        <p:txBody>
          <a:bodyPr wrap="square" rtlCol="0">
            <a:spAutoFit/>
          </a:bodyPr>
          <a:lstStyle/>
          <a:p>
            <a:r>
              <a:rPr lang="sv-SE" sz="1400" dirty="0"/>
              <a:t>Labsvar, klin. fys undersökningar, </a:t>
            </a:r>
            <a:r>
              <a:rPr lang="sv-SE" sz="1400" dirty="0" smtClean="0"/>
              <a:t>röntgendiagnostik.</a:t>
            </a:r>
            <a:endParaRPr lang="sv-SE" sz="1400" dirty="0"/>
          </a:p>
        </p:txBody>
      </p:sp>
    </p:spTree>
    <p:extLst>
      <p:ext uri="{BB962C8B-B14F-4D97-AF65-F5344CB8AC3E}">
        <p14:creationId xmlns:p14="http://schemas.microsoft.com/office/powerpoint/2010/main" val="2640448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1394767"/>
            <a:ext cx="8496944" cy="4770537"/>
          </a:xfrm>
          <a:prstGeom prst="rect">
            <a:avLst/>
          </a:prstGeom>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sv-SE" sz="1600" b="1" dirty="0" smtClean="0"/>
              <a:t>Användning och tillgänglighet</a:t>
            </a:r>
          </a:p>
          <a:p>
            <a:r>
              <a:rPr lang="sv-SE" sz="1600" dirty="0"/>
              <a:t>Nationell patientöversikt, NPÖ, gör det möjligt för behörig vårdpersonal att med patientens samtycke ta del av journalinformation som registrerats hos andra landsting, kommuner eller privata </a:t>
            </a:r>
            <a:r>
              <a:rPr lang="sv-SE" sz="1600" dirty="0" smtClean="0"/>
              <a:t>vårdgivare. </a:t>
            </a:r>
            <a:r>
              <a:rPr lang="sv-SE" sz="1600" dirty="0" smtClean="0">
                <a:solidFill>
                  <a:schemeClr val="tx1"/>
                </a:solidFill>
              </a:rPr>
              <a:t>Merparten </a:t>
            </a:r>
            <a:r>
              <a:rPr lang="sv-SE" sz="1600" dirty="0">
                <a:solidFill>
                  <a:schemeClr val="tx1"/>
                </a:solidFill>
              </a:rPr>
              <a:t>av användarna </a:t>
            </a:r>
            <a:r>
              <a:rPr lang="sv-SE" sz="1600" dirty="0" smtClean="0">
                <a:solidFill>
                  <a:schemeClr val="tx1"/>
                </a:solidFill>
              </a:rPr>
              <a:t>anser att NPÖ är tillgängligt när de behöver den och att det har </a:t>
            </a:r>
            <a:r>
              <a:rPr lang="sv-SE" sz="1600" dirty="0">
                <a:solidFill>
                  <a:schemeClr val="tx1"/>
                </a:solidFill>
              </a:rPr>
              <a:t>förenklat och förbättrat </a:t>
            </a:r>
            <a:r>
              <a:rPr lang="sv-SE" sz="1600" dirty="0" smtClean="0">
                <a:solidFill>
                  <a:schemeClr val="tx1"/>
                </a:solidFill>
              </a:rPr>
              <a:t>deras arbetssituation.</a:t>
            </a:r>
          </a:p>
          <a:p>
            <a:endParaRPr lang="sv-SE" sz="1600" dirty="0" smtClean="0"/>
          </a:p>
          <a:p>
            <a:r>
              <a:rPr lang="sv-SE" sz="1600" b="1" dirty="0" smtClean="0"/>
              <a:t>NPÖ får höga betyg på viktiga nyckelfrågor</a:t>
            </a:r>
          </a:p>
          <a:p>
            <a:pPr marL="285750" indent="-285750">
              <a:buFont typeface="Arial" panose="020B0604020202020204" pitchFamily="34" charset="0"/>
              <a:buChar char="•"/>
            </a:pPr>
            <a:r>
              <a:rPr lang="sv-SE" sz="1600" dirty="0" smtClean="0"/>
              <a:t>”Jag </a:t>
            </a:r>
            <a:r>
              <a:rPr lang="sv-SE" sz="1600" dirty="0"/>
              <a:t>anser att informationen i Nationell Patientöversikt är </a:t>
            </a:r>
            <a:r>
              <a:rPr lang="sv-SE" sz="1600" b="1" dirty="0" smtClean="0"/>
              <a:t>tillförlitlig</a:t>
            </a:r>
            <a:r>
              <a:rPr lang="sv-SE" sz="1600" dirty="0" smtClean="0"/>
              <a:t>” - Index 82.</a:t>
            </a:r>
          </a:p>
          <a:p>
            <a:pPr marL="285750" indent="-285750">
              <a:buFont typeface="Arial" panose="020B0604020202020204" pitchFamily="34" charset="0"/>
              <a:buChar char="•"/>
            </a:pPr>
            <a:r>
              <a:rPr lang="sv-SE" sz="1600" dirty="0" smtClean="0"/>
              <a:t>”Nationell </a:t>
            </a:r>
            <a:r>
              <a:rPr lang="sv-SE" sz="1600" dirty="0"/>
              <a:t>Patientöversikt </a:t>
            </a:r>
            <a:r>
              <a:rPr lang="sv-SE" sz="1600" b="1" dirty="0"/>
              <a:t>underlättar</a:t>
            </a:r>
            <a:r>
              <a:rPr lang="sv-SE" sz="1600" dirty="0"/>
              <a:t> mitt </a:t>
            </a:r>
            <a:r>
              <a:rPr lang="sv-SE" sz="1600" dirty="0" smtClean="0"/>
              <a:t>arbete” - Index 81.</a:t>
            </a:r>
          </a:p>
          <a:p>
            <a:pPr marL="285750" indent="-285750">
              <a:buFont typeface="Arial" panose="020B0604020202020204" pitchFamily="34" charset="0"/>
              <a:buChar char="•"/>
            </a:pPr>
            <a:r>
              <a:rPr lang="sv-SE" sz="1600" dirty="0"/>
              <a:t>”Jag har </a:t>
            </a:r>
            <a:r>
              <a:rPr lang="sv-SE" sz="1600" b="1" dirty="0"/>
              <a:t>förtroende</a:t>
            </a:r>
            <a:r>
              <a:rPr lang="sv-SE" sz="1600" dirty="0"/>
              <a:t> för att tjänsten Nationell Patientöversikt håller </a:t>
            </a:r>
            <a:r>
              <a:rPr lang="sv-SE" sz="1600" b="1" dirty="0"/>
              <a:t>hög kvalitet</a:t>
            </a:r>
            <a:r>
              <a:rPr lang="sv-SE" sz="1600" dirty="0"/>
              <a:t>” </a:t>
            </a:r>
            <a:r>
              <a:rPr lang="sv-SE" sz="1600" dirty="0" smtClean="0"/>
              <a:t>- Index </a:t>
            </a:r>
            <a:r>
              <a:rPr lang="sv-SE" sz="1600" dirty="0"/>
              <a:t>77.</a:t>
            </a:r>
          </a:p>
          <a:p>
            <a:endParaRPr lang="sv-SE" sz="1600" dirty="0" smtClean="0"/>
          </a:p>
          <a:p>
            <a:r>
              <a:rPr lang="sv-SE" sz="1600" dirty="0" smtClean="0"/>
              <a:t>Index på dessa tre övergripande nyckelfrågor är höga och indikerar på att användarna anser tjänsten NPÖ är viktig, högklassig och pålitlig.</a:t>
            </a:r>
          </a:p>
          <a:p>
            <a:endParaRPr lang="sv-SE" sz="1600" dirty="0"/>
          </a:p>
          <a:p>
            <a:r>
              <a:rPr lang="sv-SE" sz="1600" b="1" dirty="0" smtClean="0"/>
              <a:t>Informationen i NPÖ</a:t>
            </a:r>
          </a:p>
          <a:p>
            <a:r>
              <a:rPr lang="sv-SE" sz="1600" dirty="0"/>
              <a:t>Den </a:t>
            </a:r>
            <a:r>
              <a:rPr lang="sv-SE" sz="1600" dirty="0" smtClean="0"/>
              <a:t>information som är viktigast för flest användare är ”Diagnoser”. Hög ranking får även ”Uppmärksamhetsinformation”, ”Övriga undersökningar – remissvar”, ”Läkemedel</a:t>
            </a:r>
            <a:r>
              <a:rPr lang="sv-SE" sz="1600" dirty="0"/>
              <a:t> </a:t>
            </a:r>
            <a:r>
              <a:rPr lang="sv-SE" sz="1600" dirty="0" smtClean="0"/>
              <a:t>-  </a:t>
            </a:r>
            <a:r>
              <a:rPr lang="sv-SE" sz="1600" dirty="0"/>
              <a:t>ordinerade och förskrivna i </a:t>
            </a:r>
            <a:r>
              <a:rPr lang="sv-SE" sz="1600" dirty="0" smtClean="0"/>
              <a:t>journal” och ”Vård </a:t>
            </a:r>
            <a:r>
              <a:rPr lang="sv-SE" sz="1600" dirty="0"/>
              <a:t>och </a:t>
            </a:r>
            <a:r>
              <a:rPr lang="sv-SE" sz="1600" dirty="0" smtClean="0"/>
              <a:t>omsorgsdokumentation”. Behovet av eller intresset </a:t>
            </a:r>
            <a:r>
              <a:rPr lang="sv-SE" sz="1600" dirty="0"/>
              <a:t>för </a:t>
            </a:r>
            <a:r>
              <a:rPr lang="sv-SE" sz="1600" dirty="0" smtClean="0"/>
              <a:t>”Vaccinationer” </a:t>
            </a:r>
            <a:r>
              <a:rPr lang="sv-SE" sz="1600" dirty="0"/>
              <a:t>och ”Aktiviteter i dagliga livet” är svalare. </a:t>
            </a:r>
            <a:endParaRPr lang="sv-SE" sz="1600" b="1" dirty="0" smtClean="0"/>
          </a:p>
        </p:txBody>
      </p:sp>
      <p:sp>
        <p:nvSpPr>
          <p:cNvPr id="5" name="Rektangel 4"/>
          <p:cNvSpPr/>
          <p:nvPr/>
        </p:nvSpPr>
        <p:spPr>
          <a:xfrm>
            <a:off x="470771" y="908720"/>
            <a:ext cx="5037333" cy="430887"/>
          </a:xfrm>
          <a:prstGeom prst="rect">
            <a:avLst/>
          </a:prstGeom>
        </p:spPr>
        <p:txBody>
          <a:bodyPr wrap="square">
            <a:spAutoFit/>
          </a:bodyPr>
          <a:lstStyle/>
          <a:p>
            <a:r>
              <a:rPr lang="sv-SE" sz="2200" b="1" dirty="0" smtClean="0">
                <a:solidFill>
                  <a:schemeClr val="tx1">
                    <a:lumMod val="85000"/>
                    <a:lumOff val="15000"/>
                  </a:schemeClr>
                </a:solidFill>
              </a:rPr>
              <a:t>Sammanfattning</a:t>
            </a:r>
            <a:endParaRPr lang="sv-SE" sz="2200" b="1" dirty="0"/>
          </a:p>
        </p:txBody>
      </p:sp>
      <p:sp>
        <p:nvSpPr>
          <p:cNvPr id="7" name="Rektangel 6"/>
          <p:cNvSpPr/>
          <p:nvPr/>
        </p:nvSpPr>
        <p:spPr>
          <a:xfrm>
            <a:off x="486242" y="2924944"/>
            <a:ext cx="3725717" cy="288032"/>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p:cNvSpPr/>
          <p:nvPr/>
        </p:nvSpPr>
        <p:spPr>
          <a:xfrm>
            <a:off x="5076056" y="5085184"/>
            <a:ext cx="1080120" cy="288032"/>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800" dirty="0"/>
              <a:t>Öppen fråga:</a:t>
            </a:r>
            <a:br>
              <a:rPr lang="sv-SE" sz="1800" dirty="0"/>
            </a:br>
            <a:r>
              <a:rPr lang="sv-SE" sz="1800" dirty="0"/>
              <a:t>- Hur tycker du vi ska förbättra Nationell Patientöversikt?</a:t>
            </a:r>
          </a:p>
        </p:txBody>
      </p:sp>
      <p:graphicFrame>
        <p:nvGraphicFramePr>
          <p:cNvPr id="6" name="Diagram 5"/>
          <p:cNvGraphicFramePr>
            <a:graphicFrameLocks/>
          </p:cNvGraphicFramePr>
          <p:nvPr>
            <p:extLst>
              <p:ext uri="{D42A27DB-BD31-4B8C-83A1-F6EECF244321}">
                <p14:modId xmlns:p14="http://schemas.microsoft.com/office/powerpoint/2010/main" val="813975947"/>
              </p:ext>
            </p:extLst>
          </p:nvPr>
        </p:nvGraphicFramePr>
        <p:xfrm>
          <a:off x="107504" y="1268761"/>
          <a:ext cx="8964487"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Rektangel med rundade hörn 3"/>
          <p:cNvSpPr/>
          <p:nvPr/>
        </p:nvSpPr>
        <p:spPr>
          <a:xfrm>
            <a:off x="7812360" y="6309320"/>
            <a:ext cx="1259632" cy="4320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sv-SE" smtClean="0"/>
              <a:t>AF</a:t>
            </a:r>
            <a:endParaRPr lang="sv-SE"/>
          </a:p>
        </p:txBody>
      </p:sp>
    </p:spTree>
    <p:extLst>
      <p:ext uri="{BB962C8B-B14F-4D97-AF65-F5344CB8AC3E}">
        <p14:creationId xmlns:p14="http://schemas.microsoft.com/office/powerpoint/2010/main" val="1212316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Förbättringsförslag</a:t>
            </a:r>
            <a:br>
              <a:rPr lang="sv-SE" sz="2400" dirty="0" smtClean="0"/>
            </a:br>
            <a:r>
              <a:rPr lang="sv-SE" sz="2400" dirty="0" smtClean="0"/>
              <a:t>- till backlog för applikationen</a:t>
            </a:r>
            <a:endParaRPr lang="sv-SE" sz="2400" dirty="0"/>
          </a:p>
        </p:txBody>
      </p:sp>
      <p:sp>
        <p:nvSpPr>
          <p:cNvPr id="3" name="Platshållare för innehåll 2"/>
          <p:cNvSpPr>
            <a:spLocks noGrp="1"/>
          </p:cNvSpPr>
          <p:nvPr>
            <p:ph idx="1"/>
          </p:nvPr>
        </p:nvSpPr>
        <p:spPr>
          <a:xfrm>
            <a:off x="628650" y="1196752"/>
            <a:ext cx="7886700" cy="4980211"/>
          </a:xfrm>
        </p:spPr>
        <p:txBody>
          <a:bodyPr/>
          <a:lstStyle/>
          <a:p>
            <a:r>
              <a:rPr lang="sv-SE" sz="2000" dirty="0" smtClean="0"/>
              <a:t>Förbättra sök, fritextsök, sök efter avdelning, yrke, osv. (första version i 2.7)</a:t>
            </a:r>
          </a:p>
          <a:p>
            <a:r>
              <a:rPr lang="sv-SE" sz="2000" dirty="0" smtClean="0"/>
              <a:t>Det som är mest relevant för olika yrkeskategorier visas tydligast (</a:t>
            </a:r>
            <a:r>
              <a:rPr lang="sv-SE" sz="2000" dirty="0" err="1" smtClean="0"/>
              <a:t>sk</a:t>
            </a:r>
            <a:r>
              <a:rPr lang="sv-SE" sz="2000" dirty="0" smtClean="0"/>
              <a:t>. ”profil-funktion”)</a:t>
            </a:r>
          </a:p>
          <a:p>
            <a:r>
              <a:rPr lang="sv-SE" sz="2000" dirty="0"/>
              <a:t>Översiktssida med ex. huvuddiagnoser, boenden, varningar, </a:t>
            </a:r>
            <a:r>
              <a:rPr lang="sv-SE" sz="2000" dirty="0" err="1"/>
              <a:t>etc</a:t>
            </a:r>
            <a:endParaRPr lang="sv-SE" sz="2000" dirty="0"/>
          </a:p>
          <a:p>
            <a:r>
              <a:rPr lang="sv-SE" sz="2000" dirty="0"/>
              <a:t>Välja tidigare vilken del jag vill se. Slippa vänta på att allt laddas. (</a:t>
            </a:r>
            <a:r>
              <a:rPr lang="sv-SE" sz="2000" dirty="0" smtClean="0"/>
              <a:t>finns redan)</a:t>
            </a:r>
            <a:endParaRPr lang="sv-SE" sz="2000" dirty="0"/>
          </a:p>
          <a:p>
            <a:r>
              <a:rPr lang="sv-SE" sz="2000" dirty="0"/>
              <a:t>”Tidigare öppnad” – lista på patienter</a:t>
            </a:r>
          </a:p>
          <a:p>
            <a:r>
              <a:rPr lang="sv-SE" sz="2000" dirty="0" err="1" smtClean="0"/>
              <a:t>Läsvy</a:t>
            </a:r>
            <a:r>
              <a:rPr lang="sv-SE" sz="2000" dirty="0" smtClean="0"/>
              <a:t>. Slippa växla mellan sidor för att läsa anteckningar. Kunna scrolla igenom anteckningar, tröttsamt att öppna var för sig</a:t>
            </a:r>
          </a:p>
          <a:p>
            <a:r>
              <a:rPr lang="sv-SE" sz="2000" dirty="0" smtClean="0"/>
              <a:t>”</a:t>
            </a:r>
            <a:r>
              <a:rPr lang="sv-SE" sz="2000" dirty="0"/>
              <a:t>Nytt sedan förra </a:t>
            </a:r>
            <a:r>
              <a:rPr lang="sv-SE" sz="2000" dirty="0" smtClean="0"/>
              <a:t>gången du tittade på patienten” </a:t>
            </a:r>
            <a:r>
              <a:rPr lang="sv-SE" sz="2000" dirty="0"/>
              <a:t>(avancerat)</a:t>
            </a:r>
          </a:p>
          <a:p>
            <a:endParaRPr lang="sv-SE" sz="2000" dirty="0" smtClean="0"/>
          </a:p>
          <a:p>
            <a:endParaRPr lang="sv-SE" sz="2000" dirty="0"/>
          </a:p>
        </p:txBody>
      </p:sp>
      <p:sp>
        <p:nvSpPr>
          <p:cNvPr id="4" name="Platshållare för bildnummer 3"/>
          <p:cNvSpPr>
            <a:spLocks noGrp="1"/>
          </p:cNvSpPr>
          <p:nvPr>
            <p:ph type="sldNum" sz="quarter" idx="12"/>
          </p:nvPr>
        </p:nvSpPr>
        <p:spPr/>
        <p:txBody>
          <a:bodyPr/>
          <a:lstStyle/>
          <a:p>
            <a:fld id="{D6C1E1D9-B241-1243-B826-67D8B20B2D91}" type="slidenum">
              <a:rPr lang="sv-SE" smtClean="0"/>
              <a:t>41</a:t>
            </a:fld>
            <a:endParaRPr lang="sv-SE"/>
          </a:p>
        </p:txBody>
      </p:sp>
    </p:spTree>
    <p:extLst>
      <p:ext uri="{BB962C8B-B14F-4D97-AF65-F5344CB8AC3E}">
        <p14:creationId xmlns:p14="http://schemas.microsoft.com/office/powerpoint/2010/main" val="743889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ktangel 4"/>
          <p:cNvSpPr/>
          <p:nvPr/>
        </p:nvSpPr>
        <p:spPr>
          <a:xfrm>
            <a:off x="1475656" y="395372"/>
            <a:ext cx="7416824" cy="369332"/>
          </a:xfrm>
          <a:prstGeom prst="rect">
            <a:avLst/>
          </a:prstGeom>
        </p:spPr>
        <p:txBody>
          <a:bodyPr wrap="square">
            <a:spAutoFit/>
          </a:bodyPr>
          <a:lstStyle/>
          <a:p>
            <a:r>
              <a:rPr lang="sv-SE" dirty="0" smtClean="0"/>
              <a:t>Citat: Hur </a:t>
            </a:r>
            <a:r>
              <a:rPr lang="sv-SE" dirty="0"/>
              <a:t>tycker du att vi ska förbättra Nationell patientöversikt?</a:t>
            </a:r>
          </a:p>
        </p:txBody>
      </p:sp>
      <p:sp>
        <p:nvSpPr>
          <p:cNvPr id="2" name="Rounded Rectangular Callout 1"/>
          <p:cNvSpPr/>
          <p:nvPr/>
        </p:nvSpPr>
        <p:spPr>
          <a:xfrm>
            <a:off x="395536" y="1124744"/>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ounded Rectangular Callout 5"/>
          <p:cNvSpPr/>
          <p:nvPr/>
        </p:nvSpPr>
        <p:spPr>
          <a:xfrm>
            <a:off x="3347864" y="1412776"/>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ounded Rectangular Callout 6"/>
          <p:cNvSpPr/>
          <p:nvPr/>
        </p:nvSpPr>
        <p:spPr>
          <a:xfrm>
            <a:off x="6300192" y="1124744"/>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ounded Rectangular Callout 7"/>
          <p:cNvSpPr/>
          <p:nvPr/>
        </p:nvSpPr>
        <p:spPr>
          <a:xfrm>
            <a:off x="395536" y="3114546"/>
            <a:ext cx="2376264" cy="859748"/>
          </a:xfrm>
          <a:prstGeom prst="wedgeRoundRectCallout">
            <a:avLst>
              <a:gd name="adj1" fmla="val 30"/>
              <a:gd name="adj2" fmla="val 710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ounded Rectangular Callout 8"/>
          <p:cNvSpPr/>
          <p:nvPr/>
        </p:nvSpPr>
        <p:spPr>
          <a:xfrm>
            <a:off x="3347864" y="3284984"/>
            <a:ext cx="2376264" cy="2160240"/>
          </a:xfrm>
          <a:prstGeom prst="wedgeRoundRectCallout">
            <a:avLst>
              <a:gd name="adj1" fmla="val 3739"/>
              <a:gd name="adj2" fmla="val 684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ounded Rectangular Callout 9"/>
          <p:cNvSpPr/>
          <p:nvPr/>
        </p:nvSpPr>
        <p:spPr>
          <a:xfrm>
            <a:off x="6300191" y="2852936"/>
            <a:ext cx="2656521" cy="2952328"/>
          </a:xfrm>
          <a:prstGeom prst="wedgeRoundRectCallout">
            <a:avLst>
              <a:gd name="adj1" fmla="val -5849"/>
              <a:gd name="adj2" fmla="val 580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Box 10"/>
          <p:cNvSpPr txBox="1"/>
          <p:nvPr/>
        </p:nvSpPr>
        <p:spPr>
          <a:xfrm>
            <a:off x="539552" y="1244383"/>
            <a:ext cx="2160240" cy="954107"/>
          </a:xfrm>
          <a:prstGeom prst="rect">
            <a:avLst/>
          </a:prstGeom>
          <a:noFill/>
        </p:spPr>
        <p:txBody>
          <a:bodyPr wrap="square" rtlCol="0">
            <a:spAutoFit/>
          </a:bodyPr>
          <a:lstStyle/>
          <a:p>
            <a:r>
              <a:rPr lang="sv-SE" sz="1400" dirty="0"/>
              <a:t>Att alla ska registreras där i. Idag när jag loggar in står ibland att vissa patienter inte finns tillgängliga.</a:t>
            </a:r>
          </a:p>
        </p:txBody>
      </p:sp>
      <p:sp>
        <p:nvSpPr>
          <p:cNvPr id="12" name="TextBox 11"/>
          <p:cNvSpPr txBox="1"/>
          <p:nvPr/>
        </p:nvSpPr>
        <p:spPr>
          <a:xfrm>
            <a:off x="3455876" y="1542390"/>
            <a:ext cx="2160240" cy="954107"/>
          </a:xfrm>
          <a:prstGeom prst="rect">
            <a:avLst/>
          </a:prstGeom>
          <a:noFill/>
        </p:spPr>
        <p:txBody>
          <a:bodyPr wrap="square" rtlCol="0">
            <a:spAutoFit/>
          </a:bodyPr>
          <a:lstStyle/>
          <a:p>
            <a:r>
              <a:rPr lang="sv-SE" sz="1400" dirty="0"/>
              <a:t>Att kunna filtrera dokumentationen så att man kan se varje profession för sig.</a:t>
            </a:r>
          </a:p>
        </p:txBody>
      </p:sp>
      <p:sp>
        <p:nvSpPr>
          <p:cNvPr id="13" name="TextBox 12"/>
          <p:cNvSpPr txBox="1"/>
          <p:nvPr/>
        </p:nvSpPr>
        <p:spPr>
          <a:xfrm>
            <a:off x="6444208" y="1250757"/>
            <a:ext cx="2160240" cy="954107"/>
          </a:xfrm>
          <a:prstGeom prst="rect">
            <a:avLst/>
          </a:prstGeom>
          <a:noFill/>
        </p:spPr>
        <p:txBody>
          <a:bodyPr wrap="square" rtlCol="0">
            <a:spAutoFit/>
          </a:bodyPr>
          <a:lstStyle/>
          <a:p>
            <a:r>
              <a:rPr lang="sv-SE" sz="1400" dirty="0"/>
              <a:t>Att man får tillgång till läkemedelsordinationslista och tillgång till provsvar, </a:t>
            </a:r>
            <a:r>
              <a:rPr lang="sv-SE" sz="1400" dirty="0" smtClean="0"/>
              <a:t>röntgensvar.</a:t>
            </a:r>
            <a:endParaRPr lang="sv-SE" sz="1400" dirty="0"/>
          </a:p>
        </p:txBody>
      </p:sp>
      <p:sp>
        <p:nvSpPr>
          <p:cNvPr id="14" name="TextBox 13"/>
          <p:cNvSpPr txBox="1"/>
          <p:nvPr/>
        </p:nvSpPr>
        <p:spPr>
          <a:xfrm>
            <a:off x="539552" y="3258562"/>
            <a:ext cx="2160240" cy="523220"/>
          </a:xfrm>
          <a:prstGeom prst="rect">
            <a:avLst/>
          </a:prstGeom>
          <a:noFill/>
        </p:spPr>
        <p:txBody>
          <a:bodyPr wrap="square" rtlCol="0">
            <a:spAutoFit/>
          </a:bodyPr>
          <a:lstStyle/>
          <a:p>
            <a:r>
              <a:rPr lang="sv-SE" sz="1400" dirty="0"/>
              <a:t>Den måste bli mer överskådlig och </a:t>
            </a:r>
            <a:r>
              <a:rPr lang="sv-SE" sz="1400" dirty="0" smtClean="0"/>
              <a:t>lättsökt.</a:t>
            </a:r>
            <a:endParaRPr lang="sv-SE" sz="1400" dirty="0"/>
          </a:p>
        </p:txBody>
      </p:sp>
      <p:sp>
        <p:nvSpPr>
          <p:cNvPr id="15" name="TextBox 14"/>
          <p:cNvSpPr txBox="1"/>
          <p:nvPr/>
        </p:nvSpPr>
        <p:spPr>
          <a:xfrm>
            <a:off x="3455876" y="3438975"/>
            <a:ext cx="2160240" cy="1815882"/>
          </a:xfrm>
          <a:prstGeom prst="rect">
            <a:avLst/>
          </a:prstGeom>
          <a:noFill/>
        </p:spPr>
        <p:txBody>
          <a:bodyPr wrap="square" rtlCol="0">
            <a:spAutoFit/>
          </a:bodyPr>
          <a:lstStyle/>
          <a:p>
            <a:r>
              <a:rPr lang="sv-SE" sz="1400" dirty="0"/>
              <a:t>Det är ofta när jag loggar in som det står att information/dokument saknas och jag inte kommer åt det jag behöver. Det behöver förbättras så att jag kan lita på att NPÖ fungerar. </a:t>
            </a:r>
          </a:p>
        </p:txBody>
      </p:sp>
      <p:sp>
        <p:nvSpPr>
          <p:cNvPr id="16" name="TextBox 15"/>
          <p:cNvSpPr txBox="1"/>
          <p:nvPr/>
        </p:nvSpPr>
        <p:spPr>
          <a:xfrm>
            <a:off x="6444208" y="3003326"/>
            <a:ext cx="2448272" cy="2677656"/>
          </a:xfrm>
          <a:prstGeom prst="rect">
            <a:avLst/>
          </a:prstGeom>
          <a:noFill/>
        </p:spPr>
        <p:txBody>
          <a:bodyPr wrap="square" rtlCol="0">
            <a:spAutoFit/>
          </a:bodyPr>
          <a:lstStyle/>
          <a:p>
            <a:r>
              <a:rPr lang="sv-SE" sz="1400" dirty="0"/>
              <a:t>Det saknas en hel del information, flera landsting och/eller vårdgivare verkar inte föra över information till NPÖ.  Tjänsten är inte lätt använda. Många "klick" för att försöka komma fram till ffa journaltext som är bland det viktigaste för mig. </a:t>
            </a:r>
            <a:r>
              <a:rPr lang="sv-SE" sz="1400" dirty="0" smtClean="0"/>
              <a:t>Labvärden </a:t>
            </a:r>
            <a:r>
              <a:rPr lang="sv-SE" sz="1400" dirty="0"/>
              <a:t>presenteras inte på ett överskådligt sätt, i alla fall har inte jag lyckats få fram det.</a:t>
            </a:r>
          </a:p>
        </p:txBody>
      </p:sp>
      <p:sp>
        <p:nvSpPr>
          <p:cNvPr id="17" name="Rounded Rectangular Callout 16"/>
          <p:cNvSpPr/>
          <p:nvPr/>
        </p:nvSpPr>
        <p:spPr>
          <a:xfrm>
            <a:off x="395536" y="4581128"/>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Box 18"/>
          <p:cNvSpPr txBox="1"/>
          <p:nvPr/>
        </p:nvSpPr>
        <p:spPr>
          <a:xfrm>
            <a:off x="539552" y="4725144"/>
            <a:ext cx="2160240" cy="954107"/>
          </a:xfrm>
          <a:prstGeom prst="rect">
            <a:avLst/>
          </a:prstGeom>
          <a:noFill/>
        </p:spPr>
        <p:txBody>
          <a:bodyPr wrap="square" rtlCol="0">
            <a:spAutoFit/>
          </a:bodyPr>
          <a:lstStyle/>
          <a:p>
            <a:r>
              <a:rPr lang="sv-SE" sz="1400" dirty="0"/>
              <a:t>Enklare utseende, förbättra att det blir enklare att söka det man vill veta.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ktangel 4"/>
          <p:cNvSpPr/>
          <p:nvPr/>
        </p:nvSpPr>
        <p:spPr>
          <a:xfrm>
            <a:off x="1475656" y="395372"/>
            <a:ext cx="7416824" cy="369332"/>
          </a:xfrm>
          <a:prstGeom prst="rect">
            <a:avLst/>
          </a:prstGeom>
        </p:spPr>
        <p:txBody>
          <a:bodyPr wrap="square">
            <a:spAutoFit/>
          </a:bodyPr>
          <a:lstStyle/>
          <a:p>
            <a:r>
              <a:rPr lang="sv-SE" dirty="0" smtClean="0"/>
              <a:t>Citat: Hur </a:t>
            </a:r>
            <a:r>
              <a:rPr lang="sv-SE" dirty="0"/>
              <a:t>tycker du att vi ska förbättra Nationell patientöversikt</a:t>
            </a:r>
            <a:r>
              <a:rPr lang="sv-SE" dirty="0" smtClean="0"/>
              <a:t>?    forts.</a:t>
            </a:r>
            <a:endParaRPr lang="sv-SE" dirty="0"/>
          </a:p>
        </p:txBody>
      </p:sp>
      <p:sp>
        <p:nvSpPr>
          <p:cNvPr id="2" name="Rounded Rectangular Callout 1"/>
          <p:cNvSpPr/>
          <p:nvPr/>
        </p:nvSpPr>
        <p:spPr>
          <a:xfrm>
            <a:off x="395536" y="1124744"/>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ounded Rectangular Callout 5"/>
          <p:cNvSpPr/>
          <p:nvPr/>
        </p:nvSpPr>
        <p:spPr>
          <a:xfrm>
            <a:off x="3347864" y="1412776"/>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ounded Rectangular Callout 6"/>
          <p:cNvSpPr/>
          <p:nvPr/>
        </p:nvSpPr>
        <p:spPr>
          <a:xfrm>
            <a:off x="6300192" y="1340768"/>
            <a:ext cx="2376264" cy="1296144"/>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ounded Rectangular Callout 7"/>
          <p:cNvSpPr/>
          <p:nvPr/>
        </p:nvSpPr>
        <p:spPr>
          <a:xfrm>
            <a:off x="431540" y="2852936"/>
            <a:ext cx="2376264" cy="1008112"/>
          </a:xfrm>
          <a:prstGeom prst="wedgeRoundRectCallout">
            <a:avLst>
              <a:gd name="adj1" fmla="val 30"/>
              <a:gd name="adj2" fmla="val 710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ounded Rectangular Callout 8"/>
          <p:cNvSpPr/>
          <p:nvPr/>
        </p:nvSpPr>
        <p:spPr>
          <a:xfrm>
            <a:off x="3347864" y="3424819"/>
            <a:ext cx="2376264" cy="1914977"/>
          </a:xfrm>
          <a:prstGeom prst="wedgeRoundRectCallout">
            <a:avLst>
              <a:gd name="adj1" fmla="val 3739"/>
              <a:gd name="adj2" fmla="val 684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ounded Rectangular Callout 9"/>
          <p:cNvSpPr/>
          <p:nvPr/>
        </p:nvSpPr>
        <p:spPr>
          <a:xfrm>
            <a:off x="6300191" y="3361010"/>
            <a:ext cx="2656521" cy="2214823"/>
          </a:xfrm>
          <a:prstGeom prst="wedgeRoundRectCallout">
            <a:avLst>
              <a:gd name="adj1" fmla="val -5849"/>
              <a:gd name="adj2" fmla="val 580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Box 10"/>
          <p:cNvSpPr txBox="1"/>
          <p:nvPr/>
        </p:nvSpPr>
        <p:spPr>
          <a:xfrm>
            <a:off x="539552" y="1244383"/>
            <a:ext cx="2160240" cy="954107"/>
          </a:xfrm>
          <a:prstGeom prst="rect">
            <a:avLst/>
          </a:prstGeom>
          <a:noFill/>
        </p:spPr>
        <p:txBody>
          <a:bodyPr wrap="square" rtlCol="0">
            <a:spAutoFit/>
          </a:bodyPr>
          <a:lstStyle/>
          <a:p>
            <a:r>
              <a:rPr lang="sv-SE" sz="1400" dirty="0"/>
              <a:t>Måste göras lättare att komma in i och i generella termer göras </a:t>
            </a:r>
            <a:r>
              <a:rPr lang="sv-SE" sz="1400" dirty="0" smtClean="0"/>
              <a:t>användarvänligt.</a:t>
            </a:r>
            <a:endParaRPr lang="sv-SE" sz="1400" dirty="0"/>
          </a:p>
        </p:txBody>
      </p:sp>
      <p:sp>
        <p:nvSpPr>
          <p:cNvPr id="12" name="TextBox 11"/>
          <p:cNvSpPr txBox="1"/>
          <p:nvPr/>
        </p:nvSpPr>
        <p:spPr>
          <a:xfrm>
            <a:off x="3455876" y="1542390"/>
            <a:ext cx="2160240" cy="954107"/>
          </a:xfrm>
          <a:prstGeom prst="rect">
            <a:avLst/>
          </a:prstGeom>
          <a:noFill/>
        </p:spPr>
        <p:txBody>
          <a:bodyPr wrap="square" rtlCol="0">
            <a:spAutoFit/>
          </a:bodyPr>
          <a:lstStyle/>
          <a:p>
            <a:r>
              <a:rPr lang="sv-SE" sz="1400" dirty="0"/>
              <a:t>Nu kan jag bara läsa </a:t>
            </a:r>
            <a:r>
              <a:rPr lang="sv-SE" sz="1400" dirty="0" smtClean="0"/>
              <a:t>dokumentation, </a:t>
            </a:r>
            <a:r>
              <a:rPr lang="sv-SE" sz="1400" dirty="0"/>
              <a:t>diagnos och läkemedel. Önskar kunna läsa provsvar. </a:t>
            </a:r>
          </a:p>
        </p:txBody>
      </p:sp>
      <p:sp>
        <p:nvSpPr>
          <p:cNvPr id="13" name="TextBox 12"/>
          <p:cNvSpPr txBox="1"/>
          <p:nvPr/>
        </p:nvSpPr>
        <p:spPr>
          <a:xfrm>
            <a:off x="6444208" y="1466781"/>
            <a:ext cx="2160240" cy="954107"/>
          </a:xfrm>
          <a:prstGeom prst="rect">
            <a:avLst/>
          </a:prstGeom>
          <a:noFill/>
        </p:spPr>
        <p:txBody>
          <a:bodyPr wrap="square" rtlCol="0">
            <a:spAutoFit/>
          </a:bodyPr>
          <a:lstStyle/>
          <a:p>
            <a:r>
              <a:rPr lang="sv-SE" sz="1400" dirty="0"/>
              <a:t>Skulle varit bra med t ex en film att använda i utbildningssyfte om hur denna </a:t>
            </a:r>
            <a:r>
              <a:rPr lang="sv-SE" sz="1400" dirty="0" smtClean="0"/>
              <a:t>fungerar.</a:t>
            </a:r>
            <a:endParaRPr lang="sv-SE" sz="1400" dirty="0"/>
          </a:p>
        </p:txBody>
      </p:sp>
      <p:sp>
        <p:nvSpPr>
          <p:cNvPr id="14" name="TextBox 13"/>
          <p:cNvSpPr txBox="1"/>
          <p:nvPr/>
        </p:nvSpPr>
        <p:spPr>
          <a:xfrm>
            <a:off x="539552" y="2996952"/>
            <a:ext cx="2160240" cy="738664"/>
          </a:xfrm>
          <a:prstGeom prst="rect">
            <a:avLst/>
          </a:prstGeom>
          <a:noFill/>
        </p:spPr>
        <p:txBody>
          <a:bodyPr wrap="square" rtlCol="0">
            <a:spAutoFit/>
          </a:bodyPr>
          <a:lstStyle/>
          <a:p>
            <a:r>
              <a:rPr lang="sv-SE" sz="1400" dirty="0" smtClean="0"/>
              <a:t>Sprid </a:t>
            </a:r>
            <a:r>
              <a:rPr lang="sv-SE" sz="1400" dirty="0"/>
              <a:t>information om vad det är och hur man använder </a:t>
            </a:r>
            <a:r>
              <a:rPr lang="sv-SE" sz="1400" dirty="0" smtClean="0"/>
              <a:t>det.</a:t>
            </a:r>
            <a:endParaRPr lang="sv-SE" sz="1400" dirty="0"/>
          </a:p>
        </p:txBody>
      </p:sp>
      <p:sp>
        <p:nvSpPr>
          <p:cNvPr id="15" name="TextBox 14"/>
          <p:cNvSpPr txBox="1"/>
          <p:nvPr/>
        </p:nvSpPr>
        <p:spPr>
          <a:xfrm>
            <a:off x="3455876" y="3578810"/>
            <a:ext cx="2160240" cy="1600438"/>
          </a:xfrm>
          <a:prstGeom prst="rect">
            <a:avLst/>
          </a:prstGeom>
          <a:noFill/>
        </p:spPr>
        <p:txBody>
          <a:bodyPr wrap="square" rtlCol="0">
            <a:spAutoFit/>
          </a:bodyPr>
          <a:lstStyle/>
          <a:p>
            <a:r>
              <a:rPr lang="sv-SE" sz="1400" dirty="0"/>
              <a:t>Lägga till aktuell läkemedelslista. Göra det möjligt för olika vårdgivare att kommunicera med varandra. Att även kommunerna producerar till </a:t>
            </a:r>
            <a:r>
              <a:rPr lang="sv-SE" sz="1400" dirty="0" smtClean="0"/>
              <a:t>NPÖ.</a:t>
            </a:r>
            <a:endParaRPr lang="sv-SE" sz="1400" dirty="0"/>
          </a:p>
        </p:txBody>
      </p:sp>
      <p:sp>
        <p:nvSpPr>
          <p:cNvPr id="16" name="TextBox 15"/>
          <p:cNvSpPr txBox="1"/>
          <p:nvPr/>
        </p:nvSpPr>
        <p:spPr>
          <a:xfrm>
            <a:off x="6444208" y="3511400"/>
            <a:ext cx="2448272" cy="1815882"/>
          </a:xfrm>
          <a:prstGeom prst="rect">
            <a:avLst/>
          </a:prstGeom>
          <a:noFill/>
        </p:spPr>
        <p:txBody>
          <a:bodyPr wrap="square" rtlCol="0">
            <a:spAutoFit/>
          </a:bodyPr>
          <a:lstStyle/>
          <a:p>
            <a:r>
              <a:rPr lang="sv-SE" sz="1400" dirty="0"/>
              <a:t>Man kommer inte åt all information t.ex anteckningar från sjukhuset. Man klickar på ett sökord och får upp en sida som är </a:t>
            </a:r>
            <a:r>
              <a:rPr lang="sv-SE" sz="1400" dirty="0" smtClean="0"/>
              <a:t>helt </a:t>
            </a:r>
            <a:r>
              <a:rPr lang="sv-SE" sz="1400" dirty="0"/>
              <a:t>blank. Man undrar var är anteckningarna</a:t>
            </a:r>
            <a:r>
              <a:rPr lang="sv-SE" sz="1400" dirty="0" smtClean="0"/>
              <a:t>? </a:t>
            </a:r>
            <a:r>
              <a:rPr lang="sv-SE" sz="1400" dirty="0"/>
              <a:t>Ibland tar det lång tid tills </a:t>
            </a:r>
            <a:r>
              <a:rPr lang="sv-SE" sz="1400" dirty="0" smtClean="0"/>
              <a:t>journal- </a:t>
            </a:r>
            <a:r>
              <a:rPr lang="sv-SE" sz="1400" dirty="0"/>
              <a:t>anteckningarna dyker upp. </a:t>
            </a:r>
          </a:p>
        </p:txBody>
      </p:sp>
      <p:sp>
        <p:nvSpPr>
          <p:cNvPr id="17" name="Rounded Rectangular Callout 16"/>
          <p:cNvSpPr/>
          <p:nvPr/>
        </p:nvSpPr>
        <p:spPr>
          <a:xfrm>
            <a:off x="395536" y="4320387"/>
            <a:ext cx="2376264" cy="1556885"/>
          </a:xfrm>
          <a:prstGeom prst="wedgeRoundRectCallout">
            <a:avLst>
              <a:gd name="adj1" fmla="val -7388"/>
              <a:gd name="adj2" fmla="val 718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Box 18"/>
          <p:cNvSpPr txBox="1"/>
          <p:nvPr/>
        </p:nvSpPr>
        <p:spPr>
          <a:xfrm>
            <a:off x="539552" y="4509120"/>
            <a:ext cx="2160240" cy="1169551"/>
          </a:xfrm>
          <a:prstGeom prst="rect">
            <a:avLst/>
          </a:prstGeom>
          <a:noFill/>
        </p:spPr>
        <p:txBody>
          <a:bodyPr wrap="square" rtlCol="0">
            <a:spAutoFit/>
          </a:bodyPr>
          <a:lstStyle/>
          <a:p>
            <a:r>
              <a:rPr lang="sv-SE" sz="1400" dirty="0"/>
              <a:t>Mer information tillgänglig t ex omvårdnadsjournalen. Att den är tillgänglig för alla vård/omsorgstagare även för kommunen. </a:t>
            </a:r>
          </a:p>
        </p:txBody>
      </p:sp>
    </p:spTree>
    <p:extLst>
      <p:ext uri="{BB962C8B-B14F-4D97-AF65-F5344CB8AC3E}">
        <p14:creationId xmlns:p14="http://schemas.microsoft.com/office/powerpoint/2010/main" val="25684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800" dirty="0"/>
              <a:t>Öppen fråga:</a:t>
            </a:r>
            <a:br>
              <a:rPr lang="sv-SE" sz="1800" dirty="0"/>
            </a:br>
            <a:r>
              <a:rPr lang="sv-SE" sz="1800" dirty="0"/>
              <a:t>- Har du några andra synpunkter? </a:t>
            </a:r>
          </a:p>
        </p:txBody>
      </p:sp>
      <p:graphicFrame>
        <p:nvGraphicFramePr>
          <p:cNvPr id="4" name="Diagram 3"/>
          <p:cNvGraphicFramePr>
            <a:graphicFrameLocks/>
          </p:cNvGraphicFramePr>
          <p:nvPr>
            <p:extLst/>
          </p:nvPr>
        </p:nvGraphicFramePr>
        <p:xfrm>
          <a:off x="792217" y="2358916"/>
          <a:ext cx="7342790" cy="3417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p:cNvGraphicFramePr>
            <a:graphicFrameLocks/>
          </p:cNvGraphicFramePr>
          <p:nvPr>
            <p:extLst>
              <p:ext uri="{D42A27DB-BD31-4B8C-83A1-F6EECF244321}">
                <p14:modId xmlns:p14="http://schemas.microsoft.com/office/powerpoint/2010/main" val="743794751"/>
              </p:ext>
            </p:extLst>
          </p:nvPr>
        </p:nvGraphicFramePr>
        <p:xfrm>
          <a:off x="107504" y="1412776"/>
          <a:ext cx="8856984"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5" name="Rektangel med rundade hörn 4"/>
          <p:cNvSpPr/>
          <p:nvPr/>
        </p:nvSpPr>
        <p:spPr>
          <a:xfrm>
            <a:off x="7812360" y="6309320"/>
            <a:ext cx="1259632" cy="4320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sv-SE" smtClean="0"/>
              <a:t>AF</a:t>
            </a:r>
            <a:endParaRPr lang="sv-SE"/>
          </a:p>
        </p:txBody>
      </p:sp>
    </p:spTree>
    <p:extLst>
      <p:ext uri="{BB962C8B-B14F-4D97-AF65-F5344CB8AC3E}">
        <p14:creationId xmlns:p14="http://schemas.microsoft.com/office/powerpoint/2010/main" val="172552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1412776"/>
            <a:ext cx="8064896" cy="4462760"/>
          </a:xfrm>
          <a:prstGeom prst="rect">
            <a:avLst/>
          </a:prstGeom>
          <a:ln w="12700">
            <a:noFill/>
          </a:ln>
        </p:spPr>
        <p:style>
          <a:lnRef idx="2">
            <a:schemeClr val="accent6"/>
          </a:lnRef>
          <a:fillRef idx="1">
            <a:schemeClr val="lt1"/>
          </a:fillRef>
          <a:effectRef idx="0">
            <a:schemeClr val="accent6"/>
          </a:effectRef>
          <a:fontRef idx="minor">
            <a:schemeClr val="dk1"/>
          </a:fontRef>
        </p:style>
        <p:txBody>
          <a:bodyPr wrap="square">
            <a:spAutoFit/>
          </a:bodyPr>
          <a:lstStyle/>
          <a:p>
            <a:r>
              <a:rPr lang="sv-SE" sz="1600" b="1" dirty="0" smtClean="0"/>
              <a:t>Användarvänlighet/Utbildning/Introduktion/Support</a:t>
            </a:r>
            <a:endParaRPr lang="sv-SE" sz="1600" dirty="0" smtClean="0"/>
          </a:p>
          <a:p>
            <a:r>
              <a:rPr lang="sv-SE" sz="1600" dirty="0" smtClean="0"/>
              <a:t>Användarvänligheten får ett medelbetyg  (index 65), strax över hälften anser att systemet är pedagogiskt uppbyggt och lätt att använda men alla är inte lika nöjda och det framgår i de öppna svaren att det finns en hel del önskemål om förbättring</a:t>
            </a:r>
            <a:r>
              <a:rPr lang="sv-SE" sz="1600" dirty="0"/>
              <a:t>. Många anser att utbildningen/introduktionen till NPÖ har varit otillräcklig (index 53). Supporten </a:t>
            </a:r>
            <a:r>
              <a:rPr lang="sv-SE" sz="1600" dirty="0" smtClean="0"/>
              <a:t>får låga betyg både den interna (index 51) och den från Nationell kundservice (index 49).</a:t>
            </a:r>
          </a:p>
          <a:p>
            <a:endParaRPr lang="sv-SE" sz="1400" dirty="0" smtClean="0"/>
          </a:p>
          <a:p>
            <a:r>
              <a:rPr lang="sv-SE" sz="1600" b="1" dirty="0" smtClean="0"/>
              <a:t>De förbättringar som användarna föreslår är bland annat:</a:t>
            </a:r>
          </a:p>
          <a:p>
            <a:pPr>
              <a:buFont typeface="Arial" pitchFamily="34" charset="0"/>
              <a:buChar char="•"/>
            </a:pPr>
            <a:r>
              <a:rPr lang="sv-SE" sz="1600" dirty="0" smtClean="0"/>
              <a:t> Systemet </a:t>
            </a:r>
            <a:r>
              <a:rPr lang="sv-SE" sz="1600" dirty="0"/>
              <a:t>måste bli mer </a:t>
            </a:r>
            <a:r>
              <a:rPr lang="sv-SE" sz="1600" dirty="0" smtClean="0"/>
              <a:t>överskådlig, lättsökt och lättare att använda</a:t>
            </a:r>
            <a:endParaRPr lang="sv-SE" sz="1600" dirty="0"/>
          </a:p>
          <a:p>
            <a:pPr>
              <a:buFont typeface="Arial" pitchFamily="34" charset="0"/>
              <a:buChar char="•"/>
            </a:pPr>
            <a:r>
              <a:rPr lang="sv-SE" sz="1600" dirty="0" smtClean="0"/>
              <a:t> En </a:t>
            </a:r>
            <a:r>
              <a:rPr lang="sv-SE" sz="1600" dirty="0"/>
              <a:t>film </a:t>
            </a:r>
            <a:r>
              <a:rPr lang="sv-SE" sz="1600" dirty="0" smtClean="0"/>
              <a:t>i utbildningssyfte önskas </a:t>
            </a:r>
            <a:r>
              <a:rPr lang="sv-SE" sz="1600" dirty="0"/>
              <a:t>om hur </a:t>
            </a:r>
            <a:r>
              <a:rPr lang="sv-SE" sz="1600" dirty="0" smtClean="0"/>
              <a:t>systemet </a:t>
            </a:r>
            <a:r>
              <a:rPr lang="sv-SE" sz="1600" dirty="0"/>
              <a:t>fungerar</a:t>
            </a:r>
          </a:p>
          <a:p>
            <a:pPr>
              <a:buFont typeface="Arial" pitchFamily="34" charset="0"/>
              <a:buChar char="•"/>
            </a:pPr>
            <a:r>
              <a:rPr lang="sv-SE" sz="1600" dirty="0"/>
              <a:t> Att kunna filtrera </a:t>
            </a:r>
            <a:r>
              <a:rPr lang="sv-SE" sz="1600" dirty="0" smtClean="0"/>
              <a:t>dokumentationen så att man kan se varje profession för sig</a:t>
            </a:r>
            <a:endParaRPr lang="sv-SE" sz="1600" dirty="0"/>
          </a:p>
          <a:p>
            <a:pPr>
              <a:buFont typeface="Arial" pitchFamily="34" charset="0"/>
              <a:buChar char="•"/>
            </a:pPr>
            <a:r>
              <a:rPr lang="sv-SE" sz="1600" dirty="0" smtClean="0"/>
              <a:t> Få fler att använda systemet så att all information finns i NPÖ, mycket saknas nu</a:t>
            </a:r>
          </a:p>
          <a:p>
            <a:pPr>
              <a:buFont typeface="Arial" pitchFamily="34" charset="0"/>
              <a:buChar char="•"/>
            </a:pPr>
            <a:r>
              <a:rPr lang="sv-SE" sz="1600" dirty="0"/>
              <a:t> Tillgång till </a:t>
            </a:r>
            <a:r>
              <a:rPr lang="sv-SE" sz="1600" dirty="0" smtClean="0"/>
              <a:t>provsvar, remissvar, blodprov, diagnosförteckningar, ADL-bedömningar, röntgensvar och läkemedelslistor</a:t>
            </a:r>
            <a:endParaRPr lang="sv-SE" sz="1600" dirty="0"/>
          </a:p>
          <a:p>
            <a:endParaRPr lang="sv-SE" sz="1400" dirty="0" smtClean="0"/>
          </a:p>
          <a:p>
            <a:r>
              <a:rPr lang="sv-SE" sz="1600" dirty="0"/>
              <a:t>Användarna vill </a:t>
            </a:r>
            <a:r>
              <a:rPr lang="sv-SE" sz="1600" dirty="0" smtClean="0"/>
              <a:t>kort sagt att </a:t>
            </a:r>
            <a:r>
              <a:rPr lang="sv-SE" sz="1600" dirty="0"/>
              <a:t>det ska finnas mer möjligheter i systemet till uttag och utskrifter, att fler ska använda det så att all information verkligen finns tillgänglig där, samt </a:t>
            </a:r>
            <a:r>
              <a:rPr lang="sv-SE" sz="1600" dirty="0" smtClean="0"/>
              <a:t>att få </a:t>
            </a:r>
            <a:r>
              <a:rPr lang="sv-SE" sz="1600" dirty="0"/>
              <a:t>en ordentlig </a:t>
            </a:r>
            <a:r>
              <a:rPr lang="sv-SE" sz="1600" dirty="0" smtClean="0"/>
              <a:t>utbildning om </a:t>
            </a:r>
            <a:r>
              <a:rPr lang="sv-SE" sz="1600" dirty="0"/>
              <a:t>hur man använder </a:t>
            </a:r>
            <a:r>
              <a:rPr lang="sv-SE" sz="1600" dirty="0" smtClean="0"/>
              <a:t>det och bra support vid behov.</a:t>
            </a:r>
            <a:endParaRPr lang="sv-SE" sz="1600" dirty="0"/>
          </a:p>
        </p:txBody>
      </p:sp>
      <p:sp>
        <p:nvSpPr>
          <p:cNvPr id="5" name="Rektangel 4"/>
          <p:cNvSpPr/>
          <p:nvPr/>
        </p:nvSpPr>
        <p:spPr>
          <a:xfrm>
            <a:off x="467544" y="908720"/>
            <a:ext cx="5469381" cy="430887"/>
          </a:xfrm>
          <a:prstGeom prst="rect">
            <a:avLst/>
          </a:prstGeom>
        </p:spPr>
        <p:txBody>
          <a:bodyPr wrap="square">
            <a:spAutoFit/>
          </a:bodyPr>
          <a:lstStyle/>
          <a:p>
            <a:r>
              <a:rPr lang="sv-SE" sz="2200" b="1" dirty="0" smtClean="0">
                <a:solidFill>
                  <a:schemeClr val="tx1">
                    <a:lumMod val="85000"/>
                    <a:lumOff val="15000"/>
                  </a:schemeClr>
                </a:solidFill>
              </a:rPr>
              <a:t>Sammanfattning  forts.</a:t>
            </a:r>
            <a:endParaRPr lang="sv-SE" sz="2200" b="1" dirty="0"/>
          </a:p>
        </p:txBody>
      </p:sp>
      <p:sp>
        <p:nvSpPr>
          <p:cNvPr id="8" name="Rektangel 7"/>
          <p:cNvSpPr/>
          <p:nvPr/>
        </p:nvSpPr>
        <p:spPr>
          <a:xfrm>
            <a:off x="1475656" y="3861048"/>
            <a:ext cx="2160240" cy="288032"/>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p:cNvSpPr/>
          <p:nvPr/>
        </p:nvSpPr>
        <p:spPr>
          <a:xfrm>
            <a:off x="491073" y="1700808"/>
            <a:ext cx="4296951" cy="288032"/>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p:nvSpPr>
        <p:spPr>
          <a:xfrm>
            <a:off x="539552" y="2420888"/>
            <a:ext cx="2376264" cy="288032"/>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2018655"/>
          </a:xfrm>
        </p:spPr>
        <p:txBody>
          <a:bodyPr/>
          <a:lstStyle/>
          <a:p>
            <a:r>
              <a:rPr lang="sv-SE" sz="2400" dirty="0" smtClean="0"/>
              <a:t/>
            </a:r>
            <a:br>
              <a:rPr lang="sv-SE" sz="2400" dirty="0" smtClean="0"/>
            </a:br>
            <a:r>
              <a:rPr lang="sv-SE" sz="2400" dirty="0" smtClean="0"/>
              <a:t/>
            </a:r>
            <a:br>
              <a:rPr lang="sv-SE" sz="2400" dirty="0" smtClean="0"/>
            </a:br>
            <a:r>
              <a:rPr lang="sv-SE" sz="3600" dirty="0" smtClean="0"/>
              <a:t>Deltagare</a:t>
            </a:r>
            <a:r>
              <a:rPr lang="sv-SE" dirty="0" smtClean="0"/>
              <a:t/>
            </a:r>
            <a:br>
              <a:rPr lang="sv-SE" dirty="0" smtClean="0"/>
            </a:br>
            <a:endParaRPr lang="sv-SE" sz="2000" dirty="0"/>
          </a:p>
        </p:txBody>
      </p:sp>
      <p:sp>
        <p:nvSpPr>
          <p:cNvPr id="5" name="Rektangel med rundade hörn 4"/>
          <p:cNvSpPr/>
          <p:nvPr/>
        </p:nvSpPr>
        <p:spPr>
          <a:xfrm>
            <a:off x="7812360" y="6309320"/>
            <a:ext cx="1259632" cy="4320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sv-SE" smtClean="0"/>
              <a:t>AF</a:t>
            </a:r>
            <a:endParaRPr lang="sv-S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Omfattning: </a:t>
            </a:r>
            <a:r>
              <a:rPr lang="sv-SE" dirty="0" smtClean="0"/>
              <a:t>1064 svar</a:t>
            </a:r>
            <a:endParaRPr lang="sv-SE" dirty="0"/>
          </a:p>
        </p:txBody>
      </p:sp>
      <p:pic>
        <p:nvPicPr>
          <p:cNvPr id="5" name="Bildobjekt 4"/>
          <p:cNvPicPr>
            <a:picLocks noChangeAspect="1"/>
          </p:cNvPicPr>
          <p:nvPr/>
        </p:nvPicPr>
        <p:blipFill>
          <a:blip r:embed="rId2"/>
          <a:stretch>
            <a:fillRect/>
          </a:stretch>
        </p:blipFill>
        <p:spPr>
          <a:xfrm>
            <a:off x="4621696" y="1253490"/>
            <a:ext cx="3667700" cy="2200620"/>
          </a:xfrm>
          <a:prstGeom prst="rect">
            <a:avLst/>
          </a:prstGeom>
        </p:spPr>
      </p:pic>
      <p:pic>
        <p:nvPicPr>
          <p:cNvPr id="6" name="Bildobjekt 5"/>
          <p:cNvPicPr>
            <a:picLocks noChangeAspect="1"/>
          </p:cNvPicPr>
          <p:nvPr/>
        </p:nvPicPr>
        <p:blipFill>
          <a:blip r:embed="rId3"/>
          <a:stretch>
            <a:fillRect/>
          </a:stretch>
        </p:blipFill>
        <p:spPr>
          <a:xfrm>
            <a:off x="740573" y="3589510"/>
            <a:ext cx="3723542" cy="2305733"/>
          </a:xfrm>
          <a:prstGeom prst="rect">
            <a:avLst/>
          </a:prstGeom>
        </p:spPr>
      </p:pic>
      <p:pic>
        <p:nvPicPr>
          <p:cNvPr id="8" name="Bildobjekt 7"/>
          <p:cNvPicPr>
            <a:picLocks noChangeAspect="1"/>
          </p:cNvPicPr>
          <p:nvPr/>
        </p:nvPicPr>
        <p:blipFill>
          <a:blip r:embed="rId4"/>
          <a:stretch>
            <a:fillRect/>
          </a:stretch>
        </p:blipFill>
        <p:spPr>
          <a:xfrm>
            <a:off x="4621696" y="3576508"/>
            <a:ext cx="4215881" cy="2318735"/>
          </a:xfrm>
          <a:prstGeom prst="rect">
            <a:avLst/>
          </a:prstGeom>
        </p:spPr>
      </p:pic>
      <p:graphicFrame>
        <p:nvGraphicFramePr>
          <p:cNvPr id="9" name="Tabell 8"/>
          <p:cNvGraphicFramePr>
            <a:graphicFrameLocks noGrp="1"/>
          </p:cNvGraphicFramePr>
          <p:nvPr>
            <p:extLst>
              <p:ext uri="{D42A27DB-BD31-4B8C-83A1-F6EECF244321}">
                <p14:modId xmlns:p14="http://schemas.microsoft.com/office/powerpoint/2010/main" val="1634783490"/>
              </p:ext>
            </p:extLst>
          </p:nvPr>
        </p:nvGraphicFramePr>
        <p:xfrm>
          <a:off x="740572" y="1311256"/>
          <a:ext cx="3655168" cy="1901721"/>
        </p:xfrm>
        <a:graphic>
          <a:graphicData uri="http://schemas.openxmlformats.org/drawingml/2006/table">
            <a:tbl>
              <a:tblPr>
                <a:tableStyleId>{5C22544A-7EE6-4342-B048-85BDC9FD1C3A}</a:tableStyleId>
              </a:tblPr>
              <a:tblGrid>
                <a:gridCol w="1040388"/>
                <a:gridCol w="653695"/>
                <a:gridCol w="653695"/>
                <a:gridCol w="763570"/>
                <a:gridCol w="543820"/>
              </a:tblGrid>
              <a:tr h="461583">
                <a:tc>
                  <a:txBody>
                    <a:bodyPr/>
                    <a:lstStyle/>
                    <a:p>
                      <a:pPr algn="l" fontAlgn="ctr"/>
                      <a:r>
                        <a:rPr lang="sv-SE" sz="1200" b="1" u="none" strike="noStrike" dirty="0">
                          <a:effectLst/>
                        </a:rPr>
                        <a:t>Yrke</a:t>
                      </a:r>
                      <a:r>
                        <a:rPr lang="sv-SE" sz="1200" b="1" u="none" strike="noStrike" dirty="0" smtClean="0">
                          <a:effectLst/>
                        </a:rPr>
                        <a:t>/</a:t>
                      </a:r>
                    </a:p>
                    <a:p>
                      <a:pPr algn="l" fontAlgn="ctr"/>
                      <a:r>
                        <a:rPr lang="sv-SE" sz="1200" b="1" u="none" strike="noStrike" dirty="0" smtClean="0">
                          <a:effectLst/>
                        </a:rPr>
                        <a:t>Arbetsplats</a:t>
                      </a:r>
                      <a:endParaRPr lang="sv-SE" sz="1200" b="1" i="0" u="none" strike="noStrike" dirty="0">
                        <a:effectLst/>
                        <a:latin typeface="Arial" charset="0"/>
                      </a:endParaRPr>
                    </a:p>
                  </a:txBody>
                  <a:tcPr marL="9525" marR="9525" marT="9525" marB="0"/>
                </a:tc>
                <a:tc>
                  <a:txBody>
                    <a:bodyPr/>
                    <a:lstStyle/>
                    <a:p>
                      <a:pPr algn="l" fontAlgn="ctr"/>
                      <a:r>
                        <a:rPr lang="sv-SE" sz="1200" b="1" u="none" strike="noStrike" dirty="0">
                          <a:effectLst/>
                        </a:rPr>
                        <a:t>Kommun</a:t>
                      </a:r>
                      <a:endParaRPr lang="sv-SE" sz="1200" b="1" i="0" u="none" strike="noStrike" dirty="0">
                        <a:effectLst/>
                        <a:latin typeface="Arial" charset="0"/>
                      </a:endParaRPr>
                    </a:p>
                  </a:txBody>
                  <a:tcPr marL="9525" marR="9525" marT="9525" marB="0"/>
                </a:tc>
                <a:tc>
                  <a:txBody>
                    <a:bodyPr/>
                    <a:lstStyle/>
                    <a:p>
                      <a:pPr algn="l" fontAlgn="ctr"/>
                      <a:r>
                        <a:rPr lang="sv-SE" sz="1200" b="1" u="none" strike="noStrike" dirty="0" smtClean="0">
                          <a:effectLst/>
                        </a:rPr>
                        <a:t>Landsting /region</a:t>
                      </a:r>
                      <a:endParaRPr lang="sv-SE" sz="1200" b="1" i="0" u="none" strike="noStrike" dirty="0">
                        <a:effectLst/>
                        <a:latin typeface="Arial" charset="0"/>
                      </a:endParaRPr>
                    </a:p>
                  </a:txBody>
                  <a:tcPr marL="9525" marR="9525" marT="9525" marB="0"/>
                </a:tc>
                <a:tc>
                  <a:txBody>
                    <a:bodyPr/>
                    <a:lstStyle/>
                    <a:p>
                      <a:pPr algn="l" fontAlgn="ctr"/>
                      <a:r>
                        <a:rPr lang="sv-SE" sz="1200" b="1" u="none" strike="noStrike" dirty="0">
                          <a:effectLst/>
                        </a:rPr>
                        <a:t>Privat </a:t>
                      </a:r>
                      <a:r>
                        <a:rPr lang="sv-SE" sz="1200" b="1" u="none" strike="noStrike" dirty="0" smtClean="0">
                          <a:effectLst/>
                        </a:rPr>
                        <a:t>vårdgivare</a:t>
                      </a:r>
                      <a:endParaRPr lang="sv-SE" sz="1200" b="1" i="0" u="none" strike="noStrike" dirty="0">
                        <a:effectLst/>
                        <a:latin typeface="Arial" charset="0"/>
                      </a:endParaRPr>
                    </a:p>
                  </a:txBody>
                  <a:tcPr marL="9525" marR="9525" marT="9525" marB="0"/>
                </a:tc>
                <a:tc>
                  <a:txBody>
                    <a:bodyPr/>
                    <a:lstStyle/>
                    <a:p>
                      <a:pPr algn="l" fontAlgn="ctr"/>
                      <a:r>
                        <a:rPr lang="sv-SE" sz="1200" b="1" u="none" strike="noStrike" dirty="0" smtClean="0">
                          <a:effectLst/>
                        </a:rPr>
                        <a:t>Annat</a:t>
                      </a:r>
                      <a:endParaRPr lang="sv-SE" sz="1200" b="1" i="0" u="none" strike="noStrike" dirty="0">
                        <a:effectLst/>
                        <a:latin typeface="Arial" charset="0"/>
                      </a:endParaRPr>
                    </a:p>
                  </a:txBody>
                  <a:tcPr marL="9525" marR="9525" marT="9525" marB="0"/>
                </a:tc>
              </a:tr>
              <a:tr h="240023">
                <a:tc>
                  <a:txBody>
                    <a:bodyPr/>
                    <a:lstStyle/>
                    <a:p>
                      <a:pPr algn="l" fontAlgn="ctr"/>
                      <a:r>
                        <a:rPr lang="sv-SE" sz="1200" b="1" u="none" strike="noStrike" dirty="0">
                          <a:effectLst/>
                        </a:rPr>
                        <a:t>Arbetsterapeut</a:t>
                      </a:r>
                      <a:endParaRPr lang="sv-SE" sz="1200" b="1" i="0" u="none" strike="noStrike" dirty="0">
                        <a:effectLst/>
                        <a:latin typeface="Arial" charset="0"/>
                      </a:endParaRPr>
                    </a:p>
                  </a:txBody>
                  <a:tcPr marL="9525" marR="9525" marT="9525" marB="0" anchor="ctr"/>
                </a:tc>
                <a:tc>
                  <a:txBody>
                    <a:bodyPr/>
                    <a:lstStyle/>
                    <a:p>
                      <a:pPr algn="r" fontAlgn="ctr"/>
                      <a:r>
                        <a:rPr lang="fi-FI" sz="1200" u="none" strike="noStrike" dirty="0">
                          <a:effectLst/>
                        </a:rPr>
                        <a:t>101</a:t>
                      </a:r>
                      <a:endParaRPr lang="fi-FI" sz="1200" b="0" i="0" u="none" strike="noStrike" dirty="0">
                        <a:effectLst/>
                        <a:latin typeface="Arial" charset="0"/>
                      </a:endParaRPr>
                    </a:p>
                  </a:txBody>
                  <a:tcPr marL="9525" marR="9525" marT="9525" marB="0" anchor="ctr">
                    <a:solidFill>
                      <a:schemeClr val="accent2">
                        <a:lumMod val="40000"/>
                        <a:lumOff val="60000"/>
                      </a:schemeClr>
                    </a:solidFill>
                  </a:tcPr>
                </a:tc>
                <a:tc>
                  <a:txBody>
                    <a:bodyPr/>
                    <a:lstStyle/>
                    <a:p>
                      <a:pPr algn="r" fontAlgn="ctr"/>
                      <a:r>
                        <a:rPr lang="sv-SE" sz="1200" u="none" strike="noStrike" dirty="0">
                          <a:effectLst/>
                        </a:rPr>
                        <a:t>4</a:t>
                      </a:r>
                      <a:endParaRPr lang="sv-SE" sz="1200" b="0" i="0" u="none" strike="noStrike" dirty="0">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r>
              <a:tr h="240023">
                <a:tc>
                  <a:txBody>
                    <a:bodyPr/>
                    <a:lstStyle/>
                    <a:p>
                      <a:pPr algn="l" fontAlgn="ctr"/>
                      <a:r>
                        <a:rPr lang="sv-SE" sz="1200" b="1" u="none" strike="noStrike" dirty="0">
                          <a:effectLst/>
                        </a:rPr>
                        <a:t>AT-läkare</a:t>
                      </a:r>
                      <a:endParaRPr lang="sv-SE" sz="1200" b="1" i="0" u="none" strike="noStrike" dirty="0">
                        <a:effectLst/>
                        <a:latin typeface="Arial" charset="0"/>
                      </a:endParaRPr>
                    </a:p>
                  </a:txBody>
                  <a:tcPr marL="9525" marR="9525" marT="9525" marB="0" anchor="ctr"/>
                </a:tc>
                <a:tc>
                  <a:txBody>
                    <a:bodyPr/>
                    <a:lstStyle/>
                    <a:p>
                      <a:pPr algn="r" fontAlgn="ctr"/>
                      <a:r>
                        <a:rPr lang="sv-SE" sz="1200" u="none" strike="noStrike" dirty="0">
                          <a:effectLst/>
                        </a:rPr>
                        <a:t>0</a:t>
                      </a:r>
                      <a:endParaRPr lang="sv-SE" sz="1200" b="0" i="0" u="none" strike="noStrike" dirty="0">
                        <a:effectLst/>
                        <a:latin typeface="Arial" charset="0"/>
                      </a:endParaRPr>
                    </a:p>
                  </a:txBody>
                  <a:tcPr marL="9525" marR="9525" marT="9525" marB="0" anchor="ctr"/>
                </a:tc>
                <a:tc>
                  <a:txBody>
                    <a:bodyPr/>
                    <a:lstStyle/>
                    <a:p>
                      <a:pPr algn="r" fontAlgn="ctr"/>
                      <a:r>
                        <a:rPr lang="sv-SE" sz="1200" u="none" strike="noStrike" dirty="0">
                          <a:effectLst/>
                        </a:rPr>
                        <a:t>3</a:t>
                      </a:r>
                      <a:endParaRPr lang="sv-SE" sz="1200" b="0" i="0" u="none" strike="noStrike" dirty="0">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r>
              <a:tr h="240023">
                <a:tc>
                  <a:txBody>
                    <a:bodyPr/>
                    <a:lstStyle/>
                    <a:p>
                      <a:pPr algn="l" fontAlgn="ctr"/>
                      <a:r>
                        <a:rPr lang="sv-SE" sz="1200" b="1" u="none" strike="noStrike" dirty="0">
                          <a:effectLst/>
                        </a:rPr>
                        <a:t>Fysioterapeut</a:t>
                      </a:r>
                      <a:endParaRPr lang="sv-SE" sz="1200" b="1" i="0" u="none" strike="noStrike" dirty="0">
                        <a:effectLst/>
                        <a:latin typeface="Arial" charset="0"/>
                      </a:endParaRPr>
                    </a:p>
                  </a:txBody>
                  <a:tcPr marL="9525" marR="9525" marT="9525" marB="0" anchor="ctr"/>
                </a:tc>
                <a:tc>
                  <a:txBody>
                    <a:bodyPr/>
                    <a:lstStyle/>
                    <a:p>
                      <a:pPr algn="r" fontAlgn="ctr"/>
                      <a:r>
                        <a:rPr lang="fi-FI" sz="1200" u="none" strike="noStrike" dirty="0">
                          <a:effectLst/>
                        </a:rPr>
                        <a:t>79</a:t>
                      </a:r>
                      <a:endParaRPr lang="fi-FI" sz="1200" b="0" i="0" u="none" strike="noStrike" dirty="0">
                        <a:effectLst/>
                        <a:latin typeface="Arial" charset="0"/>
                      </a:endParaRPr>
                    </a:p>
                  </a:txBody>
                  <a:tcPr marL="9525" marR="9525" marT="9525" marB="0" anchor="ctr">
                    <a:solidFill>
                      <a:schemeClr val="accent2">
                        <a:lumMod val="40000"/>
                        <a:lumOff val="60000"/>
                      </a:schemeClr>
                    </a:solidFill>
                  </a:tcPr>
                </a:tc>
                <a:tc>
                  <a:txBody>
                    <a:bodyPr/>
                    <a:lstStyle/>
                    <a:p>
                      <a:pPr algn="r" fontAlgn="ctr"/>
                      <a:r>
                        <a:rPr lang="is-IS" sz="1200" u="none" strike="noStrike" dirty="0">
                          <a:effectLst/>
                        </a:rPr>
                        <a:t>2</a:t>
                      </a:r>
                      <a:endParaRPr lang="is-IS" sz="1200" b="0" i="0" u="none" strike="noStrike" dirty="0">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r>
              <a:tr h="240023">
                <a:tc>
                  <a:txBody>
                    <a:bodyPr/>
                    <a:lstStyle/>
                    <a:p>
                      <a:pPr algn="l" fontAlgn="ctr"/>
                      <a:r>
                        <a:rPr lang="sv-SE" sz="1200" b="1" u="none" strike="noStrike" dirty="0">
                          <a:effectLst/>
                        </a:rPr>
                        <a:t>Läkare</a:t>
                      </a:r>
                      <a:endParaRPr lang="sv-SE" sz="1200" b="1" i="0" u="none" strike="noStrike" dirty="0">
                        <a:effectLst/>
                        <a:latin typeface="Arial" charset="0"/>
                      </a:endParaRPr>
                    </a:p>
                  </a:txBody>
                  <a:tcPr marL="9525" marR="9525" marT="9525" marB="0" anchor="ctr"/>
                </a:tc>
                <a:tc>
                  <a:txBody>
                    <a:bodyPr/>
                    <a:lstStyle/>
                    <a:p>
                      <a:pPr algn="r" fontAlgn="ctr"/>
                      <a:r>
                        <a:rPr lang="sv-SE" sz="1200" u="none" strike="noStrike" dirty="0">
                          <a:effectLst/>
                        </a:rPr>
                        <a:t>0</a:t>
                      </a:r>
                      <a:endParaRPr lang="sv-SE" sz="1200" b="0" i="0" u="none" strike="noStrike" dirty="0">
                        <a:effectLst/>
                        <a:latin typeface="Arial" charset="0"/>
                      </a:endParaRPr>
                    </a:p>
                  </a:txBody>
                  <a:tcPr marL="9525" marR="9525" marT="9525" marB="0" anchor="ctr"/>
                </a:tc>
                <a:tc>
                  <a:txBody>
                    <a:bodyPr/>
                    <a:lstStyle/>
                    <a:p>
                      <a:pPr algn="r" fontAlgn="ctr"/>
                      <a:r>
                        <a:rPr lang="cs-CZ" sz="1200" u="none" strike="noStrike" dirty="0">
                          <a:effectLst/>
                        </a:rPr>
                        <a:t>116</a:t>
                      </a:r>
                      <a:endParaRPr lang="cs-CZ" sz="1200" b="0" i="0" u="none" strike="noStrike" dirty="0">
                        <a:effectLst/>
                        <a:latin typeface="Arial" charset="0"/>
                      </a:endParaRPr>
                    </a:p>
                  </a:txBody>
                  <a:tcPr marL="9525" marR="9525" marT="9525" marB="0" anchor="ctr">
                    <a:solidFill>
                      <a:schemeClr val="accent2">
                        <a:lumMod val="40000"/>
                        <a:lumOff val="60000"/>
                      </a:schemeClr>
                    </a:solidFill>
                  </a:tcPr>
                </a:tc>
                <a:tc>
                  <a:txBody>
                    <a:bodyPr/>
                    <a:lstStyle/>
                    <a:p>
                      <a:pPr algn="r" fontAlgn="ctr"/>
                      <a:r>
                        <a:rPr lang="sv-SE" sz="1200" u="none" strike="noStrike">
                          <a:effectLst/>
                        </a:rPr>
                        <a:t>31</a:t>
                      </a:r>
                      <a:endParaRPr lang="sv-SE" sz="1200" b="0" i="0" u="none" strike="noStrike">
                        <a:effectLst/>
                        <a:latin typeface="Arial" charset="0"/>
                      </a:endParaRPr>
                    </a:p>
                  </a:txBody>
                  <a:tcPr marL="9525" marR="9525" marT="9525" marB="0" anchor="ctr"/>
                </a:tc>
                <a:tc>
                  <a:txBody>
                    <a:bodyPr/>
                    <a:lstStyle/>
                    <a:p>
                      <a:pPr algn="r" fontAlgn="ctr"/>
                      <a:r>
                        <a:rPr lang="sv-SE" sz="1200" u="none" strike="noStrike">
                          <a:effectLst/>
                        </a:rPr>
                        <a:t>0</a:t>
                      </a:r>
                      <a:endParaRPr lang="sv-SE" sz="1200" b="0" i="0" u="none" strike="noStrike">
                        <a:effectLst/>
                        <a:latin typeface="Arial" charset="0"/>
                      </a:endParaRPr>
                    </a:p>
                  </a:txBody>
                  <a:tcPr marL="9525" marR="9525" marT="9525" marB="0" anchor="ctr"/>
                </a:tc>
              </a:tr>
              <a:tr h="240023">
                <a:tc>
                  <a:txBody>
                    <a:bodyPr/>
                    <a:lstStyle/>
                    <a:p>
                      <a:pPr algn="l" fontAlgn="ctr"/>
                      <a:r>
                        <a:rPr lang="sv-SE" sz="1200" b="1" u="none" strike="noStrike" dirty="0">
                          <a:effectLst/>
                        </a:rPr>
                        <a:t>Sjuksköterska</a:t>
                      </a:r>
                      <a:endParaRPr lang="sv-SE" sz="1200" b="1" i="0" u="none" strike="noStrike" dirty="0">
                        <a:effectLst/>
                        <a:latin typeface="Arial" charset="0"/>
                      </a:endParaRPr>
                    </a:p>
                  </a:txBody>
                  <a:tcPr marL="9525" marR="9525" marT="9525" marB="0" anchor="ctr"/>
                </a:tc>
                <a:tc>
                  <a:txBody>
                    <a:bodyPr/>
                    <a:lstStyle/>
                    <a:p>
                      <a:pPr algn="r" fontAlgn="ctr"/>
                      <a:r>
                        <a:rPr lang="ru-RU" sz="1200" u="none" strike="noStrike" dirty="0">
                          <a:effectLst/>
                        </a:rPr>
                        <a:t>576</a:t>
                      </a:r>
                      <a:endParaRPr lang="ru-RU" sz="1200" b="0" i="0" u="none" strike="noStrike" dirty="0">
                        <a:effectLst/>
                        <a:latin typeface="Arial" charset="0"/>
                      </a:endParaRPr>
                    </a:p>
                  </a:txBody>
                  <a:tcPr marL="9525" marR="9525" marT="9525" marB="0" anchor="ctr">
                    <a:solidFill>
                      <a:schemeClr val="accent2">
                        <a:lumMod val="40000"/>
                        <a:lumOff val="60000"/>
                      </a:schemeClr>
                    </a:solidFill>
                  </a:tcPr>
                </a:tc>
                <a:tc>
                  <a:txBody>
                    <a:bodyPr/>
                    <a:lstStyle/>
                    <a:p>
                      <a:pPr algn="r" fontAlgn="ctr"/>
                      <a:r>
                        <a:rPr lang="cs-CZ" sz="1200" u="none" strike="noStrike" dirty="0">
                          <a:effectLst/>
                        </a:rPr>
                        <a:t>49</a:t>
                      </a:r>
                      <a:endParaRPr lang="cs-CZ" sz="1200" b="0" i="0" u="none" strike="noStrike" dirty="0">
                        <a:effectLst/>
                        <a:latin typeface="Arial" charset="0"/>
                      </a:endParaRPr>
                    </a:p>
                  </a:txBody>
                  <a:tcPr marL="9525" marR="9525" marT="9525" marB="0" anchor="ctr"/>
                </a:tc>
                <a:tc>
                  <a:txBody>
                    <a:bodyPr/>
                    <a:lstStyle/>
                    <a:p>
                      <a:pPr algn="r" fontAlgn="ctr"/>
                      <a:r>
                        <a:rPr lang="cs-CZ" sz="1200" u="none" strike="noStrike" dirty="0">
                          <a:effectLst/>
                        </a:rPr>
                        <a:t>11</a:t>
                      </a:r>
                      <a:endParaRPr lang="cs-CZ" sz="1200" b="0" i="0" u="none" strike="noStrike" dirty="0">
                        <a:effectLst/>
                        <a:latin typeface="Arial" charset="0"/>
                      </a:endParaRPr>
                    </a:p>
                  </a:txBody>
                  <a:tcPr marL="9525" marR="9525" marT="9525" marB="0" anchor="ctr"/>
                </a:tc>
                <a:tc>
                  <a:txBody>
                    <a:bodyPr/>
                    <a:lstStyle/>
                    <a:p>
                      <a:pPr algn="r" fontAlgn="ctr"/>
                      <a:r>
                        <a:rPr lang="sv-SE" sz="1200" u="none" strike="noStrike" dirty="0">
                          <a:effectLst/>
                        </a:rPr>
                        <a:t>1</a:t>
                      </a:r>
                      <a:endParaRPr lang="sv-SE" sz="1200" b="0" i="0" u="none" strike="noStrike" dirty="0">
                        <a:effectLst/>
                        <a:latin typeface="Arial" charset="0"/>
                      </a:endParaRPr>
                    </a:p>
                  </a:txBody>
                  <a:tcPr marL="9525" marR="9525" marT="9525" marB="0" anchor="ctr"/>
                </a:tc>
              </a:tr>
              <a:tr h="240023">
                <a:tc>
                  <a:txBody>
                    <a:bodyPr/>
                    <a:lstStyle/>
                    <a:p>
                      <a:pPr algn="l" fontAlgn="ctr"/>
                      <a:r>
                        <a:rPr lang="sv-SE" sz="1200" b="1" u="none" strike="noStrike" dirty="0">
                          <a:effectLst/>
                        </a:rPr>
                        <a:t>Annat:</a:t>
                      </a:r>
                      <a:endParaRPr lang="sv-SE" sz="1200" b="1" i="0" u="none" strike="noStrike" dirty="0">
                        <a:effectLst/>
                        <a:latin typeface="Arial" charset="0"/>
                      </a:endParaRPr>
                    </a:p>
                  </a:txBody>
                  <a:tcPr marL="9525" marR="9525" marT="9525" marB="0" anchor="ctr"/>
                </a:tc>
                <a:tc>
                  <a:txBody>
                    <a:bodyPr/>
                    <a:lstStyle/>
                    <a:p>
                      <a:pPr algn="r" fontAlgn="ctr"/>
                      <a:r>
                        <a:rPr lang="sv-SE" sz="1200" u="none" strike="noStrike" dirty="0">
                          <a:effectLst/>
                        </a:rPr>
                        <a:t>54</a:t>
                      </a:r>
                      <a:endParaRPr lang="sv-SE" sz="1200" b="0" i="0" u="none" strike="noStrike" dirty="0">
                        <a:effectLst/>
                        <a:latin typeface="Arial" charset="0"/>
                      </a:endParaRPr>
                    </a:p>
                  </a:txBody>
                  <a:tcPr marL="9525" marR="9525" marT="9525" marB="0" anchor="ctr"/>
                </a:tc>
                <a:tc>
                  <a:txBody>
                    <a:bodyPr/>
                    <a:lstStyle/>
                    <a:p>
                      <a:pPr algn="r" fontAlgn="ctr"/>
                      <a:r>
                        <a:rPr lang="ru-RU" sz="1200" u="none" strike="noStrike" dirty="0">
                          <a:effectLst/>
                        </a:rPr>
                        <a:t>34</a:t>
                      </a:r>
                      <a:endParaRPr lang="ru-RU" sz="1200" b="0" i="0" u="none" strike="noStrike" dirty="0">
                        <a:effectLst/>
                        <a:latin typeface="Arial" charset="0"/>
                      </a:endParaRPr>
                    </a:p>
                  </a:txBody>
                  <a:tcPr marL="9525" marR="9525" marT="9525" marB="0" anchor="ctr"/>
                </a:tc>
                <a:tc>
                  <a:txBody>
                    <a:bodyPr/>
                    <a:lstStyle/>
                    <a:p>
                      <a:pPr algn="r" fontAlgn="ctr"/>
                      <a:r>
                        <a:rPr lang="is-IS" sz="1200" u="none" strike="noStrike">
                          <a:effectLst/>
                        </a:rPr>
                        <a:t>2</a:t>
                      </a:r>
                      <a:endParaRPr lang="is-IS" sz="1200" b="0" i="0" u="none" strike="noStrike">
                        <a:effectLst/>
                        <a:latin typeface="Arial" charset="0"/>
                      </a:endParaRPr>
                    </a:p>
                  </a:txBody>
                  <a:tcPr marL="9525" marR="9525" marT="9525" marB="0" anchor="ctr"/>
                </a:tc>
                <a:tc>
                  <a:txBody>
                    <a:bodyPr/>
                    <a:lstStyle/>
                    <a:p>
                      <a:pPr algn="r" fontAlgn="ctr"/>
                      <a:r>
                        <a:rPr lang="sv-SE" sz="1200" u="none" strike="noStrike" dirty="0">
                          <a:effectLst/>
                        </a:rPr>
                        <a:t>1</a:t>
                      </a:r>
                      <a:endParaRPr lang="sv-SE" sz="1200" b="0" i="0" u="none" strike="noStrike" dirty="0">
                        <a:effectLst/>
                        <a:latin typeface="Arial" charset="0"/>
                      </a:endParaRPr>
                    </a:p>
                  </a:txBody>
                  <a:tcPr marL="9525" marR="9525" marT="9525" marB="0" anchor="ctr"/>
                </a:tc>
              </a:tr>
            </a:tbl>
          </a:graphicData>
        </a:graphic>
      </p:graphicFrame>
      <p:sp>
        <p:nvSpPr>
          <p:cNvPr id="10" name="Rektangel med rundade hörn 9"/>
          <p:cNvSpPr/>
          <p:nvPr/>
        </p:nvSpPr>
        <p:spPr>
          <a:xfrm>
            <a:off x="7812360" y="6309320"/>
            <a:ext cx="1259632" cy="4320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sv-SE" smtClean="0"/>
              <a:t>AF</a:t>
            </a:r>
            <a:endParaRPr lang="sv-SE"/>
          </a:p>
        </p:txBody>
      </p:sp>
    </p:spTree>
    <p:extLst>
      <p:ext uri="{BB962C8B-B14F-4D97-AF65-F5344CB8AC3E}">
        <p14:creationId xmlns:p14="http://schemas.microsoft.com/office/powerpoint/2010/main" val="1737634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2018655"/>
          </a:xfrm>
        </p:spPr>
        <p:txBody>
          <a:bodyPr/>
          <a:lstStyle/>
          <a:p>
            <a:r>
              <a:rPr lang="sv-SE" sz="2400" dirty="0" smtClean="0"/>
              <a:t/>
            </a:r>
            <a:br>
              <a:rPr lang="sv-SE" sz="2400" dirty="0" smtClean="0"/>
            </a:br>
            <a:r>
              <a:rPr lang="sv-SE" sz="2400" dirty="0" smtClean="0"/>
              <a:t/>
            </a:r>
            <a:br>
              <a:rPr lang="sv-SE" sz="2400" dirty="0" smtClean="0"/>
            </a:br>
            <a:r>
              <a:rPr lang="sv-SE" sz="3600" dirty="0" smtClean="0"/>
              <a:t>Diagram</a:t>
            </a:r>
            <a:r>
              <a:rPr lang="sv-SE" dirty="0" smtClean="0"/>
              <a:t/>
            </a:r>
            <a:br>
              <a:rPr lang="sv-SE" dirty="0" smtClean="0"/>
            </a:br>
            <a:endParaRPr lang="sv-SE" sz="2000" dirty="0"/>
          </a:p>
        </p:txBody>
      </p:sp>
    </p:spTree>
    <p:extLst>
      <p:ext uri="{BB962C8B-B14F-4D97-AF65-F5344CB8AC3E}">
        <p14:creationId xmlns:p14="http://schemas.microsoft.com/office/powerpoint/2010/main" val="1378685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874639"/>
          </a:xfrm>
        </p:spPr>
        <p:txBody>
          <a:bodyPr/>
          <a:lstStyle/>
          <a:p>
            <a:r>
              <a:rPr lang="sv-SE" dirty="0" smtClean="0"/>
              <a:t/>
            </a:r>
            <a:br>
              <a:rPr lang="sv-SE" dirty="0" smtClean="0"/>
            </a:br>
            <a:r>
              <a:rPr lang="sv-SE" dirty="0" smtClean="0"/>
              <a:t/>
            </a:r>
            <a:br>
              <a:rPr lang="sv-SE" dirty="0" smtClean="0"/>
            </a:br>
            <a:r>
              <a:rPr lang="sv-SE" sz="1800" dirty="0" smtClean="0"/>
              <a:t/>
            </a:r>
            <a:br>
              <a:rPr lang="sv-SE" sz="1800" dirty="0" smtClean="0"/>
            </a:br>
            <a:endParaRPr lang="sv-SE" dirty="0"/>
          </a:p>
        </p:txBody>
      </p:sp>
      <p:sp>
        <p:nvSpPr>
          <p:cNvPr id="5" name="textruta 4"/>
          <p:cNvSpPr txBox="1"/>
          <p:nvPr/>
        </p:nvSpPr>
        <p:spPr>
          <a:xfrm>
            <a:off x="1306136" y="395372"/>
            <a:ext cx="6696744" cy="369332"/>
          </a:xfrm>
          <a:prstGeom prst="rect">
            <a:avLst/>
          </a:prstGeom>
          <a:noFill/>
        </p:spPr>
        <p:txBody>
          <a:bodyPr wrap="square" rtlCol="0">
            <a:spAutoFit/>
          </a:bodyPr>
          <a:lstStyle/>
          <a:p>
            <a:r>
              <a:rPr lang="sv-SE" dirty="0"/>
              <a:t>I vilken utsträckning instämmer du i följande </a:t>
            </a:r>
            <a:r>
              <a:rPr lang="sv-SE" dirty="0" smtClean="0"/>
              <a:t>påståenden?</a:t>
            </a:r>
            <a:endParaRPr lang="sv-SE" dirty="0"/>
          </a:p>
        </p:txBody>
      </p:sp>
      <p:graphicFrame>
        <p:nvGraphicFramePr>
          <p:cNvPr id="3" name="Chart 2"/>
          <p:cNvGraphicFramePr/>
          <p:nvPr>
            <p:extLst>
              <p:ext uri="{D42A27DB-BD31-4B8C-83A1-F6EECF244321}">
                <p14:modId xmlns:p14="http://schemas.microsoft.com/office/powerpoint/2010/main" val="3636045844"/>
              </p:ext>
            </p:extLst>
          </p:nvPr>
        </p:nvGraphicFramePr>
        <p:xfrm>
          <a:off x="683568" y="1196752"/>
          <a:ext cx="708044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4270" y="1556792"/>
            <a:ext cx="697370" cy="369332"/>
          </a:xfrm>
          <a:prstGeom prst="rect">
            <a:avLst/>
          </a:prstGeom>
          <a:noFill/>
        </p:spPr>
        <p:txBody>
          <a:bodyPr wrap="none" rtlCol="0">
            <a:spAutoFit/>
          </a:bodyPr>
          <a:lstStyle/>
          <a:p>
            <a:r>
              <a:rPr lang="sv-SE" dirty="0" smtClean="0"/>
              <a:t>Index</a:t>
            </a:r>
            <a:endParaRPr lang="sv-SE" dirty="0"/>
          </a:p>
        </p:txBody>
      </p:sp>
      <p:sp>
        <p:nvSpPr>
          <p:cNvPr id="7" name="TextBox 6"/>
          <p:cNvSpPr txBox="1"/>
          <p:nvPr/>
        </p:nvSpPr>
        <p:spPr>
          <a:xfrm>
            <a:off x="107504" y="5493132"/>
            <a:ext cx="3485943" cy="600164"/>
          </a:xfrm>
          <a:prstGeom prst="rect">
            <a:avLst/>
          </a:prstGeom>
          <a:noFill/>
        </p:spPr>
        <p:txBody>
          <a:bodyPr wrap="square" rtlCol="0">
            <a:spAutoFit/>
          </a:bodyPr>
          <a:lstStyle/>
          <a:p>
            <a:r>
              <a:rPr lang="sv-SE" sz="1100" dirty="0"/>
              <a:t>P</a:t>
            </a:r>
            <a:r>
              <a:rPr lang="sv-SE" sz="1100" dirty="0" smtClean="0"/>
              <a:t>åståendet är besvarat på en femgradig skala från </a:t>
            </a:r>
          </a:p>
          <a:p>
            <a:r>
              <a:rPr lang="sv-SE" sz="1100" dirty="0" smtClean="0"/>
              <a:t>1 = ”instämmer inte alls ”till  5 = ”Instämmer helt”.</a:t>
            </a:r>
          </a:p>
          <a:p>
            <a:r>
              <a:rPr lang="sv-SE" sz="1100" dirty="0" smtClean="0"/>
              <a:t>Medelvärdet är därefter omskalat till index mellan 0-100.</a:t>
            </a:r>
            <a:endParaRPr lang="sv-SE" sz="1100" dirty="0"/>
          </a:p>
        </p:txBody>
      </p:sp>
      <p:sp>
        <p:nvSpPr>
          <p:cNvPr id="8" name="textruta 1"/>
          <p:cNvSpPr txBox="1">
            <a:spLocks noChangeArrowheads="1"/>
          </p:cNvSpPr>
          <p:nvPr/>
        </p:nvSpPr>
        <p:spPr bwMode="auto">
          <a:xfrm>
            <a:off x="7537457" y="908720"/>
            <a:ext cx="1541457" cy="1200159"/>
          </a:xfrm>
          <a:prstGeom prst="rect">
            <a:avLst/>
          </a:prstGeom>
          <a:solidFill>
            <a:schemeClr val="bg1"/>
          </a:solidFill>
          <a:ln w="19050">
            <a:solidFill>
              <a:schemeClr val="tx1"/>
            </a:solid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sv-SE" sz="1200" dirty="0" smtClean="0">
                <a:solidFill>
                  <a:schemeClr val="tx1">
                    <a:lumMod val="85000"/>
                    <a:lumOff val="15000"/>
                  </a:schemeClr>
                </a:solidFill>
              </a:rPr>
              <a:t>Indexklassificering:</a:t>
            </a:r>
          </a:p>
          <a:p>
            <a:pPr>
              <a:defRPr/>
            </a:pPr>
            <a:r>
              <a:rPr lang="sv-SE" sz="1200" dirty="0" smtClean="0">
                <a:solidFill>
                  <a:schemeClr val="tx1">
                    <a:lumMod val="85000"/>
                    <a:lumOff val="15000"/>
                  </a:schemeClr>
                </a:solidFill>
              </a:rPr>
              <a:t>0   </a:t>
            </a:r>
            <a:r>
              <a:rPr lang="sv-SE" sz="1200" dirty="0">
                <a:solidFill>
                  <a:schemeClr val="tx1">
                    <a:lumMod val="85000"/>
                    <a:lumOff val="15000"/>
                  </a:schemeClr>
                </a:solidFill>
              </a:rPr>
              <a:t>– 49 = </a:t>
            </a:r>
            <a:r>
              <a:rPr lang="sv-SE" sz="1200" dirty="0" smtClean="0">
                <a:solidFill>
                  <a:schemeClr val="tx1">
                    <a:lumMod val="85000"/>
                    <a:lumOff val="15000"/>
                  </a:schemeClr>
                </a:solidFill>
              </a:rPr>
              <a:t>Mycket </a:t>
            </a:r>
            <a:r>
              <a:rPr lang="sv-SE" sz="1200" dirty="0">
                <a:solidFill>
                  <a:schemeClr val="tx1">
                    <a:lumMod val="85000"/>
                    <a:lumOff val="15000"/>
                  </a:schemeClr>
                </a:solidFill>
              </a:rPr>
              <a:t>lågt</a:t>
            </a:r>
            <a:br>
              <a:rPr lang="sv-SE" sz="1200" dirty="0">
                <a:solidFill>
                  <a:schemeClr val="tx1">
                    <a:lumMod val="85000"/>
                    <a:lumOff val="15000"/>
                  </a:schemeClr>
                </a:solidFill>
              </a:rPr>
            </a:br>
            <a:r>
              <a:rPr lang="sv-SE" sz="1200" dirty="0">
                <a:solidFill>
                  <a:schemeClr val="tx1">
                    <a:lumMod val="85000"/>
                    <a:lumOff val="15000"/>
                  </a:schemeClr>
                </a:solidFill>
              </a:rPr>
              <a:t>50 – 59 = L</a:t>
            </a:r>
            <a:r>
              <a:rPr lang="sv-SE" sz="1200" dirty="0" smtClean="0">
                <a:solidFill>
                  <a:schemeClr val="tx1">
                    <a:lumMod val="85000"/>
                    <a:lumOff val="15000"/>
                  </a:schemeClr>
                </a:solidFill>
              </a:rPr>
              <a:t>ågt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60 – 69 = </a:t>
            </a:r>
            <a:r>
              <a:rPr lang="sv-SE" sz="1200" dirty="0" smtClean="0">
                <a:solidFill>
                  <a:schemeClr val="tx1">
                    <a:lumMod val="85000"/>
                    <a:lumOff val="15000"/>
                  </a:schemeClr>
                </a:solidFill>
              </a:rPr>
              <a:t>Godkänt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70 – 79 = </a:t>
            </a:r>
            <a:r>
              <a:rPr lang="sv-SE" sz="1200" dirty="0" smtClean="0">
                <a:solidFill>
                  <a:schemeClr val="tx1">
                    <a:lumMod val="85000"/>
                    <a:lumOff val="15000"/>
                  </a:schemeClr>
                </a:solidFill>
              </a:rPr>
              <a:t>Högt</a:t>
            </a:r>
            <a:r>
              <a:rPr lang="sv-SE" sz="1200" dirty="0">
                <a:solidFill>
                  <a:schemeClr val="tx1">
                    <a:lumMod val="85000"/>
                    <a:lumOff val="15000"/>
                  </a:schemeClr>
                </a:solidFill>
              </a:rPr>
              <a:t/>
            </a:r>
            <a:br>
              <a:rPr lang="sv-SE" sz="1200" dirty="0">
                <a:solidFill>
                  <a:schemeClr val="tx1">
                    <a:lumMod val="85000"/>
                    <a:lumOff val="15000"/>
                  </a:schemeClr>
                </a:solidFill>
              </a:rPr>
            </a:br>
            <a:r>
              <a:rPr lang="sv-SE" sz="1200" dirty="0">
                <a:solidFill>
                  <a:schemeClr val="tx1">
                    <a:lumMod val="85000"/>
                    <a:lumOff val="15000"/>
                  </a:schemeClr>
                </a:solidFill>
              </a:rPr>
              <a:t>80 –      = </a:t>
            </a:r>
            <a:r>
              <a:rPr lang="sv-SE" sz="1200" dirty="0" smtClean="0">
                <a:solidFill>
                  <a:schemeClr val="tx1">
                    <a:lumMod val="85000"/>
                    <a:lumOff val="15000"/>
                  </a:schemeClr>
                </a:solidFill>
              </a:rPr>
              <a:t>Mycket högt</a:t>
            </a:r>
            <a:endParaRPr lang="sv-SE" altLang="sv-SE" sz="1200" dirty="0"/>
          </a:p>
        </p:txBody>
      </p:sp>
      <p:sp>
        <p:nvSpPr>
          <p:cNvPr id="4" name="textruta 3"/>
          <p:cNvSpPr txBox="1"/>
          <p:nvPr/>
        </p:nvSpPr>
        <p:spPr>
          <a:xfrm>
            <a:off x="6833838" y="5277688"/>
            <a:ext cx="2130650" cy="830997"/>
          </a:xfrm>
          <a:prstGeom prst="rect">
            <a:avLst/>
          </a:prstGeom>
          <a:noFill/>
        </p:spPr>
        <p:txBody>
          <a:bodyPr wrap="square" rtlCol="0">
            <a:spAutoFit/>
          </a:bodyPr>
          <a:lstStyle/>
          <a:p>
            <a:r>
              <a:rPr lang="sv-SE" sz="800" dirty="0" smtClean="0"/>
              <a:t>Annat:</a:t>
            </a:r>
          </a:p>
          <a:p>
            <a:r>
              <a:rPr lang="sv-SE" sz="800" dirty="0" smtClean="0"/>
              <a:t>Undersköterskor, administratörer</a:t>
            </a:r>
            <a:r>
              <a:rPr lang="sv-SE" sz="800" dirty="0"/>
              <a:t>, </a:t>
            </a:r>
            <a:r>
              <a:rPr lang="sv-SE" sz="800" dirty="0" smtClean="0"/>
              <a:t>distriktssköterskor, verksamhetschefer, enhetschefer, IT-handläggare/strateger,  medicinskt ansvariga sjuksköterskor, medicinska </a:t>
            </a:r>
            <a:r>
              <a:rPr lang="sv-SE" sz="800" dirty="0"/>
              <a:t>sekreterare  </a:t>
            </a:r>
            <a:r>
              <a:rPr lang="sv-SE" sz="800" dirty="0" smtClean="0"/>
              <a:t>och sjukgymnaster</a:t>
            </a:r>
            <a:r>
              <a:rPr lang="sv-SE" sz="800" dirty="0"/>
              <a:t>.</a:t>
            </a:r>
            <a:r>
              <a:rPr lang="sv-SE" sz="800" dirty="0" smtClean="0"/>
              <a:t>  </a:t>
            </a:r>
            <a:endParaRPr lang="sv-SE"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7174</TotalTime>
  <Words>3883</Words>
  <Application>Microsoft Macintosh PowerPoint</Application>
  <PresentationFormat>Bildspel på skärmen (4:3)</PresentationFormat>
  <Paragraphs>545</Paragraphs>
  <Slides>44</Slides>
  <Notes>0</Notes>
  <HiddenSlides>4</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44</vt:i4>
      </vt:variant>
    </vt:vector>
  </HeadingPairs>
  <TitlesOfParts>
    <vt:vector size="47" baseType="lpstr">
      <vt:lpstr>Calibri</vt:lpstr>
      <vt:lpstr>Arial</vt:lpstr>
      <vt:lpstr>Office-tema</vt:lpstr>
      <vt:lpstr>Nationell patientöversikt Nöjd användare NAI  Webbenkät  –  December 2016</vt:lpstr>
      <vt:lpstr>PowerPoint-presentation</vt:lpstr>
      <vt:lpstr>PowerPoint-presentation</vt:lpstr>
      <vt:lpstr>PowerPoint-presentation</vt:lpstr>
      <vt:lpstr>PowerPoint-presentation</vt:lpstr>
      <vt:lpstr>  Deltagare </vt:lpstr>
      <vt:lpstr>Omfattning: 1064 svar</vt:lpstr>
      <vt:lpstr>  Diagram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Öppna svar – Citat  .. och grupperade svar </vt:lpstr>
      <vt:lpstr>När använder du NPÖ?</vt:lpstr>
      <vt:lpstr>När använder du NPÖ?</vt:lpstr>
      <vt:lpstr>När använder du NPÖ?</vt:lpstr>
      <vt:lpstr>PowerPoint-presentation</vt:lpstr>
      <vt:lpstr>Öppen fråga: - Vilken information saknar du i Nationell patientöversikt?</vt:lpstr>
      <vt:lpstr>PowerPoint-presentation</vt:lpstr>
      <vt:lpstr>Öppen fråga: - Hur tycker du vi ska förbättra Nationell Patientöversikt?</vt:lpstr>
      <vt:lpstr>Förbättringsförslag - till backlog för applikationen</vt:lpstr>
      <vt:lpstr>PowerPoint-presentation</vt:lpstr>
      <vt:lpstr>PowerPoint-presentation</vt:lpstr>
      <vt:lpstr>Öppen fråga: - Har du några andra synpunkter? </vt:lpstr>
    </vt:vector>
  </TitlesOfParts>
  <Company>T&amp;F</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ulrika.lundberg</dc:creator>
  <cp:lastModifiedBy>Anders Ferrari</cp:lastModifiedBy>
  <cp:revision>835</cp:revision>
  <cp:lastPrinted>2017-01-11T11:58:14Z</cp:lastPrinted>
  <dcterms:created xsi:type="dcterms:W3CDTF">2012-09-05T13:18:30Z</dcterms:created>
  <dcterms:modified xsi:type="dcterms:W3CDTF">2017-01-31T22:39:34Z</dcterms:modified>
</cp:coreProperties>
</file>