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7.jpg" ContentType="image/jpeg"/>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7"/>
  </p:notesMasterIdLst>
  <p:handoutMasterIdLst>
    <p:handoutMasterId r:id="rId58"/>
  </p:handoutMasterIdLst>
  <p:sldIdLst>
    <p:sldId id="261" r:id="rId2"/>
    <p:sldId id="263" r:id="rId3"/>
    <p:sldId id="342" r:id="rId4"/>
    <p:sldId id="274" r:id="rId5"/>
    <p:sldId id="272" r:id="rId6"/>
    <p:sldId id="264" r:id="rId7"/>
    <p:sldId id="266" r:id="rId8"/>
    <p:sldId id="273" r:id="rId9"/>
    <p:sldId id="341" r:id="rId10"/>
    <p:sldId id="275" r:id="rId11"/>
    <p:sldId id="340" r:id="rId12"/>
    <p:sldId id="311" r:id="rId13"/>
    <p:sldId id="313" r:id="rId14"/>
    <p:sldId id="312" r:id="rId15"/>
    <p:sldId id="314" r:id="rId16"/>
    <p:sldId id="276" r:id="rId17"/>
    <p:sldId id="277" r:id="rId18"/>
    <p:sldId id="278" r:id="rId19"/>
    <p:sldId id="279" r:id="rId20"/>
    <p:sldId id="280" r:id="rId21"/>
    <p:sldId id="281" r:id="rId22"/>
    <p:sldId id="282" r:id="rId23"/>
    <p:sldId id="283" r:id="rId24"/>
    <p:sldId id="284" r:id="rId25"/>
    <p:sldId id="315" r:id="rId26"/>
    <p:sldId id="327" r:id="rId27"/>
    <p:sldId id="326" r:id="rId28"/>
    <p:sldId id="325" r:id="rId29"/>
    <p:sldId id="324" r:id="rId30"/>
    <p:sldId id="323" r:id="rId31"/>
    <p:sldId id="322" r:id="rId32"/>
    <p:sldId id="321" r:id="rId33"/>
    <p:sldId id="320" r:id="rId34"/>
    <p:sldId id="319" r:id="rId35"/>
    <p:sldId id="318" r:id="rId36"/>
    <p:sldId id="317" r:id="rId37"/>
    <p:sldId id="316"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286" r:id="rId51"/>
    <p:sldId id="285" r:id="rId52"/>
    <p:sldId id="287" r:id="rId53"/>
    <p:sldId id="288" r:id="rId54"/>
    <p:sldId id="289" r:id="rId55"/>
    <p:sldId id="290" r:id="rId56"/>
  </p:sldIdLst>
  <p:sldSz cx="12192000" cy="6858000"/>
  <p:notesSz cx="6797675" cy="9926638"/>
  <p:defaultTextStyle>
    <a:defPPr>
      <a:defRPr lang="sv-SE"/>
    </a:defPPr>
    <a:lvl1pPr algn="l" rtl="0" fontAlgn="base">
      <a:spcBef>
        <a:spcPct val="0"/>
      </a:spcBef>
      <a:spcAft>
        <a:spcPct val="0"/>
      </a:spcAft>
      <a:defRPr sz="1900" kern="1200">
        <a:solidFill>
          <a:schemeClr val="tx1"/>
        </a:solidFill>
        <a:latin typeface="Arial" charset="0"/>
        <a:ea typeface="+mn-ea"/>
        <a:cs typeface="Arial" charset="0"/>
      </a:defRPr>
    </a:lvl1pPr>
    <a:lvl2pPr marL="457200" algn="l" rtl="0" fontAlgn="base">
      <a:spcBef>
        <a:spcPct val="0"/>
      </a:spcBef>
      <a:spcAft>
        <a:spcPct val="0"/>
      </a:spcAft>
      <a:defRPr sz="1900" kern="1200">
        <a:solidFill>
          <a:schemeClr val="tx1"/>
        </a:solidFill>
        <a:latin typeface="Arial" charset="0"/>
        <a:ea typeface="+mn-ea"/>
        <a:cs typeface="Arial" charset="0"/>
      </a:defRPr>
    </a:lvl2pPr>
    <a:lvl3pPr marL="914400" algn="l" rtl="0" fontAlgn="base">
      <a:spcBef>
        <a:spcPct val="0"/>
      </a:spcBef>
      <a:spcAft>
        <a:spcPct val="0"/>
      </a:spcAft>
      <a:defRPr sz="1900" kern="1200">
        <a:solidFill>
          <a:schemeClr val="tx1"/>
        </a:solidFill>
        <a:latin typeface="Arial" charset="0"/>
        <a:ea typeface="+mn-ea"/>
        <a:cs typeface="Arial" charset="0"/>
      </a:defRPr>
    </a:lvl3pPr>
    <a:lvl4pPr marL="1371600" algn="l" rtl="0" fontAlgn="base">
      <a:spcBef>
        <a:spcPct val="0"/>
      </a:spcBef>
      <a:spcAft>
        <a:spcPct val="0"/>
      </a:spcAft>
      <a:defRPr sz="1900" kern="1200">
        <a:solidFill>
          <a:schemeClr val="tx1"/>
        </a:solidFill>
        <a:latin typeface="Arial" charset="0"/>
        <a:ea typeface="+mn-ea"/>
        <a:cs typeface="Arial" charset="0"/>
      </a:defRPr>
    </a:lvl4pPr>
    <a:lvl5pPr marL="1828800" algn="l"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BC5D"/>
    <a:srgbClr val="00C0C2"/>
    <a:srgbClr val="3FC0C2"/>
    <a:srgbClr val="382819"/>
    <a:srgbClr val="000000"/>
    <a:srgbClr val="00A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just format 3 - Dekorfärg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just format 3 - Dekorfär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49" autoAdjust="0"/>
  </p:normalViewPr>
  <p:slideViewPr>
    <p:cSldViewPr snapToGrid="0" snapToObjects="1">
      <p:cViewPr varScale="1">
        <p:scale>
          <a:sx n="91" d="100"/>
          <a:sy n="91" d="100"/>
        </p:scale>
        <p:origin x="370"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88"/>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B41EA-9DFF-447C-93D9-0BD872006C98}" type="doc">
      <dgm:prSet loTypeId="urn:microsoft.com/office/officeart/2005/8/layout/radial4" loCatId="relationship" qsTypeId="urn:microsoft.com/office/officeart/2005/8/quickstyle/simple1" qsCatId="simple" csTypeId="urn:microsoft.com/office/officeart/2005/8/colors/accent3_2" csCatId="accent3" phldr="1"/>
      <dgm:spPr/>
      <dgm:t>
        <a:bodyPr/>
        <a:lstStyle/>
        <a:p>
          <a:endParaRPr lang="sv-SE"/>
        </a:p>
      </dgm:t>
    </dgm:pt>
    <dgm:pt modelId="{F87BC9F2-1382-4CAB-9834-B66F997901E1}">
      <dgm:prSet phldrT="[Text]"/>
      <dgm:spPr/>
      <dgm:t>
        <a:bodyPr/>
        <a:lstStyle/>
        <a:p>
          <a:r>
            <a:rPr lang="sv-SE" dirty="0"/>
            <a:t>NKI</a:t>
          </a:r>
        </a:p>
      </dgm:t>
    </dgm:pt>
    <dgm:pt modelId="{CC06E138-5D25-48EB-9C4F-BA5846FD42C8}" type="parTrans" cxnId="{EC0E32C2-2FCD-4885-ADF0-D1AE33C74785}">
      <dgm:prSet/>
      <dgm:spPr/>
      <dgm:t>
        <a:bodyPr/>
        <a:lstStyle/>
        <a:p>
          <a:endParaRPr lang="sv-SE"/>
        </a:p>
      </dgm:t>
    </dgm:pt>
    <dgm:pt modelId="{9ED8D688-DCF4-4402-93D3-91FA0BDEF0F4}" type="sibTrans" cxnId="{EC0E32C2-2FCD-4885-ADF0-D1AE33C74785}">
      <dgm:prSet/>
      <dgm:spPr/>
      <dgm:t>
        <a:bodyPr/>
        <a:lstStyle/>
        <a:p>
          <a:endParaRPr lang="sv-SE"/>
        </a:p>
      </dgm:t>
    </dgm:pt>
    <dgm:pt modelId="{DFA4DD78-8729-4FCF-ABE3-691D34B1C77A}">
      <dgm:prSet phldrT="[Text]"/>
      <dgm:spPr/>
      <dgm:t>
        <a:bodyPr/>
        <a:lstStyle/>
        <a:p>
          <a:r>
            <a:rPr lang="sv-SE" dirty="0"/>
            <a:t>Kvalitetsfaktor </a:t>
          </a:r>
        </a:p>
      </dgm:t>
    </dgm:pt>
    <dgm:pt modelId="{D2FD02D7-E811-4197-81F3-FCFAE68BEA44}" type="parTrans" cxnId="{BB2497AE-3D0E-4533-8FC3-FAB71162252D}">
      <dgm:prSet/>
      <dgm:spPr/>
      <dgm:t>
        <a:bodyPr/>
        <a:lstStyle/>
        <a:p>
          <a:endParaRPr lang="sv-SE"/>
        </a:p>
      </dgm:t>
    </dgm:pt>
    <dgm:pt modelId="{812EEAFB-2669-4358-9330-83A9A138879B}" type="sibTrans" cxnId="{BB2497AE-3D0E-4533-8FC3-FAB71162252D}">
      <dgm:prSet/>
      <dgm:spPr/>
      <dgm:t>
        <a:bodyPr/>
        <a:lstStyle/>
        <a:p>
          <a:endParaRPr lang="sv-SE"/>
        </a:p>
      </dgm:t>
    </dgm:pt>
    <dgm:pt modelId="{233DE644-C6D3-4AAD-906A-C11A9A4AC8C5}">
      <dgm:prSet phldrT="[Text]"/>
      <dgm:spPr/>
      <dgm:t>
        <a:bodyPr/>
        <a:lstStyle/>
        <a:p>
          <a:r>
            <a:rPr lang="sv-SE" dirty="0"/>
            <a:t>Kvalitetsfaktor </a:t>
          </a:r>
        </a:p>
      </dgm:t>
    </dgm:pt>
    <dgm:pt modelId="{456EC94C-E795-492D-AB18-9FA2B6E121B2}" type="parTrans" cxnId="{EEF4DF6A-D581-4BEE-B57A-981F4FD799F3}">
      <dgm:prSet/>
      <dgm:spPr/>
      <dgm:t>
        <a:bodyPr/>
        <a:lstStyle/>
        <a:p>
          <a:endParaRPr lang="sv-SE"/>
        </a:p>
      </dgm:t>
    </dgm:pt>
    <dgm:pt modelId="{FE58ED06-BB31-4344-94E5-E6B92BB39911}" type="sibTrans" cxnId="{EEF4DF6A-D581-4BEE-B57A-981F4FD799F3}">
      <dgm:prSet/>
      <dgm:spPr/>
      <dgm:t>
        <a:bodyPr/>
        <a:lstStyle/>
        <a:p>
          <a:endParaRPr lang="sv-SE"/>
        </a:p>
      </dgm:t>
    </dgm:pt>
    <dgm:pt modelId="{F3C5403F-B598-4BDC-8745-5FFDF8BA9795}">
      <dgm:prSet phldrT="[Text]"/>
      <dgm:spPr/>
      <dgm:t>
        <a:bodyPr/>
        <a:lstStyle/>
        <a:p>
          <a:r>
            <a:rPr lang="sv-SE" dirty="0"/>
            <a:t>Kvalitetsfaktor </a:t>
          </a:r>
        </a:p>
      </dgm:t>
    </dgm:pt>
    <dgm:pt modelId="{78010F50-41BA-4EE2-8A9B-8826B9E8107D}" type="parTrans" cxnId="{8F8BBBD1-EC8D-4A5D-BC77-3C1199EE543A}">
      <dgm:prSet/>
      <dgm:spPr/>
      <dgm:t>
        <a:bodyPr/>
        <a:lstStyle/>
        <a:p>
          <a:endParaRPr lang="sv-SE"/>
        </a:p>
      </dgm:t>
    </dgm:pt>
    <dgm:pt modelId="{D1AFFE70-DBEB-4A09-9B62-29E125EFFE55}" type="sibTrans" cxnId="{8F8BBBD1-EC8D-4A5D-BC77-3C1199EE543A}">
      <dgm:prSet/>
      <dgm:spPr/>
      <dgm:t>
        <a:bodyPr/>
        <a:lstStyle/>
        <a:p>
          <a:endParaRPr lang="sv-SE"/>
        </a:p>
      </dgm:t>
    </dgm:pt>
    <dgm:pt modelId="{59C1A1B5-832F-4008-BF70-8E9773496C6A}" type="pres">
      <dgm:prSet presAssocID="{F56B41EA-9DFF-447C-93D9-0BD872006C98}" presName="cycle" presStyleCnt="0">
        <dgm:presLayoutVars>
          <dgm:chMax val="1"/>
          <dgm:dir/>
          <dgm:animLvl val="ctr"/>
          <dgm:resizeHandles val="exact"/>
        </dgm:presLayoutVars>
      </dgm:prSet>
      <dgm:spPr/>
    </dgm:pt>
    <dgm:pt modelId="{13BB3C40-B36C-4EFB-931D-D20A7CAE22FA}" type="pres">
      <dgm:prSet presAssocID="{F87BC9F2-1382-4CAB-9834-B66F997901E1}" presName="centerShape" presStyleLbl="node0" presStyleIdx="0" presStyleCnt="1" custLinFactNeighborX="45922" custLinFactNeighborY="-22961"/>
      <dgm:spPr/>
    </dgm:pt>
    <dgm:pt modelId="{C7F38C5B-49BC-4E8C-BFC5-870092F53A30}" type="pres">
      <dgm:prSet presAssocID="{D2FD02D7-E811-4197-81F3-FCFAE68BEA44}" presName="parTrans" presStyleLbl="bgSibTrans2D1" presStyleIdx="0" presStyleCnt="3"/>
      <dgm:spPr/>
    </dgm:pt>
    <dgm:pt modelId="{51075849-6919-4CB9-8AF2-369E1899BE98}" type="pres">
      <dgm:prSet presAssocID="{DFA4DD78-8729-4FCF-ABE3-691D34B1C77A}" presName="node" presStyleLbl="node1" presStyleIdx="0" presStyleCnt="3" custRadScaleRad="58086" custRadScaleInc="-73004">
        <dgm:presLayoutVars>
          <dgm:bulletEnabled val="1"/>
        </dgm:presLayoutVars>
      </dgm:prSet>
      <dgm:spPr/>
    </dgm:pt>
    <dgm:pt modelId="{1A2A0980-5C59-491C-B302-D6387CE332D5}" type="pres">
      <dgm:prSet presAssocID="{456EC94C-E795-492D-AB18-9FA2B6E121B2}" presName="parTrans" presStyleLbl="bgSibTrans2D1" presStyleIdx="1" presStyleCnt="3"/>
      <dgm:spPr/>
    </dgm:pt>
    <dgm:pt modelId="{BEC7893C-E093-4049-8FB3-F2748313130F}" type="pres">
      <dgm:prSet presAssocID="{233DE644-C6D3-4AAD-906A-C11A9A4AC8C5}" presName="node" presStyleLbl="node1" presStyleIdx="1" presStyleCnt="3" custRadScaleRad="74661" custRadScaleInc="-85554">
        <dgm:presLayoutVars>
          <dgm:bulletEnabled val="1"/>
        </dgm:presLayoutVars>
      </dgm:prSet>
      <dgm:spPr/>
    </dgm:pt>
    <dgm:pt modelId="{C2890DE9-7F76-4919-ACC4-7EF8DFA537CF}" type="pres">
      <dgm:prSet presAssocID="{78010F50-41BA-4EE2-8A9B-8826B9E8107D}" presName="parTrans" presStyleLbl="bgSibTrans2D1" presStyleIdx="2" presStyleCnt="3"/>
      <dgm:spPr/>
    </dgm:pt>
    <dgm:pt modelId="{7724A043-C91D-40FB-A4E6-C40C6CD2B759}" type="pres">
      <dgm:prSet presAssocID="{F3C5403F-B598-4BDC-8745-5FFDF8BA9795}" presName="node" presStyleLbl="node1" presStyleIdx="2" presStyleCnt="3" custRadScaleRad="117546" custRadScaleInc="-140648">
        <dgm:presLayoutVars>
          <dgm:bulletEnabled val="1"/>
        </dgm:presLayoutVars>
      </dgm:prSet>
      <dgm:spPr/>
    </dgm:pt>
  </dgm:ptLst>
  <dgm:cxnLst>
    <dgm:cxn modelId="{9907A26A-EE5C-4E92-886B-4FA1C183DC4A}" type="presOf" srcId="{D2FD02D7-E811-4197-81F3-FCFAE68BEA44}" destId="{C7F38C5B-49BC-4E8C-BFC5-870092F53A30}" srcOrd="0" destOrd="0" presId="urn:microsoft.com/office/officeart/2005/8/layout/radial4"/>
    <dgm:cxn modelId="{EEF4DF6A-D581-4BEE-B57A-981F4FD799F3}" srcId="{F87BC9F2-1382-4CAB-9834-B66F997901E1}" destId="{233DE644-C6D3-4AAD-906A-C11A9A4AC8C5}" srcOrd="1" destOrd="0" parTransId="{456EC94C-E795-492D-AB18-9FA2B6E121B2}" sibTransId="{FE58ED06-BB31-4344-94E5-E6B92BB39911}"/>
    <dgm:cxn modelId="{C115C16B-ABE9-4EB0-89E5-105872426042}" type="presOf" srcId="{DFA4DD78-8729-4FCF-ABE3-691D34B1C77A}" destId="{51075849-6919-4CB9-8AF2-369E1899BE98}" srcOrd="0" destOrd="0" presId="urn:microsoft.com/office/officeart/2005/8/layout/radial4"/>
    <dgm:cxn modelId="{4C14134D-60A4-4FE7-843E-DE610292DAF4}" type="presOf" srcId="{233DE644-C6D3-4AAD-906A-C11A9A4AC8C5}" destId="{BEC7893C-E093-4049-8FB3-F2748313130F}" srcOrd="0" destOrd="0" presId="urn:microsoft.com/office/officeart/2005/8/layout/radial4"/>
    <dgm:cxn modelId="{48EA1397-6E56-43D2-98AD-BAFC22CE9F18}" type="presOf" srcId="{456EC94C-E795-492D-AB18-9FA2B6E121B2}" destId="{1A2A0980-5C59-491C-B302-D6387CE332D5}" srcOrd="0" destOrd="0" presId="urn:microsoft.com/office/officeart/2005/8/layout/radial4"/>
    <dgm:cxn modelId="{BB2497AE-3D0E-4533-8FC3-FAB71162252D}" srcId="{F87BC9F2-1382-4CAB-9834-B66F997901E1}" destId="{DFA4DD78-8729-4FCF-ABE3-691D34B1C77A}" srcOrd="0" destOrd="0" parTransId="{D2FD02D7-E811-4197-81F3-FCFAE68BEA44}" sibTransId="{812EEAFB-2669-4358-9330-83A9A138879B}"/>
    <dgm:cxn modelId="{35AC2BBA-ED64-4829-8188-7DDAF9D06239}" type="presOf" srcId="{78010F50-41BA-4EE2-8A9B-8826B9E8107D}" destId="{C2890DE9-7F76-4919-ACC4-7EF8DFA537CF}" srcOrd="0" destOrd="0" presId="urn:microsoft.com/office/officeart/2005/8/layout/radial4"/>
    <dgm:cxn modelId="{EC0E32C2-2FCD-4885-ADF0-D1AE33C74785}" srcId="{F56B41EA-9DFF-447C-93D9-0BD872006C98}" destId="{F87BC9F2-1382-4CAB-9834-B66F997901E1}" srcOrd="0" destOrd="0" parTransId="{CC06E138-5D25-48EB-9C4F-BA5846FD42C8}" sibTransId="{9ED8D688-DCF4-4402-93D3-91FA0BDEF0F4}"/>
    <dgm:cxn modelId="{438757CB-9BA1-456C-B13F-82F3CB071FBE}" type="presOf" srcId="{F3C5403F-B598-4BDC-8745-5FFDF8BA9795}" destId="{7724A043-C91D-40FB-A4E6-C40C6CD2B759}" srcOrd="0" destOrd="0" presId="urn:microsoft.com/office/officeart/2005/8/layout/radial4"/>
    <dgm:cxn modelId="{8F8BBBD1-EC8D-4A5D-BC77-3C1199EE543A}" srcId="{F87BC9F2-1382-4CAB-9834-B66F997901E1}" destId="{F3C5403F-B598-4BDC-8745-5FFDF8BA9795}" srcOrd="2" destOrd="0" parTransId="{78010F50-41BA-4EE2-8A9B-8826B9E8107D}" sibTransId="{D1AFFE70-DBEB-4A09-9B62-29E125EFFE55}"/>
    <dgm:cxn modelId="{BD06C1DA-3371-44FC-8EF5-53E83B862639}" type="presOf" srcId="{F87BC9F2-1382-4CAB-9834-B66F997901E1}" destId="{13BB3C40-B36C-4EFB-931D-D20A7CAE22FA}" srcOrd="0" destOrd="0" presId="urn:microsoft.com/office/officeart/2005/8/layout/radial4"/>
    <dgm:cxn modelId="{C79BE7F1-F2B2-4AF4-AD08-F3A521F9E2EE}" type="presOf" srcId="{F56B41EA-9DFF-447C-93D9-0BD872006C98}" destId="{59C1A1B5-832F-4008-BF70-8E9773496C6A}" srcOrd="0" destOrd="0" presId="urn:microsoft.com/office/officeart/2005/8/layout/radial4"/>
    <dgm:cxn modelId="{4409BF64-917A-4E34-B398-4B256BF873AD}" type="presParOf" srcId="{59C1A1B5-832F-4008-BF70-8E9773496C6A}" destId="{13BB3C40-B36C-4EFB-931D-D20A7CAE22FA}" srcOrd="0" destOrd="0" presId="urn:microsoft.com/office/officeart/2005/8/layout/radial4"/>
    <dgm:cxn modelId="{F5A74444-4817-4884-A55C-C58FA2B55A21}" type="presParOf" srcId="{59C1A1B5-832F-4008-BF70-8E9773496C6A}" destId="{C7F38C5B-49BC-4E8C-BFC5-870092F53A30}" srcOrd="1" destOrd="0" presId="urn:microsoft.com/office/officeart/2005/8/layout/radial4"/>
    <dgm:cxn modelId="{1E8620E2-591F-48E5-B09D-280E0A0262C7}" type="presParOf" srcId="{59C1A1B5-832F-4008-BF70-8E9773496C6A}" destId="{51075849-6919-4CB9-8AF2-369E1899BE98}" srcOrd="2" destOrd="0" presId="urn:microsoft.com/office/officeart/2005/8/layout/radial4"/>
    <dgm:cxn modelId="{8DD9423D-6E06-48E2-8F48-1F6A3CDE7541}" type="presParOf" srcId="{59C1A1B5-832F-4008-BF70-8E9773496C6A}" destId="{1A2A0980-5C59-491C-B302-D6387CE332D5}" srcOrd="3" destOrd="0" presId="urn:microsoft.com/office/officeart/2005/8/layout/radial4"/>
    <dgm:cxn modelId="{C15ACE76-D3AC-4745-A9AD-66CCA5B4EE7B}" type="presParOf" srcId="{59C1A1B5-832F-4008-BF70-8E9773496C6A}" destId="{BEC7893C-E093-4049-8FB3-F2748313130F}" srcOrd="4" destOrd="0" presId="urn:microsoft.com/office/officeart/2005/8/layout/radial4"/>
    <dgm:cxn modelId="{CBFD9C78-B61B-4556-9B70-E27F5EE813A9}" type="presParOf" srcId="{59C1A1B5-832F-4008-BF70-8E9773496C6A}" destId="{C2890DE9-7F76-4919-ACC4-7EF8DFA537CF}" srcOrd="5" destOrd="0" presId="urn:microsoft.com/office/officeart/2005/8/layout/radial4"/>
    <dgm:cxn modelId="{608356C7-7FB4-485F-8F00-CF479FBB2C16}" type="presParOf" srcId="{59C1A1B5-832F-4008-BF70-8E9773496C6A}" destId="{7724A043-C91D-40FB-A4E6-C40C6CD2B75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B3C40-B36C-4EFB-931D-D20A7CAE22FA}">
      <dsp:nvSpPr>
        <dsp:cNvPr id="0" name=""/>
        <dsp:cNvSpPr/>
      </dsp:nvSpPr>
      <dsp:spPr>
        <a:xfrm>
          <a:off x="2109552" y="637029"/>
          <a:ext cx="972898" cy="97289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sv-SE" sz="3000" kern="1200" dirty="0"/>
            <a:t>NKI</a:t>
          </a:r>
        </a:p>
      </dsp:txBody>
      <dsp:txXfrm>
        <a:off x="2252030" y="779507"/>
        <a:ext cx="687942" cy="687942"/>
      </dsp:txXfrm>
    </dsp:sp>
    <dsp:sp modelId="{C7F38C5B-49BC-4E8C-BFC5-870092F53A30}">
      <dsp:nvSpPr>
        <dsp:cNvPr id="0" name=""/>
        <dsp:cNvSpPr/>
      </dsp:nvSpPr>
      <dsp:spPr>
        <a:xfrm rot="9496209">
          <a:off x="736455" y="1450557"/>
          <a:ext cx="1382047" cy="27727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075849-6919-4CB9-8AF2-369E1899BE98}">
      <dsp:nvSpPr>
        <dsp:cNvPr id="0" name=""/>
        <dsp:cNvSpPr/>
      </dsp:nvSpPr>
      <dsp:spPr>
        <a:xfrm>
          <a:off x="323432" y="1475332"/>
          <a:ext cx="924253" cy="7394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sv-SE" sz="1000" kern="1200" dirty="0"/>
            <a:t>Kvalitetsfaktor </a:t>
          </a:r>
        </a:p>
      </dsp:txBody>
      <dsp:txXfrm>
        <a:off x="345088" y="1496988"/>
        <a:ext cx="880941" cy="696090"/>
      </dsp:txXfrm>
    </dsp:sp>
    <dsp:sp modelId="{1A2A0980-5C59-491C-B302-D6387CE332D5}">
      <dsp:nvSpPr>
        <dsp:cNvPr id="0" name=""/>
        <dsp:cNvSpPr/>
      </dsp:nvSpPr>
      <dsp:spPr>
        <a:xfrm rot="10818038">
          <a:off x="773804" y="978590"/>
          <a:ext cx="1262296" cy="27727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C7893C-E093-4049-8FB3-F2748313130F}">
      <dsp:nvSpPr>
        <dsp:cNvPr id="0" name=""/>
        <dsp:cNvSpPr/>
      </dsp:nvSpPr>
      <dsp:spPr>
        <a:xfrm>
          <a:off x="311686" y="744215"/>
          <a:ext cx="924253" cy="7394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sv-SE" sz="1000" kern="1200" dirty="0"/>
            <a:t>Kvalitetsfaktor </a:t>
          </a:r>
        </a:p>
      </dsp:txBody>
      <dsp:txXfrm>
        <a:off x="333342" y="765871"/>
        <a:ext cx="880941" cy="696090"/>
      </dsp:txXfrm>
    </dsp:sp>
    <dsp:sp modelId="{C2890DE9-7F76-4919-ACC4-7EF8DFA537CF}">
      <dsp:nvSpPr>
        <dsp:cNvPr id="0" name=""/>
        <dsp:cNvSpPr/>
      </dsp:nvSpPr>
      <dsp:spPr>
        <a:xfrm rot="12137538">
          <a:off x="729786" y="505321"/>
          <a:ext cx="1393161" cy="27727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24A043-C91D-40FB-A4E6-C40C6CD2B759}">
      <dsp:nvSpPr>
        <dsp:cNvPr id="0" name=""/>
        <dsp:cNvSpPr/>
      </dsp:nvSpPr>
      <dsp:spPr>
        <a:xfrm>
          <a:off x="319721" y="10023"/>
          <a:ext cx="924253" cy="73940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444500">
            <a:lnSpc>
              <a:spcPct val="90000"/>
            </a:lnSpc>
            <a:spcBef>
              <a:spcPct val="0"/>
            </a:spcBef>
            <a:spcAft>
              <a:spcPct val="35000"/>
            </a:spcAft>
            <a:buNone/>
          </a:pPr>
          <a:r>
            <a:rPr lang="sv-SE" sz="1000" kern="1200" dirty="0"/>
            <a:t>Kvalitetsfaktor </a:t>
          </a:r>
        </a:p>
      </dsp:txBody>
      <dsp:txXfrm>
        <a:off x="341377" y="31679"/>
        <a:ext cx="880941" cy="69609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0146"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defRPr sz="1200">
                <a:cs typeface="+mn-cs"/>
              </a:defRPr>
            </a:lvl1pPr>
          </a:lstStyle>
          <a:p>
            <a:pPr>
              <a:defRPr/>
            </a:pPr>
            <a:endParaRPr lang="sv-SE"/>
          </a:p>
        </p:txBody>
      </p:sp>
      <p:sp>
        <p:nvSpPr>
          <p:cNvPr id="390147" name="Rectangle 3"/>
          <p:cNvSpPr>
            <a:spLocks noGrp="1" noChangeArrowheads="1"/>
          </p:cNvSpPr>
          <p:nvPr>
            <p:ph type="dt" sz="quarter" idx="1"/>
          </p:nvPr>
        </p:nvSpPr>
        <p:spPr bwMode="auto">
          <a:xfrm>
            <a:off x="3849688" y="0"/>
            <a:ext cx="2946400" cy="496809"/>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lgn="r">
              <a:defRPr sz="1200">
                <a:cs typeface="+mn-cs"/>
              </a:defRPr>
            </a:lvl1pPr>
          </a:lstStyle>
          <a:p>
            <a:pPr>
              <a:defRPr/>
            </a:pPr>
            <a:endParaRPr lang="sv-SE"/>
          </a:p>
        </p:txBody>
      </p:sp>
      <p:sp>
        <p:nvSpPr>
          <p:cNvPr id="390148" name="Rectangle 4"/>
          <p:cNvSpPr>
            <a:spLocks noGrp="1" noChangeArrowheads="1"/>
          </p:cNvSpPr>
          <p:nvPr>
            <p:ph type="ftr" sz="quarter" idx="2"/>
          </p:nvPr>
        </p:nvSpPr>
        <p:spPr bwMode="auto">
          <a:xfrm>
            <a:off x="0" y="9428243"/>
            <a:ext cx="2946400" cy="496809"/>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defRPr sz="1200">
                <a:cs typeface="+mn-cs"/>
              </a:defRPr>
            </a:lvl1pPr>
          </a:lstStyle>
          <a:p>
            <a:pPr>
              <a:defRPr/>
            </a:pPr>
            <a:endParaRPr lang="sv-SE"/>
          </a:p>
        </p:txBody>
      </p:sp>
      <p:sp>
        <p:nvSpPr>
          <p:cNvPr id="390149" name="Rectangle 5"/>
          <p:cNvSpPr>
            <a:spLocks noGrp="1" noChangeArrowheads="1"/>
          </p:cNvSpPr>
          <p:nvPr>
            <p:ph type="sldNum" sz="quarter" idx="3"/>
          </p:nvPr>
        </p:nvSpPr>
        <p:spPr bwMode="auto">
          <a:xfrm>
            <a:off x="3849688" y="9428243"/>
            <a:ext cx="2946400" cy="496809"/>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lgn="r">
              <a:defRPr sz="1200">
                <a:cs typeface="+mn-cs"/>
              </a:defRPr>
            </a:lvl1pPr>
          </a:lstStyle>
          <a:p>
            <a:pPr>
              <a:defRPr/>
            </a:pPr>
            <a:fld id="{358847CB-1649-4DB8-822D-7B10F7AE01DE}" type="slidenum">
              <a:rPr lang="sv-SE"/>
              <a:pPr>
                <a:defRPr/>
              </a:pPr>
              <a:t>‹#›</a:t>
            </a:fld>
            <a:endParaRPr lang="sv-SE"/>
          </a:p>
        </p:txBody>
      </p:sp>
    </p:spTree>
    <p:extLst>
      <p:ext uri="{BB962C8B-B14F-4D97-AF65-F5344CB8AC3E}">
        <p14:creationId xmlns:p14="http://schemas.microsoft.com/office/powerpoint/2010/main" val="3577889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defRPr sz="1200">
                <a:cs typeface="+mn-cs"/>
              </a:defRPr>
            </a:lvl1pPr>
          </a:lstStyle>
          <a:p>
            <a:pPr>
              <a:defRPr/>
            </a:pPr>
            <a:endParaRPr lang="sv-SE"/>
          </a:p>
        </p:txBody>
      </p:sp>
      <p:sp>
        <p:nvSpPr>
          <p:cNvPr id="3075" name="Rectangle 3"/>
          <p:cNvSpPr>
            <a:spLocks noGrp="1" noChangeArrowheads="1"/>
          </p:cNvSpPr>
          <p:nvPr>
            <p:ph type="dt" idx="1"/>
          </p:nvPr>
        </p:nvSpPr>
        <p:spPr bwMode="auto">
          <a:xfrm>
            <a:off x="3849688" y="0"/>
            <a:ext cx="2946400" cy="496809"/>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lvl1pPr algn="r">
              <a:defRPr sz="1200">
                <a:cs typeface="+mn-cs"/>
              </a:defRPr>
            </a:lvl1pPr>
          </a:lstStyle>
          <a:p>
            <a:pPr>
              <a:defRPr/>
            </a:pPr>
            <a:endParaRPr lang="sv-SE"/>
          </a:p>
        </p:txBody>
      </p:sp>
      <p:sp>
        <p:nvSpPr>
          <p:cNvPr id="1741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5710"/>
            <a:ext cx="5438775" cy="4466511"/>
          </a:xfrm>
          <a:prstGeom prst="rect">
            <a:avLst/>
          </a:prstGeom>
          <a:noFill/>
          <a:ln w="9525">
            <a:noFill/>
            <a:miter lim="800000"/>
            <a:headEnd/>
            <a:tailEnd/>
          </a:ln>
          <a:effectLst/>
        </p:spPr>
        <p:txBody>
          <a:bodyPr vert="horz" wrap="square" lIns="91425" tIns="45712" rIns="91425" bIns="45712" numCol="1" anchor="t" anchorCtr="0" compatLnSpc="1">
            <a:prstTxWarp prst="textNoShape">
              <a:avLst/>
            </a:prstTxWarp>
          </a:bodyPr>
          <a:lstStyle/>
          <a:p>
            <a:pPr lvl="0"/>
            <a:r>
              <a:rPr lang="sv-SE" noProof="0"/>
              <a:t>Click to edit Master text styles</a:t>
            </a:r>
          </a:p>
          <a:p>
            <a:pPr lvl="1"/>
            <a:r>
              <a:rPr lang="sv-SE" noProof="0"/>
              <a:t>Second level</a:t>
            </a:r>
          </a:p>
          <a:p>
            <a:pPr lvl="2"/>
            <a:r>
              <a:rPr lang="sv-SE" noProof="0"/>
              <a:t>Third level</a:t>
            </a:r>
          </a:p>
          <a:p>
            <a:pPr lvl="3"/>
            <a:r>
              <a:rPr lang="sv-SE" noProof="0"/>
              <a:t>Fourth level</a:t>
            </a:r>
          </a:p>
          <a:p>
            <a:pPr lvl="4"/>
            <a:r>
              <a:rPr lang="sv-SE" noProof="0"/>
              <a:t>Fifth level</a:t>
            </a:r>
          </a:p>
        </p:txBody>
      </p:sp>
      <p:sp>
        <p:nvSpPr>
          <p:cNvPr id="3078" name="Rectangle 6"/>
          <p:cNvSpPr>
            <a:spLocks noGrp="1" noChangeArrowheads="1"/>
          </p:cNvSpPr>
          <p:nvPr>
            <p:ph type="ftr" sz="quarter" idx="4"/>
          </p:nvPr>
        </p:nvSpPr>
        <p:spPr bwMode="auto">
          <a:xfrm>
            <a:off x="0" y="9428243"/>
            <a:ext cx="2946400" cy="496809"/>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defRPr sz="1200">
                <a:cs typeface="+mn-cs"/>
              </a:defRPr>
            </a:lvl1pPr>
          </a:lstStyle>
          <a:p>
            <a:pPr>
              <a:defRPr/>
            </a:pPr>
            <a:endParaRPr lang="sv-SE"/>
          </a:p>
        </p:txBody>
      </p:sp>
      <p:sp>
        <p:nvSpPr>
          <p:cNvPr id="3079" name="Rectangle 7"/>
          <p:cNvSpPr>
            <a:spLocks noGrp="1" noChangeArrowheads="1"/>
          </p:cNvSpPr>
          <p:nvPr>
            <p:ph type="sldNum" sz="quarter" idx="5"/>
          </p:nvPr>
        </p:nvSpPr>
        <p:spPr bwMode="auto">
          <a:xfrm>
            <a:off x="3849688" y="9428243"/>
            <a:ext cx="2946400" cy="496809"/>
          </a:xfrm>
          <a:prstGeom prst="rect">
            <a:avLst/>
          </a:prstGeom>
          <a:noFill/>
          <a:ln w="9525">
            <a:noFill/>
            <a:miter lim="800000"/>
            <a:headEnd/>
            <a:tailEnd/>
          </a:ln>
          <a:effectLst/>
        </p:spPr>
        <p:txBody>
          <a:bodyPr vert="horz" wrap="square" lIns="91425" tIns="45712" rIns="91425" bIns="45712" numCol="1" anchor="b" anchorCtr="0" compatLnSpc="1">
            <a:prstTxWarp prst="textNoShape">
              <a:avLst/>
            </a:prstTxWarp>
          </a:bodyPr>
          <a:lstStyle>
            <a:lvl1pPr algn="r">
              <a:defRPr sz="1200">
                <a:cs typeface="+mn-cs"/>
              </a:defRPr>
            </a:lvl1pPr>
          </a:lstStyle>
          <a:p>
            <a:pPr>
              <a:defRPr/>
            </a:pPr>
            <a:fld id="{76374C2A-E21E-4D86-8849-2E48A0AF7CDA}" type="slidenum">
              <a:rPr lang="sv-SE"/>
              <a:pPr>
                <a:defRPr/>
              </a:pPr>
              <a:t>‹#›</a:t>
            </a:fld>
            <a:endParaRPr lang="sv-SE"/>
          </a:p>
        </p:txBody>
      </p:sp>
    </p:spTree>
    <p:extLst>
      <p:ext uri="{BB962C8B-B14F-4D97-AF65-F5344CB8AC3E}">
        <p14:creationId xmlns:p14="http://schemas.microsoft.com/office/powerpoint/2010/main" val="4121037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a:t>
            </a:fld>
            <a:endParaRPr lang="sv-SE" dirty="0"/>
          </a:p>
        </p:txBody>
      </p:sp>
    </p:spTree>
    <p:extLst>
      <p:ext uri="{BB962C8B-B14F-4D97-AF65-F5344CB8AC3E}">
        <p14:creationId xmlns:p14="http://schemas.microsoft.com/office/powerpoint/2010/main" val="4268475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16</a:t>
            </a:fld>
            <a:endParaRPr lang="sv-SE" dirty="0"/>
          </a:p>
        </p:txBody>
      </p:sp>
    </p:spTree>
    <p:extLst>
      <p:ext uri="{BB962C8B-B14F-4D97-AF65-F5344CB8AC3E}">
        <p14:creationId xmlns:p14="http://schemas.microsoft.com/office/powerpoint/2010/main" val="130598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17</a:t>
            </a:fld>
            <a:endParaRPr lang="sv-SE" dirty="0"/>
          </a:p>
        </p:txBody>
      </p:sp>
    </p:spTree>
    <p:extLst>
      <p:ext uri="{BB962C8B-B14F-4D97-AF65-F5344CB8AC3E}">
        <p14:creationId xmlns:p14="http://schemas.microsoft.com/office/powerpoint/2010/main" val="168640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18</a:t>
            </a:fld>
            <a:endParaRPr lang="sv-SE" dirty="0"/>
          </a:p>
        </p:txBody>
      </p:sp>
    </p:spTree>
    <p:extLst>
      <p:ext uri="{BB962C8B-B14F-4D97-AF65-F5344CB8AC3E}">
        <p14:creationId xmlns:p14="http://schemas.microsoft.com/office/powerpoint/2010/main" val="1690964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19</a:t>
            </a:fld>
            <a:endParaRPr lang="sv-SE" dirty="0"/>
          </a:p>
        </p:txBody>
      </p:sp>
    </p:spTree>
    <p:extLst>
      <p:ext uri="{BB962C8B-B14F-4D97-AF65-F5344CB8AC3E}">
        <p14:creationId xmlns:p14="http://schemas.microsoft.com/office/powerpoint/2010/main" val="109350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20</a:t>
            </a:fld>
            <a:endParaRPr lang="sv-SE" dirty="0"/>
          </a:p>
        </p:txBody>
      </p:sp>
    </p:spTree>
    <p:extLst>
      <p:ext uri="{BB962C8B-B14F-4D97-AF65-F5344CB8AC3E}">
        <p14:creationId xmlns:p14="http://schemas.microsoft.com/office/powerpoint/2010/main" val="955038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21</a:t>
            </a:fld>
            <a:endParaRPr lang="sv-SE" dirty="0"/>
          </a:p>
        </p:txBody>
      </p:sp>
    </p:spTree>
    <p:extLst>
      <p:ext uri="{BB962C8B-B14F-4D97-AF65-F5344CB8AC3E}">
        <p14:creationId xmlns:p14="http://schemas.microsoft.com/office/powerpoint/2010/main" val="3004482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22</a:t>
            </a:fld>
            <a:endParaRPr lang="sv-SE" dirty="0"/>
          </a:p>
        </p:txBody>
      </p:sp>
    </p:spTree>
    <p:extLst>
      <p:ext uri="{BB962C8B-B14F-4D97-AF65-F5344CB8AC3E}">
        <p14:creationId xmlns:p14="http://schemas.microsoft.com/office/powerpoint/2010/main" val="2038813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23</a:t>
            </a:fld>
            <a:endParaRPr lang="sv-SE" dirty="0"/>
          </a:p>
        </p:txBody>
      </p:sp>
    </p:spTree>
    <p:extLst>
      <p:ext uri="{BB962C8B-B14F-4D97-AF65-F5344CB8AC3E}">
        <p14:creationId xmlns:p14="http://schemas.microsoft.com/office/powerpoint/2010/main" val="3778518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24</a:t>
            </a:fld>
            <a:endParaRPr lang="sv-SE" dirty="0"/>
          </a:p>
        </p:txBody>
      </p:sp>
    </p:spTree>
    <p:extLst>
      <p:ext uri="{BB962C8B-B14F-4D97-AF65-F5344CB8AC3E}">
        <p14:creationId xmlns:p14="http://schemas.microsoft.com/office/powerpoint/2010/main" val="2861417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25</a:t>
            </a:fld>
            <a:endParaRPr lang="sv-SE" dirty="0"/>
          </a:p>
        </p:txBody>
      </p:sp>
    </p:spTree>
    <p:extLst>
      <p:ext uri="{BB962C8B-B14F-4D97-AF65-F5344CB8AC3E}">
        <p14:creationId xmlns:p14="http://schemas.microsoft.com/office/powerpoint/2010/main" val="292208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a:t>
            </a:fld>
            <a:endParaRPr lang="sv-SE" dirty="0"/>
          </a:p>
        </p:txBody>
      </p:sp>
    </p:spTree>
    <p:extLst>
      <p:ext uri="{BB962C8B-B14F-4D97-AF65-F5344CB8AC3E}">
        <p14:creationId xmlns:p14="http://schemas.microsoft.com/office/powerpoint/2010/main" val="1182613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26</a:t>
            </a:fld>
            <a:endParaRPr lang="sv-SE" dirty="0"/>
          </a:p>
        </p:txBody>
      </p:sp>
    </p:spTree>
    <p:extLst>
      <p:ext uri="{BB962C8B-B14F-4D97-AF65-F5344CB8AC3E}">
        <p14:creationId xmlns:p14="http://schemas.microsoft.com/office/powerpoint/2010/main" val="294953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27</a:t>
            </a:fld>
            <a:endParaRPr lang="sv-SE" dirty="0"/>
          </a:p>
        </p:txBody>
      </p:sp>
    </p:spTree>
    <p:extLst>
      <p:ext uri="{BB962C8B-B14F-4D97-AF65-F5344CB8AC3E}">
        <p14:creationId xmlns:p14="http://schemas.microsoft.com/office/powerpoint/2010/main" val="2740400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28</a:t>
            </a:fld>
            <a:endParaRPr lang="sv-SE" dirty="0"/>
          </a:p>
        </p:txBody>
      </p:sp>
    </p:spTree>
    <p:extLst>
      <p:ext uri="{BB962C8B-B14F-4D97-AF65-F5344CB8AC3E}">
        <p14:creationId xmlns:p14="http://schemas.microsoft.com/office/powerpoint/2010/main" val="3839813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29</a:t>
            </a:fld>
            <a:endParaRPr lang="sv-SE" dirty="0"/>
          </a:p>
        </p:txBody>
      </p:sp>
    </p:spTree>
    <p:extLst>
      <p:ext uri="{BB962C8B-B14F-4D97-AF65-F5344CB8AC3E}">
        <p14:creationId xmlns:p14="http://schemas.microsoft.com/office/powerpoint/2010/main" val="2304798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30</a:t>
            </a:fld>
            <a:endParaRPr lang="sv-SE" dirty="0"/>
          </a:p>
        </p:txBody>
      </p:sp>
    </p:spTree>
    <p:extLst>
      <p:ext uri="{BB962C8B-B14F-4D97-AF65-F5344CB8AC3E}">
        <p14:creationId xmlns:p14="http://schemas.microsoft.com/office/powerpoint/2010/main" val="3785352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31</a:t>
            </a:fld>
            <a:endParaRPr lang="sv-SE" dirty="0"/>
          </a:p>
        </p:txBody>
      </p:sp>
    </p:spTree>
    <p:extLst>
      <p:ext uri="{BB962C8B-B14F-4D97-AF65-F5344CB8AC3E}">
        <p14:creationId xmlns:p14="http://schemas.microsoft.com/office/powerpoint/2010/main" val="1772311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32</a:t>
            </a:fld>
            <a:endParaRPr lang="sv-SE" dirty="0"/>
          </a:p>
        </p:txBody>
      </p:sp>
    </p:spTree>
    <p:extLst>
      <p:ext uri="{BB962C8B-B14F-4D97-AF65-F5344CB8AC3E}">
        <p14:creationId xmlns:p14="http://schemas.microsoft.com/office/powerpoint/2010/main" val="1471458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33</a:t>
            </a:fld>
            <a:endParaRPr lang="sv-SE" dirty="0"/>
          </a:p>
        </p:txBody>
      </p:sp>
    </p:spTree>
    <p:extLst>
      <p:ext uri="{BB962C8B-B14F-4D97-AF65-F5344CB8AC3E}">
        <p14:creationId xmlns:p14="http://schemas.microsoft.com/office/powerpoint/2010/main" val="2390727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34</a:t>
            </a:fld>
            <a:endParaRPr lang="sv-SE" dirty="0"/>
          </a:p>
        </p:txBody>
      </p:sp>
    </p:spTree>
    <p:extLst>
      <p:ext uri="{BB962C8B-B14F-4D97-AF65-F5344CB8AC3E}">
        <p14:creationId xmlns:p14="http://schemas.microsoft.com/office/powerpoint/2010/main" val="1393750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35</a:t>
            </a:fld>
            <a:endParaRPr lang="sv-SE" dirty="0"/>
          </a:p>
        </p:txBody>
      </p:sp>
    </p:spTree>
    <p:extLst>
      <p:ext uri="{BB962C8B-B14F-4D97-AF65-F5344CB8AC3E}">
        <p14:creationId xmlns:p14="http://schemas.microsoft.com/office/powerpoint/2010/main" val="69457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3</a:t>
            </a:fld>
            <a:endParaRPr lang="sv-SE" dirty="0"/>
          </a:p>
        </p:txBody>
      </p:sp>
    </p:spTree>
    <p:extLst>
      <p:ext uri="{BB962C8B-B14F-4D97-AF65-F5344CB8AC3E}">
        <p14:creationId xmlns:p14="http://schemas.microsoft.com/office/powerpoint/2010/main" val="94065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36</a:t>
            </a:fld>
            <a:endParaRPr lang="sv-SE" dirty="0"/>
          </a:p>
        </p:txBody>
      </p:sp>
    </p:spTree>
    <p:extLst>
      <p:ext uri="{BB962C8B-B14F-4D97-AF65-F5344CB8AC3E}">
        <p14:creationId xmlns:p14="http://schemas.microsoft.com/office/powerpoint/2010/main" val="3164781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37</a:t>
            </a:fld>
            <a:endParaRPr lang="sv-SE" dirty="0"/>
          </a:p>
        </p:txBody>
      </p:sp>
    </p:spTree>
    <p:extLst>
      <p:ext uri="{BB962C8B-B14F-4D97-AF65-F5344CB8AC3E}">
        <p14:creationId xmlns:p14="http://schemas.microsoft.com/office/powerpoint/2010/main" val="3434649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38</a:t>
            </a:fld>
            <a:endParaRPr lang="sv-SE" dirty="0"/>
          </a:p>
        </p:txBody>
      </p:sp>
    </p:spTree>
    <p:extLst>
      <p:ext uri="{BB962C8B-B14F-4D97-AF65-F5344CB8AC3E}">
        <p14:creationId xmlns:p14="http://schemas.microsoft.com/office/powerpoint/2010/main" val="2204044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39</a:t>
            </a:fld>
            <a:endParaRPr lang="sv-SE" dirty="0"/>
          </a:p>
        </p:txBody>
      </p:sp>
    </p:spTree>
    <p:extLst>
      <p:ext uri="{BB962C8B-B14F-4D97-AF65-F5344CB8AC3E}">
        <p14:creationId xmlns:p14="http://schemas.microsoft.com/office/powerpoint/2010/main" val="1643753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40</a:t>
            </a:fld>
            <a:endParaRPr lang="sv-SE" dirty="0"/>
          </a:p>
        </p:txBody>
      </p:sp>
    </p:spTree>
    <p:extLst>
      <p:ext uri="{BB962C8B-B14F-4D97-AF65-F5344CB8AC3E}">
        <p14:creationId xmlns:p14="http://schemas.microsoft.com/office/powerpoint/2010/main" val="15395446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41</a:t>
            </a:fld>
            <a:endParaRPr lang="sv-SE" dirty="0"/>
          </a:p>
        </p:txBody>
      </p:sp>
    </p:spTree>
    <p:extLst>
      <p:ext uri="{BB962C8B-B14F-4D97-AF65-F5344CB8AC3E}">
        <p14:creationId xmlns:p14="http://schemas.microsoft.com/office/powerpoint/2010/main" val="803291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42</a:t>
            </a:fld>
            <a:endParaRPr lang="sv-SE" dirty="0"/>
          </a:p>
        </p:txBody>
      </p:sp>
    </p:spTree>
    <p:extLst>
      <p:ext uri="{BB962C8B-B14F-4D97-AF65-F5344CB8AC3E}">
        <p14:creationId xmlns:p14="http://schemas.microsoft.com/office/powerpoint/2010/main" val="818867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43</a:t>
            </a:fld>
            <a:endParaRPr lang="sv-SE" dirty="0"/>
          </a:p>
        </p:txBody>
      </p:sp>
    </p:spTree>
    <p:extLst>
      <p:ext uri="{BB962C8B-B14F-4D97-AF65-F5344CB8AC3E}">
        <p14:creationId xmlns:p14="http://schemas.microsoft.com/office/powerpoint/2010/main" val="2006402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44</a:t>
            </a:fld>
            <a:endParaRPr lang="sv-SE" dirty="0"/>
          </a:p>
        </p:txBody>
      </p:sp>
    </p:spTree>
    <p:extLst>
      <p:ext uri="{BB962C8B-B14F-4D97-AF65-F5344CB8AC3E}">
        <p14:creationId xmlns:p14="http://schemas.microsoft.com/office/powerpoint/2010/main" val="3578571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45</a:t>
            </a:fld>
            <a:endParaRPr lang="sv-SE" dirty="0"/>
          </a:p>
        </p:txBody>
      </p:sp>
    </p:spTree>
    <p:extLst>
      <p:ext uri="{BB962C8B-B14F-4D97-AF65-F5344CB8AC3E}">
        <p14:creationId xmlns:p14="http://schemas.microsoft.com/office/powerpoint/2010/main" val="97415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10</a:t>
            </a:fld>
            <a:endParaRPr lang="sv-SE" dirty="0"/>
          </a:p>
        </p:txBody>
      </p:sp>
    </p:spTree>
    <p:extLst>
      <p:ext uri="{BB962C8B-B14F-4D97-AF65-F5344CB8AC3E}">
        <p14:creationId xmlns:p14="http://schemas.microsoft.com/office/powerpoint/2010/main" val="4164493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46</a:t>
            </a:fld>
            <a:endParaRPr lang="sv-SE" dirty="0"/>
          </a:p>
        </p:txBody>
      </p:sp>
    </p:spTree>
    <p:extLst>
      <p:ext uri="{BB962C8B-B14F-4D97-AF65-F5344CB8AC3E}">
        <p14:creationId xmlns:p14="http://schemas.microsoft.com/office/powerpoint/2010/main" val="10525841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47</a:t>
            </a:fld>
            <a:endParaRPr lang="sv-SE" dirty="0"/>
          </a:p>
        </p:txBody>
      </p:sp>
    </p:spTree>
    <p:extLst>
      <p:ext uri="{BB962C8B-B14F-4D97-AF65-F5344CB8AC3E}">
        <p14:creationId xmlns:p14="http://schemas.microsoft.com/office/powerpoint/2010/main" val="656269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48</a:t>
            </a:fld>
            <a:endParaRPr lang="sv-SE" dirty="0"/>
          </a:p>
        </p:txBody>
      </p:sp>
    </p:spTree>
    <p:extLst>
      <p:ext uri="{BB962C8B-B14F-4D97-AF65-F5344CB8AC3E}">
        <p14:creationId xmlns:p14="http://schemas.microsoft.com/office/powerpoint/2010/main" val="2892722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49</a:t>
            </a:fld>
            <a:endParaRPr lang="sv-SE" dirty="0"/>
          </a:p>
        </p:txBody>
      </p:sp>
    </p:spTree>
    <p:extLst>
      <p:ext uri="{BB962C8B-B14F-4D97-AF65-F5344CB8AC3E}">
        <p14:creationId xmlns:p14="http://schemas.microsoft.com/office/powerpoint/2010/main" val="26733901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50</a:t>
            </a:fld>
            <a:endParaRPr lang="sv-SE" dirty="0"/>
          </a:p>
        </p:txBody>
      </p:sp>
    </p:spTree>
    <p:extLst>
      <p:ext uri="{BB962C8B-B14F-4D97-AF65-F5344CB8AC3E}">
        <p14:creationId xmlns:p14="http://schemas.microsoft.com/office/powerpoint/2010/main" val="2331028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51</a:t>
            </a:fld>
            <a:endParaRPr lang="sv-SE" dirty="0"/>
          </a:p>
        </p:txBody>
      </p:sp>
    </p:spTree>
    <p:extLst>
      <p:ext uri="{BB962C8B-B14F-4D97-AF65-F5344CB8AC3E}">
        <p14:creationId xmlns:p14="http://schemas.microsoft.com/office/powerpoint/2010/main" val="37473952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52</a:t>
            </a:fld>
            <a:endParaRPr lang="sv-SE" dirty="0"/>
          </a:p>
        </p:txBody>
      </p:sp>
    </p:spTree>
    <p:extLst>
      <p:ext uri="{BB962C8B-B14F-4D97-AF65-F5344CB8AC3E}">
        <p14:creationId xmlns:p14="http://schemas.microsoft.com/office/powerpoint/2010/main" val="30326262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53</a:t>
            </a:fld>
            <a:endParaRPr lang="sv-SE" dirty="0"/>
          </a:p>
        </p:txBody>
      </p:sp>
    </p:spTree>
    <p:extLst>
      <p:ext uri="{BB962C8B-B14F-4D97-AF65-F5344CB8AC3E}">
        <p14:creationId xmlns:p14="http://schemas.microsoft.com/office/powerpoint/2010/main" val="16070330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54</a:t>
            </a:fld>
            <a:endParaRPr lang="sv-SE" dirty="0"/>
          </a:p>
        </p:txBody>
      </p:sp>
    </p:spTree>
    <p:extLst>
      <p:ext uri="{BB962C8B-B14F-4D97-AF65-F5344CB8AC3E}">
        <p14:creationId xmlns:p14="http://schemas.microsoft.com/office/powerpoint/2010/main" val="40124824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55</a:t>
            </a:fld>
            <a:endParaRPr lang="sv-SE" dirty="0"/>
          </a:p>
        </p:txBody>
      </p:sp>
    </p:spTree>
    <p:extLst>
      <p:ext uri="{BB962C8B-B14F-4D97-AF65-F5344CB8AC3E}">
        <p14:creationId xmlns:p14="http://schemas.microsoft.com/office/powerpoint/2010/main" val="117455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11</a:t>
            </a:fld>
            <a:endParaRPr lang="sv-SE" dirty="0"/>
          </a:p>
        </p:txBody>
      </p:sp>
    </p:spTree>
    <p:extLst>
      <p:ext uri="{BB962C8B-B14F-4D97-AF65-F5344CB8AC3E}">
        <p14:creationId xmlns:p14="http://schemas.microsoft.com/office/powerpoint/2010/main" val="2684172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12</a:t>
            </a:fld>
            <a:endParaRPr lang="sv-SE" dirty="0"/>
          </a:p>
        </p:txBody>
      </p:sp>
    </p:spTree>
    <p:extLst>
      <p:ext uri="{BB962C8B-B14F-4D97-AF65-F5344CB8AC3E}">
        <p14:creationId xmlns:p14="http://schemas.microsoft.com/office/powerpoint/2010/main" val="3593020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13</a:t>
            </a:fld>
            <a:endParaRPr lang="sv-SE" dirty="0"/>
          </a:p>
        </p:txBody>
      </p:sp>
    </p:spTree>
    <p:extLst>
      <p:ext uri="{BB962C8B-B14F-4D97-AF65-F5344CB8AC3E}">
        <p14:creationId xmlns:p14="http://schemas.microsoft.com/office/powerpoint/2010/main" val="4095165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14</a:t>
            </a:fld>
            <a:endParaRPr lang="sv-SE" dirty="0"/>
          </a:p>
        </p:txBody>
      </p:sp>
    </p:spTree>
    <p:extLst>
      <p:ext uri="{BB962C8B-B14F-4D97-AF65-F5344CB8AC3E}">
        <p14:creationId xmlns:p14="http://schemas.microsoft.com/office/powerpoint/2010/main" val="288904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0488" y="744538"/>
            <a:ext cx="6616700" cy="3722687"/>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6374C2A-E21E-4D86-8849-2E48A0AF7CDA}" type="slidenum">
              <a:rPr lang="sv-SE" smtClean="0"/>
              <a:pPr>
                <a:defRPr/>
              </a:pPr>
              <a:t>15</a:t>
            </a:fld>
            <a:endParaRPr lang="sv-SE" dirty="0"/>
          </a:p>
        </p:txBody>
      </p:sp>
    </p:spTree>
    <p:extLst>
      <p:ext uri="{BB962C8B-B14F-4D97-AF65-F5344CB8AC3E}">
        <p14:creationId xmlns:p14="http://schemas.microsoft.com/office/powerpoint/2010/main" val="2607101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tartsida-brun">
    <p:spTree>
      <p:nvGrpSpPr>
        <p:cNvPr id="1" name=""/>
        <p:cNvGrpSpPr/>
        <p:nvPr/>
      </p:nvGrpSpPr>
      <p:grpSpPr>
        <a:xfrm>
          <a:off x="0" y="0"/>
          <a:ext cx="0" cy="0"/>
          <a:chOff x="0" y="0"/>
          <a:chExt cx="0" cy="0"/>
        </a:xfrm>
      </p:grpSpPr>
      <p:sp>
        <p:nvSpPr>
          <p:cNvPr id="5" name="Rectangle 4"/>
          <p:cNvSpPr/>
          <p:nvPr userDrawn="1"/>
        </p:nvSpPr>
        <p:spPr bwMode="auto">
          <a:xfrm>
            <a:off x="0" y="0"/>
            <a:ext cx="12192000" cy="6858000"/>
          </a:xfrm>
          <a:prstGeom prst="rect">
            <a:avLst/>
          </a:prstGeom>
          <a:solidFill>
            <a:srgbClr val="382819"/>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pic>
        <p:nvPicPr>
          <p:cNvPr id="4" name="Picture 5"/>
          <p:cNvPicPr>
            <a:picLocks noChangeAspect="1"/>
          </p:cNvPicPr>
          <p:nvPr userDrawn="1"/>
        </p:nvPicPr>
        <p:blipFill rotWithShape="1">
          <a:blip r:embed="rId2">
            <a:extLst>
              <a:ext uri="{28A0092B-C50C-407E-A947-70E740481C1C}">
                <a14:useLocalDpi xmlns:a14="http://schemas.microsoft.com/office/drawing/2010/main" val="0"/>
              </a:ext>
            </a:extLst>
          </a:blip>
          <a:srcRect b="23568"/>
          <a:stretch/>
        </p:blipFill>
        <p:spPr>
          <a:xfrm>
            <a:off x="4233483" y="2288127"/>
            <a:ext cx="3725035" cy="2281746"/>
          </a:xfrm>
          <a:prstGeom prst="rect">
            <a:avLst/>
          </a:prstGeom>
        </p:spPr>
      </p:pic>
    </p:spTree>
    <p:extLst>
      <p:ext uri="{BB962C8B-B14F-4D97-AF65-F5344CB8AC3E}">
        <p14:creationId xmlns:p14="http://schemas.microsoft.com/office/powerpoint/2010/main" val="448003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ch bild (höger)">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a:t>Klicka här för att ändra format</a:t>
            </a:r>
          </a:p>
        </p:txBody>
      </p:sp>
      <p:sp>
        <p:nvSpPr>
          <p:cNvPr id="3" name="Platshållare för bild 2"/>
          <p:cNvSpPr>
            <a:spLocks noGrp="1"/>
          </p:cNvSpPr>
          <p:nvPr>
            <p:ph type="pic" sz="quarter" idx="11"/>
          </p:nvPr>
        </p:nvSpPr>
        <p:spPr>
          <a:xfrm>
            <a:off x="6191917" y="1403350"/>
            <a:ext cx="4656000" cy="4941888"/>
          </a:xfrm>
          <a:solidFill>
            <a:schemeClr val="bg1">
              <a:lumMod val="95000"/>
            </a:schemeClr>
          </a:solidFill>
        </p:spPr>
        <p:txBody>
          <a:bodyPr anchor="ctr"/>
          <a:lstStyle>
            <a:lvl1pPr marL="0" indent="0" algn="ctr">
              <a:buNone/>
              <a:defRPr/>
            </a:lvl1pPr>
          </a:lstStyle>
          <a:p>
            <a:endParaRPr lang="sv-SE" dirty="0"/>
          </a:p>
        </p:txBody>
      </p:sp>
      <p:sp>
        <p:nvSpPr>
          <p:cNvPr id="10" name="Platshållare för innehåll 6"/>
          <p:cNvSpPr>
            <a:spLocks noGrp="1"/>
          </p:cNvSpPr>
          <p:nvPr>
            <p:ph sz="quarter" idx="16"/>
          </p:nvPr>
        </p:nvSpPr>
        <p:spPr>
          <a:xfrm>
            <a:off x="1344084" y="1401764"/>
            <a:ext cx="4656000"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86779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ch bild (botte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a:t>Klicka här för att ändra format</a:t>
            </a:r>
          </a:p>
        </p:txBody>
      </p:sp>
      <p:sp>
        <p:nvSpPr>
          <p:cNvPr id="3" name="Platshållare för bild 2"/>
          <p:cNvSpPr>
            <a:spLocks noGrp="1"/>
          </p:cNvSpPr>
          <p:nvPr>
            <p:ph type="pic" sz="quarter" idx="11"/>
          </p:nvPr>
        </p:nvSpPr>
        <p:spPr>
          <a:xfrm>
            <a:off x="1344083" y="3825894"/>
            <a:ext cx="9503835" cy="2519344"/>
          </a:xfrm>
          <a:solidFill>
            <a:schemeClr val="bg1">
              <a:lumMod val="95000"/>
            </a:schemeClr>
          </a:solidFill>
        </p:spPr>
        <p:txBody>
          <a:bodyPr anchor="ctr"/>
          <a:lstStyle>
            <a:lvl1pPr marL="0" indent="0" algn="ctr">
              <a:buNone/>
              <a:defRPr/>
            </a:lvl1pPr>
          </a:lstStyle>
          <a:p>
            <a:endParaRPr lang="sv-SE" dirty="0"/>
          </a:p>
        </p:txBody>
      </p:sp>
      <p:sp>
        <p:nvSpPr>
          <p:cNvPr id="10" name="Platshållare för innehåll 6"/>
          <p:cNvSpPr>
            <a:spLocks noGrp="1"/>
          </p:cNvSpPr>
          <p:nvPr>
            <p:ph sz="quarter" idx="15"/>
          </p:nvPr>
        </p:nvSpPr>
        <p:spPr>
          <a:xfrm>
            <a:off x="1344085" y="1401764"/>
            <a:ext cx="9503833" cy="226624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4047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och bildtext">
    <p:spTree>
      <p:nvGrpSpPr>
        <p:cNvPr id="1" name=""/>
        <p:cNvGrpSpPr/>
        <p:nvPr/>
      </p:nvGrpSpPr>
      <p:grpSpPr>
        <a:xfrm>
          <a:off x="0" y="0"/>
          <a:ext cx="0" cy="0"/>
          <a:chOff x="0" y="0"/>
          <a:chExt cx="0" cy="0"/>
        </a:xfrm>
      </p:grpSpPr>
      <p:sp>
        <p:nvSpPr>
          <p:cNvPr id="4" name="Rektangel 3"/>
          <p:cNvSpPr/>
          <p:nvPr userDrawn="1"/>
        </p:nvSpPr>
        <p:spPr bwMode="auto">
          <a:xfrm>
            <a:off x="10090123" y="5515364"/>
            <a:ext cx="2101877" cy="1220579"/>
          </a:xfrm>
          <a:prstGeom prst="rect">
            <a:avLst/>
          </a:prstGeom>
          <a:solidFill>
            <a:schemeClr val="bg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sp>
        <p:nvSpPr>
          <p:cNvPr id="9" name="Rubrik 8"/>
          <p:cNvSpPr>
            <a:spLocks noGrp="1"/>
          </p:cNvSpPr>
          <p:nvPr>
            <p:ph type="title"/>
          </p:nvPr>
        </p:nvSpPr>
        <p:spPr/>
        <p:txBody>
          <a:bodyPr/>
          <a:lstStyle/>
          <a:p>
            <a:r>
              <a:rPr lang="sv-SE" dirty="0"/>
              <a:t>Klicka här för att ändra format</a:t>
            </a:r>
          </a:p>
        </p:txBody>
      </p:sp>
      <p:sp>
        <p:nvSpPr>
          <p:cNvPr id="3" name="Platshållare för bild 2"/>
          <p:cNvSpPr>
            <a:spLocks noGrp="1"/>
          </p:cNvSpPr>
          <p:nvPr>
            <p:ph type="pic" sz="quarter" idx="11"/>
          </p:nvPr>
        </p:nvSpPr>
        <p:spPr>
          <a:xfrm>
            <a:off x="1344083" y="1401763"/>
            <a:ext cx="9503835" cy="4264152"/>
          </a:xfrm>
          <a:solidFill>
            <a:schemeClr val="bg1">
              <a:lumMod val="95000"/>
            </a:schemeClr>
          </a:solidFill>
        </p:spPr>
        <p:txBody>
          <a:bodyPr anchor="ctr"/>
          <a:lstStyle>
            <a:lvl1pPr marL="0" indent="0" algn="ctr">
              <a:buNone/>
              <a:defRPr/>
            </a:lvl1pPr>
          </a:lstStyle>
          <a:p>
            <a:endParaRPr lang="sv-SE" dirty="0"/>
          </a:p>
        </p:txBody>
      </p:sp>
      <p:sp>
        <p:nvSpPr>
          <p:cNvPr id="6" name="Platshållare för text 6"/>
          <p:cNvSpPr>
            <a:spLocks noGrp="1" noChangeAspect="1"/>
          </p:cNvSpPr>
          <p:nvPr>
            <p:ph type="body" sz="quarter" idx="14" hasCustomPrompt="1"/>
          </p:nvPr>
        </p:nvSpPr>
        <p:spPr>
          <a:xfrm>
            <a:off x="1344085" y="5799265"/>
            <a:ext cx="9503832" cy="540540"/>
          </a:xfrm>
        </p:spPr>
        <p:txBody>
          <a:bodyPr lIns="0" rIns="0">
            <a:noAutofit/>
          </a:bodyPr>
          <a:lstStyle>
            <a:lvl1pPr marL="0" indent="0">
              <a:lnSpc>
                <a:spcPct val="100000"/>
              </a:lnSpc>
              <a:spcBef>
                <a:spcPts val="0"/>
              </a:spcBef>
              <a:spcAft>
                <a:spcPts val="0"/>
              </a:spcAft>
              <a:buNone/>
              <a:defRPr sz="1500" baseline="0">
                <a:solidFill>
                  <a:srgbClr val="000000"/>
                </a:solidFill>
              </a:defRPr>
            </a:lvl1pPr>
          </a:lstStyle>
          <a:p>
            <a:pPr lvl="0"/>
            <a:r>
              <a:rPr lang="sv-SE" dirty="0"/>
              <a:t>Skriv bildtext här (aldrig mer än två rader)</a:t>
            </a:r>
          </a:p>
        </p:txBody>
      </p:sp>
    </p:spTree>
    <p:extLst>
      <p:ext uri="{BB962C8B-B14F-4D97-AF65-F5344CB8AC3E}">
        <p14:creationId xmlns:p14="http://schemas.microsoft.com/office/powerpoint/2010/main" val="1376271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Helskärm">
    <p:spTree>
      <p:nvGrpSpPr>
        <p:cNvPr id="1" name=""/>
        <p:cNvGrpSpPr/>
        <p:nvPr/>
      </p:nvGrpSpPr>
      <p:grpSpPr>
        <a:xfrm>
          <a:off x="0" y="0"/>
          <a:ext cx="0" cy="0"/>
          <a:chOff x="0" y="0"/>
          <a:chExt cx="0" cy="0"/>
        </a:xfrm>
      </p:grpSpPr>
      <p:sp>
        <p:nvSpPr>
          <p:cNvPr id="3" name="Platshållare för bild 2"/>
          <p:cNvSpPr>
            <a:spLocks noGrp="1"/>
          </p:cNvSpPr>
          <p:nvPr>
            <p:ph type="pic" sz="quarter" idx="11"/>
          </p:nvPr>
        </p:nvSpPr>
        <p:spPr>
          <a:xfrm>
            <a:off x="0" y="0"/>
            <a:ext cx="12192000" cy="6750000"/>
          </a:xfrm>
          <a:solidFill>
            <a:schemeClr val="bg1">
              <a:lumMod val="95000"/>
            </a:schemeClr>
          </a:solidFill>
        </p:spPr>
        <p:txBody>
          <a:bodyPr anchor="ctr"/>
          <a:lstStyle>
            <a:lvl1pPr marL="0" indent="0" algn="ctr">
              <a:buNone/>
              <a:defRPr/>
            </a:lvl1pPr>
          </a:lstStyle>
          <a:p>
            <a:endParaRPr lang="sv-SE" dirty="0"/>
          </a:p>
        </p:txBody>
      </p:sp>
    </p:spTree>
    <p:extLst>
      <p:ext uri="{BB962C8B-B14F-4D97-AF65-F5344CB8AC3E}">
        <p14:creationId xmlns:p14="http://schemas.microsoft.com/office/powerpoint/2010/main" val="661223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8" name="Platshållare för media 4"/>
          <p:cNvSpPr>
            <a:spLocks noGrp="1"/>
          </p:cNvSpPr>
          <p:nvPr>
            <p:ph type="media" sz="quarter" idx="15"/>
          </p:nvPr>
        </p:nvSpPr>
        <p:spPr>
          <a:xfrm>
            <a:off x="1" y="1"/>
            <a:ext cx="12192001" cy="6735941"/>
          </a:xfrm>
          <a:solidFill>
            <a:schemeClr val="bg1">
              <a:lumMod val="95000"/>
            </a:schemeClr>
          </a:solidFill>
        </p:spPr>
        <p:txBody>
          <a:bodyPr anchor="ctr"/>
          <a:lstStyle>
            <a:lvl1pPr marL="0" indent="0" algn="ctr">
              <a:buNone/>
              <a:defRPr/>
            </a:lvl1pPr>
          </a:lstStyle>
          <a:p>
            <a:endParaRPr lang="sv-SE"/>
          </a:p>
        </p:txBody>
      </p:sp>
    </p:spTree>
    <p:extLst>
      <p:ext uri="{BB962C8B-B14F-4D97-AF65-F5344CB8AC3E}">
        <p14:creationId xmlns:p14="http://schemas.microsoft.com/office/powerpoint/2010/main" val="4282243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utsida">
    <p:spTree>
      <p:nvGrpSpPr>
        <p:cNvPr id="1" name=""/>
        <p:cNvGrpSpPr/>
        <p:nvPr/>
      </p:nvGrpSpPr>
      <p:grpSpPr>
        <a:xfrm>
          <a:off x="0" y="0"/>
          <a:ext cx="0" cy="0"/>
          <a:chOff x="0" y="0"/>
          <a:chExt cx="0" cy="0"/>
        </a:xfrm>
      </p:grpSpPr>
      <p:sp>
        <p:nvSpPr>
          <p:cNvPr id="13" name="Rubrik 1"/>
          <p:cNvSpPr>
            <a:spLocks noGrp="1" noChangeAspect="1"/>
          </p:cNvSpPr>
          <p:nvPr>
            <p:ph type="ctrTitle" hasCustomPrompt="1"/>
          </p:nvPr>
        </p:nvSpPr>
        <p:spPr>
          <a:xfrm>
            <a:off x="1344085" y="1401764"/>
            <a:ext cx="9503833" cy="2354659"/>
          </a:xfrm>
        </p:spPr>
        <p:txBody>
          <a:bodyPr/>
          <a:lstStyle>
            <a:lvl1pPr algn="l">
              <a:defRPr sz="4800"/>
            </a:lvl1pPr>
          </a:lstStyle>
          <a:p>
            <a:r>
              <a:rPr lang="sv-SE" dirty="0"/>
              <a:t>Klicka här för att skriva avslutningsfras</a:t>
            </a:r>
          </a:p>
        </p:txBody>
      </p:sp>
      <p:sp>
        <p:nvSpPr>
          <p:cNvPr id="14" name="Underrubrik 2"/>
          <p:cNvSpPr>
            <a:spLocks noGrp="1" noChangeAspect="1"/>
          </p:cNvSpPr>
          <p:nvPr>
            <p:ph type="subTitle" idx="1" hasCustomPrompt="1"/>
          </p:nvPr>
        </p:nvSpPr>
        <p:spPr>
          <a:xfrm>
            <a:off x="1344085" y="3829199"/>
            <a:ext cx="9503832" cy="1576768"/>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Klicka här för att skriva in dina kontaktuppgifter</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4962" y="5658844"/>
            <a:ext cx="1656000" cy="990609"/>
          </a:xfrm>
          <a:prstGeom prst="rect">
            <a:avLst/>
          </a:prstGeom>
        </p:spPr>
      </p:pic>
    </p:spTree>
    <p:extLst>
      <p:ext uri="{BB962C8B-B14F-4D97-AF65-F5344CB8AC3E}">
        <p14:creationId xmlns:p14="http://schemas.microsoft.com/office/powerpoint/2010/main" val="3896600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Avdelare-Brun 1">
    <p:bg>
      <p:bgRef idx="1001">
        <a:schemeClr val="bg2"/>
      </p:bgRef>
    </p:bg>
    <p:spTree>
      <p:nvGrpSpPr>
        <p:cNvPr id="1" name=""/>
        <p:cNvGrpSpPr/>
        <p:nvPr/>
      </p:nvGrpSpPr>
      <p:grpSpPr>
        <a:xfrm>
          <a:off x="0" y="0"/>
          <a:ext cx="0" cy="0"/>
          <a:chOff x="0" y="0"/>
          <a:chExt cx="0" cy="0"/>
        </a:xfrm>
      </p:grpSpPr>
      <p:sp>
        <p:nvSpPr>
          <p:cNvPr id="3" name="Ellips 2"/>
          <p:cNvSpPr/>
          <p:nvPr userDrawn="1"/>
        </p:nvSpPr>
        <p:spPr bwMode="auto">
          <a:xfrm>
            <a:off x="-10066" y="439955"/>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tx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sp>
        <p:nvSpPr>
          <p:cNvPr id="14" name="Platshållare för text 13"/>
          <p:cNvSpPr>
            <a:spLocks noGrp="1" noChangeAspect="1"/>
          </p:cNvSpPr>
          <p:nvPr>
            <p:ph type="body" sz="quarter" idx="11" hasCustomPrompt="1"/>
          </p:nvPr>
        </p:nvSpPr>
        <p:spPr>
          <a:xfrm>
            <a:off x="1344083" y="2142950"/>
            <a:ext cx="8304311" cy="2530027"/>
          </a:xfrm>
        </p:spPr>
        <p:txBody>
          <a:bodyPr anchor="ctr" anchorCtr="0">
            <a:noAutofit/>
          </a:bodyPr>
          <a:lstStyle>
            <a:lvl1pPr marL="0" indent="0">
              <a:buNone/>
              <a:defRPr sz="3000" b="1" baseline="0">
                <a:solidFill>
                  <a:schemeClr val="bg1"/>
                </a:solidFill>
              </a:defRPr>
            </a:lvl1pPr>
          </a:lstStyle>
          <a:p>
            <a:pPr lvl="0"/>
            <a:r>
              <a:rPr lang="sv-SE" dirty="0"/>
              <a:t>Skriv rubrik här</a:t>
            </a:r>
          </a:p>
        </p:txBody>
      </p:sp>
    </p:spTree>
    <p:extLst>
      <p:ext uri="{BB962C8B-B14F-4D97-AF65-F5344CB8AC3E}">
        <p14:creationId xmlns:p14="http://schemas.microsoft.com/office/powerpoint/2010/main" val="129977217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Avdelare-Grön 1">
    <p:bg>
      <p:bgPr>
        <a:solidFill>
          <a:srgbClr val="00C0C2"/>
        </a:solidFill>
        <a:effectLst/>
      </p:bgPr>
    </p:bg>
    <p:spTree>
      <p:nvGrpSpPr>
        <p:cNvPr id="1" name=""/>
        <p:cNvGrpSpPr/>
        <p:nvPr/>
      </p:nvGrpSpPr>
      <p:grpSpPr>
        <a:xfrm>
          <a:off x="0" y="0"/>
          <a:ext cx="0" cy="0"/>
          <a:chOff x="0" y="0"/>
          <a:chExt cx="0" cy="0"/>
        </a:xfrm>
      </p:grpSpPr>
      <p:sp>
        <p:nvSpPr>
          <p:cNvPr id="3" name="Ellips 2"/>
          <p:cNvSpPr/>
          <p:nvPr userDrawn="1"/>
        </p:nvSpPr>
        <p:spPr bwMode="auto">
          <a:xfrm>
            <a:off x="-10066" y="439955"/>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tx2">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sp>
        <p:nvSpPr>
          <p:cNvPr id="14" name="Platshållare för text 13"/>
          <p:cNvSpPr>
            <a:spLocks noGrp="1" noChangeAspect="1"/>
          </p:cNvSpPr>
          <p:nvPr>
            <p:ph type="body" sz="quarter" idx="11" hasCustomPrompt="1"/>
          </p:nvPr>
        </p:nvSpPr>
        <p:spPr>
          <a:xfrm>
            <a:off x="1344083" y="2142950"/>
            <a:ext cx="8304311" cy="2530027"/>
          </a:xfrm>
        </p:spPr>
        <p:txBody>
          <a:bodyPr anchor="ctr" anchorCtr="0">
            <a:noAutofit/>
          </a:bodyPr>
          <a:lstStyle>
            <a:lvl1pPr marL="0" indent="0">
              <a:buNone/>
              <a:defRPr sz="3000" b="1" baseline="0">
                <a:solidFill>
                  <a:schemeClr val="bg1"/>
                </a:solidFill>
              </a:defRPr>
            </a:lvl1pPr>
          </a:lstStyle>
          <a:p>
            <a:pPr lvl="0"/>
            <a:r>
              <a:rPr lang="sv-SE" dirty="0"/>
              <a:t>Skriv rubrik här</a:t>
            </a:r>
          </a:p>
        </p:txBody>
      </p:sp>
    </p:spTree>
    <p:extLst>
      <p:ext uri="{BB962C8B-B14F-4D97-AF65-F5344CB8AC3E}">
        <p14:creationId xmlns:p14="http://schemas.microsoft.com/office/powerpoint/2010/main" val="466721508"/>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Avdelare-Gul 1">
    <p:bg>
      <p:bgPr>
        <a:solidFill>
          <a:schemeClr val="accent3"/>
        </a:solidFill>
        <a:effectLst/>
      </p:bgPr>
    </p:bg>
    <p:spTree>
      <p:nvGrpSpPr>
        <p:cNvPr id="1" name=""/>
        <p:cNvGrpSpPr/>
        <p:nvPr/>
      </p:nvGrpSpPr>
      <p:grpSpPr>
        <a:xfrm>
          <a:off x="0" y="0"/>
          <a:ext cx="0" cy="0"/>
          <a:chOff x="0" y="0"/>
          <a:chExt cx="0" cy="0"/>
        </a:xfrm>
      </p:grpSpPr>
      <p:sp>
        <p:nvSpPr>
          <p:cNvPr id="3" name="Ellips 2"/>
          <p:cNvSpPr/>
          <p:nvPr userDrawn="1"/>
        </p:nvSpPr>
        <p:spPr bwMode="auto">
          <a:xfrm>
            <a:off x="-10066" y="439955"/>
            <a:ext cx="10558977" cy="6432067"/>
          </a:xfrm>
          <a:custGeom>
            <a:avLst/>
            <a:gdLst>
              <a:gd name="connsiteX0" fmla="*/ 0 w 7309590"/>
              <a:gd name="connsiteY0" fmla="*/ 2933934 h 5867868"/>
              <a:gd name="connsiteX1" fmla="*/ 3654795 w 7309590"/>
              <a:gd name="connsiteY1" fmla="*/ 0 h 5867868"/>
              <a:gd name="connsiteX2" fmla="*/ 7309590 w 7309590"/>
              <a:gd name="connsiteY2" fmla="*/ 2933934 h 5867868"/>
              <a:gd name="connsiteX3" fmla="*/ 3654795 w 7309590"/>
              <a:gd name="connsiteY3" fmla="*/ 5867868 h 5867868"/>
              <a:gd name="connsiteX4" fmla="*/ 0 w 7309590"/>
              <a:gd name="connsiteY4" fmla="*/ 2933934 h 5867868"/>
              <a:gd name="connsiteX0" fmla="*/ 0 w 7410566"/>
              <a:gd name="connsiteY0" fmla="*/ 2933934 h 5867868"/>
              <a:gd name="connsiteX1" fmla="*/ 3654795 w 7410566"/>
              <a:gd name="connsiteY1" fmla="*/ 0 h 5867868"/>
              <a:gd name="connsiteX2" fmla="*/ 7410566 w 7410566"/>
              <a:gd name="connsiteY2" fmla="*/ 2928324 h 5867868"/>
              <a:gd name="connsiteX3" fmla="*/ 3654795 w 7410566"/>
              <a:gd name="connsiteY3" fmla="*/ 5867868 h 5867868"/>
              <a:gd name="connsiteX4" fmla="*/ 0 w 7410566"/>
              <a:gd name="connsiteY4" fmla="*/ 2933934 h 5867868"/>
              <a:gd name="connsiteX0" fmla="*/ 5326 w 7415892"/>
              <a:gd name="connsiteY0" fmla="*/ 2877837 h 5811771"/>
              <a:gd name="connsiteX1" fmla="*/ 4484764 w 7415892"/>
              <a:gd name="connsiteY1" fmla="*/ 1 h 5811771"/>
              <a:gd name="connsiteX2" fmla="*/ 7415892 w 7415892"/>
              <a:gd name="connsiteY2" fmla="*/ 2872227 h 5811771"/>
              <a:gd name="connsiteX3" fmla="*/ 3660121 w 7415892"/>
              <a:gd name="connsiteY3" fmla="*/ 5811771 h 5811771"/>
              <a:gd name="connsiteX4" fmla="*/ 5326 w 7415892"/>
              <a:gd name="connsiteY4" fmla="*/ 2877837 h 5811771"/>
              <a:gd name="connsiteX0" fmla="*/ 5326 w 7415892"/>
              <a:gd name="connsiteY0" fmla="*/ 2878565 h 5812499"/>
              <a:gd name="connsiteX1" fmla="*/ 4484764 w 7415892"/>
              <a:gd name="connsiteY1" fmla="*/ 729 h 5812499"/>
              <a:gd name="connsiteX2" fmla="*/ 7415892 w 7415892"/>
              <a:gd name="connsiteY2" fmla="*/ 2872955 h 5812499"/>
              <a:gd name="connsiteX3" fmla="*/ 3660121 w 7415892"/>
              <a:gd name="connsiteY3" fmla="*/ 5812499 h 5812499"/>
              <a:gd name="connsiteX4" fmla="*/ 5326 w 7415892"/>
              <a:gd name="connsiteY4" fmla="*/ 2878565 h 5812499"/>
              <a:gd name="connsiteX0" fmla="*/ 4572 w 7942461"/>
              <a:gd name="connsiteY0" fmla="*/ 3012789 h 5812305"/>
              <a:gd name="connsiteX1" fmla="*/ 5011333 w 7942461"/>
              <a:gd name="connsiteY1" fmla="*/ 317 h 5812305"/>
              <a:gd name="connsiteX2" fmla="*/ 7942461 w 7942461"/>
              <a:gd name="connsiteY2" fmla="*/ 2872543 h 5812305"/>
              <a:gd name="connsiteX3" fmla="*/ 4186690 w 7942461"/>
              <a:gd name="connsiteY3" fmla="*/ 5812087 h 5812305"/>
              <a:gd name="connsiteX4" fmla="*/ 4572 w 7942461"/>
              <a:gd name="connsiteY4" fmla="*/ 3012789 h 5812305"/>
              <a:gd name="connsiteX0" fmla="*/ 62143 w 8000032"/>
              <a:gd name="connsiteY0" fmla="*/ 3012789 h 5812412"/>
              <a:gd name="connsiteX1" fmla="*/ 5068904 w 8000032"/>
              <a:gd name="connsiteY1" fmla="*/ 317 h 5812412"/>
              <a:gd name="connsiteX2" fmla="*/ 8000032 w 8000032"/>
              <a:gd name="connsiteY2" fmla="*/ 2872543 h 5812412"/>
              <a:gd name="connsiteX3" fmla="*/ 4244261 w 8000032"/>
              <a:gd name="connsiteY3" fmla="*/ 5812087 h 5812412"/>
              <a:gd name="connsiteX4" fmla="*/ 62143 w 8000032"/>
              <a:gd name="connsiteY4" fmla="*/ 3012789 h 5812412"/>
              <a:gd name="connsiteX0" fmla="*/ 62143 w 8000032"/>
              <a:gd name="connsiteY0" fmla="*/ 3017637 h 5817260"/>
              <a:gd name="connsiteX1" fmla="*/ 5068904 w 8000032"/>
              <a:gd name="connsiteY1" fmla="*/ 5165 h 5817260"/>
              <a:gd name="connsiteX2" fmla="*/ 8000032 w 8000032"/>
              <a:gd name="connsiteY2" fmla="*/ 2877391 h 5817260"/>
              <a:gd name="connsiteX3" fmla="*/ 4244261 w 8000032"/>
              <a:gd name="connsiteY3" fmla="*/ 5816935 h 5817260"/>
              <a:gd name="connsiteX4" fmla="*/ 62143 w 8000032"/>
              <a:gd name="connsiteY4" fmla="*/ 3017637 h 5817260"/>
              <a:gd name="connsiteX0" fmla="*/ 78988 w 8016877"/>
              <a:gd name="connsiteY0" fmla="*/ 3017637 h 5817637"/>
              <a:gd name="connsiteX1" fmla="*/ 5085749 w 8016877"/>
              <a:gd name="connsiteY1" fmla="*/ 5165 h 5817637"/>
              <a:gd name="connsiteX2" fmla="*/ 8016877 w 8016877"/>
              <a:gd name="connsiteY2" fmla="*/ 2877391 h 5817637"/>
              <a:gd name="connsiteX3" fmla="*/ 4261106 w 8016877"/>
              <a:gd name="connsiteY3" fmla="*/ 5816935 h 5817637"/>
              <a:gd name="connsiteX4" fmla="*/ 78988 w 8016877"/>
              <a:gd name="connsiteY4" fmla="*/ 3017637 h 5817637"/>
              <a:gd name="connsiteX0" fmla="*/ 59019 w 8048214"/>
              <a:gd name="connsiteY0" fmla="*/ 3017637 h 5920814"/>
              <a:gd name="connsiteX1" fmla="*/ 5065780 w 8048214"/>
              <a:gd name="connsiteY1" fmla="*/ 5165 h 5920814"/>
              <a:gd name="connsiteX2" fmla="*/ 7996908 w 8048214"/>
              <a:gd name="connsiteY2" fmla="*/ 2877391 h 5920814"/>
              <a:gd name="connsiteX3" fmla="*/ 6734702 w 8048214"/>
              <a:gd name="connsiteY3" fmla="*/ 5087658 h 5920814"/>
              <a:gd name="connsiteX4" fmla="*/ 4241137 w 8048214"/>
              <a:gd name="connsiteY4" fmla="*/ 5816935 h 5920814"/>
              <a:gd name="connsiteX5" fmla="*/ 59019 w 8048214"/>
              <a:gd name="connsiteY5" fmla="*/ 3017637 h 5920814"/>
              <a:gd name="connsiteX0" fmla="*/ 59019 w 8048214"/>
              <a:gd name="connsiteY0" fmla="*/ 3017637 h 5915221"/>
              <a:gd name="connsiteX1" fmla="*/ 5065780 w 8048214"/>
              <a:gd name="connsiteY1" fmla="*/ 5165 h 5915221"/>
              <a:gd name="connsiteX2" fmla="*/ 7996908 w 8048214"/>
              <a:gd name="connsiteY2" fmla="*/ 2877391 h 5915221"/>
              <a:gd name="connsiteX3" fmla="*/ 6734702 w 8048214"/>
              <a:gd name="connsiteY3" fmla="*/ 5087658 h 5915221"/>
              <a:gd name="connsiteX4" fmla="*/ 4241137 w 8048214"/>
              <a:gd name="connsiteY4" fmla="*/ 5816935 h 5915221"/>
              <a:gd name="connsiteX5" fmla="*/ 59019 w 8048214"/>
              <a:gd name="connsiteY5" fmla="*/ 3017637 h 5915221"/>
              <a:gd name="connsiteX0" fmla="*/ 58901 w 8045964"/>
              <a:gd name="connsiteY0" fmla="*/ 3017637 h 5914289"/>
              <a:gd name="connsiteX1" fmla="*/ 5065662 w 8045964"/>
              <a:gd name="connsiteY1" fmla="*/ 5165 h 5914289"/>
              <a:gd name="connsiteX2" fmla="*/ 7996790 w 8045964"/>
              <a:gd name="connsiteY2" fmla="*/ 2877391 h 5914289"/>
              <a:gd name="connsiteX3" fmla="*/ 6684095 w 8045964"/>
              <a:gd name="connsiteY3" fmla="*/ 5082048 h 5914289"/>
              <a:gd name="connsiteX4" fmla="*/ 4241019 w 8045964"/>
              <a:gd name="connsiteY4" fmla="*/ 5816935 h 5914289"/>
              <a:gd name="connsiteX5" fmla="*/ 58901 w 8045964"/>
              <a:gd name="connsiteY5" fmla="*/ 3017637 h 5914289"/>
              <a:gd name="connsiteX0" fmla="*/ 58901 w 8053942"/>
              <a:gd name="connsiteY0" fmla="*/ 3017637 h 5914289"/>
              <a:gd name="connsiteX1" fmla="*/ 5065662 w 8053942"/>
              <a:gd name="connsiteY1" fmla="*/ 5165 h 5914289"/>
              <a:gd name="connsiteX2" fmla="*/ 7996790 w 8053942"/>
              <a:gd name="connsiteY2" fmla="*/ 2877391 h 5914289"/>
              <a:gd name="connsiteX3" fmla="*/ 6684095 w 8053942"/>
              <a:gd name="connsiteY3" fmla="*/ 5082048 h 5914289"/>
              <a:gd name="connsiteX4" fmla="*/ 4241019 w 8053942"/>
              <a:gd name="connsiteY4" fmla="*/ 5816935 h 5914289"/>
              <a:gd name="connsiteX5" fmla="*/ 58901 w 8053942"/>
              <a:gd name="connsiteY5" fmla="*/ 3017637 h 5914289"/>
              <a:gd name="connsiteX0" fmla="*/ 58901 w 7974671"/>
              <a:gd name="connsiteY0" fmla="*/ 3022467 h 5919119"/>
              <a:gd name="connsiteX1" fmla="*/ 5065662 w 7974671"/>
              <a:gd name="connsiteY1" fmla="*/ 9995 h 5919119"/>
              <a:gd name="connsiteX2" fmla="*/ 7912642 w 7974671"/>
              <a:gd name="connsiteY2" fmla="*/ 2158555 h 5919119"/>
              <a:gd name="connsiteX3" fmla="*/ 6684095 w 7974671"/>
              <a:gd name="connsiteY3" fmla="*/ 5086878 h 5919119"/>
              <a:gd name="connsiteX4" fmla="*/ 4241019 w 7974671"/>
              <a:gd name="connsiteY4" fmla="*/ 5821765 h 5919119"/>
              <a:gd name="connsiteX5" fmla="*/ 58901 w 7974671"/>
              <a:gd name="connsiteY5" fmla="*/ 3022467 h 5919119"/>
              <a:gd name="connsiteX0" fmla="*/ 58901 w 7993634"/>
              <a:gd name="connsiteY0" fmla="*/ 3022467 h 5919119"/>
              <a:gd name="connsiteX1" fmla="*/ 5065662 w 7993634"/>
              <a:gd name="connsiteY1" fmla="*/ 9995 h 5919119"/>
              <a:gd name="connsiteX2" fmla="*/ 7912642 w 7993634"/>
              <a:gd name="connsiteY2" fmla="*/ 2158555 h 5919119"/>
              <a:gd name="connsiteX3" fmla="*/ 6684095 w 7993634"/>
              <a:gd name="connsiteY3" fmla="*/ 5086878 h 5919119"/>
              <a:gd name="connsiteX4" fmla="*/ 4241019 w 7993634"/>
              <a:gd name="connsiteY4" fmla="*/ 5821765 h 5919119"/>
              <a:gd name="connsiteX5" fmla="*/ 58901 w 7993634"/>
              <a:gd name="connsiteY5" fmla="*/ 3022467 h 5919119"/>
              <a:gd name="connsiteX0" fmla="*/ 58901 w 7993634"/>
              <a:gd name="connsiteY0" fmla="*/ 3023470 h 5920122"/>
              <a:gd name="connsiteX1" fmla="*/ 5065662 w 7993634"/>
              <a:gd name="connsiteY1" fmla="*/ 10998 h 5920122"/>
              <a:gd name="connsiteX2" fmla="*/ 7912642 w 7993634"/>
              <a:gd name="connsiteY2" fmla="*/ 2159558 h 5920122"/>
              <a:gd name="connsiteX3" fmla="*/ 6684095 w 7993634"/>
              <a:gd name="connsiteY3" fmla="*/ 5087881 h 5920122"/>
              <a:gd name="connsiteX4" fmla="*/ 4241019 w 7993634"/>
              <a:gd name="connsiteY4" fmla="*/ 5822768 h 5920122"/>
              <a:gd name="connsiteX5" fmla="*/ 58901 w 7993634"/>
              <a:gd name="connsiteY5" fmla="*/ 3023470 h 5920122"/>
              <a:gd name="connsiteX0" fmla="*/ 55684 w 7990417"/>
              <a:gd name="connsiteY0" fmla="*/ 3023470 h 5870075"/>
              <a:gd name="connsiteX1" fmla="*/ 5062445 w 7990417"/>
              <a:gd name="connsiteY1" fmla="*/ 10998 h 5870075"/>
              <a:gd name="connsiteX2" fmla="*/ 7909425 w 7990417"/>
              <a:gd name="connsiteY2" fmla="*/ 2159558 h 5870075"/>
              <a:gd name="connsiteX3" fmla="*/ 6680878 w 7990417"/>
              <a:gd name="connsiteY3" fmla="*/ 5087881 h 5870075"/>
              <a:gd name="connsiteX4" fmla="*/ 4237802 w 7990417"/>
              <a:gd name="connsiteY4" fmla="*/ 5822768 h 5870075"/>
              <a:gd name="connsiteX5" fmla="*/ 55684 w 7990417"/>
              <a:gd name="connsiteY5" fmla="*/ 3023470 h 5870075"/>
              <a:gd name="connsiteX0" fmla="*/ 3987 w 7938720"/>
              <a:gd name="connsiteY0" fmla="*/ 3023470 h 5858610"/>
              <a:gd name="connsiteX1" fmla="*/ 5010748 w 7938720"/>
              <a:gd name="connsiteY1" fmla="*/ 10998 h 5858610"/>
              <a:gd name="connsiteX2" fmla="*/ 7857728 w 7938720"/>
              <a:gd name="connsiteY2" fmla="*/ 2159558 h 5858610"/>
              <a:gd name="connsiteX3" fmla="*/ 6629181 w 7938720"/>
              <a:gd name="connsiteY3" fmla="*/ 5087881 h 5858610"/>
              <a:gd name="connsiteX4" fmla="*/ 4186105 w 7938720"/>
              <a:gd name="connsiteY4" fmla="*/ 5822768 h 5858610"/>
              <a:gd name="connsiteX5" fmla="*/ 3987 w 7938720"/>
              <a:gd name="connsiteY5" fmla="*/ 3023470 h 5858610"/>
              <a:gd name="connsiteX0" fmla="*/ 15067 w 7949800"/>
              <a:gd name="connsiteY0" fmla="*/ 3023470 h 5592968"/>
              <a:gd name="connsiteX1" fmla="*/ 5021828 w 7949800"/>
              <a:gd name="connsiteY1" fmla="*/ 10998 h 5592968"/>
              <a:gd name="connsiteX2" fmla="*/ 7868808 w 7949800"/>
              <a:gd name="connsiteY2" fmla="*/ 2159558 h 5592968"/>
              <a:gd name="connsiteX3" fmla="*/ 6640261 w 7949800"/>
              <a:gd name="connsiteY3" fmla="*/ 5087881 h 5592968"/>
              <a:gd name="connsiteX4" fmla="*/ 3529617 w 7949800"/>
              <a:gd name="connsiteY4" fmla="*/ 5553497 h 5592968"/>
              <a:gd name="connsiteX5" fmla="*/ 15067 w 7949800"/>
              <a:gd name="connsiteY5" fmla="*/ 3023470 h 5592968"/>
              <a:gd name="connsiteX0" fmla="*/ 113764 w 8048497"/>
              <a:gd name="connsiteY0" fmla="*/ 3023470 h 5556738"/>
              <a:gd name="connsiteX1" fmla="*/ 5120525 w 8048497"/>
              <a:gd name="connsiteY1" fmla="*/ 10998 h 5556738"/>
              <a:gd name="connsiteX2" fmla="*/ 7967505 w 8048497"/>
              <a:gd name="connsiteY2" fmla="*/ 2159558 h 5556738"/>
              <a:gd name="connsiteX3" fmla="*/ 6738958 w 8048497"/>
              <a:gd name="connsiteY3" fmla="*/ 5087881 h 5556738"/>
              <a:gd name="connsiteX4" fmla="*/ 3628314 w 8048497"/>
              <a:gd name="connsiteY4" fmla="*/ 5553497 h 5556738"/>
              <a:gd name="connsiteX5" fmla="*/ 1779879 w 8048497"/>
              <a:gd name="connsiteY5" fmla="*/ 4975686 h 5556738"/>
              <a:gd name="connsiteX6" fmla="*/ 113764 w 8048497"/>
              <a:gd name="connsiteY6" fmla="*/ 3023470 h 5556738"/>
              <a:gd name="connsiteX0" fmla="*/ 548006 w 8482739"/>
              <a:gd name="connsiteY0" fmla="*/ 3023470 h 6525824"/>
              <a:gd name="connsiteX1" fmla="*/ 5554767 w 8482739"/>
              <a:gd name="connsiteY1" fmla="*/ 10998 h 6525824"/>
              <a:gd name="connsiteX2" fmla="*/ 8401747 w 8482739"/>
              <a:gd name="connsiteY2" fmla="*/ 2159558 h 6525824"/>
              <a:gd name="connsiteX3" fmla="*/ 7173200 w 8482739"/>
              <a:gd name="connsiteY3" fmla="*/ 5087881 h 6525824"/>
              <a:gd name="connsiteX4" fmla="*/ 4062556 w 8482739"/>
              <a:gd name="connsiteY4" fmla="*/ 5553497 h 6525824"/>
              <a:gd name="connsiteX5" fmla="*/ 525567 w 8482739"/>
              <a:gd name="connsiteY5" fmla="*/ 6428628 h 6525824"/>
              <a:gd name="connsiteX6" fmla="*/ 548006 w 8482739"/>
              <a:gd name="connsiteY6" fmla="*/ 3023470 h 6525824"/>
              <a:gd name="connsiteX0" fmla="*/ 548006 w 8482739"/>
              <a:gd name="connsiteY0" fmla="*/ 3023470 h 6520983"/>
              <a:gd name="connsiteX1" fmla="*/ 5554767 w 8482739"/>
              <a:gd name="connsiteY1" fmla="*/ 10998 h 6520983"/>
              <a:gd name="connsiteX2" fmla="*/ 8401747 w 8482739"/>
              <a:gd name="connsiteY2" fmla="*/ 2159558 h 6520983"/>
              <a:gd name="connsiteX3" fmla="*/ 7173200 w 8482739"/>
              <a:gd name="connsiteY3" fmla="*/ 5087881 h 6520983"/>
              <a:gd name="connsiteX4" fmla="*/ 4006458 w 8482739"/>
              <a:gd name="connsiteY4" fmla="*/ 5480569 h 6520983"/>
              <a:gd name="connsiteX5" fmla="*/ 525567 w 8482739"/>
              <a:gd name="connsiteY5" fmla="*/ 6428628 h 6520983"/>
              <a:gd name="connsiteX6" fmla="*/ 548006 w 8482739"/>
              <a:gd name="connsiteY6" fmla="*/ 3023470 h 6520983"/>
              <a:gd name="connsiteX0" fmla="*/ 548006 w 8482739"/>
              <a:gd name="connsiteY0" fmla="*/ 3023470 h 6512154"/>
              <a:gd name="connsiteX1" fmla="*/ 5554767 w 8482739"/>
              <a:gd name="connsiteY1" fmla="*/ 10998 h 6512154"/>
              <a:gd name="connsiteX2" fmla="*/ 8401747 w 8482739"/>
              <a:gd name="connsiteY2" fmla="*/ 2159558 h 6512154"/>
              <a:gd name="connsiteX3" fmla="*/ 7173200 w 8482739"/>
              <a:gd name="connsiteY3" fmla="*/ 5087881 h 6512154"/>
              <a:gd name="connsiteX4" fmla="*/ 4006458 w 8482739"/>
              <a:gd name="connsiteY4" fmla="*/ 5480569 h 6512154"/>
              <a:gd name="connsiteX5" fmla="*/ 525567 w 8482739"/>
              <a:gd name="connsiteY5" fmla="*/ 6428628 h 6512154"/>
              <a:gd name="connsiteX6" fmla="*/ 548006 w 8482739"/>
              <a:gd name="connsiteY6" fmla="*/ 3023470 h 6512154"/>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48006 w 8482739"/>
              <a:gd name="connsiteY0" fmla="*/ 3013102 h 6501786"/>
              <a:gd name="connsiteX1" fmla="*/ 5554767 w 8482739"/>
              <a:gd name="connsiteY1" fmla="*/ 630 h 6501786"/>
              <a:gd name="connsiteX2" fmla="*/ 8401747 w 8482739"/>
              <a:gd name="connsiteY2" fmla="*/ 2149190 h 6501786"/>
              <a:gd name="connsiteX3" fmla="*/ 7173200 w 8482739"/>
              <a:gd name="connsiteY3" fmla="*/ 5077513 h 6501786"/>
              <a:gd name="connsiteX4" fmla="*/ 4006458 w 8482739"/>
              <a:gd name="connsiteY4" fmla="*/ 5470201 h 6501786"/>
              <a:gd name="connsiteX5" fmla="*/ 525567 w 8482739"/>
              <a:gd name="connsiteY5" fmla="*/ 6418260 h 6501786"/>
              <a:gd name="connsiteX6" fmla="*/ 548006 w 8482739"/>
              <a:gd name="connsiteY6" fmla="*/ 3013102 h 6501786"/>
              <a:gd name="connsiteX0" fmla="*/ 518373 w 8453106"/>
              <a:gd name="connsiteY0" fmla="*/ 2996278 h 6484962"/>
              <a:gd name="connsiteX1" fmla="*/ 5076349 w 8453106"/>
              <a:gd name="connsiteY1" fmla="*/ 635 h 6484962"/>
              <a:gd name="connsiteX2" fmla="*/ 8372114 w 8453106"/>
              <a:gd name="connsiteY2" fmla="*/ 2132366 h 6484962"/>
              <a:gd name="connsiteX3" fmla="*/ 7143567 w 8453106"/>
              <a:gd name="connsiteY3" fmla="*/ 5060689 h 6484962"/>
              <a:gd name="connsiteX4" fmla="*/ 3976825 w 8453106"/>
              <a:gd name="connsiteY4" fmla="*/ 5453377 h 6484962"/>
              <a:gd name="connsiteX5" fmla="*/ 495934 w 8453106"/>
              <a:gd name="connsiteY5" fmla="*/ 6401436 h 6484962"/>
              <a:gd name="connsiteX6" fmla="*/ 518373 w 8453106"/>
              <a:gd name="connsiteY6" fmla="*/ 2996278 h 6484962"/>
              <a:gd name="connsiteX0" fmla="*/ 518373 w 8453106"/>
              <a:gd name="connsiteY0" fmla="*/ 3005995 h 6494679"/>
              <a:gd name="connsiteX1" fmla="*/ 5076349 w 8453106"/>
              <a:gd name="connsiteY1" fmla="*/ 10352 h 6494679"/>
              <a:gd name="connsiteX2" fmla="*/ 8372114 w 8453106"/>
              <a:gd name="connsiteY2" fmla="*/ 2142083 h 6494679"/>
              <a:gd name="connsiteX3" fmla="*/ 7143567 w 8453106"/>
              <a:gd name="connsiteY3" fmla="*/ 5070406 h 6494679"/>
              <a:gd name="connsiteX4" fmla="*/ 3976825 w 8453106"/>
              <a:gd name="connsiteY4" fmla="*/ 5463094 h 6494679"/>
              <a:gd name="connsiteX5" fmla="*/ 495934 w 8453106"/>
              <a:gd name="connsiteY5" fmla="*/ 6411153 h 6494679"/>
              <a:gd name="connsiteX6" fmla="*/ 518373 w 8453106"/>
              <a:gd name="connsiteY6" fmla="*/ 3005995 h 6494679"/>
              <a:gd name="connsiteX0" fmla="*/ 518373 w 8453106"/>
              <a:gd name="connsiteY0" fmla="*/ 2996277 h 6484961"/>
              <a:gd name="connsiteX1" fmla="*/ 5076349 w 8453106"/>
              <a:gd name="connsiteY1" fmla="*/ 634 h 6484961"/>
              <a:gd name="connsiteX2" fmla="*/ 8372114 w 8453106"/>
              <a:gd name="connsiteY2" fmla="*/ 2132365 h 6484961"/>
              <a:gd name="connsiteX3" fmla="*/ 7143567 w 8453106"/>
              <a:gd name="connsiteY3" fmla="*/ 5060688 h 6484961"/>
              <a:gd name="connsiteX4" fmla="*/ 3976825 w 8453106"/>
              <a:gd name="connsiteY4" fmla="*/ 5453376 h 6484961"/>
              <a:gd name="connsiteX5" fmla="*/ 495934 w 8453106"/>
              <a:gd name="connsiteY5" fmla="*/ 6401435 h 6484961"/>
              <a:gd name="connsiteX6" fmla="*/ 518373 w 8453106"/>
              <a:gd name="connsiteY6" fmla="*/ 2996277 h 6484961"/>
              <a:gd name="connsiteX0" fmla="*/ 518373 w 8453106"/>
              <a:gd name="connsiteY0" fmla="*/ 2996277 h 6490454"/>
              <a:gd name="connsiteX1" fmla="*/ 5076349 w 8453106"/>
              <a:gd name="connsiteY1" fmla="*/ 634 h 6490454"/>
              <a:gd name="connsiteX2" fmla="*/ 8372114 w 8453106"/>
              <a:gd name="connsiteY2" fmla="*/ 2132365 h 6490454"/>
              <a:gd name="connsiteX3" fmla="*/ 7143567 w 8453106"/>
              <a:gd name="connsiteY3" fmla="*/ 5060688 h 6490454"/>
              <a:gd name="connsiteX4" fmla="*/ 5488670 w 8453106"/>
              <a:gd name="connsiteY4" fmla="*/ 5408499 h 6490454"/>
              <a:gd name="connsiteX5" fmla="*/ 3976825 w 8453106"/>
              <a:gd name="connsiteY5" fmla="*/ 5453376 h 6490454"/>
              <a:gd name="connsiteX6" fmla="*/ 495934 w 8453106"/>
              <a:gd name="connsiteY6" fmla="*/ 6401435 h 6490454"/>
              <a:gd name="connsiteX7" fmla="*/ 518373 w 8453106"/>
              <a:gd name="connsiteY7" fmla="*/ 2996277 h 6490454"/>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491293"/>
              <a:gd name="connsiteX1" fmla="*/ 5076349 w 8453106"/>
              <a:gd name="connsiteY1" fmla="*/ 634 h 6491293"/>
              <a:gd name="connsiteX2" fmla="*/ 8372114 w 8453106"/>
              <a:gd name="connsiteY2" fmla="*/ 2132365 h 6491293"/>
              <a:gd name="connsiteX3" fmla="*/ 7143567 w 8453106"/>
              <a:gd name="connsiteY3" fmla="*/ 5060688 h 6491293"/>
              <a:gd name="connsiteX4" fmla="*/ 5488670 w 8453106"/>
              <a:gd name="connsiteY4" fmla="*/ 5318742 h 6491293"/>
              <a:gd name="connsiteX5" fmla="*/ 3976825 w 8453106"/>
              <a:gd name="connsiteY5" fmla="*/ 5453376 h 6491293"/>
              <a:gd name="connsiteX6" fmla="*/ 495934 w 8453106"/>
              <a:gd name="connsiteY6" fmla="*/ 6401435 h 6491293"/>
              <a:gd name="connsiteX7" fmla="*/ 518373 w 8453106"/>
              <a:gd name="connsiteY7" fmla="*/ 2996277 h 6491293"/>
              <a:gd name="connsiteX0" fmla="*/ 518373 w 8453106"/>
              <a:gd name="connsiteY0" fmla="*/ 2996277 h 6696697"/>
              <a:gd name="connsiteX1" fmla="*/ 5076349 w 8453106"/>
              <a:gd name="connsiteY1" fmla="*/ 634 h 6696697"/>
              <a:gd name="connsiteX2" fmla="*/ 8372114 w 8453106"/>
              <a:gd name="connsiteY2" fmla="*/ 2132365 h 6696697"/>
              <a:gd name="connsiteX3" fmla="*/ 7143567 w 8453106"/>
              <a:gd name="connsiteY3" fmla="*/ 5060688 h 6696697"/>
              <a:gd name="connsiteX4" fmla="*/ 5488670 w 8453106"/>
              <a:gd name="connsiteY4" fmla="*/ 5318742 h 6696697"/>
              <a:gd name="connsiteX5" fmla="*/ 3976825 w 8453106"/>
              <a:gd name="connsiteY5" fmla="*/ 5453376 h 6696697"/>
              <a:gd name="connsiteX6" fmla="*/ 1415944 w 8453106"/>
              <a:gd name="connsiteY6" fmla="*/ 6412656 h 6696697"/>
              <a:gd name="connsiteX7" fmla="*/ 495934 w 8453106"/>
              <a:gd name="connsiteY7" fmla="*/ 6401435 h 6696697"/>
              <a:gd name="connsiteX8" fmla="*/ 518373 w 8453106"/>
              <a:gd name="connsiteY8" fmla="*/ 2996277 h 6696697"/>
              <a:gd name="connsiteX0" fmla="*/ 518373 w 8453106"/>
              <a:gd name="connsiteY0" fmla="*/ 2996277 h 6599794"/>
              <a:gd name="connsiteX1" fmla="*/ 5076349 w 8453106"/>
              <a:gd name="connsiteY1" fmla="*/ 634 h 6599794"/>
              <a:gd name="connsiteX2" fmla="*/ 8372114 w 8453106"/>
              <a:gd name="connsiteY2" fmla="*/ 2132365 h 6599794"/>
              <a:gd name="connsiteX3" fmla="*/ 7143567 w 8453106"/>
              <a:gd name="connsiteY3" fmla="*/ 5060688 h 6599794"/>
              <a:gd name="connsiteX4" fmla="*/ 5488670 w 8453106"/>
              <a:gd name="connsiteY4" fmla="*/ 5318742 h 6599794"/>
              <a:gd name="connsiteX5" fmla="*/ 3976825 w 8453106"/>
              <a:gd name="connsiteY5" fmla="*/ 5453376 h 6599794"/>
              <a:gd name="connsiteX6" fmla="*/ 1415944 w 8453106"/>
              <a:gd name="connsiteY6" fmla="*/ 6412656 h 6599794"/>
              <a:gd name="connsiteX7" fmla="*/ 495934 w 8453106"/>
              <a:gd name="connsiteY7" fmla="*/ 6401435 h 6599794"/>
              <a:gd name="connsiteX8" fmla="*/ 518373 w 8453106"/>
              <a:gd name="connsiteY8" fmla="*/ 2996277 h 6599794"/>
              <a:gd name="connsiteX0" fmla="*/ 568130 w 8502863"/>
              <a:gd name="connsiteY0" fmla="*/ 2996277 h 6481525"/>
              <a:gd name="connsiteX1" fmla="*/ 5126106 w 8502863"/>
              <a:gd name="connsiteY1" fmla="*/ 634 h 6481525"/>
              <a:gd name="connsiteX2" fmla="*/ 8421871 w 8502863"/>
              <a:gd name="connsiteY2" fmla="*/ 2132365 h 6481525"/>
              <a:gd name="connsiteX3" fmla="*/ 7193324 w 8502863"/>
              <a:gd name="connsiteY3" fmla="*/ 5060688 h 6481525"/>
              <a:gd name="connsiteX4" fmla="*/ 5538427 w 8502863"/>
              <a:gd name="connsiteY4" fmla="*/ 5318742 h 6481525"/>
              <a:gd name="connsiteX5" fmla="*/ 4026582 w 8502863"/>
              <a:gd name="connsiteY5" fmla="*/ 5453376 h 6481525"/>
              <a:gd name="connsiteX6" fmla="*/ 1465701 w 8502863"/>
              <a:gd name="connsiteY6" fmla="*/ 6412656 h 6481525"/>
              <a:gd name="connsiteX7" fmla="*/ 545691 w 8502863"/>
              <a:gd name="connsiteY7" fmla="*/ 6401435 h 6481525"/>
              <a:gd name="connsiteX8" fmla="*/ 568130 w 8502863"/>
              <a:gd name="connsiteY8" fmla="*/ 2996277 h 6481525"/>
              <a:gd name="connsiteX0" fmla="*/ 568130 w 8502863"/>
              <a:gd name="connsiteY0" fmla="*/ 2996277 h 6412656"/>
              <a:gd name="connsiteX1" fmla="*/ 5126106 w 8502863"/>
              <a:gd name="connsiteY1" fmla="*/ 634 h 6412656"/>
              <a:gd name="connsiteX2" fmla="*/ 8421871 w 8502863"/>
              <a:gd name="connsiteY2" fmla="*/ 2132365 h 6412656"/>
              <a:gd name="connsiteX3" fmla="*/ 7193324 w 8502863"/>
              <a:gd name="connsiteY3" fmla="*/ 5060688 h 6412656"/>
              <a:gd name="connsiteX4" fmla="*/ 5538427 w 8502863"/>
              <a:gd name="connsiteY4" fmla="*/ 5318742 h 6412656"/>
              <a:gd name="connsiteX5" fmla="*/ 4026582 w 8502863"/>
              <a:gd name="connsiteY5" fmla="*/ 5453376 h 6412656"/>
              <a:gd name="connsiteX6" fmla="*/ 1465701 w 8502863"/>
              <a:gd name="connsiteY6" fmla="*/ 6412656 h 6412656"/>
              <a:gd name="connsiteX7" fmla="*/ 545691 w 8502863"/>
              <a:gd name="connsiteY7" fmla="*/ 6401435 h 6412656"/>
              <a:gd name="connsiteX8" fmla="*/ 568130 w 8502863"/>
              <a:gd name="connsiteY8" fmla="*/ 2996277 h 6412656"/>
              <a:gd name="connsiteX0" fmla="*/ 382024 w 8316757"/>
              <a:gd name="connsiteY0" fmla="*/ 2996277 h 6412656"/>
              <a:gd name="connsiteX1" fmla="*/ 4940000 w 8316757"/>
              <a:gd name="connsiteY1" fmla="*/ 634 h 6412656"/>
              <a:gd name="connsiteX2" fmla="*/ 8235765 w 8316757"/>
              <a:gd name="connsiteY2" fmla="*/ 2132365 h 6412656"/>
              <a:gd name="connsiteX3" fmla="*/ 7007218 w 8316757"/>
              <a:gd name="connsiteY3" fmla="*/ 5060688 h 6412656"/>
              <a:gd name="connsiteX4" fmla="*/ 5352321 w 8316757"/>
              <a:gd name="connsiteY4" fmla="*/ 5318742 h 6412656"/>
              <a:gd name="connsiteX5" fmla="*/ 3840476 w 8316757"/>
              <a:gd name="connsiteY5" fmla="*/ 5453376 h 6412656"/>
              <a:gd name="connsiteX6" fmla="*/ 1279595 w 8316757"/>
              <a:gd name="connsiteY6" fmla="*/ 6412656 h 6412656"/>
              <a:gd name="connsiteX7" fmla="*/ 359585 w 8316757"/>
              <a:gd name="connsiteY7" fmla="*/ 6401435 h 6412656"/>
              <a:gd name="connsiteX8" fmla="*/ 382024 w 8316757"/>
              <a:gd name="connsiteY8" fmla="*/ 2996277 h 6412656"/>
              <a:gd name="connsiteX0" fmla="*/ 82594 w 8017327"/>
              <a:gd name="connsiteY0" fmla="*/ 2996277 h 6412656"/>
              <a:gd name="connsiteX1" fmla="*/ 4640570 w 8017327"/>
              <a:gd name="connsiteY1" fmla="*/ 634 h 6412656"/>
              <a:gd name="connsiteX2" fmla="*/ 7936335 w 8017327"/>
              <a:gd name="connsiteY2" fmla="*/ 2132365 h 6412656"/>
              <a:gd name="connsiteX3" fmla="*/ 6707788 w 8017327"/>
              <a:gd name="connsiteY3" fmla="*/ 5060688 h 6412656"/>
              <a:gd name="connsiteX4" fmla="*/ 5052891 w 8017327"/>
              <a:gd name="connsiteY4" fmla="*/ 5318742 h 6412656"/>
              <a:gd name="connsiteX5" fmla="*/ 3541046 w 8017327"/>
              <a:gd name="connsiteY5" fmla="*/ 5453376 h 6412656"/>
              <a:gd name="connsiteX6" fmla="*/ 980165 w 8017327"/>
              <a:gd name="connsiteY6" fmla="*/ 6412656 h 6412656"/>
              <a:gd name="connsiteX7" fmla="*/ 60155 w 8017327"/>
              <a:gd name="connsiteY7" fmla="*/ 6401435 h 6412656"/>
              <a:gd name="connsiteX8" fmla="*/ 82594 w 8017327"/>
              <a:gd name="connsiteY8" fmla="*/ 2996277 h 6412656"/>
              <a:gd name="connsiteX0" fmla="*/ 23964 w 7958697"/>
              <a:gd name="connsiteY0" fmla="*/ 2996277 h 6539638"/>
              <a:gd name="connsiteX1" fmla="*/ 4581940 w 7958697"/>
              <a:gd name="connsiteY1" fmla="*/ 634 h 6539638"/>
              <a:gd name="connsiteX2" fmla="*/ 7877705 w 7958697"/>
              <a:gd name="connsiteY2" fmla="*/ 2132365 h 6539638"/>
              <a:gd name="connsiteX3" fmla="*/ 6649158 w 7958697"/>
              <a:gd name="connsiteY3" fmla="*/ 5060688 h 6539638"/>
              <a:gd name="connsiteX4" fmla="*/ 4994261 w 7958697"/>
              <a:gd name="connsiteY4" fmla="*/ 5318742 h 6539638"/>
              <a:gd name="connsiteX5" fmla="*/ 3482416 w 7958697"/>
              <a:gd name="connsiteY5" fmla="*/ 5453376 h 6539638"/>
              <a:gd name="connsiteX6" fmla="*/ 921535 w 7958697"/>
              <a:gd name="connsiteY6" fmla="*/ 6412656 h 6539638"/>
              <a:gd name="connsiteX7" fmla="*/ 1525 w 7958697"/>
              <a:gd name="connsiteY7" fmla="*/ 6401435 h 6539638"/>
              <a:gd name="connsiteX8" fmla="*/ 23964 w 7958697"/>
              <a:gd name="connsiteY8" fmla="*/ 2996277 h 6539638"/>
              <a:gd name="connsiteX0" fmla="*/ 341607 w 8276340"/>
              <a:gd name="connsiteY0" fmla="*/ 2996277 h 6527461"/>
              <a:gd name="connsiteX1" fmla="*/ 4899583 w 8276340"/>
              <a:gd name="connsiteY1" fmla="*/ 634 h 6527461"/>
              <a:gd name="connsiteX2" fmla="*/ 8195348 w 8276340"/>
              <a:gd name="connsiteY2" fmla="*/ 2132365 h 6527461"/>
              <a:gd name="connsiteX3" fmla="*/ 6966801 w 8276340"/>
              <a:gd name="connsiteY3" fmla="*/ 5060688 h 6527461"/>
              <a:gd name="connsiteX4" fmla="*/ 5311904 w 8276340"/>
              <a:gd name="connsiteY4" fmla="*/ 5318742 h 6527461"/>
              <a:gd name="connsiteX5" fmla="*/ 3800059 w 8276340"/>
              <a:gd name="connsiteY5" fmla="*/ 5453376 h 6527461"/>
              <a:gd name="connsiteX6" fmla="*/ 1239178 w 8276340"/>
              <a:gd name="connsiteY6" fmla="*/ 6412656 h 6527461"/>
              <a:gd name="connsiteX7" fmla="*/ 335997 w 8276340"/>
              <a:gd name="connsiteY7" fmla="*/ 6384606 h 6527461"/>
              <a:gd name="connsiteX8" fmla="*/ 341607 w 8276340"/>
              <a:gd name="connsiteY8" fmla="*/ 2996277 h 6527461"/>
              <a:gd name="connsiteX0" fmla="*/ 340343 w 8275076"/>
              <a:gd name="connsiteY0" fmla="*/ 2996277 h 6527678"/>
              <a:gd name="connsiteX1" fmla="*/ 4898319 w 8275076"/>
              <a:gd name="connsiteY1" fmla="*/ 634 h 6527678"/>
              <a:gd name="connsiteX2" fmla="*/ 8194084 w 8275076"/>
              <a:gd name="connsiteY2" fmla="*/ 2132365 h 6527678"/>
              <a:gd name="connsiteX3" fmla="*/ 6965537 w 8275076"/>
              <a:gd name="connsiteY3" fmla="*/ 5060688 h 6527678"/>
              <a:gd name="connsiteX4" fmla="*/ 5310640 w 8275076"/>
              <a:gd name="connsiteY4" fmla="*/ 5318742 h 6527678"/>
              <a:gd name="connsiteX5" fmla="*/ 3798795 w 8275076"/>
              <a:gd name="connsiteY5" fmla="*/ 5453376 h 6527678"/>
              <a:gd name="connsiteX6" fmla="*/ 1237914 w 8275076"/>
              <a:gd name="connsiteY6" fmla="*/ 6412656 h 6527678"/>
              <a:gd name="connsiteX7" fmla="*/ 334733 w 8275076"/>
              <a:gd name="connsiteY7" fmla="*/ 6384606 h 6527678"/>
              <a:gd name="connsiteX8" fmla="*/ 340343 w 8275076"/>
              <a:gd name="connsiteY8" fmla="*/ 2996277 h 6527678"/>
              <a:gd name="connsiteX0" fmla="*/ 6788 w 7941521"/>
              <a:gd name="connsiteY0" fmla="*/ 2996277 h 6527678"/>
              <a:gd name="connsiteX1" fmla="*/ 4564764 w 7941521"/>
              <a:gd name="connsiteY1" fmla="*/ 634 h 6527678"/>
              <a:gd name="connsiteX2" fmla="*/ 7860529 w 7941521"/>
              <a:gd name="connsiteY2" fmla="*/ 2132365 h 6527678"/>
              <a:gd name="connsiteX3" fmla="*/ 6631982 w 7941521"/>
              <a:gd name="connsiteY3" fmla="*/ 5060688 h 6527678"/>
              <a:gd name="connsiteX4" fmla="*/ 4977085 w 7941521"/>
              <a:gd name="connsiteY4" fmla="*/ 5318742 h 6527678"/>
              <a:gd name="connsiteX5" fmla="*/ 3465240 w 7941521"/>
              <a:gd name="connsiteY5" fmla="*/ 5453376 h 6527678"/>
              <a:gd name="connsiteX6" fmla="*/ 904359 w 7941521"/>
              <a:gd name="connsiteY6" fmla="*/ 6412656 h 6527678"/>
              <a:gd name="connsiteX7" fmla="*/ 1178 w 7941521"/>
              <a:gd name="connsiteY7" fmla="*/ 6384606 h 6527678"/>
              <a:gd name="connsiteX8" fmla="*/ 6788 w 7941521"/>
              <a:gd name="connsiteY8" fmla="*/ 2996277 h 6527678"/>
              <a:gd name="connsiteX0" fmla="*/ 6788 w 7941521"/>
              <a:gd name="connsiteY0" fmla="*/ 3006772 h 6538173"/>
              <a:gd name="connsiteX1" fmla="*/ 4564764 w 7941521"/>
              <a:gd name="connsiteY1" fmla="*/ 11129 h 6538173"/>
              <a:gd name="connsiteX2" fmla="*/ 7860529 w 7941521"/>
              <a:gd name="connsiteY2" fmla="*/ 2142860 h 6538173"/>
              <a:gd name="connsiteX3" fmla="*/ 6631982 w 7941521"/>
              <a:gd name="connsiteY3" fmla="*/ 5071183 h 6538173"/>
              <a:gd name="connsiteX4" fmla="*/ 4977085 w 7941521"/>
              <a:gd name="connsiteY4" fmla="*/ 5329237 h 6538173"/>
              <a:gd name="connsiteX5" fmla="*/ 3465240 w 7941521"/>
              <a:gd name="connsiteY5" fmla="*/ 5463871 h 6538173"/>
              <a:gd name="connsiteX6" fmla="*/ 904359 w 7941521"/>
              <a:gd name="connsiteY6" fmla="*/ 6423151 h 6538173"/>
              <a:gd name="connsiteX7" fmla="*/ 1178 w 7941521"/>
              <a:gd name="connsiteY7" fmla="*/ 6395101 h 6538173"/>
              <a:gd name="connsiteX8" fmla="*/ 6788 w 7941521"/>
              <a:gd name="connsiteY8" fmla="*/ 3006772 h 6538173"/>
              <a:gd name="connsiteX0" fmla="*/ 6832 w 7941565"/>
              <a:gd name="connsiteY0" fmla="*/ 3006772 h 6538173"/>
              <a:gd name="connsiteX1" fmla="*/ 4564808 w 7941565"/>
              <a:gd name="connsiteY1" fmla="*/ 11129 h 6538173"/>
              <a:gd name="connsiteX2" fmla="*/ 7860573 w 7941565"/>
              <a:gd name="connsiteY2" fmla="*/ 2142860 h 6538173"/>
              <a:gd name="connsiteX3" fmla="*/ 6632026 w 7941565"/>
              <a:gd name="connsiteY3" fmla="*/ 5071183 h 6538173"/>
              <a:gd name="connsiteX4" fmla="*/ 4977129 w 7941565"/>
              <a:gd name="connsiteY4" fmla="*/ 5329237 h 6538173"/>
              <a:gd name="connsiteX5" fmla="*/ 3465284 w 7941565"/>
              <a:gd name="connsiteY5" fmla="*/ 5463871 h 6538173"/>
              <a:gd name="connsiteX6" fmla="*/ 904403 w 7941565"/>
              <a:gd name="connsiteY6" fmla="*/ 6423151 h 6538173"/>
              <a:gd name="connsiteX7" fmla="*/ 1222 w 7941565"/>
              <a:gd name="connsiteY7" fmla="*/ 6395101 h 6538173"/>
              <a:gd name="connsiteX8" fmla="*/ 6832 w 7941565"/>
              <a:gd name="connsiteY8" fmla="*/ 3006772 h 6538173"/>
              <a:gd name="connsiteX0" fmla="*/ 6821 w 7941554"/>
              <a:gd name="connsiteY0" fmla="*/ 3006772 h 6538173"/>
              <a:gd name="connsiteX1" fmla="*/ 4564797 w 7941554"/>
              <a:gd name="connsiteY1" fmla="*/ 11129 h 6538173"/>
              <a:gd name="connsiteX2" fmla="*/ 7860562 w 7941554"/>
              <a:gd name="connsiteY2" fmla="*/ 2142860 h 6538173"/>
              <a:gd name="connsiteX3" fmla="*/ 6632015 w 7941554"/>
              <a:gd name="connsiteY3" fmla="*/ 5071183 h 6538173"/>
              <a:gd name="connsiteX4" fmla="*/ 4977118 w 7941554"/>
              <a:gd name="connsiteY4" fmla="*/ 5329237 h 6538173"/>
              <a:gd name="connsiteX5" fmla="*/ 3465273 w 7941554"/>
              <a:gd name="connsiteY5" fmla="*/ 5463871 h 6538173"/>
              <a:gd name="connsiteX6" fmla="*/ 904392 w 7941554"/>
              <a:gd name="connsiteY6" fmla="*/ 6423151 h 6538173"/>
              <a:gd name="connsiteX7" fmla="*/ 1211 w 7941554"/>
              <a:gd name="connsiteY7" fmla="*/ 6395101 h 6538173"/>
              <a:gd name="connsiteX8" fmla="*/ 6821 w 7941554"/>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6155 w 7940888"/>
              <a:gd name="connsiteY0" fmla="*/ 3006772 h 6538173"/>
              <a:gd name="connsiteX1" fmla="*/ 4564131 w 7940888"/>
              <a:gd name="connsiteY1" fmla="*/ 11129 h 6538173"/>
              <a:gd name="connsiteX2" fmla="*/ 7859896 w 7940888"/>
              <a:gd name="connsiteY2" fmla="*/ 2142860 h 6538173"/>
              <a:gd name="connsiteX3" fmla="*/ 6631349 w 7940888"/>
              <a:gd name="connsiteY3" fmla="*/ 5071183 h 6538173"/>
              <a:gd name="connsiteX4" fmla="*/ 4976452 w 7940888"/>
              <a:gd name="connsiteY4" fmla="*/ 5329237 h 6538173"/>
              <a:gd name="connsiteX5" fmla="*/ 3464607 w 7940888"/>
              <a:gd name="connsiteY5" fmla="*/ 5463871 h 6538173"/>
              <a:gd name="connsiteX6" fmla="*/ 903726 w 7940888"/>
              <a:gd name="connsiteY6" fmla="*/ 6423151 h 6538173"/>
              <a:gd name="connsiteX7" fmla="*/ 545 w 7940888"/>
              <a:gd name="connsiteY7" fmla="*/ 6395101 h 6538173"/>
              <a:gd name="connsiteX8" fmla="*/ 6155 w 7940888"/>
              <a:gd name="connsiteY8" fmla="*/ 3006772 h 6538173"/>
              <a:gd name="connsiteX0" fmla="*/ 324552 w 8259285"/>
              <a:gd name="connsiteY0" fmla="*/ 2995642 h 6527043"/>
              <a:gd name="connsiteX1" fmla="*/ 4669355 w 8259285"/>
              <a:gd name="connsiteY1" fmla="*/ 11219 h 6527043"/>
              <a:gd name="connsiteX2" fmla="*/ 8178293 w 8259285"/>
              <a:gd name="connsiteY2" fmla="*/ 2131730 h 6527043"/>
              <a:gd name="connsiteX3" fmla="*/ 6949746 w 8259285"/>
              <a:gd name="connsiteY3" fmla="*/ 5060053 h 6527043"/>
              <a:gd name="connsiteX4" fmla="*/ 5294849 w 8259285"/>
              <a:gd name="connsiteY4" fmla="*/ 5318107 h 6527043"/>
              <a:gd name="connsiteX5" fmla="*/ 3783004 w 8259285"/>
              <a:gd name="connsiteY5" fmla="*/ 5452741 h 6527043"/>
              <a:gd name="connsiteX6" fmla="*/ 1222123 w 8259285"/>
              <a:gd name="connsiteY6" fmla="*/ 6412021 h 6527043"/>
              <a:gd name="connsiteX7" fmla="*/ 318942 w 8259285"/>
              <a:gd name="connsiteY7" fmla="*/ 6383971 h 6527043"/>
              <a:gd name="connsiteX8" fmla="*/ 324552 w 8259285"/>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4983693 w 7948129"/>
              <a:gd name="connsiteY4" fmla="*/ 5318107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48129"/>
              <a:gd name="connsiteY0" fmla="*/ 2995642 h 6527043"/>
              <a:gd name="connsiteX1" fmla="*/ 4358199 w 7948129"/>
              <a:gd name="connsiteY1" fmla="*/ 11219 h 6527043"/>
              <a:gd name="connsiteX2" fmla="*/ 7867137 w 7948129"/>
              <a:gd name="connsiteY2" fmla="*/ 2131730 h 6527043"/>
              <a:gd name="connsiteX3" fmla="*/ 6638590 w 7948129"/>
              <a:gd name="connsiteY3" fmla="*/ 5060053 h 6527043"/>
              <a:gd name="connsiteX4" fmla="*/ 5022962 w 7948129"/>
              <a:gd name="connsiteY4" fmla="*/ 5245179 h 6527043"/>
              <a:gd name="connsiteX5" fmla="*/ 3471848 w 7948129"/>
              <a:gd name="connsiteY5" fmla="*/ 5452741 h 6527043"/>
              <a:gd name="connsiteX6" fmla="*/ 910967 w 7948129"/>
              <a:gd name="connsiteY6" fmla="*/ 6412021 h 6527043"/>
              <a:gd name="connsiteX7" fmla="*/ 7786 w 7948129"/>
              <a:gd name="connsiteY7" fmla="*/ 6383971 h 6527043"/>
              <a:gd name="connsiteX8" fmla="*/ 13396 w 7948129"/>
              <a:gd name="connsiteY8" fmla="*/ 2995642 h 6527043"/>
              <a:gd name="connsiteX0" fmla="*/ 13396 w 7972932"/>
              <a:gd name="connsiteY0" fmla="*/ 2995642 h 6527043"/>
              <a:gd name="connsiteX1" fmla="*/ 4358199 w 7972932"/>
              <a:gd name="connsiteY1" fmla="*/ 11219 h 6527043"/>
              <a:gd name="connsiteX2" fmla="*/ 7867137 w 7972932"/>
              <a:gd name="connsiteY2" fmla="*/ 2131730 h 6527043"/>
              <a:gd name="connsiteX3" fmla="*/ 6638590 w 7972932"/>
              <a:gd name="connsiteY3" fmla="*/ 5060053 h 6527043"/>
              <a:gd name="connsiteX4" fmla="*/ 5022962 w 7972932"/>
              <a:gd name="connsiteY4" fmla="*/ 5245179 h 6527043"/>
              <a:gd name="connsiteX5" fmla="*/ 3471848 w 7972932"/>
              <a:gd name="connsiteY5" fmla="*/ 5452741 h 6527043"/>
              <a:gd name="connsiteX6" fmla="*/ 910967 w 7972932"/>
              <a:gd name="connsiteY6" fmla="*/ 6412021 h 6527043"/>
              <a:gd name="connsiteX7" fmla="*/ 7786 w 7972932"/>
              <a:gd name="connsiteY7" fmla="*/ 6383971 h 6527043"/>
              <a:gd name="connsiteX8" fmla="*/ 13396 w 7972932"/>
              <a:gd name="connsiteY8" fmla="*/ 2995642 h 6527043"/>
              <a:gd name="connsiteX0" fmla="*/ 13396 w 7942336"/>
              <a:gd name="connsiteY0" fmla="*/ 2995642 h 6527043"/>
              <a:gd name="connsiteX1" fmla="*/ 4358199 w 7942336"/>
              <a:gd name="connsiteY1" fmla="*/ 11219 h 6527043"/>
              <a:gd name="connsiteX2" fmla="*/ 7867137 w 7942336"/>
              <a:gd name="connsiteY2" fmla="*/ 2131730 h 6527043"/>
              <a:gd name="connsiteX3" fmla="*/ 6638590 w 7942336"/>
              <a:gd name="connsiteY3" fmla="*/ 5060053 h 6527043"/>
              <a:gd name="connsiteX4" fmla="*/ 5022962 w 7942336"/>
              <a:gd name="connsiteY4" fmla="*/ 5245179 h 6527043"/>
              <a:gd name="connsiteX5" fmla="*/ 3471848 w 7942336"/>
              <a:gd name="connsiteY5" fmla="*/ 5452741 h 6527043"/>
              <a:gd name="connsiteX6" fmla="*/ 910967 w 7942336"/>
              <a:gd name="connsiteY6" fmla="*/ 6412021 h 6527043"/>
              <a:gd name="connsiteX7" fmla="*/ 7786 w 7942336"/>
              <a:gd name="connsiteY7" fmla="*/ 6383971 h 6527043"/>
              <a:gd name="connsiteX8" fmla="*/ 13396 w 7942336"/>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9459"/>
              <a:gd name="connsiteY0" fmla="*/ 2995642 h 6527043"/>
              <a:gd name="connsiteX1" fmla="*/ 4358199 w 7929459"/>
              <a:gd name="connsiteY1" fmla="*/ 11219 h 6527043"/>
              <a:gd name="connsiteX2" fmla="*/ 7867137 w 7929459"/>
              <a:gd name="connsiteY2" fmla="*/ 2131730 h 6527043"/>
              <a:gd name="connsiteX3" fmla="*/ 6638590 w 7929459"/>
              <a:gd name="connsiteY3" fmla="*/ 5060053 h 6527043"/>
              <a:gd name="connsiteX4" fmla="*/ 5073450 w 7929459"/>
              <a:gd name="connsiteY4" fmla="*/ 5295668 h 6527043"/>
              <a:gd name="connsiteX5" fmla="*/ 3471848 w 7929459"/>
              <a:gd name="connsiteY5" fmla="*/ 5452741 h 6527043"/>
              <a:gd name="connsiteX6" fmla="*/ 910967 w 7929459"/>
              <a:gd name="connsiteY6" fmla="*/ 6412021 h 6527043"/>
              <a:gd name="connsiteX7" fmla="*/ 7786 w 7929459"/>
              <a:gd name="connsiteY7" fmla="*/ 6383971 h 6527043"/>
              <a:gd name="connsiteX8" fmla="*/ 13396 w 7929459"/>
              <a:gd name="connsiteY8" fmla="*/ 2995642 h 6527043"/>
              <a:gd name="connsiteX0" fmla="*/ 13396 w 7926666"/>
              <a:gd name="connsiteY0" fmla="*/ 2995642 h 6527043"/>
              <a:gd name="connsiteX1" fmla="*/ 4358199 w 7926666"/>
              <a:gd name="connsiteY1" fmla="*/ 11219 h 6527043"/>
              <a:gd name="connsiteX2" fmla="*/ 7867137 w 7926666"/>
              <a:gd name="connsiteY2" fmla="*/ 2131730 h 6527043"/>
              <a:gd name="connsiteX3" fmla="*/ 6638590 w 7926666"/>
              <a:gd name="connsiteY3" fmla="*/ 5060053 h 6527043"/>
              <a:gd name="connsiteX4" fmla="*/ 5073450 w 7926666"/>
              <a:gd name="connsiteY4" fmla="*/ 5295668 h 6527043"/>
              <a:gd name="connsiteX5" fmla="*/ 3471848 w 7926666"/>
              <a:gd name="connsiteY5" fmla="*/ 5452741 h 6527043"/>
              <a:gd name="connsiteX6" fmla="*/ 910967 w 7926666"/>
              <a:gd name="connsiteY6" fmla="*/ 6412021 h 6527043"/>
              <a:gd name="connsiteX7" fmla="*/ 7786 w 7926666"/>
              <a:gd name="connsiteY7" fmla="*/ 6383971 h 6527043"/>
              <a:gd name="connsiteX8" fmla="*/ 13396 w 7926666"/>
              <a:gd name="connsiteY8" fmla="*/ 2995642 h 6527043"/>
              <a:gd name="connsiteX0" fmla="*/ 13396 w 7925081"/>
              <a:gd name="connsiteY0" fmla="*/ 2995642 h 6527043"/>
              <a:gd name="connsiteX1" fmla="*/ 4358199 w 7925081"/>
              <a:gd name="connsiteY1" fmla="*/ 11219 h 6527043"/>
              <a:gd name="connsiteX2" fmla="*/ 7867137 w 7925081"/>
              <a:gd name="connsiteY2" fmla="*/ 2131730 h 6527043"/>
              <a:gd name="connsiteX3" fmla="*/ 6638590 w 7925081"/>
              <a:gd name="connsiteY3" fmla="*/ 5060053 h 6527043"/>
              <a:gd name="connsiteX4" fmla="*/ 5073450 w 7925081"/>
              <a:gd name="connsiteY4" fmla="*/ 5295668 h 6527043"/>
              <a:gd name="connsiteX5" fmla="*/ 3471848 w 7925081"/>
              <a:gd name="connsiteY5" fmla="*/ 5452741 h 6527043"/>
              <a:gd name="connsiteX6" fmla="*/ 910967 w 7925081"/>
              <a:gd name="connsiteY6" fmla="*/ 6412021 h 6527043"/>
              <a:gd name="connsiteX7" fmla="*/ 7786 w 7925081"/>
              <a:gd name="connsiteY7" fmla="*/ 6383971 h 6527043"/>
              <a:gd name="connsiteX8" fmla="*/ 13396 w 7925081"/>
              <a:gd name="connsiteY8" fmla="*/ 2995642 h 6527043"/>
              <a:gd name="connsiteX0" fmla="*/ 13396 w 7925081"/>
              <a:gd name="connsiteY0" fmla="*/ 2998971 h 6530372"/>
              <a:gd name="connsiteX1" fmla="*/ 4358199 w 7925081"/>
              <a:gd name="connsiteY1" fmla="*/ 14548 h 6530372"/>
              <a:gd name="connsiteX2" fmla="*/ 7867137 w 7925081"/>
              <a:gd name="connsiteY2" fmla="*/ 2135059 h 6530372"/>
              <a:gd name="connsiteX3" fmla="*/ 6638590 w 7925081"/>
              <a:gd name="connsiteY3" fmla="*/ 5063382 h 6530372"/>
              <a:gd name="connsiteX4" fmla="*/ 5073450 w 7925081"/>
              <a:gd name="connsiteY4" fmla="*/ 5298997 h 6530372"/>
              <a:gd name="connsiteX5" fmla="*/ 3471848 w 7925081"/>
              <a:gd name="connsiteY5" fmla="*/ 5456070 h 6530372"/>
              <a:gd name="connsiteX6" fmla="*/ 910967 w 7925081"/>
              <a:gd name="connsiteY6" fmla="*/ 6415350 h 6530372"/>
              <a:gd name="connsiteX7" fmla="*/ 7786 w 7925081"/>
              <a:gd name="connsiteY7" fmla="*/ 6387300 h 6530372"/>
              <a:gd name="connsiteX8" fmla="*/ 13396 w 7925081"/>
              <a:gd name="connsiteY8" fmla="*/ 2998971 h 6530372"/>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83187"/>
              <a:gd name="connsiteX1" fmla="*/ 4358841 w 7925723"/>
              <a:gd name="connsiteY1" fmla="*/ 14548 h 6483187"/>
              <a:gd name="connsiteX2" fmla="*/ 7867779 w 7925723"/>
              <a:gd name="connsiteY2" fmla="*/ 2135059 h 6483187"/>
              <a:gd name="connsiteX3" fmla="*/ 6639232 w 7925723"/>
              <a:gd name="connsiteY3" fmla="*/ 5063382 h 6483187"/>
              <a:gd name="connsiteX4" fmla="*/ 5074092 w 7925723"/>
              <a:gd name="connsiteY4" fmla="*/ 5298997 h 6483187"/>
              <a:gd name="connsiteX5" fmla="*/ 3472490 w 7925723"/>
              <a:gd name="connsiteY5" fmla="*/ 5456070 h 6483187"/>
              <a:gd name="connsiteX6" fmla="*/ 911609 w 7925723"/>
              <a:gd name="connsiteY6" fmla="*/ 6415350 h 6483187"/>
              <a:gd name="connsiteX7" fmla="*/ 8428 w 7925723"/>
              <a:gd name="connsiteY7" fmla="*/ 6387300 h 6483187"/>
              <a:gd name="connsiteX8" fmla="*/ 14038 w 7925723"/>
              <a:gd name="connsiteY8" fmla="*/ 2998971 h 6483187"/>
              <a:gd name="connsiteX0" fmla="*/ 14038 w 7925723"/>
              <a:gd name="connsiteY0" fmla="*/ 2998971 h 6415350"/>
              <a:gd name="connsiteX1" fmla="*/ 4358841 w 7925723"/>
              <a:gd name="connsiteY1" fmla="*/ 14548 h 6415350"/>
              <a:gd name="connsiteX2" fmla="*/ 7867779 w 7925723"/>
              <a:gd name="connsiteY2" fmla="*/ 2135059 h 6415350"/>
              <a:gd name="connsiteX3" fmla="*/ 6639232 w 7925723"/>
              <a:gd name="connsiteY3" fmla="*/ 5063382 h 6415350"/>
              <a:gd name="connsiteX4" fmla="*/ 5074092 w 7925723"/>
              <a:gd name="connsiteY4" fmla="*/ 5298997 h 6415350"/>
              <a:gd name="connsiteX5" fmla="*/ 3472490 w 7925723"/>
              <a:gd name="connsiteY5" fmla="*/ 5456070 h 6415350"/>
              <a:gd name="connsiteX6" fmla="*/ 911609 w 7925723"/>
              <a:gd name="connsiteY6" fmla="*/ 6415350 h 6415350"/>
              <a:gd name="connsiteX7" fmla="*/ 8428 w 7925723"/>
              <a:gd name="connsiteY7" fmla="*/ 6387300 h 6415350"/>
              <a:gd name="connsiteX8" fmla="*/ 14038 w 7925723"/>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325001 w 8236686"/>
              <a:gd name="connsiteY0" fmla="*/ 2998971 h 6415350"/>
              <a:gd name="connsiteX1" fmla="*/ 4669804 w 8236686"/>
              <a:gd name="connsiteY1" fmla="*/ 14548 h 6415350"/>
              <a:gd name="connsiteX2" fmla="*/ 8178742 w 8236686"/>
              <a:gd name="connsiteY2" fmla="*/ 2135059 h 6415350"/>
              <a:gd name="connsiteX3" fmla="*/ 6950195 w 8236686"/>
              <a:gd name="connsiteY3" fmla="*/ 5063382 h 6415350"/>
              <a:gd name="connsiteX4" fmla="*/ 5385055 w 8236686"/>
              <a:gd name="connsiteY4" fmla="*/ 5298997 h 6415350"/>
              <a:gd name="connsiteX5" fmla="*/ 3783453 w 8236686"/>
              <a:gd name="connsiteY5" fmla="*/ 5456070 h 6415350"/>
              <a:gd name="connsiteX6" fmla="*/ 1222572 w 8236686"/>
              <a:gd name="connsiteY6" fmla="*/ 6415350 h 6415350"/>
              <a:gd name="connsiteX7" fmla="*/ 319391 w 8236686"/>
              <a:gd name="connsiteY7" fmla="*/ 6404130 h 6415350"/>
              <a:gd name="connsiteX8" fmla="*/ 325001 w 8236686"/>
              <a:gd name="connsiteY8" fmla="*/ 2998971 h 6415350"/>
              <a:gd name="connsiteX0" fmla="*/ 7548 w 7919233"/>
              <a:gd name="connsiteY0" fmla="*/ 2998971 h 6415350"/>
              <a:gd name="connsiteX1" fmla="*/ 4352351 w 7919233"/>
              <a:gd name="connsiteY1" fmla="*/ 14548 h 6415350"/>
              <a:gd name="connsiteX2" fmla="*/ 7861289 w 7919233"/>
              <a:gd name="connsiteY2" fmla="*/ 2135059 h 6415350"/>
              <a:gd name="connsiteX3" fmla="*/ 6632742 w 7919233"/>
              <a:gd name="connsiteY3" fmla="*/ 5063382 h 6415350"/>
              <a:gd name="connsiteX4" fmla="*/ 5067602 w 7919233"/>
              <a:gd name="connsiteY4" fmla="*/ 5298997 h 6415350"/>
              <a:gd name="connsiteX5" fmla="*/ 3466000 w 7919233"/>
              <a:gd name="connsiteY5" fmla="*/ 5456070 h 6415350"/>
              <a:gd name="connsiteX6" fmla="*/ 905119 w 7919233"/>
              <a:gd name="connsiteY6" fmla="*/ 6415350 h 6415350"/>
              <a:gd name="connsiteX7" fmla="*/ 1938 w 7919233"/>
              <a:gd name="connsiteY7" fmla="*/ 6404130 h 6415350"/>
              <a:gd name="connsiteX8" fmla="*/ 7548 w 7919233"/>
              <a:gd name="connsiteY8" fmla="*/ 2998971 h 64153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2424 h 6412950"/>
              <a:gd name="connsiteX1" fmla="*/ 4352351 w 7919233"/>
              <a:gd name="connsiteY1" fmla="*/ 12148 h 6412950"/>
              <a:gd name="connsiteX2" fmla="*/ 7861289 w 7919233"/>
              <a:gd name="connsiteY2" fmla="*/ 2132659 h 6412950"/>
              <a:gd name="connsiteX3" fmla="*/ 6632742 w 7919233"/>
              <a:gd name="connsiteY3" fmla="*/ 5060982 h 6412950"/>
              <a:gd name="connsiteX4" fmla="*/ 5067602 w 7919233"/>
              <a:gd name="connsiteY4" fmla="*/ 5296597 h 6412950"/>
              <a:gd name="connsiteX5" fmla="*/ 3466000 w 7919233"/>
              <a:gd name="connsiteY5" fmla="*/ 5453670 h 6412950"/>
              <a:gd name="connsiteX6" fmla="*/ 905119 w 7919233"/>
              <a:gd name="connsiteY6" fmla="*/ 6412950 h 6412950"/>
              <a:gd name="connsiteX7" fmla="*/ 1938 w 7919233"/>
              <a:gd name="connsiteY7" fmla="*/ 6401730 h 6412950"/>
              <a:gd name="connsiteX8" fmla="*/ 7548 w 7919233"/>
              <a:gd name="connsiteY8" fmla="*/ 2912424 h 641295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19534 h 6420060"/>
              <a:gd name="connsiteX1" fmla="*/ 4352351 w 7919233"/>
              <a:gd name="connsiteY1" fmla="*/ 19258 h 6420060"/>
              <a:gd name="connsiteX2" fmla="*/ 7861289 w 7919233"/>
              <a:gd name="connsiteY2" fmla="*/ 2139769 h 6420060"/>
              <a:gd name="connsiteX3" fmla="*/ 6632742 w 7919233"/>
              <a:gd name="connsiteY3" fmla="*/ 5068092 h 6420060"/>
              <a:gd name="connsiteX4" fmla="*/ 5067602 w 7919233"/>
              <a:gd name="connsiteY4" fmla="*/ 5303707 h 6420060"/>
              <a:gd name="connsiteX5" fmla="*/ 3466000 w 7919233"/>
              <a:gd name="connsiteY5" fmla="*/ 5460780 h 6420060"/>
              <a:gd name="connsiteX6" fmla="*/ 905119 w 7919233"/>
              <a:gd name="connsiteY6" fmla="*/ 6420060 h 6420060"/>
              <a:gd name="connsiteX7" fmla="*/ 1938 w 7919233"/>
              <a:gd name="connsiteY7" fmla="*/ 6408840 h 6420060"/>
              <a:gd name="connsiteX8" fmla="*/ 7548 w 7919233"/>
              <a:gd name="connsiteY8" fmla="*/ 2919534 h 6420060"/>
              <a:gd name="connsiteX0" fmla="*/ 7548 w 7919233"/>
              <a:gd name="connsiteY0" fmla="*/ 2931541 h 6432067"/>
              <a:gd name="connsiteX1" fmla="*/ 4352351 w 7919233"/>
              <a:gd name="connsiteY1" fmla="*/ 31265 h 6432067"/>
              <a:gd name="connsiteX2" fmla="*/ 7861289 w 7919233"/>
              <a:gd name="connsiteY2" fmla="*/ 2151776 h 6432067"/>
              <a:gd name="connsiteX3" fmla="*/ 6632742 w 7919233"/>
              <a:gd name="connsiteY3" fmla="*/ 5080099 h 6432067"/>
              <a:gd name="connsiteX4" fmla="*/ 5067602 w 7919233"/>
              <a:gd name="connsiteY4" fmla="*/ 5315714 h 6432067"/>
              <a:gd name="connsiteX5" fmla="*/ 3466000 w 7919233"/>
              <a:gd name="connsiteY5" fmla="*/ 5472787 h 6432067"/>
              <a:gd name="connsiteX6" fmla="*/ 905119 w 7919233"/>
              <a:gd name="connsiteY6" fmla="*/ 6432067 h 6432067"/>
              <a:gd name="connsiteX7" fmla="*/ 1938 w 7919233"/>
              <a:gd name="connsiteY7" fmla="*/ 6420847 h 6432067"/>
              <a:gd name="connsiteX8" fmla="*/ 7548 w 7919233"/>
              <a:gd name="connsiteY8" fmla="*/ 2931541 h 643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9233" h="6432067">
                <a:moveTo>
                  <a:pt x="7548" y="2931541"/>
                </a:moveTo>
                <a:cubicBezTo>
                  <a:pt x="878472" y="1344898"/>
                  <a:pt x="3037784" y="200495"/>
                  <a:pt x="4352351" y="31265"/>
                </a:cubicBezTo>
                <a:cubicBezTo>
                  <a:pt x="6014727" y="-194063"/>
                  <a:pt x="7633623" y="827859"/>
                  <a:pt x="7861289" y="2151776"/>
                </a:cubicBezTo>
                <a:cubicBezTo>
                  <a:pt x="8189931" y="4109601"/>
                  <a:pt x="7031039" y="4866926"/>
                  <a:pt x="6632742" y="5080099"/>
                </a:cubicBezTo>
                <a:cubicBezTo>
                  <a:pt x="6234445" y="5293272"/>
                  <a:pt x="5500026" y="5289535"/>
                  <a:pt x="5067602" y="5315714"/>
                </a:cubicBezTo>
                <a:cubicBezTo>
                  <a:pt x="4635178" y="5341893"/>
                  <a:pt x="4159747" y="5286728"/>
                  <a:pt x="3466000" y="5472787"/>
                </a:cubicBezTo>
                <a:cubicBezTo>
                  <a:pt x="2772253" y="5658846"/>
                  <a:pt x="1485268" y="6274057"/>
                  <a:pt x="905119" y="6432067"/>
                </a:cubicBezTo>
                <a:lnTo>
                  <a:pt x="1938" y="6420847"/>
                </a:lnTo>
                <a:cubicBezTo>
                  <a:pt x="-3794" y="3702895"/>
                  <a:pt x="4743" y="4634120"/>
                  <a:pt x="7548" y="2931541"/>
                </a:cubicBezTo>
                <a:close/>
              </a:path>
            </a:pathLst>
          </a:cu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sp>
        <p:nvSpPr>
          <p:cNvPr id="14" name="Platshållare för text 13"/>
          <p:cNvSpPr>
            <a:spLocks noGrp="1" noChangeAspect="1"/>
          </p:cNvSpPr>
          <p:nvPr>
            <p:ph type="body" sz="quarter" idx="11" hasCustomPrompt="1"/>
          </p:nvPr>
        </p:nvSpPr>
        <p:spPr>
          <a:xfrm>
            <a:off x="1344083" y="2142950"/>
            <a:ext cx="8304311" cy="2530027"/>
          </a:xfrm>
        </p:spPr>
        <p:txBody>
          <a:bodyPr anchor="ctr" anchorCtr="0">
            <a:noAutofit/>
          </a:bodyPr>
          <a:lstStyle>
            <a:lvl1pPr marL="0" indent="0">
              <a:buNone/>
              <a:defRPr sz="3000" b="1" baseline="0">
                <a:solidFill>
                  <a:schemeClr val="bg1"/>
                </a:solidFill>
              </a:defRPr>
            </a:lvl1pPr>
          </a:lstStyle>
          <a:p>
            <a:pPr lvl="0"/>
            <a:r>
              <a:rPr lang="sv-SE" dirty="0"/>
              <a:t>Skriv rubrik här</a:t>
            </a:r>
          </a:p>
        </p:txBody>
      </p:sp>
    </p:spTree>
    <p:extLst>
      <p:ext uri="{BB962C8B-B14F-4D97-AF65-F5344CB8AC3E}">
        <p14:creationId xmlns:p14="http://schemas.microsoft.com/office/powerpoint/2010/main" val="76884232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delare-Brun 2">
    <p:bg>
      <p:bgRef idx="1001">
        <a:schemeClr val="bg2"/>
      </p:bgRef>
    </p:bg>
    <p:spTree>
      <p:nvGrpSpPr>
        <p:cNvPr id="1" name=""/>
        <p:cNvGrpSpPr/>
        <p:nvPr/>
      </p:nvGrpSpPr>
      <p:grpSpPr>
        <a:xfrm>
          <a:off x="0" y="0"/>
          <a:ext cx="0" cy="0"/>
          <a:chOff x="0" y="0"/>
          <a:chExt cx="0" cy="0"/>
        </a:xfrm>
      </p:grpSpPr>
      <p:sp>
        <p:nvSpPr>
          <p:cNvPr id="3" name="Ellips 2"/>
          <p:cNvSpPr/>
          <p:nvPr userDrawn="1"/>
        </p:nvSpPr>
        <p:spPr bwMode="auto">
          <a:xfrm>
            <a:off x="1851119"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tx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sp>
        <p:nvSpPr>
          <p:cNvPr id="4" name="Platshållare för text 3"/>
          <p:cNvSpPr>
            <a:spLocks noGrp="1" noChangeAspect="1"/>
          </p:cNvSpPr>
          <p:nvPr>
            <p:ph type="body" sz="quarter" idx="14" hasCustomPrompt="1"/>
          </p:nvPr>
        </p:nvSpPr>
        <p:spPr>
          <a:xfrm>
            <a:off x="2351584" y="2482598"/>
            <a:ext cx="7200800" cy="1872208"/>
          </a:xfrm>
        </p:spPr>
        <p:txBody>
          <a:bodyPr anchor="ctr">
            <a:noAutofit/>
          </a:bodyPr>
          <a:lstStyle>
            <a:lvl1pPr marL="0" indent="0">
              <a:buNone/>
              <a:defRPr sz="3000" b="1">
                <a:solidFill>
                  <a:schemeClr val="bg1"/>
                </a:solidFill>
              </a:defRPr>
            </a:lvl1pPr>
          </a:lstStyle>
          <a:p>
            <a:pPr lvl="0"/>
            <a:r>
              <a:rPr lang="sv-SE" dirty="0"/>
              <a:t>Skriv rubrik här</a:t>
            </a:r>
          </a:p>
        </p:txBody>
      </p:sp>
    </p:spTree>
    <p:extLst>
      <p:ext uri="{BB962C8B-B14F-4D97-AF65-F5344CB8AC3E}">
        <p14:creationId xmlns:p14="http://schemas.microsoft.com/office/powerpoint/2010/main" val="88379078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tartsida-vit">
    <p:spTree>
      <p:nvGrpSpPr>
        <p:cNvPr id="1" name=""/>
        <p:cNvGrpSpPr/>
        <p:nvPr/>
      </p:nvGrpSpPr>
      <p:grpSpPr>
        <a:xfrm>
          <a:off x="0" y="0"/>
          <a:ext cx="0" cy="0"/>
          <a:chOff x="0" y="0"/>
          <a:chExt cx="0" cy="0"/>
        </a:xfrm>
      </p:grpSpPr>
      <p:pic>
        <p:nvPicPr>
          <p:cNvPr id="4" name="Picture 8" descr="Omslag-White-200procent"/>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
            <a:ext cx="12192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bwMode="auto">
          <a:xfrm>
            <a:off x="0" y="1"/>
            <a:ext cx="12192000" cy="6856413"/>
          </a:xfrm>
          <a:prstGeom prst="rect">
            <a:avLst/>
          </a:prstGeom>
          <a:solidFill>
            <a:schemeClr val="bg1"/>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pic>
        <p:nvPicPr>
          <p:cNvPr id="6" name="Picture 4"/>
          <p:cNvPicPr>
            <a:picLocks noChangeAspect="1"/>
          </p:cNvPicPr>
          <p:nvPr userDrawn="1"/>
        </p:nvPicPr>
        <p:blipFill rotWithShape="1">
          <a:blip r:embed="rId3">
            <a:extLst>
              <a:ext uri="{28A0092B-C50C-407E-A947-70E740481C1C}">
                <a14:useLocalDpi xmlns:a14="http://schemas.microsoft.com/office/drawing/2010/main" val="0"/>
              </a:ext>
            </a:extLst>
          </a:blip>
          <a:srcRect b="23837"/>
          <a:stretch/>
        </p:blipFill>
        <p:spPr>
          <a:xfrm>
            <a:off x="4233483" y="2292138"/>
            <a:ext cx="3725034" cy="2273725"/>
          </a:xfrm>
          <a:prstGeom prst="rect">
            <a:avLst/>
          </a:prstGeom>
        </p:spPr>
      </p:pic>
    </p:spTree>
    <p:extLst>
      <p:ext uri="{BB962C8B-B14F-4D97-AF65-F5344CB8AC3E}">
        <p14:creationId xmlns:p14="http://schemas.microsoft.com/office/powerpoint/2010/main" val="2182336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Avdelare-Grön 2">
    <p:bg>
      <p:bgPr>
        <a:solidFill>
          <a:srgbClr val="00C0C2"/>
        </a:solidFill>
        <a:effectLst/>
      </p:bgPr>
    </p:bg>
    <p:spTree>
      <p:nvGrpSpPr>
        <p:cNvPr id="1" name=""/>
        <p:cNvGrpSpPr/>
        <p:nvPr/>
      </p:nvGrpSpPr>
      <p:grpSpPr>
        <a:xfrm>
          <a:off x="0" y="0"/>
          <a:ext cx="0" cy="0"/>
          <a:chOff x="0" y="0"/>
          <a:chExt cx="0" cy="0"/>
        </a:xfrm>
      </p:grpSpPr>
      <p:sp>
        <p:nvSpPr>
          <p:cNvPr id="3" name="Ellips 2"/>
          <p:cNvSpPr/>
          <p:nvPr userDrawn="1"/>
        </p:nvSpPr>
        <p:spPr bwMode="auto">
          <a:xfrm>
            <a:off x="1851119"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tx2">
              <a:lumMod val="75000"/>
            </a:schemeClr>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sp>
        <p:nvSpPr>
          <p:cNvPr id="4" name="Platshållare för text 3"/>
          <p:cNvSpPr>
            <a:spLocks noGrp="1" noChangeAspect="1"/>
          </p:cNvSpPr>
          <p:nvPr>
            <p:ph type="body" sz="quarter" idx="14" hasCustomPrompt="1"/>
          </p:nvPr>
        </p:nvSpPr>
        <p:spPr>
          <a:xfrm>
            <a:off x="2351584" y="2482598"/>
            <a:ext cx="7200800" cy="1872208"/>
          </a:xfrm>
        </p:spPr>
        <p:txBody>
          <a:bodyPr anchor="ctr">
            <a:noAutofit/>
          </a:bodyPr>
          <a:lstStyle>
            <a:lvl1pPr marL="0" indent="0">
              <a:buNone/>
              <a:defRPr sz="3000" b="1">
                <a:solidFill>
                  <a:schemeClr val="bg1"/>
                </a:solidFill>
              </a:defRPr>
            </a:lvl1pPr>
          </a:lstStyle>
          <a:p>
            <a:pPr lvl="0"/>
            <a:r>
              <a:rPr lang="sv-SE" dirty="0"/>
              <a:t>Skriv rubrik här</a:t>
            </a:r>
          </a:p>
        </p:txBody>
      </p:sp>
    </p:spTree>
    <p:extLst>
      <p:ext uri="{BB962C8B-B14F-4D97-AF65-F5344CB8AC3E}">
        <p14:creationId xmlns:p14="http://schemas.microsoft.com/office/powerpoint/2010/main" val="4244030692"/>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Avdelare-Gul 2">
    <p:bg>
      <p:bgPr>
        <a:solidFill>
          <a:schemeClr val="accent3"/>
        </a:solidFill>
        <a:effectLst/>
      </p:bgPr>
    </p:bg>
    <p:spTree>
      <p:nvGrpSpPr>
        <p:cNvPr id="1" name=""/>
        <p:cNvGrpSpPr/>
        <p:nvPr/>
      </p:nvGrpSpPr>
      <p:grpSpPr>
        <a:xfrm>
          <a:off x="0" y="0"/>
          <a:ext cx="0" cy="0"/>
          <a:chOff x="0" y="0"/>
          <a:chExt cx="0" cy="0"/>
        </a:xfrm>
      </p:grpSpPr>
      <p:sp>
        <p:nvSpPr>
          <p:cNvPr id="3" name="Ellips 2"/>
          <p:cNvSpPr/>
          <p:nvPr userDrawn="1"/>
        </p:nvSpPr>
        <p:spPr bwMode="auto">
          <a:xfrm>
            <a:off x="1851119" y="224273"/>
            <a:ext cx="8762653" cy="6007675"/>
          </a:xfrm>
          <a:custGeom>
            <a:avLst/>
            <a:gdLst>
              <a:gd name="connsiteX0" fmla="*/ 0 w 6597144"/>
              <a:gd name="connsiteY0" fmla="*/ 2818933 h 5637865"/>
              <a:gd name="connsiteX1" fmla="*/ 3298572 w 6597144"/>
              <a:gd name="connsiteY1" fmla="*/ 0 h 5637865"/>
              <a:gd name="connsiteX2" fmla="*/ 6597144 w 6597144"/>
              <a:gd name="connsiteY2" fmla="*/ 2818933 h 5637865"/>
              <a:gd name="connsiteX3" fmla="*/ 3298572 w 6597144"/>
              <a:gd name="connsiteY3" fmla="*/ 5637866 h 5637865"/>
              <a:gd name="connsiteX4" fmla="*/ 0 w 6597144"/>
              <a:gd name="connsiteY4" fmla="*/ 2818933 h 5637865"/>
              <a:gd name="connsiteX0" fmla="*/ 36 w 6597180"/>
              <a:gd name="connsiteY0" fmla="*/ 3015277 h 5834210"/>
              <a:gd name="connsiteX1" fmla="*/ 3248120 w 6597180"/>
              <a:gd name="connsiteY1" fmla="*/ 0 h 5834210"/>
              <a:gd name="connsiteX2" fmla="*/ 6597180 w 6597180"/>
              <a:gd name="connsiteY2" fmla="*/ 3015277 h 5834210"/>
              <a:gd name="connsiteX3" fmla="*/ 3298608 w 6597180"/>
              <a:gd name="connsiteY3" fmla="*/ 5834210 h 5834210"/>
              <a:gd name="connsiteX4" fmla="*/ 36 w 6597180"/>
              <a:gd name="connsiteY4" fmla="*/ 3015277 h 5834210"/>
              <a:gd name="connsiteX0" fmla="*/ 25 w 6563510"/>
              <a:gd name="connsiteY0" fmla="*/ 3015330 h 5834354"/>
              <a:gd name="connsiteX1" fmla="*/ 3248109 w 6563510"/>
              <a:gd name="connsiteY1" fmla="*/ 53 h 5834354"/>
              <a:gd name="connsiteX2" fmla="*/ 6563510 w 6563510"/>
              <a:gd name="connsiteY2" fmla="*/ 3088258 h 5834354"/>
              <a:gd name="connsiteX3" fmla="*/ 3298597 w 6563510"/>
              <a:gd name="connsiteY3" fmla="*/ 5834263 h 5834354"/>
              <a:gd name="connsiteX4" fmla="*/ 25 w 6563510"/>
              <a:gd name="connsiteY4" fmla="*/ 3015330 h 5834354"/>
              <a:gd name="connsiteX0" fmla="*/ 35 w 6563520"/>
              <a:gd name="connsiteY0" fmla="*/ 3015398 h 5834422"/>
              <a:gd name="connsiteX1" fmla="*/ 3248119 w 6563520"/>
              <a:gd name="connsiteY1" fmla="*/ 121 h 5834422"/>
              <a:gd name="connsiteX2" fmla="*/ 6563520 w 6563520"/>
              <a:gd name="connsiteY2" fmla="*/ 3088326 h 5834422"/>
              <a:gd name="connsiteX3" fmla="*/ 3298607 w 6563520"/>
              <a:gd name="connsiteY3" fmla="*/ 5834331 h 5834422"/>
              <a:gd name="connsiteX4" fmla="*/ 35 w 6563520"/>
              <a:gd name="connsiteY4" fmla="*/ 3015398 h 5834422"/>
              <a:gd name="connsiteX0" fmla="*/ 12 w 6563497"/>
              <a:gd name="connsiteY0" fmla="*/ 3015398 h 6002706"/>
              <a:gd name="connsiteX1" fmla="*/ 3248096 w 6563497"/>
              <a:gd name="connsiteY1" fmla="*/ 121 h 6002706"/>
              <a:gd name="connsiteX2" fmla="*/ 6563497 w 6563497"/>
              <a:gd name="connsiteY2" fmla="*/ 3088326 h 6002706"/>
              <a:gd name="connsiteX3" fmla="*/ 3214437 w 6563497"/>
              <a:gd name="connsiteY3" fmla="*/ 6002626 h 6002706"/>
              <a:gd name="connsiteX4" fmla="*/ 12 w 6563497"/>
              <a:gd name="connsiteY4" fmla="*/ 3015398 h 6002706"/>
              <a:gd name="connsiteX0" fmla="*/ 21 w 6563506"/>
              <a:gd name="connsiteY0" fmla="*/ 3015398 h 6003162"/>
              <a:gd name="connsiteX1" fmla="*/ 3248105 w 6563506"/>
              <a:gd name="connsiteY1" fmla="*/ 121 h 6003162"/>
              <a:gd name="connsiteX2" fmla="*/ 6563506 w 6563506"/>
              <a:gd name="connsiteY2" fmla="*/ 3088326 h 6003162"/>
              <a:gd name="connsiteX3" fmla="*/ 3214446 w 6563506"/>
              <a:gd name="connsiteY3" fmla="*/ 6002626 h 6003162"/>
              <a:gd name="connsiteX4" fmla="*/ 21 w 6563506"/>
              <a:gd name="connsiteY4" fmla="*/ 3015398 h 6003162"/>
              <a:gd name="connsiteX0" fmla="*/ 25 w 6563510"/>
              <a:gd name="connsiteY0" fmla="*/ 3015398 h 6006882"/>
              <a:gd name="connsiteX1" fmla="*/ 3248109 w 6563510"/>
              <a:gd name="connsiteY1" fmla="*/ 121 h 6006882"/>
              <a:gd name="connsiteX2" fmla="*/ 6563510 w 6563510"/>
              <a:gd name="connsiteY2" fmla="*/ 3088326 h 6006882"/>
              <a:gd name="connsiteX3" fmla="*/ 3214450 w 6563510"/>
              <a:gd name="connsiteY3" fmla="*/ 6002626 h 6006882"/>
              <a:gd name="connsiteX4" fmla="*/ 25 w 6563510"/>
              <a:gd name="connsiteY4" fmla="*/ 3015398 h 6006882"/>
              <a:gd name="connsiteX0" fmla="*/ 8505 w 6571990"/>
              <a:gd name="connsiteY0" fmla="*/ 3015398 h 6007675"/>
              <a:gd name="connsiteX1" fmla="*/ 3256589 w 6571990"/>
              <a:gd name="connsiteY1" fmla="*/ 121 h 6007675"/>
              <a:gd name="connsiteX2" fmla="*/ 6571990 w 6571990"/>
              <a:gd name="connsiteY2" fmla="*/ 3088326 h 6007675"/>
              <a:gd name="connsiteX3" fmla="*/ 3222930 w 6571990"/>
              <a:gd name="connsiteY3" fmla="*/ 6002626 h 6007675"/>
              <a:gd name="connsiteX4" fmla="*/ 8505 w 6571990"/>
              <a:gd name="connsiteY4" fmla="*/ 3015398 h 600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1990" h="6007675">
                <a:moveTo>
                  <a:pt x="8505" y="3015398"/>
                </a:moveTo>
                <a:cubicBezTo>
                  <a:pt x="-131740" y="1667172"/>
                  <a:pt x="1483887" y="16015"/>
                  <a:pt x="3256589" y="121"/>
                </a:cubicBezTo>
                <a:cubicBezTo>
                  <a:pt x="5029291" y="-15773"/>
                  <a:pt x="6571990" y="1531472"/>
                  <a:pt x="6571990" y="3088326"/>
                </a:cubicBezTo>
                <a:cubicBezTo>
                  <a:pt x="6571990" y="4645180"/>
                  <a:pt x="5528564" y="5891366"/>
                  <a:pt x="3222930" y="6002626"/>
                </a:cubicBezTo>
                <a:cubicBezTo>
                  <a:pt x="917296" y="6113886"/>
                  <a:pt x="148750" y="4363624"/>
                  <a:pt x="8505" y="3015398"/>
                </a:cubicBezTo>
                <a:close/>
              </a:path>
            </a:pathLst>
          </a:custGeom>
          <a:solidFill>
            <a:schemeClr val="accent2"/>
          </a:solidFill>
          <a:ln w="19050"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sv-SE" sz="1900" b="0" i="0" u="none" strike="noStrike" cap="none" normalizeH="0" baseline="0" dirty="0">
              <a:ln>
                <a:noFill/>
              </a:ln>
              <a:solidFill>
                <a:schemeClr val="tx1"/>
              </a:solidFill>
              <a:effectLst/>
              <a:latin typeface="Arial" charset="0"/>
            </a:endParaRPr>
          </a:p>
        </p:txBody>
      </p:sp>
      <p:sp>
        <p:nvSpPr>
          <p:cNvPr id="4" name="Platshållare för text 3"/>
          <p:cNvSpPr>
            <a:spLocks noGrp="1" noChangeAspect="1"/>
          </p:cNvSpPr>
          <p:nvPr>
            <p:ph type="body" sz="quarter" idx="14" hasCustomPrompt="1"/>
          </p:nvPr>
        </p:nvSpPr>
        <p:spPr>
          <a:xfrm>
            <a:off x="2351584" y="2482598"/>
            <a:ext cx="7200800" cy="1872208"/>
          </a:xfrm>
        </p:spPr>
        <p:txBody>
          <a:bodyPr anchor="ctr">
            <a:noAutofit/>
          </a:bodyPr>
          <a:lstStyle>
            <a:lvl1pPr marL="0" indent="0">
              <a:buNone/>
              <a:defRPr sz="3000" b="1">
                <a:solidFill>
                  <a:schemeClr val="bg1"/>
                </a:solidFill>
              </a:defRPr>
            </a:lvl1pPr>
          </a:lstStyle>
          <a:p>
            <a:pPr lvl="0"/>
            <a:r>
              <a:rPr lang="sv-SE" dirty="0"/>
              <a:t>Skriv rubrik här</a:t>
            </a:r>
          </a:p>
        </p:txBody>
      </p:sp>
    </p:spTree>
    <p:extLst>
      <p:ext uri="{BB962C8B-B14F-4D97-AF65-F5344CB8AC3E}">
        <p14:creationId xmlns:p14="http://schemas.microsoft.com/office/powerpoint/2010/main" val="41253970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tandardsida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E423A-6DB5-459A-B33C-DC429504900E}"/>
              </a:ext>
            </a:extLst>
          </p:cNvPr>
          <p:cNvSpPr>
            <a:spLocks noGrp="1"/>
          </p:cNvSpPr>
          <p:nvPr>
            <p:ph type="title" hasCustomPrompt="1"/>
          </p:nvPr>
        </p:nvSpPr>
        <p:spPr/>
        <p:txBody>
          <a:bodyPr/>
          <a:lstStyle>
            <a:lvl1pPr>
              <a:defRPr/>
            </a:lvl1pPr>
          </a:lstStyle>
          <a:p>
            <a:r>
              <a:rPr lang="sv-SE">
                <a:solidFill>
                  <a:schemeClr val="accent1"/>
                </a:solidFill>
              </a:rPr>
              <a:t>Rubrik</a:t>
            </a:r>
            <a:r>
              <a:rPr lang="sv-SE"/>
              <a:t> på en rad</a:t>
            </a:r>
          </a:p>
        </p:txBody>
      </p:sp>
      <p:sp>
        <p:nvSpPr>
          <p:cNvPr id="3" name="Platshållare för innehåll 2">
            <a:extLst>
              <a:ext uri="{FF2B5EF4-FFF2-40B4-BE49-F238E27FC236}">
                <a16:creationId xmlns:a16="http://schemas.microsoft.com/office/drawing/2014/main" id="{C591B10F-9AE3-44F1-83B7-0D36638C58B2}"/>
              </a:ext>
            </a:extLst>
          </p:cNvPr>
          <p:cNvSpPr>
            <a:spLocks noGrp="1"/>
          </p:cNvSpPr>
          <p:nvPr>
            <p:ph idx="1"/>
          </p:nvPr>
        </p:nvSpPr>
        <p:spPr>
          <a:xfrm>
            <a:off x="5423338" y="1693273"/>
            <a:ext cx="5958536" cy="356452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7C8D24B6-D2A2-49C9-BA42-DB7B32029E0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77E05EC-B5C7-4E5C-99AF-DAA72183B66D}"/>
              </a:ext>
            </a:extLst>
          </p:cNvPr>
          <p:cNvSpPr>
            <a:spLocks noGrp="1"/>
          </p:cNvSpPr>
          <p:nvPr>
            <p:ph type="sldNum" sz="quarter" idx="12"/>
          </p:nvPr>
        </p:nvSpPr>
        <p:spPr/>
        <p:txBody>
          <a:bodyPr/>
          <a:lstStyle/>
          <a:p>
            <a:fld id="{7FF155A8-5C6D-4241-95DF-81E4F2B16EE5}" type="slidenum">
              <a:rPr lang="sv-SE" smtClean="0"/>
              <a:t>‹#›</a:t>
            </a:fld>
            <a:endParaRPr lang="sv-SE"/>
          </a:p>
        </p:txBody>
      </p:sp>
      <p:sp>
        <p:nvSpPr>
          <p:cNvPr id="10" name="Platshållare för bild 9">
            <a:extLst>
              <a:ext uri="{FF2B5EF4-FFF2-40B4-BE49-F238E27FC236}">
                <a16:creationId xmlns:a16="http://schemas.microsoft.com/office/drawing/2014/main" id="{E79EAE5D-FEC0-4EF7-BBA5-3270B4215AD3}"/>
              </a:ext>
            </a:extLst>
          </p:cNvPr>
          <p:cNvSpPr>
            <a:spLocks noGrp="1"/>
          </p:cNvSpPr>
          <p:nvPr>
            <p:ph type="pic" sz="quarter" idx="13"/>
          </p:nvPr>
        </p:nvSpPr>
        <p:spPr>
          <a:xfrm>
            <a:off x="935038" y="1619250"/>
            <a:ext cx="4110037" cy="3709988"/>
          </a:xfrm>
          <a:prstGeom prst="roundRect">
            <a:avLst>
              <a:gd name="adj" fmla="val 1369"/>
            </a:avLst>
          </a:prstGeom>
          <a:noFill/>
        </p:spPr>
        <p:txBody>
          <a:bodyPr tIns="576000"/>
          <a:lstStyle>
            <a:lvl1pPr marL="0" indent="0" algn="ctr">
              <a:buNone/>
              <a:defRPr/>
            </a:lvl1pPr>
          </a:lstStyle>
          <a:p>
            <a:r>
              <a:rPr lang="sv-SE"/>
              <a:t>Klicka på ikonen för att lägga till en bild</a:t>
            </a:r>
          </a:p>
        </p:txBody>
      </p:sp>
    </p:spTree>
    <p:extLst>
      <p:ext uri="{BB962C8B-B14F-4D97-AF65-F5344CB8AC3E}">
        <p14:creationId xmlns:p14="http://schemas.microsoft.com/office/powerpoint/2010/main" val="54323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sida">
    <p:spTree>
      <p:nvGrpSpPr>
        <p:cNvPr id="1" name=""/>
        <p:cNvGrpSpPr/>
        <p:nvPr/>
      </p:nvGrpSpPr>
      <p:grpSpPr>
        <a:xfrm>
          <a:off x="0" y="0"/>
          <a:ext cx="0" cy="0"/>
          <a:chOff x="0" y="0"/>
          <a:chExt cx="0" cy="0"/>
        </a:xfrm>
      </p:grpSpPr>
      <p:sp>
        <p:nvSpPr>
          <p:cNvPr id="2" name="Rubrik 1"/>
          <p:cNvSpPr>
            <a:spLocks noGrp="1" noChangeAspect="1"/>
          </p:cNvSpPr>
          <p:nvPr>
            <p:ph type="ctrTitle" hasCustomPrompt="1"/>
          </p:nvPr>
        </p:nvSpPr>
        <p:spPr>
          <a:xfrm>
            <a:off x="1344085" y="2286398"/>
            <a:ext cx="9503833" cy="1470025"/>
          </a:xfrm>
        </p:spPr>
        <p:txBody>
          <a:bodyPr/>
          <a:lstStyle>
            <a:lvl1pPr algn="l">
              <a:defRPr/>
            </a:lvl1pPr>
          </a:lstStyle>
          <a:p>
            <a:r>
              <a:rPr lang="sv-SE" dirty="0"/>
              <a:t>Klicka här för att skriva rubrik</a:t>
            </a:r>
          </a:p>
        </p:txBody>
      </p:sp>
      <p:sp>
        <p:nvSpPr>
          <p:cNvPr id="3" name="Underrubrik 2"/>
          <p:cNvSpPr>
            <a:spLocks noGrp="1" noChangeAspect="1"/>
          </p:cNvSpPr>
          <p:nvPr>
            <p:ph type="subTitle" idx="1" hasCustomPrompt="1"/>
          </p:nvPr>
        </p:nvSpPr>
        <p:spPr>
          <a:xfrm>
            <a:off x="1344085" y="3829200"/>
            <a:ext cx="9503832" cy="1154245"/>
          </a:xfrm>
        </p:spPr>
        <p:txBody>
          <a:bodyPr/>
          <a:lstStyle>
            <a:lvl1pPr marL="0" indent="0" algn="l">
              <a:spcBef>
                <a:spcPts val="0"/>
              </a:spcBef>
              <a:spcAft>
                <a:spcPts val="0"/>
              </a:spcAft>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dirty="0"/>
              <a:t>Klicka här för att skriva underrubrik</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4962" y="5658844"/>
            <a:ext cx="1656000" cy="990609"/>
          </a:xfrm>
          <a:prstGeom prst="rect">
            <a:avLst/>
          </a:prstGeom>
        </p:spPr>
      </p:pic>
    </p:spTree>
    <p:extLst>
      <p:ext uri="{BB962C8B-B14F-4D97-AF65-F5344CB8AC3E}">
        <p14:creationId xmlns:p14="http://schemas.microsoft.com/office/powerpoint/2010/main" val="2517076009"/>
      </p:ext>
    </p:extLst>
  </p:cSld>
  <p:clrMapOvr>
    <a:masterClrMapping/>
  </p:clrMapOvr>
  <p:extLst>
    <p:ext uri="{DCECCB84-F9BA-43D5-87BE-67443E8EF086}">
      <p15:sldGuideLst xmlns:p15="http://schemas.microsoft.com/office/powerpoint/2012/main">
        <p15:guide id="1" orient="horz" pos="4065" userDrawn="1">
          <p15:clr>
            <a:srgbClr val="FBAE40"/>
          </p15:clr>
        </p15:guide>
        <p15:guide id="2" orient="horz" pos="389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1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a:t>Klicka här för att ändra format</a:t>
            </a:r>
          </a:p>
        </p:txBody>
      </p:sp>
      <p:sp>
        <p:nvSpPr>
          <p:cNvPr id="7" name="Platshållare för innehåll 6"/>
          <p:cNvSpPr>
            <a:spLocks noGrp="1"/>
          </p:cNvSpPr>
          <p:nvPr>
            <p:ph sz="quarter" idx="14"/>
          </p:nvPr>
        </p:nvSpPr>
        <p:spPr>
          <a:xfrm>
            <a:off x="1344085" y="1401764"/>
            <a:ext cx="9503833"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6884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2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a:t>Klicka här för att ändra format</a:t>
            </a:r>
          </a:p>
        </p:txBody>
      </p:sp>
      <p:sp>
        <p:nvSpPr>
          <p:cNvPr id="10" name="Platshållare för innehåll 6"/>
          <p:cNvSpPr>
            <a:spLocks noGrp="1"/>
          </p:cNvSpPr>
          <p:nvPr>
            <p:ph sz="quarter" idx="15"/>
          </p:nvPr>
        </p:nvSpPr>
        <p:spPr>
          <a:xfrm>
            <a:off x="1344084" y="1401764"/>
            <a:ext cx="4656000"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innehåll 6"/>
          <p:cNvSpPr>
            <a:spLocks noGrp="1"/>
          </p:cNvSpPr>
          <p:nvPr>
            <p:ph sz="quarter" idx="16"/>
          </p:nvPr>
        </p:nvSpPr>
        <p:spPr>
          <a:xfrm>
            <a:off x="6191917" y="1401764"/>
            <a:ext cx="4656000"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34762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3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a:t>Klicka här för att ändra format</a:t>
            </a:r>
          </a:p>
        </p:txBody>
      </p:sp>
      <p:sp>
        <p:nvSpPr>
          <p:cNvPr id="10" name="Platshållare för innehåll 6"/>
          <p:cNvSpPr>
            <a:spLocks noGrp="1"/>
          </p:cNvSpPr>
          <p:nvPr>
            <p:ph sz="quarter" idx="16"/>
          </p:nvPr>
        </p:nvSpPr>
        <p:spPr>
          <a:xfrm>
            <a:off x="1344084" y="1401764"/>
            <a:ext cx="4656000" cy="49434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2" name="Platshållare för innehåll 6"/>
          <p:cNvSpPr>
            <a:spLocks noGrp="1"/>
          </p:cNvSpPr>
          <p:nvPr>
            <p:ph sz="quarter" idx="17"/>
          </p:nvPr>
        </p:nvSpPr>
        <p:spPr>
          <a:xfrm>
            <a:off x="6191917" y="1401762"/>
            <a:ext cx="4656000" cy="2394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innehåll 6"/>
          <p:cNvSpPr>
            <a:spLocks noGrp="1"/>
          </p:cNvSpPr>
          <p:nvPr>
            <p:ph sz="quarter" idx="18"/>
          </p:nvPr>
        </p:nvSpPr>
        <p:spPr>
          <a:xfrm>
            <a:off x="6191917" y="3951087"/>
            <a:ext cx="4656000" cy="2394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07424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4 kolumn">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a:t>Klicka här för att ändra format</a:t>
            </a:r>
          </a:p>
        </p:txBody>
      </p:sp>
      <p:sp>
        <p:nvSpPr>
          <p:cNvPr id="12" name="Platshållare för innehåll 6"/>
          <p:cNvSpPr>
            <a:spLocks noGrp="1"/>
          </p:cNvSpPr>
          <p:nvPr>
            <p:ph sz="quarter" idx="18"/>
          </p:nvPr>
        </p:nvSpPr>
        <p:spPr>
          <a:xfrm>
            <a:off x="1344084" y="1401762"/>
            <a:ext cx="4656000" cy="2394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3" name="Platshållare för innehåll 6"/>
          <p:cNvSpPr>
            <a:spLocks noGrp="1"/>
          </p:cNvSpPr>
          <p:nvPr>
            <p:ph sz="quarter" idx="19"/>
          </p:nvPr>
        </p:nvSpPr>
        <p:spPr>
          <a:xfrm>
            <a:off x="1344084" y="3951087"/>
            <a:ext cx="4656000" cy="2394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innehåll 6"/>
          <p:cNvSpPr>
            <a:spLocks noGrp="1"/>
          </p:cNvSpPr>
          <p:nvPr>
            <p:ph sz="quarter" idx="20"/>
          </p:nvPr>
        </p:nvSpPr>
        <p:spPr>
          <a:xfrm>
            <a:off x="6191917" y="1401762"/>
            <a:ext cx="4656000" cy="2394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innehåll 6"/>
          <p:cNvSpPr>
            <a:spLocks noGrp="1"/>
          </p:cNvSpPr>
          <p:nvPr>
            <p:ph sz="quarter" idx="21"/>
          </p:nvPr>
        </p:nvSpPr>
        <p:spPr>
          <a:xfrm>
            <a:off x="6191917" y="3951087"/>
            <a:ext cx="4656000" cy="2394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07680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Tree>
    <p:extLst>
      <p:ext uri="{BB962C8B-B14F-4D97-AF65-F5344CB8AC3E}">
        <p14:creationId xmlns:p14="http://schemas.microsoft.com/office/powerpoint/2010/main" val="422143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247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spect="1" noChangeArrowheads="1"/>
          </p:cNvSpPr>
          <p:nvPr>
            <p:ph type="title"/>
          </p:nvPr>
        </p:nvSpPr>
        <p:spPr bwMode="auto">
          <a:xfrm>
            <a:off x="1344085" y="333375"/>
            <a:ext cx="950383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dirty="0"/>
              <a:t>Klicka här för att skriva rubrik</a:t>
            </a:r>
          </a:p>
        </p:txBody>
      </p:sp>
      <p:sp>
        <p:nvSpPr>
          <p:cNvPr id="2052" name="Rectangle 4"/>
          <p:cNvSpPr>
            <a:spLocks noGrp="1" noChangeAspect="1" noChangeArrowheads="1"/>
          </p:cNvSpPr>
          <p:nvPr>
            <p:ph type="body" idx="1"/>
          </p:nvPr>
        </p:nvSpPr>
        <p:spPr bwMode="auto">
          <a:xfrm>
            <a:off x="1344064" y="1404716"/>
            <a:ext cx="9502480" cy="494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sv-SE" dirty="0"/>
              <a:t>Klicka här för att skriva text</a:t>
            </a:r>
          </a:p>
          <a:p>
            <a:pPr lvl="1"/>
            <a:r>
              <a:rPr lang="sv-SE" dirty="0"/>
              <a:t>Text på nivå två</a:t>
            </a:r>
          </a:p>
          <a:p>
            <a:pPr lvl="2"/>
            <a:r>
              <a:rPr lang="sv-SE" dirty="0"/>
              <a:t>Text på nivå tre</a:t>
            </a:r>
          </a:p>
          <a:p>
            <a:pPr lvl="3"/>
            <a:r>
              <a:rPr lang="sv-SE" dirty="0"/>
              <a:t>Text på nivå fyra</a:t>
            </a:r>
          </a:p>
        </p:txBody>
      </p:sp>
      <p:sp>
        <p:nvSpPr>
          <p:cNvPr id="570376" name="Rectangle 8"/>
          <p:cNvSpPr>
            <a:spLocks noChangeArrowheads="1"/>
          </p:cNvSpPr>
          <p:nvPr/>
        </p:nvSpPr>
        <p:spPr bwMode="auto">
          <a:xfrm>
            <a:off x="0" y="6742114"/>
            <a:ext cx="12192000" cy="115887"/>
          </a:xfrm>
          <a:prstGeom prst="rect">
            <a:avLst/>
          </a:prstGeom>
          <a:solidFill>
            <a:srgbClr val="00A9A7"/>
          </a:solidFill>
          <a:ln w="9525">
            <a:noFill/>
            <a:miter lim="800000"/>
            <a:headEnd/>
            <a:tailEnd/>
          </a:ln>
          <a:effectLst/>
        </p:spPr>
        <p:txBody>
          <a:bodyPr wrap="none" anchor="ctr"/>
          <a:lstStyle/>
          <a:p>
            <a:pPr>
              <a:defRPr/>
            </a:pPr>
            <a:r>
              <a:rPr lang="sv-SE" sz="1900" dirty="0">
                <a:cs typeface="+mn-cs"/>
              </a:rPr>
              <a:t> </a:t>
            </a:r>
          </a:p>
        </p:txBody>
      </p:sp>
      <p:sp>
        <p:nvSpPr>
          <p:cNvPr id="2" name="xxLanguageTextBox"/>
          <p:cNvSpPr/>
          <p:nvPr userDrawn="1">
            <p:custDataLst>
              <p:tags r:id="rId24"/>
            </p:custDataLst>
          </p:nvPr>
        </p:nvSpPr>
        <p:spPr bwMode="auto">
          <a:xfrm>
            <a:off x="0" y="0"/>
            <a:ext cx="16933" cy="12700"/>
          </a:xfrm>
          <a:prstGeom prst="rect">
            <a:avLst/>
          </a:prstGeom>
          <a:noFill/>
          <a:ln w="190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flat" cmpd="sng" algn="ctr">
                <a:solidFill>
                  <a:srgbClr val="00A9A7"/>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dirty="0" err="1">
              <a:ln>
                <a:noFill/>
              </a:ln>
              <a:solidFill>
                <a:schemeClr val="tx1"/>
              </a:solidFill>
              <a:effectLst/>
              <a:latin typeface="Arial" charset="0"/>
            </a:endParaRPr>
          </a:p>
        </p:txBody>
      </p:sp>
      <p:sp>
        <p:nvSpPr>
          <p:cNvPr id="3" name="xxLanguageTextBox">
            <a:extLst>
              <a:ext uri="{FF2B5EF4-FFF2-40B4-BE49-F238E27FC236}">
                <a16:creationId xmlns:a16="http://schemas.microsoft.com/office/drawing/2014/main" id="{B97161C4-212B-40DE-A1A0-EAE886FF8E45}"/>
              </a:ext>
            </a:extLst>
          </p:cNvPr>
          <p:cNvSpPr/>
          <p:nvPr userDrawn="1">
            <p:custDataLst>
              <p:tags r:id="rId25"/>
            </p:custDataLst>
          </p:nvPr>
        </p:nvSpPr>
        <p:spPr bwMode="auto">
          <a:xfrm>
            <a:off x="0" y="0"/>
            <a:ext cx="12700" cy="12700"/>
          </a:xfrm>
          <a:prstGeom prst="rect">
            <a:avLst/>
          </a:prstGeom>
          <a:noFill/>
          <a:ln w="19050" cap="flat" cmpd="sng" algn="ctr">
            <a:no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cap="flat" cmpd="sng" algn="ctr">
                <a:solidFill>
                  <a:srgbClr val="00A9A7"/>
                </a:solidFill>
                <a:prstDash val="solid"/>
                <a:round/>
                <a:headEnd type="none" w="med" len="med"/>
                <a:tailEnd type="none" w="med" len="med"/>
              </a14:hiddenLine>
            </a:ext>
          </a:extLst>
        </p:spPr>
        <p:txBody>
          <a:bodyPr vert="horz" wrap="square" lIns="90000" tIns="46800" rIns="90000" bIns="46800" numCol="1" rtlCol="0" anchor="ctr" anchorCtr="0" compatLnSpc="1">
            <a:prstTxWarp prst="textNoShape">
              <a:avLst/>
            </a:prstTxWarp>
            <a:noAutofit/>
          </a:bodyPr>
          <a:lstStyle/>
          <a:p>
            <a:pPr marL="0" marR="0" indent="0" algn="ctr" defTabSz="957263" rtl="0" eaLnBrk="1" fontAlgn="base" latinLnBrk="0" hangingPunct="1">
              <a:lnSpc>
                <a:spcPct val="100000"/>
              </a:lnSpc>
              <a:spcBef>
                <a:spcPct val="0"/>
              </a:spcBef>
              <a:spcAft>
                <a:spcPct val="0"/>
              </a:spcAft>
              <a:buClrTx/>
              <a:buSzTx/>
              <a:buFontTx/>
              <a:buNone/>
              <a:tabLst/>
            </a:pPr>
            <a:endParaRPr kumimoji="0" lang="sv-SE" sz="2100" b="0" i="0" u="none" strike="noStrike" cap="none" normalizeH="0" baseline="0" dirty="0" err="1">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5" r:id="rId3"/>
    <p:sldLayoutId id="2147483687"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703" r:id="rId14"/>
    <p:sldLayoutId id="2147483704" r:id="rId15"/>
    <p:sldLayoutId id="2147483681" r:id="rId16"/>
    <p:sldLayoutId id="2147483699" r:id="rId17"/>
    <p:sldLayoutId id="2147483701" r:id="rId18"/>
    <p:sldLayoutId id="2147483682" r:id="rId19"/>
    <p:sldLayoutId id="2147483700" r:id="rId20"/>
    <p:sldLayoutId id="2147483702" r:id="rId21"/>
    <p:sldLayoutId id="2147483705" r:id="rId22"/>
  </p:sldLayoutIdLst>
  <p:hf sldNum="0" hdr="0" ftr="0" dt="0"/>
  <p:txStyles>
    <p:titleStyle>
      <a:lvl1pPr algn="l" defTabSz="957263" rtl="0" eaLnBrk="1" fontAlgn="base" hangingPunct="1">
        <a:spcBef>
          <a:spcPct val="0"/>
        </a:spcBef>
        <a:spcAft>
          <a:spcPct val="0"/>
        </a:spcAft>
        <a:defRPr sz="3000" b="1">
          <a:solidFill>
            <a:srgbClr val="00A9A7"/>
          </a:solidFill>
          <a:latin typeface="+mj-lt"/>
          <a:ea typeface="+mj-ea"/>
          <a:cs typeface="+mj-cs"/>
        </a:defRPr>
      </a:lvl1pPr>
      <a:lvl2pPr algn="l" defTabSz="957263" rtl="0" eaLnBrk="1" fontAlgn="base" hangingPunct="1">
        <a:spcBef>
          <a:spcPct val="0"/>
        </a:spcBef>
        <a:spcAft>
          <a:spcPct val="0"/>
        </a:spcAft>
        <a:defRPr sz="3000" b="1">
          <a:solidFill>
            <a:srgbClr val="00A9A7"/>
          </a:solidFill>
          <a:latin typeface="Arial" charset="0"/>
        </a:defRPr>
      </a:lvl2pPr>
      <a:lvl3pPr algn="l" defTabSz="957263" rtl="0" eaLnBrk="1" fontAlgn="base" hangingPunct="1">
        <a:spcBef>
          <a:spcPct val="0"/>
        </a:spcBef>
        <a:spcAft>
          <a:spcPct val="0"/>
        </a:spcAft>
        <a:defRPr sz="3000" b="1">
          <a:solidFill>
            <a:srgbClr val="00A9A7"/>
          </a:solidFill>
          <a:latin typeface="Arial" charset="0"/>
        </a:defRPr>
      </a:lvl3pPr>
      <a:lvl4pPr algn="l" defTabSz="957263" rtl="0" eaLnBrk="1" fontAlgn="base" hangingPunct="1">
        <a:spcBef>
          <a:spcPct val="0"/>
        </a:spcBef>
        <a:spcAft>
          <a:spcPct val="0"/>
        </a:spcAft>
        <a:defRPr sz="3000" b="1">
          <a:solidFill>
            <a:srgbClr val="00A9A7"/>
          </a:solidFill>
          <a:latin typeface="Arial" charset="0"/>
        </a:defRPr>
      </a:lvl4pPr>
      <a:lvl5pPr algn="l" defTabSz="957263" rtl="0" eaLnBrk="1" fontAlgn="base" hangingPunct="1">
        <a:spcBef>
          <a:spcPct val="0"/>
        </a:spcBef>
        <a:spcAft>
          <a:spcPct val="0"/>
        </a:spcAft>
        <a:defRPr sz="3000" b="1">
          <a:solidFill>
            <a:srgbClr val="00A9A7"/>
          </a:solidFill>
          <a:latin typeface="Arial" charset="0"/>
        </a:defRPr>
      </a:lvl5pPr>
      <a:lvl6pPr marL="457200" algn="l" defTabSz="957263" rtl="0" eaLnBrk="1" fontAlgn="base" hangingPunct="1">
        <a:spcBef>
          <a:spcPct val="0"/>
        </a:spcBef>
        <a:spcAft>
          <a:spcPct val="0"/>
        </a:spcAft>
        <a:defRPr sz="2900" b="1">
          <a:solidFill>
            <a:srgbClr val="00A9A7"/>
          </a:solidFill>
          <a:latin typeface="Arial" charset="0"/>
        </a:defRPr>
      </a:lvl6pPr>
      <a:lvl7pPr marL="914400" algn="l" defTabSz="957263" rtl="0" eaLnBrk="1" fontAlgn="base" hangingPunct="1">
        <a:spcBef>
          <a:spcPct val="0"/>
        </a:spcBef>
        <a:spcAft>
          <a:spcPct val="0"/>
        </a:spcAft>
        <a:defRPr sz="2900" b="1">
          <a:solidFill>
            <a:srgbClr val="00A9A7"/>
          </a:solidFill>
          <a:latin typeface="Arial" charset="0"/>
        </a:defRPr>
      </a:lvl7pPr>
      <a:lvl8pPr marL="1371600" algn="l" defTabSz="957263" rtl="0" eaLnBrk="1" fontAlgn="base" hangingPunct="1">
        <a:spcBef>
          <a:spcPct val="0"/>
        </a:spcBef>
        <a:spcAft>
          <a:spcPct val="0"/>
        </a:spcAft>
        <a:defRPr sz="2900" b="1">
          <a:solidFill>
            <a:srgbClr val="00A9A7"/>
          </a:solidFill>
          <a:latin typeface="Arial" charset="0"/>
        </a:defRPr>
      </a:lvl8pPr>
      <a:lvl9pPr marL="1828800" algn="l" defTabSz="957263" rtl="0" eaLnBrk="1" fontAlgn="base" hangingPunct="1">
        <a:spcBef>
          <a:spcPct val="0"/>
        </a:spcBef>
        <a:spcAft>
          <a:spcPct val="0"/>
        </a:spcAft>
        <a:defRPr sz="2900" b="1">
          <a:solidFill>
            <a:srgbClr val="00A9A7"/>
          </a:solidFill>
          <a:latin typeface="Arial" charset="0"/>
        </a:defRPr>
      </a:lvl9pPr>
    </p:titleStyle>
    <p:bodyStyle>
      <a:lvl1pPr marL="266700" indent="-266700" algn="l" defTabSz="957263" rtl="0" eaLnBrk="1" fontAlgn="base" hangingPunct="1">
        <a:lnSpc>
          <a:spcPct val="120000"/>
        </a:lnSpc>
        <a:spcBef>
          <a:spcPct val="20000"/>
        </a:spcBef>
        <a:spcAft>
          <a:spcPct val="20000"/>
        </a:spcAft>
        <a:buClr>
          <a:srgbClr val="00A9A7"/>
        </a:buClr>
        <a:buSzPct val="110000"/>
        <a:buFont typeface="Symbol" pitchFamily="18" charset="2"/>
        <a:buChar char="·"/>
        <a:defRPr sz="2100">
          <a:solidFill>
            <a:srgbClr val="000000"/>
          </a:solidFill>
          <a:latin typeface="+mn-lt"/>
          <a:ea typeface="+mn-ea"/>
          <a:cs typeface="+mn-cs"/>
        </a:defRPr>
      </a:lvl1pPr>
      <a:lvl2pPr marL="568325" indent="-192088" algn="l" defTabSz="957263" rtl="0" eaLnBrk="1" fontAlgn="base" hangingPunct="1">
        <a:lnSpc>
          <a:spcPct val="120000"/>
        </a:lnSpc>
        <a:spcBef>
          <a:spcPct val="20000"/>
        </a:spcBef>
        <a:spcAft>
          <a:spcPct val="20000"/>
        </a:spcAft>
        <a:buSzPct val="90000"/>
        <a:buBlip>
          <a:blip r:embed="rId26"/>
        </a:buBlip>
        <a:defRPr>
          <a:solidFill>
            <a:srgbClr val="000000"/>
          </a:solidFill>
          <a:latin typeface="+mn-lt"/>
        </a:defRPr>
      </a:lvl2pPr>
      <a:lvl3pPr marL="947738" indent="-198438" algn="l" defTabSz="957263" rtl="0" eaLnBrk="1" fontAlgn="base" hangingPunct="1">
        <a:lnSpc>
          <a:spcPct val="120000"/>
        </a:lnSpc>
        <a:spcBef>
          <a:spcPct val="20000"/>
        </a:spcBef>
        <a:spcAft>
          <a:spcPct val="20000"/>
        </a:spcAft>
        <a:buSzPct val="90000"/>
        <a:buBlip>
          <a:blip r:embed="rId26"/>
        </a:buBlip>
        <a:defRPr>
          <a:solidFill>
            <a:srgbClr val="000000"/>
          </a:solidFill>
          <a:latin typeface="+mn-lt"/>
        </a:defRPr>
      </a:lvl3pPr>
      <a:lvl4pPr marL="1319213" indent="-200025"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4pPr>
      <a:lvl5pPr marL="1695450" indent="-188913"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5pPr>
      <a:lvl6pPr marL="2152650" indent="-188913"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6pPr>
      <a:lvl7pPr marL="2609850" indent="-188913"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7pPr>
      <a:lvl8pPr marL="3067050" indent="-188913"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8pPr>
      <a:lvl9pPr marL="3524250" indent="-188913" algn="l" defTabSz="957263" rtl="0" eaLnBrk="1" fontAlgn="base" hangingPunct="1">
        <a:lnSpc>
          <a:spcPct val="120000"/>
        </a:lnSpc>
        <a:spcBef>
          <a:spcPct val="20000"/>
        </a:spcBef>
        <a:spcAft>
          <a:spcPct val="20000"/>
        </a:spcAft>
        <a:buSzPct val="90000"/>
        <a:buBlip>
          <a:blip r:embed="rId26"/>
        </a:buBlip>
        <a:defRPr>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56" userDrawn="1">
          <p15:clr>
            <a:srgbClr val="F26B43"/>
          </p15:clr>
        </p15:guide>
        <p15:guide id="3" pos="6924" userDrawn="1">
          <p15:clr>
            <a:srgbClr val="F26B43"/>
          </p15:clr>
        </p15:guide>
        <p15:guide id="4" orient="horz" pos="210" userDrawn="1">
          <p15:clr>
            <a:srgbClr val="F26B43"/>
          </p15:clr>
        </p15:guide>
        <p15:guide id="5" orient="horz" pos="883" userDrawn="1">
          <p15:clr>
            <a:srgbClr val="F26B43"/>
          </p15:clr>
        </p15:guide>
        <p15:guide id="6" orient="horz" pos="799" userDrawn="1">
          <p15:clr>
            <a:srgbClr val="F26B43"/>
          </p15:clr>
        </p15:guide>
        <p15:guide id="7" orient="horz" pos="3997" userDrawn="1">
          <p15:clr>
            <a:srgbClr val="F26B43"/>
          </p15:clr>
        </p15:guide>
        <p15:guide id="8" pos="847" userDrawn="1">
          <p15:clr>
            <a:srgbClr val="F26B43"/>
          </p15:clr>
        </p15:guide>
        <p15:guide id="9" pos="6833" userDrawn="1">
          <p15:clr>
            <a:srgbClr val="F26B43"/>
          </p15:clr>
        </p15:guide>
        <p15:guide id="10" pos="211" userDrawn="1">
          <p15:clr>
            <a:srgbClr val="F26B43"/>
          </p15:clr>
        </p15:guide>
        <p15:guide id="11" pos="746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file:///C:\Inera\Mall%20Rapportframst&#228;llning%20NP&#214;.xlsb!Diagram%20&#246;vriga%201!%5bMall%20Rapportframst&#228;llning%20NP&#214;.xlsb%5dDiagram%20&#246;vriga%201%20Diagram%202"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e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file:///C:\Inera\Mall%20Rapportframst&#228;llning%20NP&#214;.xlsb!Diagram%20&#246;vriga%202!R93C41:R103C46" TargetMode="External"/><Relationship Id="rId5" Type="http://schemas.openxmlformats.org/officeDocument/2006/relationships/image" Target="../media/image10.emf"/><Relationship Id="rId4" Type="http://schemas.openxmlformats.org/officeDocument/2006/relationships/oleObject" Target="file:///C:\Inera\Mall%20Rapportframst&#228;llning%20NP&#214;.xlsb!Diagram%20&#246;vriga%202!R92C28:R99C33"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file:///C:\Inera\Mall%20Rapportframst&#228;llning%20NP&#214;.xlsb!Diagram%20&#246;vriga%201%20(2)!%5bMall%20Rapportframst&#228;llning%20NP&#214;.xlsb%5dDiagram%20&#246;vriga%201%20(2)%20Diagram%20102"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13.emf"/><Relationship Id="rId4" Type="http://schemas.openxmlformats.org/officeDocument/2006/relationships/oleObject" Target="file:///C:\Inera\Mall%20Rapportframst&#228;llning%20NP&#214;.xlsb!Diagram%20&#246;vriga%201%20(2)!%5bMall%20Rapportframst&#228;llning%20NP&#214;.xlsb%5dDiagram%20&#246;vriga%201%20(2)%20Diagram%20103"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oleObject" Target="file:///C:\Inera\Mall%20Rapportframst&#228;llning%20NP&#214;.xlsb!Diagram%20&#246;vriga%201%20(2)!%5bMall%20Rapportframst&#228;llning%20NP&#214;.xlsb%5dDiagram%20&#246;vriga%201%20(2)%20Diagram%20104"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oleObject" Target="file:///C:\Inera\Mall%20Rapportframst&#228;llning%20NP&#214;.xlsb!Diagram%20&#246;vriga%201%20(2)!%5bMall%20Rapportframst&#228;llning%20NP&#214;.xlsb%5dDiagram%20&#246;vriga%201%20(2)%20Diagram%20105"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16.emf"/><Relationship Id="rId4" Type="http://schemas.openxmlformats.org/officeDocument/2006/relationships/oleObject" Target="file:///C:\Inera\Mall%20Rapportframst&#228;llning%20NP&#214;.xlsb!Diagram%20&#246;vriga%201!%5bMall%20Rapportframst&#228;llning%20NP&#214;.xlsb%5dDiagram%20&#246;vriga%201%20Diagram%20226"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17.emf"/><Relationship Id="rId4" Type="http://schemas.openxmlformats.org/officeDocument/2006/relationships/oleObject" Target="file:///C:\Inera\Mall%20Rapportframst&#228;llning%20NP&#214;.xlsb!Diagram%20&#246;vriga%201!%5bMall%20Rapportframst&#228;llning%20NP&#214;.xlsb%5dDiagram%20&#246;vriga%201%20Diagram%20230"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9.vml"/><Relationship Id="rId5" Type="http://schemas.openxmlformats.org/officeDocument/2006/relationships/image" Target="../media/image18.emf"/><Relationship Id="rId4" Type="http://schemas.openxmlformats.org/officeDocument/2006/relationships/oleObject" Target="file:///C:\Inera\Mall%20Rapportframst&#228;llning%20NP&#214;.xlsb!Diagram%20&#246;vriga%201!%5bMall%20Rapportframst&#228;llning%20NP&#214;.xlsb%5dDiagram%20&#246;vriga%201%20Diagram%20232"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10.vml"/><Relationship Id="rId5" Type="http://schemas.openxmlformats.org/officeDocument/2006/relationships/image" Target="../media/image19.emf"/><Relationship Id="rId4" Type="http://schemas.openxmlformats.org/officeDocument/2006/relationships/oleObject" Target="file:///C:\Inera\Mall%20Rapportframst&#228;llning%20NP&#214;.xlsb!Diagram%20&#246;vriga%201!%5bMall%20Rapportframst&#228;llning%20NP&#214;.xlsb%5dDiagram%20&#246;vriga%201%20Diagram%2023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11.vml"/><Relationship Id="rId5" Type="http://schemas.openxmlformats.org/officeDocument/2006/relationships/image" Target="../media/image20.emf"/><Relationship Id="rId4" Type="http://schemas.openxmlformats.org/officeDocument/2006/relationships/oleObject" Target="file:///C:\Inera\Mall%20Rapportframst&#228;llning%20NP&#214;.xlsb!Diagram%20&#246;vriga%201!%5bMall%20Rapportframst&#228;llning%20NP&#214;.xlsb%5dDiagram%20&#246;vriga%201%20Diagram%20236"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image" Target="../media/image21.emf"/><Relationship Id="rId4" Type="http://schemas.openxmlformats.org/officeDocument/2006/relationships/oleObject" Target="file:///C:\Inera\Mall%20Rapportframst&#228;llning%20NP&#214;.xlsb!Diagram%20&#246;vriga%201!%5bMall%20Rapportframst&#228;llning%20NP&#214;.xlsb%5dDiagram%20&#246;vriga%201%20Diagram%20238"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mlDrawing" Target="../drawings/vmlDrawing13.vml"/><Relationship Id="rId5" Type="http://schemas.openxmlformats.org/officeDocument/2006/relationships/image" Target="../media/image22.emf"/><Relationship Id="rId4" Type="http://schemas.openxmlformats.org/officeDocument/2006/relationships/oleObject" Target="file:///C:\Inera\Mall%20Rapportframst&#228;llning%20NP&#214;.xlsb!Diagram%20&#246;vriga%201!%5bMall%20Rapportframst&#228;llning%20NP&#214;.xlsb%5dDiagram%20&#246;vriga%201%20Diagram%20239"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14.vml"/><Relationship Id="rId5" Type="http://schemas.openxmlformats.org/officeDocument/2006/relationships/image" Target="../media/image23.emf"/><Relationship Id="rId4" Type="http://schemas.openxmlformats.org/officeDocument/2006/relationships/oleObject" Target="file:///C:\Inera\Mall%20Rapportframst&#228;llning%20NP&#214;.xlsb!Diagram%20&#246;vriga%201!%5bMall%20Rapportframst&#228;llning%20NP&#214;.xlsb%5dDiagram%20&#246;vriga%201%20Diagram%20242"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mlDrawing" Target="../drawings/vmlDrawing15.vml"/><Relationship Id="rId5" Type="http://schemas.openxmlformats.org/officeDocument/2006/relationships/image" Target="../media/image24.emf"/><Relationship Id="rId4" Type="http://schemas.openxmlformats.org/officeDocument/2006/relationships/oleObject" Target="file:///C:\Inera\Mall%20Rapportframst&#228;llning%20NP&#214;.xlsb!Diagram%20&#246;vriga%201!%5bMall%20Rapportframst&#228;llning%20NP&#214;.xlsb%5dDiagram%20&#246;vriga%201%20Diagram%20180"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16.vml"/><Relationship Id="rId5" Type="http://schemas.openxmlformats.org/officeDocument/2006/relationships/image" Target="../media/image25.emf"/><Relationship Id="rId4" Type="http://schemas.openxmlformats.org/officeDocument/2006/relationships/oleObject" Target="file:///C:\Inera\Mall%20Rapportframst&#228;llning%20NP&#214;.xlsb!Diagram%20&#246;vriga%201!%5bMall%20Rapportframst&#228;llning%20NP&#214;.xlsb%5dDiagram%20&#246;vriga%201%20Diagram%20213"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mlDrawing" Target="../drawings/vmlDrawing17.vml"/><Relationship Id="rId5" Type="http://schemas.openxmlformats.org/officeDocument/2006/relationships/image" Target="../media/image26.emf"/><Relationship Id="rId4" Type="http://schemas.openxmlformats.org/officeDocument/2006/relationships/oleObject" Target="file:///C:\Inera\Mall%20Rapportframst&#228;llning%20NP&#214;.xlsb!Diagram%20&#246;vriga%201!%5bMall%20Rapportframst&#228;llning%20NP&#214;.xlsb%5dDiagram%20&#246;vriga%201%20Diagram%20215"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vmlDrawing" Target="../drawings/vmlDrawing18.vml"/><Relationship Id="rId5" Type="http://schemas.openxmlformats.org/officeDocument/2006/relationships/image" Target="../media/image27.emf"/><Relationship Id="rId4" Type="http://schemas.openxmlformats.org/officeDocument/2006/relationships/oleObject" Target="file:///C:\Inera\Mall%20Rapportframst&#228;llning%20NP&#214;.xlsb!Diagram%20&#246;vriga%201!%5bMall%20Rapportframst&#228;llning%20NP&#214;.xlsb%5dDiagram%20&#246;vriga%201%20Diagram%20247"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mlDrawing" Target="../drawings/vmlDrawing19.vml"/><Relationship Id="rId5" Type="http://schemas.openxmlformats.org/officeDocument/2006/relationships/image" Target="../media/image28.emf"/><Relationship Id="rId4" Type="http://schemas.openxmlformats.org/officeDocument/2006/relationships/oleObject" Target="file:///C:\Inera\Mall%20Rapportframst&#228;llning%20NP&#214;.xlsb!Diagram%20&#246;vriga%201!%5bMall%20Rapportframst&#228;llning%20NP&#214;.xlsb%5dDiagram%20&#246;vriga%201%20Diagram%20256"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vmlDrawing" Target="../drawings/vmlDrawing20.vml"/><Relationship Id="rId5" Type="http://schemas.openxmlformats.org/officeDocument/2006/relationships/image" Target="../media/image29.emf"/><Relationship Id="rId4" Type="http://schemas.openxmlformats.org/officeDocument/2006/relationships/oleObject" Target="file:///C:\Inera\Mall%20Rapportframst&#228;llning%20NP&#214;.xlsb!Diagram%20&#246;vriga%201!%5bMall%20Rapportframst&#228;llning%20NP&#214;.xlsb%5dDiagram%20&#246;vriga%201%20Diagram%2026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vmlDrawing" Target="../drawings/vmlDrawing21.vml"/><Relationship Id="rId5" Type="http://schemas.openxmlformats.org/officeDocument/2006/relationships/image" Target="../media/image30.emf"/><Relationship Id="rId4" Type="http://schemas.openxmlformats.org/officeDocument/2006/relationships/oleObject" Target="file:///C:\Inera\Mall%20Rapportframst&#228;llning%20NP&#214;.xlsb!Diagram%20&#246;vriga%201!%5bMall%20Rapportframst&#228;llning%20NP&#214;.xlsb%5dDiagram%20&#246;vriga%201%20Diagram%20264"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vmlDrawing" Target="../drawings/vmlDrawing22.vml"/><Relationship Id="rId5" Type="http://schemas.openxmlformats.org/officeDocument/2006/relationships/image" Target="../media/image31.emf"/><Relationship Id="rId4" Type="http://schemas.openxmlformats.org/officeDocument/2006/relationships/oleObject" Target="file:///C:\Inera\Mall%20Rapportframst&#228;llning%20NP&#214;.xlsb!Diagram%20&#246;vriga%201!%5bMall%20Rapportframst&#228;llning%20NP&#214;.xlsb%5dDiagram%20&#246;vriga%201%20Diagram%20265"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vmlDrawing" Target="../drawings/vmlDrawing23.vml"/><Relationship Id="rId5" Type="http://schemas.openxmlformats.org/officeDocument/2006/relationships/image" Target="../media/image32.emf"/><Relationship Id="rId4" Type="http://schemas.openxmlformats.org/officeDocument/2006/relationships/oleObject" Target="file:///C:\Inera\Mall%20Rapportframst&#228;llning%20NP&#214;.xlsb!Diagram%20&#246;vriga%201!%5bMall%20Rapportframst&#228;llning%20NP&#214;.xlsb%5dDiagram%20&#246;vriga%201%20Diagram%20266"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vmlDrawing" Target="../drawings/vmlDrawing24.vml"/><Relationship Id="rId5" Type="http://schemas.openxmlformats.org/officeDocument/2006/relationships/image" Target="../media/image33.emf"/><Relationship Id="rId4" Type="http://schemas.openxmlformats.org/officeDocument/2006/relationships/oleObject" Target="file:///C:\Inera\Mall%20Rapportframst&#228;llning%20NP&#214;.xlsb!Diagram%20&#246;vriga%201!%5bMall%20Rapportframst&#228;llning%20NP&#214;.xlsb%5dDiagram%20&#246;vriga%201%20Diagram%20267"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vmlDrawing" Target="../drawings/vmlDrawing25.vml"/><Relationship Id="rId5" Type="http://schemas.openxmlformats.org/officeDocument/2006/relationships/image" Target="../media/image34.emf"/><Relationship Id="rId4" Type="http://schemas.openxmlformats.org/officeDocument/2006/relationships/oleObject" Target="file:///C:\Inera\Mall%20Rapportframst&#228;llning%20NP&#214;.xlsb!Diagram%20&#246;vriga%201!%5bMall%20Rapportframst&#228;llning%20NP&#214;.xlsb%5dDiagram%20&#246;vriga%201%20Diagram%20269"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vmlDrawing" Target="../drawings/vmlDrawing26.vml"/><Relationship Id="rId5" Type="http://schemas.openxmlformats.org/officeDocument/2006/relationships/image" Target="../media/image35.emf"/><Relationship Id="rId4" Type="http://schemas.openxmlformats.org/officeDocument/2006/relationships/oleObject" Target="file:///C:\Inera\Mall%20Rapportframst&#228;llning%20NP&#214;.xlsb!Diagram%20&#246;vriga%201!%5bMall%20Rapportframst&#228;llning%20NP&#214;.xlsb%5dDiagram%20&#246;vriga%201%20Diagram%20270"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vmlDrawing" Target="../drawings/vmlDrawing27.vml"/><Relationship Id="rId5" Type="http://schemas.openxmlformats.org/officeDocument/2006/relationships/image" Target="../media/image36.emf"/><Relationship Id="rId4" Type="http://schemas.openxmlformats.org/officeDocument/2006/relationships/oleObject" Target="file:///C:\Inera\Mall%20Rapportframst&#228;llning%20NP&#214;.xlsb!Diagram%20&#246;vriga%201!%5bMall%20Rapportframst&#228;llning%20NP&#214;.xlsb%5dDiagram%20&#246;vriga%201%20Diagram%20271"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vmlDrawing" Target="../drawings/vmlDrawing28.vml"/><Relationship Id="rId5" Type="http://schemas.openxmlformats.org/officeDocument/2006/relationships/image" Target="../media/image37.emf"/><Relationship Id="rId4" Type="http://schemas.openxmlformats.org/officeDocument/2006/relationships/oleObject" Target="file:///C:\Inera\Mall%20Rapportframst&#228;llning%20NP&#214;.xlsb!Diagram%20&#246;vriga%201%20(2)!%5bMall%20Rapportframst&#228;llning%20NP&#214;.xlsb%5dDiagram%20&#246;vriga%201%20(2)%20Diagram%2089"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vmlDrawing" Target="../drawings/vmlDrawing29.vml"/><Relationship Id="rId5" Type="http://schemas.openxmlformats.org/officeDocument/2006/relationships/image" Target="../media/image38.emf"/><Relationship Id="rId4" Type="http://schemas.openxmlformats.org/officeDocument/2006/relationships/oleObject" Target="file:///C:\Inera\Mall%20Rapportframst&#228;llning%20NP&#214;.xlsb!Diagram%20&#246;vriga%201%20(2)!%5bMall%20Rapportframst&#228;llning%20NP&#214;.xlsb%5dDiagram%20&#246;vriga%201%20(2)%20Diagram%2090"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vmlDrawing" Target="../drawings/vmlDrawing30.vml"/><Relationship Id="rId5" Type="http://schemas.openxmlformats.org/officeDocument/2006/relationships/image" Target="../media/image39.emf"/><Relationship Id="rId4" Type="http://schemas.openxmlformats.org/officeDocument/2006/relationships/oleObject" Target="file:///C:\Inera\Mall%20Rapportframst&#228;llning%20NP&#214;.xlsb!Diagram%20&#246;vriga%201%20(2)!%5bMall%20Rapportframst&#228;llning%20NP&#214;.xlsb%5dDiagram%20&#246;vriga%201%20(2)%20Diagram%209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vmlDrawing" Target="../drawings/vmlDrawing31.vml"/><Relationship Id="rId5" Type="http://schemas.openxmlformats.org/officeDocument/2006/relationships/image" Target="../media/image40.emf"/><Relationship Id="rId4" Type="http://schemas.openxmlformats.org/officeDocument/2006/relationships/oleObject" Target="file:///C:\Inera\Mall%20Rapportframst&#228;llning%20NP&#214;.xlsb!Diagram%20&#246;vriga%201%20(2)!%5bMall%20Rapportframst&#228;llning%20NP&#214;.xlsb%5dDiagram%20&#246;vriga%201%20(2)%20Diagram%2092"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vmlDrawing" Target="../drawings/vmlDrawing32.vml"/><Relationship Id="rId5" Type="http://schemas.openxmlformats.org/officeDocument/2006/relationships/image" Target="../media/image41.emf"/><Relationship Id="rId4" Type="http://schemas.openxmlformats.org/officeDocument/2006/relationships/oleObject" Target="file:///C:\Inera\Mall%20Rapportframst&#228;llning%20NP&#214;.xlsb!Diagram%20&#246;vriga%201%20(2)!%5bMall%20Rapportframst&#228;llning%20NP&#214;.xlsb%5dDiagram%20&#246;vriga%201%20(2)%20Diagram%2093"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5.xml"/><Relationship Id="rId1" Type="http://schemas.openxmlformats.org/officeDocument/2006/relationships/vmlDrawing" Target="../drawings/vmlDrawing33.vml"/><Relationship Id="rId5" Type="http://schemas.openxmlformats.org/officeDocument/2006/relationships/image" Target="../media/image42.emf"/><Relationship Id="rId4" Type="http://schemas.openxmlformats.org/officeDocument/2006/relationships/oleObject" Target="file:///C:\Inera\Mall%20Rapportframst&#228;llning%20NP&#214;.xlsb!Diagram%20&#246;vriga%201%20(2)!%5bMall%20Rapportframst&#228;llning%20NP&#214;.xlsb%5dDiagram%20&#246;vriga%201%20(2)%20Diagram%2094"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vmlDrawing" Target="../drawings/vmlDrawing34.vml"/><Relationship Id="rId5" Type="http://schemas.openxmlformats.org/officeDocument/2006/relationships/image" Target="../media/image43.emf"/><Relationship Id="rId4" Type="http://schemas.openxmlformats.org/officeDocument/2006/relationships/oleObject" Target="file:///C:\Inera\Mall%20Rapportframst&#228;llning%20NP&#214;.xlsb!Diagram%20&#246;vriga%201%20(2)!%5bMall%20Rapportframst&#228;llning%20NP&#214;.xlsb%5dDiagram%20&#246;vriga%201%20(2)%20Diagram%2095" TargetMode="Externa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vmlDrawing" Target="../drawings/vmlDrawing35.vml"/><Relationship Id="rId5" Type="http://schemas.openxmlformats.org/officeDocument/2006/relationships/image" Target="../media/image44.emf"/><Relationship Id="rId4" Type="http://schemas.openxmlformats.org/officeDocument/2006/relationships/oleObject" Target="file:///C:\Inera\Mall%20Rapportframst&#228;llning%20NP&#214;.xlsb!Diagram%20&#246;vriga%201%20(2)!%5bMall%20Rapportframst&#228;llning%20NP&#214;.xlsb%5dDiagram%20&#246;vriga%201%20(2)%20Diagram%2096"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vmlDrawing" Target="../drawings/vmlDrawing36.vml"/><Relationship Id="rId5" Type="http://schemas.openxmlformats.org/officeDocument/2006/relationships/image" Target="../media/image45.emf"/><Relationship Id="rId4" Type="http://schemas.openxmlformats.org/officeDocument/2006/relationships/oleObject" Target="file:///C:\Inera\Mall%20Rapportframst&#228;llning%20NP&#214;.xlsb!Diagram%20&#246;vriga%201%20(2)!%5bMall%20Rapportframst&#228;llning%20NP&#214;.xlsb%5dDiagram%20&#246;vriga%201%20(2)%20Diagram%2097"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5.xml"/><Relationship Id="rId1" Type="http://schemas.openxmlformats.org/officeDocument/2006/relationships/vmlDrawing" Target="../drawings/vmlDrawing37.vml"/><Relationship Id="rId5" Type="http://schemas.openxmlformats.org/officeDocument/2006/relationships/image" Target="../media/image46.emf"/><Relationship Id="rId4" Type="http://schemas.openxmlformats.org/officeDocument/2006/relationships/oleObject" Target="file:///C:\Inera\Mall%20Rapportframst&#228;llning%20NP&#214;.xlsb!Diagram%20&#246;vriga%201%20(2)!%5bMall%20Rapportframst&#228;llning%20NP&#214;.xlsb%5dDiagram%20&#246;vriga%201%20(2)%20Diagram%2098"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vmlDrawing" Target="../drawings/vmlDrawing38.vml"/><Relationship Id="rId5" Type="http://schemas.openxmlformats.org/officeDocument/2006/relationships/image" Target="../media/image47.emf"/><Relationship Id="rId4" Type="http://schemas.openxmlformats.org/officeDocument/2006/relationships/oleObject" Target="file:///C:\Inera\Mall%20Rapportframst&#228;llning%20NP&#214;.xlsb!Diagram%20&#246;vriga%201%20(2)!%5bMall%20Rapportframst&#228;llning%20NP&#214;.xlsb%5dDiagram%20&#246;vriga%201%20(2)%20Diagram%2099"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vmlDrawing" Target="../drawings/vmlDrawing39.vml"/><Relationship Id="rId5" Type="http://schemas.openxmlformats.org/officeDocument/2006/relationships/image" Target="../media/image48.emf"/><Relationship Id="rId4" Type="http://schemas.openxmlformats.org/officeDocument/2006/relationships/oleObject" Target="file:///C:\Inera\Mall%20Rapportframst&#228;llning%20NP&#214;.xlsb!Diagram%20&#246;vriga%201%20(2)!%5bMall%20Rapportframst&#228;llning%20NP&#214;.xlsb%5dDiagram%20&#246;vriga%201%20(2)%20Diagram%20100"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vmlDrawing" Target="../drawings/vmlDrawing40.vml"/><Relationship Id="rId5" Type="http://schemas.openxmlformats.org/officeDocument/2006/relationships/image" Target="../media/image49.emf"/><Relationship Id="rId4" Type="http://schemas.openxmlformats.org/officeDocument/2006/relationships/oleObject" Target="file:///C:\Inera\Mall%20Rapportframst&#228;llning%20NP&#214;.xlsb!Diagram%20&#246;vriga%201%20(2)!%5bMall%20Rapportframst&#228;llning%20NP&#214;.xlsb%5dDiagram%20&#246;vriga%201%20(2)%20Diagram%2010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51.emf"/><Relationship Id="rId2" Type="http://schemas.openxmlformats.org/officeDocument/2006/relationships/slideLayout" Target="../slideLayouts/slideLayout5.xml"/><Relationship Id="rId1" Type="http://schemas.openxmlformats.org/officeDocument/2006/relationships/vmlDrawing" Target="../drawings/vmlDrawing41.vml"/><Relationship Id="rId6" Type="http://schemas.openxmlformats.org/officeDocument/2006/relationships/oleObject" Target="file:///C:\Inera\Mall%20Rapportframst&#228;llning%20NP&#214;.xlsb!Matris%20fyrf&#228;lt!R8C46:R43C59" TargetMode="External"/><Relationship Id="rId5" Type="http://schemas.openxmlformats.org/officeDocument/2006/relationships/image" Target="../media/image50.emf"/><Relationship Id="rId4" Type="http://schemas.openxmlformats.org/officeDocument/2006/relationships/oleObject" Target="file:///C:\Inera\Mall%20Rapportframst&#228;llning%20NP&#214;.xlsb!Matris%20fyrf&#228;lt!R2C3:R35C3"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vmlDrawing" Target="../drawings/vmlDrawing42.vml"/><Relationship Id="rId5" Type="http://schemas.openxmlformats.org/officeDocument/2006/relationships/image" Target="../media/image52.emf"/><Relationship Id="rId4" Type="http://schemas.openxmlformats.org/officeDocument/2006/relationships/oleObject" Target="file:///C:\Inera\Mall%20Rapportframst&#228;llning%20NP&#214;.xlsb!Diagram%20&#246;vriga%202!R80C2:R88C9"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5.xml"/><Relationship Id="rId1" Type="http://schemas.openxmlformats.org/officeDocument/2006/relationships/vmlDrawing" Target="../drawings/vmlDrawing43.vml"/><Relationship Id="rId5" Type="http://schemas.openxmlformats.org/officeDocument/2006/relationships/image" Target="../media/image53.emf"/><Relationship Id="rId4" Type="http://schemas.openxmlformats.org/officeDocument/2006/relationships/oleObject" Target="file:///C:\Inera\Mall%20Rapportframst&#228;llning%20NP&#214;.xlsb!Diagram%20&#246;vriga%202!R80C15:R94C19"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5.xml"/><Relationship Id="rId1" Type="http://schemas.openxmlformats.org/officeDocument/2006/relationships/vmlDrawing" Target="../drawings/vmlDrawing44.vml"/><Relationship Id="rId5" Type="http://schemas.openxmlformats.org/officeDocument/2006/relationships/image" Target="../media/image54.emf"/><Relationship Id="rId4" Type="http://schemas.openxmlformats.org/officeDocument/2006/relationships/oleObject" Target="file:///C:\Inera\Mall%20Rapportframst&#228;llning%20NP&#214;.xlsb!Diagram%20&#246;vriga%202!R80C28:R87C33"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5.xml"/><Relationship Id="rId1" Type="http://schemas.openxmlformats.org/officeDocument/2006/relationships/vmlDrawing" Target="../drawings/vmlDrawing45.vml"/><Relationship Id="rId5" Type="http://schemas.openxmlformats.org/officeDocument/2006/relationships/image" Target="../media/image55.emf"/><Relationship Id="rId4" Type="http://schemas.openxmlformats.org/officeDocument/2006/relationships/oleObject" Target="file:///C:\Inera\Mall%20Rapportframst&#228;llning%20NP&#214;.xlsb!Diagram%20&#246;vriga%202!R80C41:R90C49"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6FFD1485-2093-475B-8B79-E726EC328466}"/>
              </a:ext>
            </a:extLst>
          </p:cNvPr>
          <p:cNvSpPr txBox="1"/>
          <p:nvPr/>
        </p:nvSpPr>
        <p:spPr>
          <a:xfrm>
            <a:off x="958788" y="887768"/>
            <a:ext cx="7208668" cy="1438182"/>
          </a:xfrm>
          <a:prstGeom prst="rect">
            <a:avLst/>
          </a:prstGeom>
          <a:noFill/>
          <a:ln w="19050">
            <a:noFill/>
          </a:ln>
        </p:spPr>
        <p:txBody>
          <a:bodyPr wrap="square" rtlCol="0">
            <a:noAutofit/>
          </a:bodyPr>
          <a:lstStyle/>
          <a:p>
            <a:r>
              <a:rPr lang="sv-SE" sz="3600" dirty="0">
                <a:solidFill>
                  <a:schemeClr val="bg1"/>
                </a:solidFill>
                <a:latin typeface="+mj-lt"/>
              </a:rPr>
              <a:t>Nationell patientöversikt </a:t>
            </a:r>
          </a:p>
          <a:p>
            <a:r>
              <a:rPr lang="sv-SE" sz="3600" dirty="0">
                <a:solidFill>
                  <a:schemeClr val="bg1"/>
                </a:solidFill>
                <a:latin typeface="+mj-lt"/>
              </a:rPr>
              <a:t>2019</a:t>
            </a:r>
          </a:p>
        </p:txBody>
      </p:sp>
      <p:pic>
        <p:nvPicPr>
          <p:cNvPr id="3" name="Bildobjekt 2">
            <a:extLst>
              <a:ext uri="{FF2B5EF4-FFF2-40B4-BE49-F238E27FC236}">
                <a16:creationId xmlns:a16="http://schemas.microsoft.com/office/drawing/2014/main" id="{424836BF-07A0-45F0-A2D9-3FC6D57EF10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685519" y="5971953"/>
            <a:ext cx="2160270" cy="720090"/>
          </a:xfrm>
          <a:prstGeom prst="rect">
            <a:avLst/>
          </a:prstGeom>
        </p:spPr>
      </p:pic>
    </p:spTree>
    <p:extLst>
      <p:ext uri="{BB962C8B-B14F-4D97-AF65-F5344CB8AC3E}">
        <p14:creationId xmlns:p14="http://schemas.microsoft.com/office/powerpoint/2010/main" val="1545605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NKI</a:t>
            </a:r>
          </a:p>
        </p:txBody>
      </p:sp>
      <p:graphicFrame>
        <p:nvGraphicFramePr>
          <p:cNvPr id="3" name="Objekt 2">
            <a:extLst>
              <a:ext uri="{FF2B5EF4-FFF2-40B4-BE49-F238E27FC236}">
                <a16:creationId xmlns:a16="http://schemas.microsoft.com/office/drawing/2014/main" id="{E0B86F48-5D5A-46B3-929F-468AD2420D56}"/>
              </a:ext>
            </a:extLst>
          </p:cNvPr>
          <p:cNvGraphicFramePr>
            <a:graphicFrameLocks noChangeAspect="1"/>
          </p:cNvGraphicFramePr>
          <p:nvPr>
            <p:extLst>
              <p:ext uri="{D42A27DB-BD31-4B8C-83A1-F6EECF244321}">
                <p14:modId xmlns:p14="http://schemas.microsoft.com/office/powerpoint/2010/main" val="4050168682"/>
              </p:ext>
            </p:extLst>
          </p:nvPr>
        </p:nvGraphicFramePr>
        <p:xfrm>
          <a:off x="1790700" y="1403774"/>
          <a:ext cx="8115300" cy="5419725"/>
        </p:xfrm>
        <a:graphic>
          <a:graphicData uri="http://schemas.openxmlformats.org/presentationml/2006/ole">
            <mc:AlternateContent xmlns:mc="http://schemas.openxmlformats.org/markup-compatibility/2006">
              <mc:Choice xmlns:v="urn:schemas-microsoft-com:vml" Requires="v">
                <p:oleObj spid="_x0000_s1072"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1790700" y="1403774"/>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2068765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NKI - Brytningar</a:t>
            </a:r>
          </a:p>
        </p:txBody>
      </p:sp>
      <p:graphicFrame>
        <p:nvGraphicFramePr>
          <p:cNvPr id="4" name="Objekt 3">
            <a:extLst>
              <a:ext uri="{FF2B5EF4-FFF2-40B4-BE49-F238E27FC236}">
                <a16:creationId xmlns:a16="http://schemas.microsoft.com/office/drawing/2014/main" id="{F22A28E5-A61A-45AB-9B6C-AAC0756493D8}"/>
              </a:ext>
            </a:extLst>
          </p:cNvPr>
          <p:cNvGraphicFramePr>
            <a:graphicFrameLocks noChangeAspect="1"/>
          </p:cNvGraphicFramePr>
          <p:nvPr>
            <p:extLst>
              <p:ext uri="{D42A27DB-BD31-4B8C-83A1-F6EECF244321}">
                <p14:modId xmlns:p14="http://schemas.microsoft.com/office/powerpoint/2010/main" val="3717095498"/>
              </p:ext>
            </p:extLst>
          </p:nvPr>
        </p:nvGraphicFramePr>
        <p:xfrm>
          <a:off x="0" y="1676400"/>
          <a:ext cx="5429250" cy="3057525"/>
        </p:xfrm>
        <a:graphic>
          <a:graphicData uri="http://schemas.openxmlformats.org/presentationml/2006/ole">
            <mc:AlternateContent xmlns:mc="http://schemas.openxmlformats.org/markup-compatibility/2006">
              <mc:Choice xmlns:v="urn:schemas-microsoft-com:vml" Requires="v">
                <p:oleObj spid="_x0000_s46129" name="Binary Worksheet" r:id="rId4" imgW="5429385" imgH="3057525" progId="Excel.SheetBinaryMacroEnabled.12">
                  <p:link/>
                </p:oleObj>
              </mc:Choice>
              <mc:Fallback>
                <p:oleObj name="Binary Worksheet" r:id="rId4" imgW="5429385" imgH="3057525" progId="Excel.SheetBinaryMacroEnabled.12">
                  <p:link/>
                  <p:pic>
                    <p:nvPicPr>
                      <p:cNvPr id="0" name=""/>
                      <p:cNvPicPr/>
                      <p:nvPr/>
                    </p:nvPicPr>
                    <p:blipFill>
                      <a:blip r:embed="rId5"/>
                      <a:stretch>
                        <a:fillRect/>
                      </a:stretch>
                    </p:blipFill>
                    <p:spPr>
                      <a:xfrm>
                        <a:off x="0" y="1676400"/>
                        <a:ext cx="5429250" cy="3057525"/>
                      </a:xfrm>
                      <a:prstGeom prst="rect">
                        <a:avLst/>
                      </a:prstGeom>
                    </p:spPr>
                  </p:pic>
                </p:oleObj>
              </mc:Fallback>
            </mc:AlternateContent>
          </a:graphicData>
        </a:graphic>
      </p:graphicFrame>
      <p:graphicFrame>
        <p:nvGraphicFramePr>
          <p:cNvPr id="6" name="Objekt 5">
            <a:extLst>
              <a:ext uri="{FF2B5EF4-FFF2-40B4-BE49-F238E27FC236}">
                <a16:creationId xmlns:a16="http://schemas.microsoft.com/office/drawing/2014/main" id="{5D6296D7-3091-4676-B91F-15EF5795E564}"/>
              </a:ext>
            </a:extLst>
          </p:cNvPr>
          <p:cNvGraphicFramePr>
            <a:graphicFrameLocks noChangeAspect="1"/>
          </p:cNvGraphicFramePr>
          <p:nvPr>
            <p:extLst>
              <p:ext uri="{D42A27DB-BD31-4B8C-83A1-F6EECF244321}">
                <p14:modId xmlns:p14="http://schemas.microsoft.com/office/powerpoint/2010/main" val="1783655282"/>
              </p:ext>
            </p:extLst>
          </p:nvPr>
        </p:nvGraphicFramePr>
        <p:xfrm>
          <a:off x="5629275" y="1518308"/>
          <a:ext cx="6562725" cy="4200525"/>
        </p:xfrm>
        <a:graphic>
          <a:graphicData uri="http://schemas.openxmlformats.org/presentationml/2006/ole">
            <mc:AlternateContent xmlns:mc="http://schemas.openxmlformats.org/markup-compatibility/2006">
              <mc:Choice xmlns:v="urn:schemas-microsoft-com:vml" Requires="v">
                <p:oleObj spid="_x0000_s46130" name="Binary Worksheet" r:id="rId6" imgW="6562657" imgH="4200525" progId="Excel.SheetBinaryMacroEnabled.12">
                  <p:link/>
                </p:oleObj>
              </mc:Choice>
              <mc:Fallback>
                <p:oleObj name="Binary Worksheet" r:id="rId6" imgW="6562657" imgH="4200525" progId="Excel.SheetBinaryMacroEnabled.12">
                  <p:link/>
                  <p:pic>
                    <p:nvPicPr>
                      <p:cNvPr id="0" name=""/>
                      <p:cNvPicPr/>
                      <p:nvPr/>
                    </p:nvPicPr>
                    <p:blipFill>
                      <a:blip r:embed="rId7"/>
                      <a:stretch>
                        <a:fillRect/>
                      </a:stretch>
                    </p:blipFill>
                    <p:spPr>
                      <a:xfrm>
                        <a:off x="5629275" y="1518308"/>
                        <a:ext cx="6562725" cy="4200525"/>
                      </a:xfrm>
                      <a:prstGeom prst="rect">
                        <a:avLst/>
                      </a:prstGeom>
                    </p:spPr>
                  </p:pic>
                </p:oleObj>
              </mc:Fallback>
            </mc:AlternateContent>
          </a:graphicData>
        </a:graphic>
      </p:graphicFrame>
    </p:spTree>
    <p:extLst>
      <p:ext uri="{BB962C8B-B14F-4D97-AF65-F5344CB8AC3E}">
        <p14:creationId xmlns:p14="http://schemas.microsoft.com/office/powerpoint/2010/main" val="244232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nöjd är du totalt sett med Nationell Patientöversikt?</a:t>
            </a:r>
          </a:p>
        </p:txBody>
      </p:sp>
      <p:graphicFrame>
        <p:nvGraphicFramePr>
          <p:cNvPr id="3" name="Objekt 2">
            <a:extLst>
              <a:ext uri="{FF2B5EF4-FFF2-40B4-BE49-F238E27FC236}">
                <a16:creationId xmlns:a16="http://schemas.microsoft.com/office/drawing/2014/main" id="{F237E310-FACC-4C1D-AD7F-2B9FBB3F7AC0}"/>
              </a:ext>
            </a:extLst>
          </p:cNvPr>
          <p:cNvGraphicFramePr>
            <a:graphicFrameLocks noChangeAspect="1"/>
          </p:cNvGraphicFramePr>
          <p:nvPr>
            <p:extLst>
              <p:ext uri="{D42A27DB-BD31-4B8C-83A1-F6EECF244321}">
                <p14:modId xmlns:p14="http://schemas.microsoft.com/office/powerpoint/2010/main" val="2622580426"/>
              </p:ext>
            </p:extLst>
          </p:nvPr>
        </p:nvGraphicFramePr>
        <p:xfrm>
          <a:off x="2036763" y="1422400"/>
          <a:ext cx="8115300" cy="5419725"/>
        </p:xfrm>
        <a:graphic>
          <a:graphicData uri="http://schemas.openxmlformats.org/presentationml/2006/ole">
            <mc:AlternateContent xmlns:mc="http://schemas.openxmlformats.org/markup-compatibility/2006">
              <mc:Choice xmlns:v="urn:schemas-microsoft-com:vml" Requires="v">
                <p:oleObj spid="_x0000_s10281"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22400"/>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99553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Hur nöjd är du med Nationell Patientöversikt i förhållande till dina förväntningar?</a:t>
            </a:r>
          </a:p>
        </p:txBody>
      </p:sp>
      <p:graphicFrame>
        <p:nvGraphicFramePr>
          <p:cNvPr id="3" name="Objekt 2">
            <a:extLst>
              <a:ext uri="{FF2B5EF4-FFF2-40B4-BE49-F238E27FC236}">
                <a16:creationId xmlns:a16="http://schemas.microsoft.com/office/drawing/2014/main" id="{31B4BC5C-03A1-4E50-88FB-CEDB33F34DCB}"/>
              </a:ext>
            </a:extLst>
          </p:cNvPr>
          <p:cNvGraphicFramePr>
            <a:graphicFrameLocks noChangeAspect="1"/>
          </p:cNvGraphicFramePr>
          <p:nvPr>
            <p:extLst>
              <p:ext uri="{D42A27DB-BD31-4B8C-83A1-F6EECF244321}">
                <p14:modId xmlns:p14="http://schemas.microsoft.com/office/powerpoint/2010/main" val="3845112515"/>
              </p:ext>
            </p:extLst>
          </p:nvPr>
        </p:nvGraphicFramePr>
        <p:xfrm>
          <a:off x="2038350" y="1422400"/>
          <a:ext cx="8115300" cy="5419725"/>
        </p:xfrm>
        <a:graphic>
          <a:graphicData uri="http://schemas.openxmlformats.org/presentationml/2006/ole">
            <mc:AlternateContent xmlns:mc="http://schemas.openxmlformats.org/markup-compatibility/2006">
              <mc:Choice xmlns:v="urn:schemas-microsoft-com:vml" Requires="v">
                <p:oleObj spid="_x0000_s11304"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8350" y="1422400"/>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976386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a:t>Tänk dig ett digitalt journalsystem, som är perfekt i alla avseenden, hur nära eller långt ifrån en sådan perfekt tjänst är Nationell Patientöversikt?</a:t>
            </a:r>
          </a:p>
        </p:txBody>
      </p:sp>
      <p:graphicFrame>
        <p:nvGraphicFramePr>
          <p:cNvPr id="3" name="Objekt 2">
            <a:extLst>
              <a:ext uri="{FF2B5EF4-FFF2-40B4-BE49-F238E27FC236}">
                <a16:creationId xmlns:a16="http://schemas.microsoft.com/office/drawing/2014/main" id="{72369644-A5D5-4A35-9CCC-E03C65413685}"/>
              </a:ext>
            </a:extLst>
          </p:cNvPr>
          <p:cNvGraphicFramePr>
            <a:graphicFrameLocks noChangeAspect="1"/>
          </p:cNvGraphicFramePr>
          <p:nvPr>
            <p:extLst>
              <p:ext uri="{D42A27DB-BD31-4B8C-83A1-F6EECF244321}">
                <p14:modId xmlns:p14="http://schemas.microsoft.com/office/powerpoint/2010/main" val="3512240170"/>
              </p:ext>
            </p:extLst>
          </p:nvPr>
        </p:nvGraphicFramePr>
        <p:xfrm>
          <a:off x="2036763" y="1422400"/>
          <a:ext cx="8115300" cy="5419725"/>
        </p:xfrm>
        <a:graphic>
          <a:graphicData uri="http://schemas.openxmlformats.org/presentationml/2006/ole">
            <mc:AlternateContent xmlns:mc="http://schemas.openxmlformats.org/markup-compatibility/2006">
              <mc:Choice xmlns:v="urn:schemas-microsoft-com:vml" Requires="v">
                <p:oleObj spid="_x0000_s12328"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22400"/>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4018960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Jag kan rekommendera andra att använda Nationell Patientöversikt?</a:t>
            </a:r>
          </a:p>
        </p:txBody>
      </p:sp>
      <p:graphicFrame>
        <p:nvGraphicFramePr>
          <p:cNvPr id="4" name="Objekt 3">
            <a:extLst>
              <a:ext uri="{FF2B5EF4-FFF2-40B4-BE49-F238E27FC236}">
                <a16:creationId xmlns:a16="http://schemas.microsoft.com/office/drawing/2014/main" id="{FD578E07-6F9A-4DD6-B13C-63920CD3EBCC}"/>
              </a:ext>
            </a:extLst>
          </p:cNvPr>
          <p:cNvGraphicFramePr>
            <a:graphicFrameLocks noChangeAspect="1"/>
          </p:cNvGraphicFramePr>
          <p:nvPr>
            <p:extLst>
              <p:ext uri="{D42A27DB-BD31-4B8C-83A1-F6EECF244321}">
                <p14:modId xmlns:p14="http://schemas.microsoft.com/office/powerpoint/2010/main" val="1065647203"/>
              </p:ext>
            </p:extLst>
          </p:nvPr>
        </p:nvGraphicFramePr>
        <p:xfrm>
          <a:off x="2036763" y="1422400"/>
          <a:ext cx="8115300" cy="5419725"/>
        </p:xfrm>
        <a:graphic>
          <a:graphicData uri="http://schemas.openxmlformats.org/presentationml/2006/ole">
            <mc:AlternateContent xmlns:mc="http://schemas.openxmlformats.org/markup-compatibility/2006">
              <mc:Choice xmlns:v="urn:schemas-microsoft-com:vml" Requires="v">
                <p:oleObj spid="_x0000_s13352"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22400"/>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4240107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Nationell Patientöversikt underlättar mitt arbete</a:t>
            </a:r>
          </a:p>
        </p:txBody>
      </p:sp>
      <p:graphicFrame>
        <p:nvGraphicFramePr>
          <p:cNvPr id="3" name="Objekt 2">
            <a:extLst>
              <a:ext uri="{FF2B5EF4-FFF2-40B4-BE49-F238E27FC236}">
                <a16:creationId xmlns:a16="http://schemas.microsoft.com/office/drawing/2014/main" id="{262991C0-AB28-4296-8E04-01F3890C6220}"/>
              </a:ext>
            </a:extLst>
          </p:cNvPr>
          <p:cNvGraphicFramePr>
            <a:graphicFrameLocks noChangeAspect="1"/>
          </p:cNvGraphicFramePr>
          <p:nvPr>
            <p:extLst>
              <p:ext uri="{D42A27DB-BD31-4B8C-83A1-F6EECF244321}">
                <p14:modId xmlns:p14="http://schemas.microsoft.com/office/powerpoint/2010/main" val="3551474198"/>
              </p:ext>
            </p:extLst>
          </p:nvPr>
        </p:nvGraphicFramePr>
        <p:xfrm>
          <a:off x="2036763" y="1444625"/>
          <a:ext cx="8115300" cy="5419725"/>
        </p:xfrm>
        <a:graphic>
          <a:graphicData uri="http://schemas.openxmlformats.org/presentationml/2006/ole">
            <mc:AlternateContent xmlns:mc="http://schemas.openxmlformats.org/markup-compatibility/2006">
              <mc:Choice xmlns:v="urn:schemas-microsoft-com:vml" Requires="v">
                <p:oleObj spid="_x0000_s2096"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44625"/>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3374892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Jag har förtroende för att tjänsten Nationell Patientöversikt håller hög kvalitet</a:t>
            </a:r>
          </a:p>
        </p:txBody>
      </p:sp>
      <p:graphicFrame>
        <p:nvGraphicFramePr>
          <p:cNvPr id="3" name="Objekt 2">
            <a:extLst>
              <a:ext uri="{FF2B5EF4-FFF2-40B4-BE49-F238E27FC236}">
                <a16:creationId xmlns:a16="http://schemas.microsoft.com/office/drawing/2014/main" id="{E80A1142-6D0C-48E4-83F1-60C1A0CA7E8C}"/>
              </a:ext>
            </a:extLst>
          </p:cNvPr>
          <p:cNvGraphicFramePr>
            <a:graphicFrameLocks noChangeAspect="1"/>
          </p:cNvGraphicFramePr>
          <p:nvPr>
            <p:extLst>
              <p:ext uri="{D42A27DB-BD31-4B8C-83A1-F6EECF244321}">
                <p14:modId xmlns:p14="http://schemas.microsoft.com/office/powerpoint/2010/main" val="773130125"/>
              </p:ext>
            </p:extLst>
          </p:nvPr>
        </p:nvGraphicFramePr>
        <p:xfrm>
          <a:off x="1949450" y="1435100"/>
          <a:ext cx="8115300" cy="5419725"/>
        </p:xfrm>
        <a:graphic>
          <a:graphicData uri="http://schemas.openxmlformats.org/presentationml/2006/ole">
            <mc:AlternateContent xmlns:mc="http://schemas.openxmlformats.org/markup-compatibility/2006">
              <mc:Choice xmlns:v="urn:schemas-microsoft-com:vml" Requires="v">
                <p:oleObj spid="_x0000_s3118"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1949450" y="1435100"/>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4133902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Jag anser att informationen i Nationell Patientöversikt är tillförlitlig</a:t>
            </a:r>
          </a:p>
        </p:txBody>
      </p:sp>
      <p:graphicFrame>
        <p:nvGraphicFramePr>
          <p:cNvPr id="3" name="Objekt 2">
            <a:extLst>
              <a:ext uri="{FF2B5EF4-FFF2-40B4-BE49-F238E27FC236}">
                <a16:creationId xmlns:a16="http://schemas.microsoft.com/office/drawing/2014/main" id="{7F9AC5B8-1A9B-477F-A134-BA5ED1003332}"/>
              </a:ext>
            </a:extLst>
          </p:cNvPr>
          <p:cNvGraphicFramePr>
            <a:graphicFrameLocks noChangeAspect="1"/>
          </p:cNvGraphicFramePr>
          <p:nvPr>
            <p:extLst>
              <p:ext uri="{D42A27DB-BD31-4B8C-83A1-F6EECF244321}">
                <p14:modId xmlns:p14="http://schemas.microsoft.com/office/powerpoint/2010/main" val="652975678"/>
              </p:ext>
            </p:extLst>
          </p:nvPr>
        </p:nvGraphicFramePr>
        <p:xfrm>
          <a:off x="2036763" y="1422400"/>
          <a:ext cx="8115300" cy="5419725"/>
        </p:xfrm>
        <a:graphic>
          <a:graphicData uri="http://schemas.openxmlformats.org/presentationml/2006/ole">
            <mc:AlternateContent xmlns:mc="http://schemas.openxmlformats.org/markup-compatibility/2006">
              <mc:Choice xmlns:v="urn:schemas-microsoft-com:vml" Requires="v">
                <p:oleObj spid="_x0000_s4140"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22400"/>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1001864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Jag anser att Nationell Patientöversikt är pedagogiskt uppbyggd och lätt att använda</a:t>
            </a:r>
          </a:p>
        </p:txBody>
      </p:sp>
      <p:graphicFrame>
        <p:nvGraphicFramePr>
          <p:cNvPr id="3" name="Objekt 2">
            <a:extLst>
              <a:ext uri="{FF2B5EF4-FFF2-40B4-BE49-F238E27FC236}">
                <a16:creationId xmlns:a16="http://schemas.microsoft.com/office/drawing/2014/main" id="{79D6D69E-FDCA-4F4D-96C4-29AC88C2B4B1}"/>
              </a:ext>
            </a:extLst>
          </p:cNvPr>
          <p:cNvGraphicFramePr>
            <a:graphicFrameLocks noChangeAspect="1"/>
          </p:cNvGraphicFramePr>
          <p:nvPr>
            <p:extLst>
              <p:ext uri="{D42A27DB-BD31-4B8C-83A1-F6EECF244321}">
                <p14:modId xmlns:p14="http://schemas.microsoft.com/office/powerpoint/2010/main" val="821146505"/>
              </p:ext>
            </p:extLst>
          </p:nvPr>
        </p:nvGraphicFramePr>
        <p:xfrm>
          <a:off x="2036763" y="1393825"/>
          <a:ext cx="8115300" cy="5419725"/>
        </p:xfrm>
        <a:graphic>
          <a:graphicData uri="http://schemas.openxmlformats.org/presentationml/2006/ole">
            <mc:AlternateContent xmlns:mc="http://schemas.openxmlformats.org/markup-compatibility/2006">
              <mc:Choice xmlns:v="urn:schemas-microsoft-com:vml" Requires="v">
                <p:oleObj spid="_x0000_s5164"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393825"/>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1586667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Sammanfattning (1 av 2)</a:t>
            </a:r>
          </a:p>
        </p:txBody>
      </p:sp>
      <p:sp>
        <p:nvSpPr>
          <p:cNvPr id="3" name="Platshållare för innehåll 2">
            <a:extLst>
              <a:ext uri="{FF2B5EF4-FFF2-40B4-BE49-F238E27FC236}">
                <a16:creationId xmlns:a16="http://schemas.microsoft.com/office/drawing/2014/main" id="{E283FD46-E2D8-4C74-B3EA-6635EC5D4FF7}"/>
              </a:ext>
            </a:extLst>
          </p:cNvPr>
          <p:cNvSpPr>
            <a:spLocks noGrp="1"/>
          </p:cNvSpPr>
          <p:nvPr>
            <p:ph sz="quarter" idx="15"/>
          </p:nvPr>
        </p:nvSpPr>
        <p:spPr/>
        <p:txBody>
          <a:bodyPr/>
          <a:lstStyle/>
          <a:p>
            <a:pPr marL="0" indent="0">
              <a:buNone/>
            </a:pPr>
            <a:r>
              <a:rPr lang="sv-SE" sz="1400" dirty="0"/>
              <a:t>NKI totalt för NPÖ uppmäts till 59, vilket är ett ganska svagt resultat. Det svaga resultatet förklaras delvis av att läkare överlag inte är särskilt nöjda. I de flesta frågor är arbetsterapeuter mest nöjda, följt av fysioterapeuter och sjuksköterskor.  NKI hamnar på 39 för läkare vilket är mycket lågt. Övriga yrkesgrupper (exklusive gruppen ”annat”) har ett NKI mellan 64 och 72 vilket är relativt bra värden.  Benägenheten att rekommendera andra att använda NPÖ följer samma mönster. Läkare är minst benägna att rekommendera och arbetsterapeuter är mest benägna. </a:t>
            </a:r>
          </a:p>
          <a:p>
            <a:pPr marL="0" indent="0">
              <a:buNone/>
            </a:pPr>
            <a:r>
              <a:rPr lang="sv-SE" sz="1800" b="1" dirty="0">
                <a:solidFill>
                  <a:srgbClr val="00A9A7"/>
                </a:solidFill>
              </a:rPr>
              <a:t>Betygen har förbättrats sedan 2016 – läkare är minst nöjda</a:t>
            </a:r>
          </a:p>
          <a:p>
            <a:pPr marL="0" indent="0">
              <a:buNone/>
            </a:pPr>
            <a:r>
              <a:rPr lang="sv-SE" sz="1400" dirty="0"/>
              <a:t>Inom nästan samtliga kvalitetsområden där resultat finns för 2016 framgår det att betygen förbättrats 2019. Betygen har också förbättrats inom alla yrkesgrupper. </a:t>
            </a:r>
            <a:endParaRPr lang="sv-SE" sz="1200" dirty="0"/>
          </a:p>
          <a:p>
            <a:endParaRPr lang="sv-SE" sz="1200" dirty="0"/>
          </a:p>
          <a:p>
            <a:endParaRPr lang="sv-SE" sz="1200" dirty="0"/>
          </a:p>
          <a:p>
            <a:endParaRPr lang="sv-SE" sz="1200" dirty="0"/>
          </a:p>
        </p:txBody>
      </p:sp>
      <p:sp>
        <p:nvSpPr>
          <p:cNvPr id="5" name="Platshållare för innehåll 4">
            <a:extLst>
              <a:ext uri="{FF2B5EF4-FFF2-40B4-BE49-F238E27FC236}">
                <a16:creationId xmlns:a16="http://schemas.microsoft.com/office/drawing/2014/main" id="{25EBCEF5-E629-4047-8B53-B3354F1D8C98}"/>
              </a:ext>
            </a:extLst>
          </p:cNvPr>
          <p:cNvSpPr>
            <a:spLocks noGrp="1"/>
          </p:cNvSpPr>
          <p:nvPr>
            <p:ph sz="quarter" idx="16"/>
          </p:nvPr>
        </p:nvSpPr>
        <p:spPr/>
        <p:txBody>
          <a:bodyPr/>
          <a:lstStyle/>
          <a:p>
            <a:pPr marL="0" indent="0">
              <a:buNone/>
            </a:pPr>
            <a:r>
              <a:rPr lang="sv-SE" sz="1400" dirty="0"/>
              <a:t>Ett undantag är frågan om NPÖ är ”tillgänglig när jag behöver använda den”. Här har betygen minskat marginellt. Ett ytterligare undantag är arbetsterapeuter som i något mindre utsträckning är nöjda med den interna supporten 2019.</a:t>
            </a:r>
          </a:p>
          <a:p>
            <a:pPr marL="0" indent="0">
              <a:buNone/>
            </a:pPr>
            <a:r>
              <a:rPr lang="sv-SE" sz="1400" dirty="0"/>
              <a:t>Den interna supporten får överlag låga betyg, i synnerhet av läkare (med ett index på 39). Likaså är användarna mindre nöjda med den utbildning de fått för att använda NPÖ. Här uppmäts ett index på 35 för läkare. Samtidigt uppmäts här klart högre betyg för fysioterapeuter (72) och sjuksköterskor (65). Höga betyg - även bland läkare - uppmäts på frågor om förtroende, tillförlitlighet och huruvida NPÖ underlättat, förenklat och förbättrat arbetet.  </a:t>
            </a:r>
          </a:p>
          <a:p>
            <a:endParaRPr lang="sv-SE" sz="1200" dirty="0"/>
          </a:p>
          <a:p>
            <a:endParaRPr lang="sv-SE" dirty="0"/>
          </a:p>
        </p:txBody>
      </p:sp>
    </p:spTree>
    <p:extLst>
      <p:ext uri="{BB962C8B-B14F-4D97-AF65-F5344CB8AC3E}">
        <p14:creationId xmlns:p14="http://schemas.microsoft.com/office/powerpoint/2010/main" val="426315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Tjänsten Nationell patientöversikt är tillgänglig när jag behöver använda den</a:t>
            </a:r>
          </a:p>
        </p:txBody>
      </p:sp>
      <p:graphicFrame>
        <p:nvGraphicFramePr>
          <p:cNvPr id="3" name="Objekt 2">
            <a:extLst>
              <a:ext uri="{FF2B5EF4-FFF2-40B4-BE49-F238E27FC236}">
                <a16:creationId xmlns:a16="http://schemas.microsoft.com/office/drawing/2014/main" id="{0366711B-C342-4B06-85D2-2E3A76B7FCAD}"/>
              </a:ext>
            </a:extLst>
          </p:cNvPr>
          <p:cNvGraphicFramePr>
            <a:graphicFrameLocks noChangeAspect="1"/>
          </p:cNvGraphicFramePr>
          <p:nvPr>
            <p:extLst>
              <p:ext uri="{D42A27DB-BD31-4B8C-83A1-F6EECF244321}">
                <p14:modId xmlns:p14="http://schemas.microsoft.com/office/powerpoint/2010/main" val="151269213"/>
              </p:ext>
            </p:extLst>
          </p:nvPr>
        </p:nvGraphicFramePr>
        <p:xfrm>
          <a:off x="2036763" y="1422400"/>
          <a:ext cx="8115300" cy="5419725"/>
        </p:xfrm>
        <a:graphic>
          <a:graphicData uri="http://schemas.openxmlformats.org/presentationml/2006/ole">
            <mc:AlternateContent xmlns:mc="http://schemas.openxmlformats.org/markup-compatibility/2006">
              <mc:Choice xmlns:v="urn:schemas-microsoft-com:vml" Requires="v">
                <p:oleObj spid="_x0000_s6188"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22400"/>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3936395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Nationell patientöversikt har förenklat och förbättrat min arbetssituation</a:t>
            </a:r>
          </a:p>
        </p:txBody>
      </p:sp>
      <p:graphicFrame>
        <p:nvGraphicFramePr>
          <p:cNvPr id="3" name="Objekt 2">
            <a:extLst>
              <a:ext uri="{FF2B5EF4-FFF2-40B4-BE49-F238E27FC236}">
                <a16:creationId xmlns:a16="http://schemas.microsoft.com/office/drawing/2014/main" id="{824C4849-CB67-449F-9D22-1AE88C46D8F9}"/>
              </a:ext>
            </a:extLst>
          </p:cNvPr>
          <p:cNvGraphicFramePr>
            <a:graphicFrameLocks noChangeAspect="1"/>
          </p:cNvGraphicFramePr>
          <p:nvPr>
            <p:extLst>
              <p:ext uri="{D42A27DB-BD31-4B8C-83A1-F6EECF244321}">
                <p14:modId xmlns:p14="http://schemas.microsoft.com/office/powerpoint/2010/main" val="3511825556"/>
              </p:ext>
            </p:extLst>
          </p:nvPr>
        </p:nvGraphicFramePr>
        <p:xfrm>
          <a:off x="2038350" y="1411288"/>
          <a:ext cx="8115300" cy="5419725"/>
        </p:xfrm>
        <a:graphic>
          <a:graphicData uri="http://schemas.openxmlformats.org/presentationml/2006/ole">
            <mc:AlternateContent xmlns:mc="http://schemas.openxmlformats.org/markup-compatibility/2006">
              <mc:Choice xmlns:v="urn:schemas-microsoft-com:vml" Requires="v">
                <p:oleObj spid="_x0000_s7211"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8350" y="1411288"/>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2553925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Den utbildning och introduktion som jag fått till Nationell patientöversikt har varit tillräcklig för att jag ska kunna använda tjänsten på ett effektivt sätt</a:t>
            </a:r>
          </a:p>
        </p:txBody>
      </p:sp>
      <p:graphicFrame>
        <p:nvGraphicFramePr>
          <p:cNvPr id="3" name="Objekt 2">
            <a:extLst>
              <a:ext uri="{FF2B5EF4-FFF2-40B4-BE49-F238E27FC236}">
                <a16:creationId xmlns:a16="http://schemas.microsoft.com/office/drawing/2014/main" id="{12FFBCD0-CF1C-40ED-879B-E7696061BF0C}"/>
              </a:ext>
            </a:extLst>
          </p:cNvPr>
          <p:cNvGraphicFramePr>
            <a:graphicFrameLocks noChangeAspect="1"/>
          </p:cNvGraphicFramePr>
          <p:nvPr>
            <p:extLst>
              <p:ext uri="{D42A27DB-BD31-4B8C-83A1-F6EECF244321}">
                <p14:modId xmlns:p14="http://schemas.microsoft.com/office/powerpoint/2010/main" val="1268090853"/>
              </p:ext>
            </p:extLst>
          </p:nvPr>
        </p:nvGraphicFramePr>
        <p:xfrm>
          <a:off x="2036763" y="1411288"/>
          <a:ext cx="8115300" cy="5419725"/>
        </p:xfrm>
        <a:graphic>
          <a:graphicData uri="http://schemas.openxmlformats.org/presentationml/2006/ole">
            <mc:AlternateContent xmlns:mc="http://schemas.openxmlformats.org/markup-compatibility/2006">
              <mc:Choice xmlns:v="urn:schemas-microsoft-com:vml" Requires="v">
                <p:oleObj spid="_x0000_s8236"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11288"/>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2015828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Jag är nöjd med den support vi får internt i vår organisation</a:t>
            </a:r>
          </a:p>
        </p:txBody>
      </p:sp>
      <p:graphicFrame>
        <p:nvGraphicFramePr>
          <p:cNvPr id="3" name="Objekt 2">
            <a:extLst>
              <a:ext uri="{FF2B5EF4-FFF2-40B4-BE49-F238E27FC236}">
                <a16:creationId xmlns:a16="http://schemas.microsoft.com/office/drawing/2014/main" id="{5A6789BE-8D11-4DBD-8CCA-682DCC7036A6}"/>
              </a:ext>
            </a:extLst>
          </p:cNvPr>
          <p:cNvGraphicFramePr>
            <a:graphicFrameLocks noChangeAspect="1"/>
          </p:cNvGraphicFramePr>
          <p:nvPr>
            <p:extLst>
              <p:ext uri="{D42A27DB-BD31-4B8C-83A1-F6EECF244321}">
                <p14:modId xmlns:p14="http://schemas.microsoft.com/office/powerpoint/2010/main" val="3760365560"/>
              </p:ext>
            </p:extLst>
          </p:nvPr>
        </p:nvGraphicFramePr>
        <p:xfrm>
          <a:off x="2036763" y="1422400"/>
          <a:ext cx="8115300" cy="5419725"/>
        </p:xfrm>
        <a:graphic>
          <a:graphicData uri="http://schemas.openxmlformats.org/presentationml/2006/ole">
            <mc:AlternateContent xmlns:mc="http://schemas.openxmlformats.org/markup-compatibility/2006">
              <mc:Choice xmlns:v="urn:schemas-microsoft-com:vml" Requires="v">
                <p:oleObj spid="_x0000_s9260"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22400"/>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1203011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Vad anser du om kvalitén i nedanstående moduler i Nationell Patientöversikt?</a:t>
            </a:r>
            <a:br>
              <a:rPr lang="sv-SE" sz="2400" dirty="0"/>
            </a:br>
            <a:r>
              <a:rPr lang="sv-SE" sz="2800" dirty="0"/>
              <a:t>Aktiviteter i dagliga livet (ADL)</a:t>
            </a:r>
          </a:p>
        </p:txBody>
      </p:sp>
      <p:graphicFrame>
        <p:nvGraphicFramePr>
          <p:cNvPr id="3" name="Objekt 2">
            <a:extLst>
              <a:ext uri="{FF2B5EF4-FFF2-40B4-BE49-F238E27FC236}">
                <a16:creationId xmlns:a16="http://schemas.microsoft.com/office/drawing/2014/main" id="{1F61DD93-D1B0-440F-943A-F1BB9E8378C2}"/>
              </a:ext>
            </a:extLst>
          </p:cNvPr>
          <p:cNvGraphicFramePr>
            <a:graphicFrameLocks noChangeAspect="1"/>
          </p:cNvGraphicFramePr>
          <p:nvPr>
            <p:extLst>
              <p:ext uri="{D42A27DB-BD31-4B8C-83A1-F6EECF244321}">
                <p14:modId xmlns:p14="http://schemas.microsoft.com/office/powerpoint/2010/main" val="2768530203"/>
              </p:ext>
            </p:extLst>
          </p:nvPr>
        </p:nvGraphicFramePr>
        <p:xfrm>
          <a:off x="2036763" y="1422400"/>
          <a:ext cx="8115300" cy="5419725"/>
        </p:xfrm>
        <a:graphic>
          <a:graphicData uri="http://schemas.openxmlformats.org/presentationml/2006/ole">
            <mc:AlternateContent xmlns:mc="http://schemas.openxmlformats.org/markup-compatibility/2006">
              <mc:Choice xmlns:v="urn:schemas-microsoft-com:vml" Requires="v">
                <p:oleObj spid="_x0000_s14377"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22400"/>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1432114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Vad anser du om kvalitén i nedanstående moduler i Nationell Patientöversikt?</a:t>
            </a:r>
            <a:br>
              <a:rPr lang="sv-SE" sz="2400" dirty="0"/>
            </a:br>
            <a:r>
              <a:rPr lang="sv-SE" sz="2800" dirty="0"/>
              <a:t>Bilddiagnostik, remissvar</a:t>
            </a:r>
          </a:p>
        </p:txBody>
      </p:sp>
      <p:graphicFrame>
        <p:nvGraphicFramePr>
          <p:cNvPr id="3" name="Objekt 2">
            <a:extLst>
              <a:ext uri="{FF2B5EF4-FFF2-40B4-BE49-F238E27FC236}">
                <a16:creationId xmlns:a16="http://schemas.microsoft.com/office/drawing/2014/main" id="{0E8B1719-49C8-40B4-A4F4-9C56C284C692}"/>
              </a:ext>
            </a:extLst>
          </p:cNvPr>
          <p:cNvGraphicFramePr>
            <a:graphicFrameLocks noChangeAspect="1"/>
          </p:cNvGraphicFramePr>
          <p:nvPr>
            <p:extLst>
              <p:ext uri="{D42A27DB-BD31-4B8C-83A1-F6EECF244321}">
                <p14:modId xmlns:p14="http://schemas.microsoft.com/office/powerpoint/2010/main" val="2340440906"/>
              </p:ext>
            </p:extLst>
          </p:nvPr>
        </p:nvGraphicFramePr>
        <p:xfrm>
          <a:off x="2038350" y="1422400"/>
          <a:ext cx="8115300" cy="5419725"/>
        </p:xfrm>
        <a:graphic>
          <a:graphicData uri="http://schemas.openxmlformats.org/presentationml/2006/ole">
            <mc:AlternateContent xmlns:mc="http://schemas.openxmlformats.org/markup-compatibility/2006">
              <mc:Choice xmlns:v="urn:schemas-microsoft-com:vml" Requires="v">
                <p:oleObj spid="_x0000_s15399"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8350" y="1422400"/>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3798675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Vad anser du om kvalitén i nedanstående moduler i Nationell Patientöversikt?</a:t>
            </a:r>
            <a:br>
              <a:rPr lang="sv-SE" sz="2400" dirty="0"/>
            </a:br>
            <a:r>
              <a:rPr lang="sv-SE" sz="2800" dirty="0"/>
              <a:t>Diagnoser</a:t>
            </a:r>
          </a:p>
        </p:txBody>
      </p:sp>
      <p:graphicFrame>
        <p:nvGraphicFramePr>
          <p:cNvPr id="3" name="Objekt 2">
            <a:extLst>
              <a:ext uri="{FF2B5EF4-FFF2-40B4-BE49-F238E27FC236}">
                <a16:creationId xmlns:a16="http://schemas.microsoft.com/office/drawing/2014/main" id="{66C3989B-B92F-4EFB-88D1-98ABED894447}"/>
              </a:ext>
            </a:extLst>
          </p:cNvPr>
          <p:cNvGraphicFramePr>
            <a:graphicFrameLocks noChangeAspect="1"/>
          </p:cNvGraphicFramePr>
          <p:nvPr>
            <p:extLst>
              <p:ext uri="{D42A27DB-BD31-4B8C-83A1-F6EECF244321}">
                <p14:modId xmlns:p14="http://schemas.microsoft.com/office/powerpoint/2010/main" val="893748410"/>
              </p:ext>
            </p:extLst>
          </p:nvPr>
        </p:nvGraphicFramePr>
        <p:xfrm>
          <a:off x="2036763" y="1422400"/>
          <a:ext cx="8115300" cy="5419725"/>
        </p:xfrm>
        <a:graphic>
          <a:graphicData uri="http://schemas.openxmlformats.org/presentationml/2006/ole">
            <mc:AlternateContent xmlns:mc="http://schemas.openxmlformats.org/markup-compatibility/2006">
              <mc:Choice xmlns:v="urn:schemas-microsoft-com:vml" Requires="v">
                <p:oleObj spid="_x0000_s16422"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22400"/>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131853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Vad anser du om kvalitén i nedanstående moduler i Nationell Patientöversikt?</a:t>
            </a:r>
            <a:br>
              <a:rPr lang="sv-SE" sz="2400" dirty="0"/>
            </a:br>
            <a:r>
              <a:rPr lang="sv-SE" sz="2800" dirty="0"/>
              <a:t>Funktionstillstånd</a:t>
            </a:r>
          </a:p>
        </p:txBody>
      </p:sp>
      <p:graphicFrame>
        <p:nvGraphicFramePr>
          <p:cNvPr id="3" name="Objekt 2">
            <a:extLst>
              <a:ext uri="{FF2B5EF4-FFF2-40B4-BE49-F238E27FC236}">
                <a16:creationId xmlns:a16="http://schemas.microsoft.com/office/drawing/2014/main" id="{C7C2F900-1F52-4E8C-82E1-7BECCF7AE3B6}"/>
              </a:ext>
            </a:extLst>
          </p:cNvPr>
          <p:cNvGraphicFramePr>
            <a:graphicFrameLocks noChangeAspect="1"/>
          </p:cNvGraphicFramePr>
          <p:nvPr>
            <p:extLst>
              <p:ext uri="{D42A27DB-BD31-4B8C-83A1-F6EECF244321}">
                <p14:modId xmlns:p14="http://schemas.microsoft.com/office/powerpoint/2010/main" val="771035570"/>
              </p:ext>
            </p:extLst>
          </p:nvPr>
        </p:nvGraphicFramePr>
        <p:xfrm>
          <a:off x="2036763" y="1411288"/>
          <a:ext cx="8115300" cy="5419725"/>
        </p:xfrm>
        <a:graphic>
          <a:graphicData uri="http://schemas.openxmlformats.org/presentationml/2006/ole">
            <mc:AlternateContent xmlns:mc="http://schemas.openxmlformats.org/markup-compatibility/2006">
              <mc:Choice xmlns:v="urn:schemas-microsoft-com:vml" Requires="v">
                <p:oleObj spid="_x0000_s17444"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11288"/>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399208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Vad anser du om kvalitén i nedanstående moduler i Nationell Patientöversikt?</a:t>
            </a:r>
            <a:br>
              <a:rPr lang="sv-SE" sz="2400" dirty="0"/>
            </a:br>
            <a:r>
              <a:rPr lang="sv-SE" sz="2800" dirty="0"/>
              <a:t>Klinisk kemi, remissvar</a:t>
            </a:r>
          </a:p>
        </p:txBody>
      </p:sp>
      <p:graphicFrame>
        <p:nvGraphicFramePr>
          <p:cNvPr id="3" name="Objekt 2">
            <a:extLst>
              <a:ext uri="{FF2B5EF4-FFF2-40B4-BE49-F238E27FC236}">
                <a16:creationId xmlns:a16="http://schemas.microsoft.com/office/drawing/2014/main" id="{C9C290EF-F06E-4B88-85CA-2FA3AB6F55A3}"/>
              </a:ext>
            </a:extLst>
          </p:cNvPr>
          <p:cNvGraphicFramePr>
            <a:graphicFrameLocks noChangeAspect="1"/>
          </p:cNvGraphicFramePr>
          <p:nvPr>
            <p:extLst>
              <p:ext uri="{D42A27DB-BD31-4B8C-83A1-F6EECF244321}">
                <p14:modId xmlns:p14="http://schemas.microsoft.com/office/powerpoint/2010/main" val="456232814"/>
              </p:ext>
            </p:extLst>
          </p:nvPr>
        </p:nvGraphicFramePr>
        <p:xfrm>
          <a:off x="2036763" y="1411288"/>
          <a:ext cx="8115300" cy="5419725"/>
        </p:xfrm>
        <a:graphic>
          <a:graphicData uri="http://schemas.openxmlformats.org/presentationml/2006/ole">
            <mc:AlternateContent xmlns:mc="http://schemas.openxmlformats.org/markup-compatibility/2006">
              <mc:Choice xmlns:v="urn:schemas-microsoft-com:vml" Requires="v">
                <p:oleObj spid="_x0000_s18467"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11288"/>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997593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Vad anser du om kvalitén i nedanstående moduler i Nationell Patientöversikt?</a:t>
            </a:r>
            <a:br>
              <a:rPr lang="sv-SE" sz="2400" dirty="0"/>
            </a:br>
            <a:r>
              <a:rPr lang="sv-SE" sz="2800" dirty="0"/>
              <a:t>Läkemedel, ordinerade och förskrivna i journal</a:t>
            </a:r>
          </a:p>
        </p:txBody>
      </p:sp>
      <p:graphicFrame>
        <p:nvGraphicFramePr>
          <p:cNvPr id="3" name="Objekt 2">
            <a:extLst>
              <a:ext uri="{FF2B5EF4-FFF2-40B4-BE49-F238E27FC236}">
                <a16:creationId xmlns:a16="http://schemas.microsoft.com/office/drawing/2014/main" id="{83E53633-07FE-464C-89E1-7ACC373CD326}"/>
              </a:ext>
            </a:extLst>
          </p:cNvPr>
          <p:cNvGraphicFramePr>
            <a:graphicFrameLocks noChangeAspect="1"/>
          </p:cNvGraphicFramePr>
          <p:nvPr>
            <p:extLst>
              <p:ext uri="{D42A27DB-BD31-4B8C-83A1-F6EECF244321}">
                <p14:modId xmlns:p14="http://schemas.microsoft.com/office/powerpoint/2010/main" val="3678491719"/>
              </p:ext>
            </p:extLst>
          </p:nvPr>
        </p:nvGraphicFramePr>
        <p:xfrm>
          <a:off x="2038350" y="1422400"/>
          <a:ext cx="8115300" cy="5419725"/>
        </p:xfrm>
        <a:graphic>
          <a:graphicData uri="http://schemas.openxmlformats.org/presentationml/2006/ole">
            <mc:AlternateContent xmlns:mc="http://schemas.openxmlformats.org/markup-compatibility/2006">
              <mc:Choice xmlns:v="urn:schemas-microsoft-com:vml" Requires="v">
                <p:oleObj spid="_x0000_s19490"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8350" y="1422400"/>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451172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Sammanfattning (2 av 2)</a:t>
            </a:r>
          </a:p>
        </p:txBody>
      </p:sp>
      <p:sp>
        <p:nvSpPr>
          <p:cNvPr id="3" name="Platshållare för innehåll 2">
            <a:extLst>
              <a:ext uri="{FF2B5EF4-FFF2-40B4-BE49-F238E27FC236}">
                <a16:creationId xmlns:a16="http://schemas.microsoft.com/office/drawing/2014/main" id="{E283FD46-E2D8-4C74-B3EA-6635EC5D4FF7}"/>
              </a:ext>
            </a:extLst>
          </p:cNvPr>
          <p:cNvSpPr>
            <a:spLocks noGrp="1"/>
          </p:cNvSpPr>
          <p:nvPr>
            <p:ph sz="quarter" idx="15"/>
          </p:nvPr>
        </p:nvSpPr>
        <p:spPr/>
        <p:txBody>
          <a:bodyPr/>
          <a:lstStyle/>
          <a:p>
            <a:pPr marL="0" indent="0">
              <a:buNone/>
            </a:pPr>
            <a:r>
              <a:rPr lang="sv-SE" sz="1800" b="1" dirty="0">
                <a:solidFill>
                  <a:srgbClr val="00A9A7"/>
                </a:solidFill>
              </a:rPr>
              <a:t>Modulerna får svaga betyg men anses viktiga</a:t>
            </a:r>
            <a:endParaRPr lang="sv-SE" sz="1200" dirty="0"/>
          </a:p>
          <a:p>
            <a:pPr marL="0" indent="0">
              <a:buNone/>
            </a:pPr>
            <a:r>
              <a:rPr lang="sv-SE" sz="1400" dirty="0"/>
              <a:t>När det gäller de olika modulerna i NPÖ framkommer återigen att läkarna är minst nöjda och att arbetsterapeuterna är mest nöjda. Betygen på modulerna är generellt ganska svaga. Flera ligger på ett index under 50. Användarna fick även bedöma hur viktiga de olika modulerna i NPÖ är och här hamnar index i många fall högt, ett flertal över 80 (exempelvis diagnoser och uppmärksamhetsinformation). Inte helt förvånande klassas de olika modulernas betydelse väldigt olika av de olika yrkesgrupperna. ADL och funktionstillstånd är områden som är mer viktiga för arbets- och fysioterapeuter medan exempelvis läkemedel är viktigare för läkare och sjuksköterskor. </a:t>
            </a:r>
          </a:p>
          <a:p>
            <a:endParaRPr lang="sv-SE" sz="1200" dirty="0"/>
          </a:p>
          <a:p>
            <a:endParaRPr lang="sv-SE" sz="1200" dirty="0"/>
          </a:p>
        </p:txBody>
      </p:sp>
      <p:sp>
        <p:nvSpPr>
          <p:cNvPr id="5" name="Platshållare för innehåll 4">
            <a:extLst>
              <a:ext uri="{FF2B5EF4-FFF2-40B4-BE49-F238E27FC236}">
                <a16:creationId xmlns:a16="http://schemas.microsoft.com/office/drawing/2014/main" id="{25EBCEF5-E629-4047-8B53-B3354F1D8C98}"/>
              </a:ext>
            </a:extLst>
          </p:cNvPr>
          <p:cNvSpPr>
            <a:spLocks noGrp="1"/>
          </p:cNvSpPr>
          <p:nvPr>
            <p:ph sz="quarter" idx="16"/>
          </p:nvPr>
        </p:nvSpPr>
        <p:spPr/>
        <p:txBody>
          <a:bodyPr/>
          <a:lstStyle/>
          <a:p>
            <a:pPr marL="0" indent="0">
              <a:buNone/>
            </a:pPr>
            <a:r>
              <a:rPr lang="sv-SE" sz="1400" dirty="0"/>
              <a:t>I priomatrisen återfinns 15 frågor i den prioriterade kvadranten. Fyra av dessa sticker ut med särskilt låga betyg och relativt högre samband med NKI. De gäller fyra moduler i NPÖ: Vårdplan, Bilddiagnostik (remissvar), vaccinationer och övriga undersökningar (remissvar). </a:t>
            </a:r>
            <a:endParaRPr lang="sv-SE" sz="1200" dirty="0"/>
          </a:p>
          <a:p>
            <a:pPr marL="0" indent="0">
              <a:buNone/>
            </a:pPr>
            <a:r>
              <a:rPr lang="sv-SE" sz="1800" b="1" dirty="0">
                <a:solidFill>
                  <a:srgbClr val="00A9A7"/>
                </a:solidFill>
              </a:rPr>
              <a:t>Respondenterna</a:t>
            </a:r>
            <a:endParaRPr lang="sv-SE" sz="1400" dirty="0"/>
          </a:p>
          <a:p>
            <a:pPr marL="0" indent="0">
              <a:buNone/>
            </a:pPr>
            <a:r>
              <a:rPr lang="sv-SE" sz="1400" dirty="0"/>
              <a:t>En stor majoritet av de svarande är sjuksköterskor (69 procent) och läkare (18 procent). Fysio- och arbetsterapeuter utgör en liten minoritet (8 respektive 3 procent). Med tanke på de låga bastalen för de senare yrkesgrupperna bör deras resultat tolkas med viss försiktighet. </a:t>
            </a:r>
          </a:p>
          <a:p>
            <a:endParaRPr lang="sv-SE" sz="1200" dirty="0"/>
          </a:p>
        </p:txBody>
      </p:sp>
    </p:spTree>
    <p:extLst>
      <p:ext uri="{BB962C8B-B14F-4D97-AF65-F5344CB8AC3E}">
        <p14:creationId xmlns:p14="http://schemas.microsoft.com/office/powerpoint/2010/main" val="89699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dirty="0"/>
              <a:t>Vad anser du om kvalitén i nedanstående moduler i Nationell Patientöversikt?</a:t>
            </a:r>
            <a:br>
              <a:rPr lang="sv-SE" sz="2000" dirty="0"/>
            </a:br>
            <a:r>
              <a:rPr lang="sv-SE" sz="2400" dirty="0"/>
              <a:t>Läkemedel, uthämtade (Information från </a:t>
            </a:r>
            <a:r>
              <a:rPr lang="sv-SE" sz="2400" dirty="0" err="1"/>
              <a:t>eHälsomyndighetens</a:t>
            </a:r>
            <a:r>
              <a:rPr lang="sv-SE" sz="2400" dirty="0"/>
              <a:t> läkemedelsförteckning)</a:t>
            </a:r>
          </a:p>
        </p:txBody>
      </p:sp>
      <p:graphicFrame>
        <p:nvGraphicFramePr>
          <p:cNvPr id="3" name="Objekt 2">
            <a:extLst>
              <a:ext uri="{FF2B5EF4-FFF2-40B4-BE49-F238E27FC236}">
                <a16:creationId xmlns:a16="http://schemas.microsoft.com/office/drawing/2014/main" id="{EC7FB1E7-0CC4-4F73-A1E5-57C53D32CACD}"/>
              </a:ext>
            </a:extLst>
          </p:cNvPr>
          <p:cNvGraphicFramePr>
            <a:graphicFrameLocks noChangeAspect="1"/>
          </p:cNvGraphicFramePr>
          <p:nvPr>
            <p:extLst>
              <p:ext uri="{D42A27DB-BD31-4B8C-83A1-F6EECF244321}">
                <p14:modId xmlns:p14="http://schemas.microsoft.com/office/powerpoint/2010/main" val="164598771"/>
              </p:ext>
            </p:extLst>
          </p:nvPr>
        </p:nvGraphicFramePr>
        <p:xfrm>
          <a:off x="2036763" y="1398588"/>
          <a:ext cx="8115300" cy="5419725"/>
        </p:xfrm>
        <a:graphic>
          <a:graphicData uri="http://schemas.openxmlformats.org/presentationml/2006/ole">
            <mc:AlternateContent xmlns:mc="http://schemas.openxmlformats.org/markup-compatibility/2006">
              <mc:Choice xmlns:v="urn:schemas-microsoft-com:vml" Requires="v">
                <p:oleObj spid="_x0000_s20515"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398588"/>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1659312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Vad anser du om kvalitén i nedanstående moduler i Nationell Patientöversikt?</a:t>
            </a:r>
            <a:br>
              <a:rPr lang="sv-SE" sz="2400" dirty="0"/>
            </a:br>
            <a:r>
              <a:rPr lang="sv-SE" sz="2800" dirty="0"/>
              <a:t>Uppmärksamhetsinformation</a:t>
            </a:r>
          </a:p>
        </p:txBody>
      </p:sp>
      <p:graphicFrame>
        <p:nvGraphicFramePr>
          <p:cNvPr id="3" name="Objekt 2">
            <a:extLst>
              <a:ext uri="{FF2B5EF4-FFF2-40B4-BE49-F238E27FC236}">
                <a16:creationId xmlns:a16="http://schemas.microsoft.com/office/drawing/2014/main" id="{D43515A9-042C-480A-AF71-352BAE989E2D}"/>
              </a:ext>
            </a:extLst>
          </p:cNvPr>
          <p:cNvGraphicFramePr>
            <a:graphicFrameLocks noChangeAspect="1"/>
          </p:cNvGraphicFramePr>
          <p:nvPr>
            <p:extLst>
              <p:ext uri="{D42A27DB-BD31-4B8C-83A1-F6EECF244321}">
                <p14:modId xmlns:p14="http://schemas.microsoft.com/office/powerpoint/2010/main" val="2092804086"/>
              </p:ext>
            </p:extLst>
          </p:nvPr>
        </p:nvGraphicFramePr>
        <p:xfrm>
          <a:off x="2036763" y="1422400"/>
          <a:ext cx="8115300" cy="5419725"/>
        </p:xfrm>
        <a:graphic>
          <a:graphicData uri="http://schemas.openxmlformats.org/presentationml/2006/ole">
            <mc:AlternateContent xmlns:mc="http://schemas.openxmlformats.org/markup-compatibility/2006">
              <mc:Choice xmlns:v="urn:schemas-microsoft-com:vml" Requires="v">
                <p:oleObj spid="_x0000_s21538"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22400"/>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691396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Vad anser du om kvalitén i nedanstående moduler i Nationell Patientöversikt?</a:t>
            </a:r>
            <a:br>
              <a:rPr lang="sv-SE" sz="2400" dirty="0"/>
            </a:br>
            <a:r>
              <a:rPr lang="sv-SE" sz="2800" dirty="0"/>
              <a:t>Vaccinationer</a:t>
            </a:r>
          </a:p>
        </p:txBody>
      </p:sp>
      <p:graphicFrame>
        <p:nvGraphicFramePr>
          <p:cNvPr id="3" name="Objekt 2">
            <a:extLst>
              <a:ext uri="{FF2B5EF4-FFF2-40B4-BE49-F238E27FC236}">
                <a16:creationId xmlns:a16="http://schemas.microsoft.com/office/drawing/2014/main" id="{B4343712-48D3-47B7-9037-89906FA4A442}"/>
              </a:ext>
            </a:extLst>
          </p:cNvPr>
          <p:cNvGraphicFramePr>
            <a:graphicFrameLocks noChangeAspect="1"/>
          </p:cNvGraphicFramePr>
          <p:nvPr>
            <p:extLst>
              <p:ext uri="{D42A27DB-BD31-4B8C-83A1-F6EECF244321}">
                <p14:modId xmlns:p14="http://schemas.microsoft.com/office/powerpoint/2010/main" val="1026898660"/>
              </p:ext>
            </p:extLst>
          </p:nvPr>
        </p:nvGraphicFramePr>
        <p:xfrm>
          <a:off x="2036763" y="1411288"/>
          <a:ext cx="8115300" cy="5419725"/>
        </p:xfrm>
        <a:graphic>
          <a:graphicData uri="http://schemas.openxmlformats.org/presentationml/2006/ole">
            <mc:AlternateContent xmlns:mc="http://schemas.openxmlformats.org/markup-compatibility/2006">
              <mc:Choice xmlns:v="urn:schemas-microsoft-com:vml" Requires="v">
                <p:oleObj spid="_x0000_s22562"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11288"/>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1171449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Vad anser du om kvalitén i nedanstående moduler i Nationell Patientöversikt?</a:t>
            </a:r>
            <a:br>
              <a:rPr lang="sv-SE" sz="2400" dirty="0"/>
            </a:br>
            <a:r>
              <a:rPr lang="sv-SE" sz="2800" dirty="0"/>
              <a:t>Vård och omsorgsdokumentation</a:t>
            </a:r>
          </a:p>
        </p:txBody>
      </p:sp>
      <p:graphicFrame>
        <p:nvGraphicFramePr>
          <p:cNvPr id="3" name="Objekt 2">
            <a:extLst>
              <a:ext uri="{FF2B5EF4-FFF2-40B4-BE49-F238E27FC236}">
                <a16:creationId xmlns:a16="http://schemas.microsoft.com/office/drawing/2014/main" id="{B59398D5-773D-4372-A9A0-7A9061E18D84}"/>
              </a:ext>
            </a:extLst>
          </p:cNvPr>
          <p:cNvGraphicFramePr>
            <a:graphicFrameLocks noChangeAspect="1"/>
          </p:cNvGraphicFramePr>
          <p:nvPr>
            <p:extLst>
              <p:ext uri="{D42A27DB-BD31-4B8C-83A1-F6EECF244321}">
                <p14:modId xmlns:p14="http://schemas.microsoft.com/office/powerpoint/2010/main" val="4270598829"/>
              </p:ext>
            </p:extLst>
          </p:nvPr>
        </p:nvGraphicFramePr>
        <p:xfrm>
          <a:off x="2038350" y="1411288"/>
          <a:ext cx="8115300" cy="5419725"/>
        </p:xfrm>
        <a:graphic>
          <a:graphicData uri="http://schemas.openxmlformats.org/presentationml/2006/ole">
            <mc:AlternateContent xmlns:mc="http://schemas.openxmlformats.org/markup-compatibility/2006">
              <mc:Choice xmlns:v="urn:schemas-microsoft-com:vml" Requires="v">
                <p:oleObj spid="_x0000_s23587"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8350" y="1411288"/>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16672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Vad anser du om kvalitén i nedanstående moduler i Nationell Patientöversikt?</a:t>
            </a:r>
            <a:br>
              <a:rPr lang="sv-SE" sz="2400" dirty="0"/>
            </a:br>
            <a:r>
              <a:rPr lang="sv-SE" sz="2800" dirty="0"/>
              <a:t>Vård och omsorgskontakt</a:t>
            </a:r>
          </a:p>
        </p:txBody>
      </p:sp>
      <p:graphicFrame>
        <p:nvGraphicFramePr>
          <p:cNvPr id="3" name="Objekt 2">
            <a:extLst>
              <a:ext uri="{FF2B5EF4-FFF2-40B4-BE49-F238E27FC236}">
                <a16:creationId xmlns:a16="http://schemas.microsoft.com/office/drawing/2014/main" id="{625E01CD-648A-47DB-B98F-2D7C8F6DD884}"/>
              </a:ext>
            </a:extLst>
          </p:cNvPr>
          <p:cNvGraphicFramePr>
            <a:graphicFrameLocks noChangeAspect="1"/>
          </p:cNvGraphicFramePr>
          <p:nvPr>
            <p:extLst>
              <p:ext uri="{D42A27DB-BD31-4B8C-83A1-F6EECF244321}">
                <p14:modId xmlns:p14="http://schemas.microsoft.com/office/powerpoint/2010/main" val="1774870022"/>
              </p:ext>
            </p:extLst>
          </p:nvPr>
        </p:nvGraphicFramePr>
        <p:xfrm>
          <a:off x="2036763" y="1422400"/>
          <a:ext cx="8115300" cy="5419725"/>
        </p:xfrm>
        <a:graphic>
          <a:graphicData uri="http://schemas.openxmlformats.org/presentationml/2006/ole">
            <mc:AlternateContent xmlns:mc="http://schemas.openxmlformats.org/markup-compatibility/2006">
              <mc:Choice xmlns:v="urn:schemas-microsoft-com:vml" Requires="v">
                <p:oleObj spid="_x0000_s24611"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22400"/>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2987233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Vad anser du om kvalitén i nedanstående moduler i Nationell Patientöversikt?</a:t>
            </a:r>
            <a:br>
              <a:rPr lang="sv-SE" sz="2400" dirty="0"/>
            </a:br>
            <a:r>
              <a:rPr lang="sv-SE" sz="2800" dirty="0"/>
              <a:t>Vårdplan</a:t>
            </a:r>
          </a:p>
        </p:txBody>
      </p:sp>
      <p:graphicFrame>
        <p:nvGraphicFramePr>
          <p:cNvPr id="3" name="Objekt 2">
            <a:extLst>
              <a:ext uri="{FF2B5EF4-FFF2-40B4-BE49-F238E27FC236}">
                <a16:creationId xmlns:a16="http://schemas.microsoft.com/office/drawing/2014/main" id="{5A566148-5883-4F31-B36C-ABA6B4D93959}"/>
              </a:ext>
            </a:extLst>
          </p:cNvPr>
          <p:cNvGraphicFramePr>
            <a:graphicFrameLocks noChangeAspect="1"/>
          </p:cNvGraphicFramePr>
          <p:nvPr>
            <p:extLst>
              <p:ext uri="{D42A27DB-BD31-4B8C-83A1-F6EECF244321}">
                <p14:modId xmlns:p14="http://schemas.microsoft.com/office/powerpoint/2010/main" val="3528076291"/>
              </p:ext>
            </p:extLst>
          </p:nvPr>
        </p:nvGraphicFramePr>
        <p:xfrm>
          <a:off x="2036763" y="1398588"/>
          <a:ext cx="8115300" cy="5419725"/>
        </p:xfrm>
        <a:graphic>
          <a:graphicData uri="http://schemas.openxmlformats.org/presentationml/2006/ole">
            <mc:AlternateContent xmlns:mc="http://schemas.openxmlformats.org/markup-compatibility/2006">
              <mc:Choice xmlns:v="urn:schemas-microsoft-com:vml" Requires="v">
                <p:oleObj spid="_x0000_s25635"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398588"/>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3010681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Vad anser du om kvalitén i nedanstående moduler i Nationell Patientöversikt?</a:t>
            </a:r>
            <a:br>
              <a:rPr lang="sv-SE" sz="2400" dirty="0"/>
            </a:br>
            <a:r>
              <a:rPr lang="sv-SE" sz="2800" dirty="0"/>
              <a:t>Övriga undersökningar, remissvar</a:t>
            </a:r>
          </a:p>
        </p:txBody>
      </p:sp>
      <p:graphicFrame>
        <p:nvGraphicFramePr>
          <p:cNvPr id="3" name="Objekt 2">
            <a:extLst>
              <a:ext uri="{FF2B5EF4-FFF2-40B4-BE49-F238E27FC236}">
                <a16:creationId xmlns:a16="http://schemas.microsoft.com/office/drawing/2014/main" id="{321528C1-A776-480A-B0C0-48B4E835DD85}"/>
              </a:ext>
            </a:extLst>
          </p:cNvPr>
          <p:cNvGraphicFramePr>
            <a:graphicFrameLocks noChangeAspect="1"/>
          </p:cNvGraphicFramePr>
          <p:nvPr>
            <p:extLst>
              <p:ext uri="{D42A27DB-BD31-4B8C-83A1-F6EECF244321}">
                <p14:modId xmlns:p14="http://schemas.microsoft.com/office/powerpoint/2010/main" val="1553189581"/>
              </p:ext>
            </p:extLst>
          </p:nvPr>
        </p:nvGraphicFramePr>
        <p:xfrm>
          <a:off x="2036763" y="1433513"/>
          <a:ext cx="8115300" cy="5419725"/>
        </p:xfrm>
        <a:graphic>
          <a:graphicData uri="http://schemas.openxmlformats.org/presentationml/2006/ole">
            <mc:AlternateContent xmlns:mc="http://schemas.openxmlformats.org/markup-compatibility/2006">
              <mc:Choice xmlns:v="urn:schemas-microsoft-com:vml" Requires="v">
                <p:oleObj spid="_x0000_s26659"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33513"/>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926971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Hur viktiga är följande moduler i Nationell patientöversikt för dig?</a:t>
            </a:r>
            <a:br>
              <a:rPr lang="sv-SE" sz="2400" dirty="0"/>
            </a:br>
            <a:r>
              <a:rPr lang="sv-SE" sz="2800" dirty="0"/>
              <a:t>Aktiviteter i dagliga livet (ADL)</a:t>
            </a:r>
          </a:p>
        </p:txBody>
      </p:sp>
      <p:graphicFrame>
        <p:nvGraphicFramePr>
          <p:cNvPr id="3" name="Objekt 2">
            <a:extLst>
              <a:ext uri="{FF2B5EF4-FFF2-40B4-BE49-F238E27FC236}">
                <a16:creationId xmlns:a16="http://schemas.microsoft.com/office/drawing/2014/main" id="{CFF29F5E-2AA7-4764-8791-1BA787BF3FBC}"/>
              </a:ext>
            </a:extLst>
          </p:cNvPr>
          <p:cNvGraphicFramePr>
            <a:graphicFrameLocks noChangeAspect="1"/>
          </p:cNvGraphicFramePr>
          <p:nvPr>
            <p:extLst>
              <p:ext uri="{D42A27DB-BD31-4B8C-83A1-F6EECF244321}">
                <p14:modId xmlns:p14="http://schemas.microsoft.com/office/powerpoint/2010/main" val="177278078"/>
              </p:ext>
            </p:extLst>
          </p:nvPr>
        </p:nvGraphicFramePr>
        <p:xfrm>
          <a:off x="2036763" y="1433513"/>
          <a:ext cx="8115300" cy="5419725"/>
        </p:xfrm>
        <a:graphic>
          <a:graphicData uri="http://schemas.openxmlformats.org/presentationml/2006/ole">
            <mc:AlternateContent xmlns:mc="http://schemas.openxmlformats.org/markup-compatibility/2006">
              <mc:Choice xmlns:v="urn:schemas-microsoft-com:vml" Requires="v">
                <p:oleObj spid="_x0000_s27680"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33513"/>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1783443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Hur viktiga är följande moduler i Nationell patientöversikt för dig?</a:t>
            </a:r>
            <a:br>
              <a:rPr lang="sv-SE" sz="2400" dirty="0"/>
            </a:br>
            <a:r>
              <a:rPr lang="sv-SE" sz="2800" dirty="0"/>
              <a:t>Bilddiagnostik, remissvar</a:t>
            </a:r>
          </a:p>
        </p:txBody>
      </p:sp>
      <p:graphicFrame>
        <p:nvGraphicFramePr>
          <p:cNvPr id="3" name="Objekt 2">
            <a:extLst>
              <a:ext uri="{FF2B5EF4-FFF2-40B4-BE49-F238E27FC236}">
                <a16:creationId xmlns:a16="http://schemas.microsoft.com/office/drawing/2014/main" id="{08039223-37A9-4989-B564-A5AD34196E28}"/>
              </a:ext>
            </a:extLst>
          </p:cNvPr>
          <p:cNvGraphicFramePr>
            <a:graphicFrameLocks noChangeAspect="1"/>
          </p:cNvGraphicFramePr>
          <p:nvPr>
            <p:extLst>
              <p:ext uri="{D42A27DB-BD31-4B8C-83A1-F6EECF244321}">
                <p14:modId xmlns:p14="http://schemas.microsoft.com/office/powerpoint/2010/main" val="1304910306"/>
              </p:ext>
            </p:extLst>
          </p:nvPr>
        </p:nvGraphicFramePr>
        <p:xfrm>
          <a:off x="2036763" y="1376363"/>
          <a:ext cx="8115300" cy="5419725"/>
        </p:xfrm>
        <a:graphic>
          <a:graphicData uri="http://schemas.openxmlformats.org/presentationml/2006/ole">
            <mc:AlternateContent xmlns:mc="http://schemas.openxmlformats.org/markup-compatibility/2006">
              <mc:Choice xmlns:v="urn:schemas-microsoft-com:vml" Requires="v">
                <p:oleObj spid="_x0000_s28703"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376363"/>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319447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Hur viktiga är följande moduler i Nationell patientöversikt för dig?</a:t>
            </a:r>
            <a:br>
              <a:rPr lang="sv-SE" sz="2400" dirty="0"/>
            </a:br>
            <a:r>
              <a:rPr lang="sv-SE" sz="2800" dirty="0"/>
              <a:t>Diagnoser</a:t>
            </a:r>
          </a:p>
        </p:txBody>
      </p:sp>
      <p:graphicFrame>
        <p:nvGraphicFramePr>
          <p:cNvPr id="3" name="Objekt 2">
            <a:extLst>
              <a:ext uri="{FF2B5EF4-FFF2-40B4-BE49-F238E27FC236}">
                <a16:creationId xmlns:a16="http://schemas.microsoft.com/office/drawing/2014/main" id="{7F5AB062-ADF2-4EDB-AC0B-0F89EDC1F6F3}"/>
              </a:ext>
            </a:extLst>
          </p:cNvPr>
          <p:cNvGraphicFramePr>
            <a:graphicFrameLocks noChangeAspect="1"/>
          </p:cNvGraphicFramePr>
          <p:nvPr>
            <p:extLst>
              <p:ext uri="{D42A27DB-BD31-4B8C-83A1-F6EECF244321}">
                <p14:modId xmlns:p14="http://schemas.microsoft.com/office/powerpoint/2010/main" val="920567864"/>
              </p:ext>
            </p:extLst>
          </p:nvPr>
        </p:nvGraphicFramePr>
        <p:xfrm>
          <a:off x="2038350" y="1422400"/>
          <a:ext cx="8115300" cy="5419725"/>
        </p:xfrm>
        <a:graphic>
          <a:graphicData uri="http://schemas.openxmlformats.org/presentationml/2006/ole">
            <mc:AlternateContent xmlns:mc="http://schemas.openxmlformats.org/markup-compatibility/2006">
              <mc:Choice xmlns:v="urn:schemas-microsoft-com:vml" Requires="v">
                <p:oleObj spid="_x0000_s29727"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8350" y="1422400"/>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2819192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0477EC-23F2-4725-B7A2-55443AD451EC}"/>
              </a:ext>
            </a:extLst>
          </p:cNvPr>
          <p:cNvSpPr>
            <a:spLocks noGrp="1"/>
          </p:cNvSpPr>
          <p:nvPr>
            <p:ph type="title"/>
          </p:nvPr>
        </p:nvSpPr>
        <p:spPr/>
        <p:txBody>
          <a:bodyPr/>
          <a:lstStyle/>
          <a:p>
            <a:r>
              <a:rPr lang="sv-SE" dirty="0"/>
              <a:t>Innehåll</a:t>
            </a:r>
          </a:p>
        </p:txBody>
      </p:sp>
      <p:sp>
        <p:nvSpPr>
          <p:cNvPr id="3" name="Platshållare för innehåll 2">
            <a:extLst>
              <a:ext uri="{FF2B5EF4-FFF2-40B4-BE49-F238E27FC236}">
                <a16:creationId xmlns:a16="http://schemas.microsoft.com/office/drawing/2014/main" id="{598FCE62-B470-4C47-BCF3-0F20BD25DE37}"/>
              </a:ext>
            </a:extLst>
          </p:cNvPr>
          <p:cNvSpPr>
            <a:spLocks noGrp="1"/>
          </p:cNvSpPr>
          <p:nvPr>
            <p:ph sz="quarter" idx="14"/>
          </p:nvPr>
        </p:nvSpPr>
        <p:spPr/>
        <p:txBody>
          <a:bodyPr/>
          <a:lstStyle/>
          <a:p>
            <a:endParaRPr lang="sv-SE" dirty="0"/>
          </a:p>
          <a:p>
            <a:r>
              <a:rPr lang="sv-SE" dirty="0"/>
              <a:t>Bakgrund och syfte	5</a:t>
            </a:r>
          </a:p>
          <a:p>
            <a:r>
              <a:rPr lang="sv-SE" dirty="0"/>
              <a:t>Om undersökningen	6</a:t>
            </a:r>
          </a:p>
          <a:p>
            <a:r>
              <a:rPr lang="sv-SE" dirty="0"/>
              <a:t>NKI-modellen		7</a:t>
            </a:r>
          </a:p>
          <a:p>
            <a:r>
              <a:rPr lang="sv-SE" dirty="0"/>
              <a:t>Resultat		8</a:t>
            </a:r>
          </a:p>
          <a:p>
            <a:pPr lvl="1"/>
            <a:r>
              <a:rPr lang="sv-SE" dirty="0"/>
              <a:t>Priomatris	50</a:t>
            </a:r>
          </a:p>
        </p:txBody>
      </p:sp>
    </p:spTree>
    <p:extLst>
      <p:ext uri="{BB962C8B-B14F-4D97-AF65-F5344CB8AC3E}">
        <p14:creationId xmlns:p14="http://schemas.microsoft.com/office/powerpoint/2010/main" val="3606264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Hur viktiga är följande moduler i Nationell patientöversikt för dig?</a:t>
            </a:r>
            <a:br>
              <a:rPr lang="sv-SE" sz="2400" dirty="0"/>
            </a:br>
            <a:r>
              <a:rPr lang="sv-SE" sz="2800" dirty="0"/>
              <a:t>Funktionstillstånd</a:t>
            </a:r>
          </a:p>
        </p:txBody>
      </p:sp>
      <p:graphicFrame>
        <p:nvGraphicFramePr>
          <p:cNvPr id="3" name="Objekt 2">
            <a:extLst>
              <a:ext uri="{FF2B5EF4-FFF2-40B4-BE49-F238E27FC236}">
                <a16:creationId xmlns:a16="http://schemas.microsoft.com/office/drawing/2014/main" id="{0411C04D-A867-4059-8B9C-F7F4878E094B}"/>
              </a:ext>
            </a:extLst>
          </p:cNvPr>
          <p:cNvGraphicFramePr>
            <a:graphicFrameLocks noChangeAspect="1"/>
          </p:cNvGraphicFramePr>
          <p:nvPr>
            <p:extLst>
              <p:ext uri="{D42A27DB-BD31-4B8C-83A1-F6EECF244321}">
                <p14:modId xmlns:p14="http://schemas.microsoft.com/office/powerpoint/2010/main" val="3021690382"/>
              </p:ext>
            </p:extLst>
          </p:nvPr>
        </p:nvGraphicFramePr>
        <p:xfrm>
          <a:off x="2036763" y="1433513"/>
          <a:ext cx="8115300" cy="5419725"/>
        </p:xfrm>
        <a:graphic>
          <a:graphicData uri="http://schemas.openxmlformats.org/presentationml/2006/ole">
            <mc:AlternateContent xmlns:mc="http://schemas.openxmlformats.org/markup-compatibility/2006">
              <mc:Choice xmlns:v="urn:schemas-microsoft-com:vml" Requires="v">
                <p:oleObj spid="_x0000_s30751"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33513"/>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3222722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Hur viktiga är följande moduler i Nationell patientöversikt för dig?</a:t>
            </a:r>
            <a:br>
              <a:rPr lang="sv-SE" sz="2400" dirty="0"/>
            </a:br>
            <a:r>
              <a:rPr lang="sv-SE" sz="2800" dirty="0"/>
              <a:t>Klinisk kemi, remissvar</a:t>
            </a:r>
          </a:p>
        </p:txBody>
      </p:sp>
      <p:graphicFrame>
        <p:nvGraphicFramePr>
          <p:cNvPr id="3" name="Objekt 2">
            <a:extLst>
              <a:ext uri="{FF2B5EF4-FFF2-40B4-BE49-F238E27FC236}">
                <a16:creationId xmlns:a16="http://schemas.microsoft.com/office/drawing/2014/main" id="{98731D7D-EBD0-4022-AC54-B6C803212227}"/>
              </a:ext>
            </a:extLst>
          </p:cNvPr>
          <p:cNvGraphicFramePr>
            <a:graphicFrameLocks noChangeAspect="1"/>
          </p:cNvGraphicFramePr>
          <p:nvPr>
            <p:extLst>
              <p:ext uri="{D42A27DB-BD31-4B8C-83A1-F6EECF244321}">
                <p14:modId xmlns:p14="http://schemas.microsoft.com/office/powerpoint/2010/main" val="1882627320"/>
              </p:ext>
            </p:extLst>
          </p:nvPr>
        </p:nvGraphicFramePr>
        <p:xfrm>
          <a:off x="2036763" y="1398588"/>
          <a:ext cx="8115300" cy="5419725"/>
        </p:xfrm>
        <a:graphic>
          <a:graphicData uri="http://schemas.openxmlformats.org/presentationml/2006/ole">
            <mc:AlternateContent xmlns:mc="http://schemas.openxmlformats.org/markup-compatibility/2006">
              <mc:Choice xmlns:v="urn:schemas-microsoft-com:vml" Requires="v">
                <p:oleObj spid="_x0000_s31775"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398588"/>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11165471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Hur viktiga är följande moduler i Nationell patientöversikt för dig?</a:t>
            </a:r>
            <a:br>
              <a:rPr lang="sv-SE" sz="2400" dirty="0"/>
            </a:br>
            <a:r>
              <a:rPr lang="sv-SE" sz="2800" dirty="0"/>
              <a:t>Läkemedel, ordinerade och förskrivna i journal</a:t>
            </a:r>
          </a:p>
        </p:txBody>
      </p:sp>
      <p:graphicFrame>
        <p:nvGraphicFramePr>
          <p:cNvPr id="3" name="Objekt 2">
            <a:extLst>
              <a:ext uri="{FF2B5EF4-FFF2-40B4-BE49-F238E27FC236}">
                <a16:creationId xmlns:a16="http://schemas.microsoft.com/office/drawing/2014/main" id="{E3BE36E1-8CAE-4F57-AE42-981FAFEF54F8}"/>
              </a:ext>
            </a:extLst>
          </p:cNvPr>
          <p:cNvGraphicFramePr>
            <a:graphicFrameLocks noChangeAspect="1"/>
          </p:cNvGraphicFramePr>
          <p:nvPr>
            <p:extLst>
              <p:ext uri="{D42A27DB-BD31-4B8C-83A1-F6EECF244321}">
                <p14:modId xmlns:p14="http://schemas.microsoft.com/office/powerpoint/2010/main" val="1975477930"/>
              </p:ext>
            </p:extLst>
          </p:nvPr>
        </p:nvGraphicFramePr>
        <p:xfrm>
          <a:off x="2036763" y="1411288"/>
          <a:ext cx="8115300" cy="5419725"/>
        </p:xfrm>
        <a:graphic>
          <a:graphicData uri="http://schemas.openxmlformats.org/presentationml/2006/ole">
            <mc:AlternateContent xmlns:mc="http://schemas.openxmlformats.org/markup-compatibility/2006">
              <mc:Choice xmlns:v="urn:schemas-microsoft-com:vml" Requires="v">
                <p:oleObj spid="_x0000_s32799"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11288"/>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1854102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000" dirty="0"/>
              <a:t>Hur viktiga är följande moduler i Nationell patientöversikt för dig?</a:t>
            </a:r>
            <a:br>
              <a:rPr lang="sv-SE" sz="2000" dirty="0"/>
            </a:br>
            <a:r>
              <a:rPr lang="sv-SE" sz="2400" dirty="0"/>
              <a:t>Läkemedel, uthämtade (Information från </a:t>
            </a:r>
            <a:r>
              <a:rPr lang="sv-SE" sz="2400" dirty="0" err="1"/>
              <a:t>eHälsomyndighetens</a:t>
            </a:r>
            <a:r>
              <a:rPr lang="sv-SE" sz="2400" dirty="0"/>
              <a:t> läkemedelsförteckning)</a:t>
            </a:r>
          </a:p>
        </p:txBody>
      </p:sp>
      <p:graphicFrame>
        <p:nvGraphicFramePr>
          <p:cNvPr id="3" name="Objekt 2">
            <a:extLst>
              <a:ext uri="{FF2B5EF4-FFF2-40B4-BE49-F238E27FC236}">
                <a16:creationId xmlns:a16="http://schemas.microsoft.com/office/drawing/2014/main" id="{AEA7BBEF-FA23-42B1-8886-DAB779452DDA}"/>
              </a:ext>
            </a:extLst>
          </p:cNvPr>
          <p:cNvGraphicFramePr>
            <a:graphicFrameLocks noChangeAspect="1"/>
          </p:cNvGraphicFramePr>
          <p:nvPr>
            <p:extLst>
              <p:ext uri="{D42A27DB-BD31-4B8C-83A1-F6EECF244321}">
                <p14:modId xmlns:p14="http://schemas.microsoft.com/office/powerpoint/2010/main" val="2880134448"/>
              </p:ext>
            </p:extLst>
          </p:nvPr>
        </p:nvGraphicFramePr>
        <p:xfrm>
          <a:off x="2038350" y="1398588"/>
          <a:ext cx="8115300" cy="5419725"/>
        </p:xfrm>
        <a:graphic>
          <a:graphicData uri="http://schemas.openxmlformats.org/presentationml/2006/ole">
            <mc:AlternateContent xmlns:mc="http://schemas.openxmlformats.org/markup-compatibility/2006">
              <mc:Choice xmlns:v="urn:schemas-microsoft-com:vml" Requires="v">
                <p:oleObj spid="_x0000_s33823"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8350" y="1398588"/>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26651697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Hur viktiga är följande moduler i Nationell patientöversikt för dig?</a:t>
            </a:r>
            <a:br>
              <a:rPr lang="sv-SE" sz="2400" dirty="0"/>
            </a:br>
            <a:r>
              <a:rPr lang="sv-SE" sz="2800" dirty="0"/>
              <a:t>Uppmärksamhetsinformation</a:t>
            </a:r>
          </a:p>
        </p:txBody>
      </p:sp>
      <p:graphicFrame>
        <p:nvGraphicFramePr>
          <p:cNvPr id="3" name="Objekt 2">
            <a:extLst>
              <a:ext uri="{FF2B5EF4-FFF2-40B4-BE49-F238E27FC236}">
                <a16:creationId xmlns:a16="http://schemas.microsoft.com/office/drawing/2014/main" id="{8900FD2F-3D68-4436-803C-130FE6236FC4}"/>
              </a:ext>
            </a:extLst>
          </p:cNvPr>
          <p:cNvGraphicFramePr>
            <a:graphicFrameLocks noChangeAspect="1"/>
          </p:cNvGraphicFramePr>
          <p:nvPr>
            <p:extLst>
              <p:ext uri="{D42A27DB-BD31-4B8C-83A1-F6EECF244321}">
                <p14:modId xmlns:p14="http://schemas.microsoft.com/office/powerpoint/2010/main" val="832436913"/>
              </p:ext>
            </p:extLst>
          </p:nvPr>
        </p:nvGraphicFramePr>
        <p:xfrm>
          <a:off x="2036763" y="1387475"/>
          <a:ext cx="8115300" cy="5419725"/>
        </p:xfrm>
        <a:graphic>
          <a:graphicData uri="http://schemas.openxmlformats.org/presentationml/2006/ole">
            <mc:AlternateContent xmlns:mc="http://schemas.openxmlformats.org/markup-compatibility/2006">
              <mc:Choice xmlns:v="urn:schemas-microsoft-com:vml" Requires="v">
                <p:oleObj spid="_x0000_s34847"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387475"/>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1274549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Hur viktiga är följande moduler i Nationell patientöversikt för dig?</a:t>
            </a:r>
            <a:br>
              <a:rPr lang="sv-SE" sz="2400" dirty="0"/>
            </a:br>
            <a:r>
              <a:rPr lang="sv-SE" sz="2800" dirty="0"/>
              <a:t>Vaccinationer</a:t>
            </a:r>
          </a:p>
        </p:txBody>
      </p:sp>
      <p:graphicFrame>
        <p:nvGraphicFramePr>
          <p:cNvPr id="3" name="Objekt 2">
            <a:extLst>
              <a:ext uri="{FF2B5EF4-FFF2-40B4-BE49-F238E27FC236}">
                <a16:creationId xmlns:a16="http://schemas.microsoft.com/office/drawing/2014/main" id="{527C34E3-43F7-4B56-AC90-8D4BBF046CD4}"/>
              </a:ext>
            </a:extLst>
          </p:cNvPr>
          <p:cNvGraphicFramePr>
            <a:graphicFrameLocks noChangeAspect="1"/>
          </p:cNvGraphicFramePr>
          <p:nvPr>
            <p:extLst>
              <p:ext uri="{D42A27DB-BD31-4B8C-83A1-F6EECF244321}">
                <p14:modId xmlns:p14="http://schemas.microsoft.com/office/powerpoint/2010/main" val="1298806740"/>
              </p:ext>
            </p:extLst>
          </p:nvPr>
        </p:nvGraphicFramePr>
        <p:xfrm>
          <a:off x="2036763" y="1387475"/>
          <a:ext cx="8115300" cy="5419725"/>
        </p:xfrm>
        <a:graphic>
          <a:graphicData uri="http://schemas.openxmlformats.org/presentationml/2006/ole">
            <mc:AlternateContent xmlns:mc="http://schemas.openxmlformats.org/markup-compatibility/2006">
              <mc:Choice xmlns:v="urn:schemas-microsoft-com:vml" Requires="v">
                <p:oleObj spid="_x0000_s35871"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387475"/>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647350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Hur viktiga är följande moduler i Nationell patientöversikt för dig?</a:t>
            </a:r>
            <a:br>
              <a:rPr lang="sv-SE" sz="2400" dirty="0"/>
            </a:br>
            <a:r>
              <a:rPr lang="sv-SE" sz="2800" dirty="0"/>
              <a:t>Vård och omsorgsdokumentation</a:t>
            </a:r>
          </a:p>
        </p:txBody>
      </p:sp>
      <p:graphicFrame>
        <p:nvGraphicFramePr>
          <p:cNvPr id="3" name="Objekt 2">
            <a:extLst>
              <a:ext uri="{FF2B5EF4-FFF2-40B4-BE49-F238E27FC236}">
                <a16:creationId xmlns:a16="http://schemas.microsoft.com/office/drawing/2014/main" id="{C2F50C46-CEC6-4938-9369-EB93CB4CF86E}"/>
              </a:ext>
            </a:extLst>
          </p:cNvPr>
          <p:cNvGraphicFramePr>
            <a:graphicFrameLocks noChangeAspect="1"/>
          </p:cNvGraphicFramePr>
          <p:nvPr>
            <p:extLst>
              <p:ext uri="{D42A27DB-BD31-4B8C-83A1-F6EECF244321}">
                <p14:modId xmlns:p14="http://schemas.microsoft.com/office/powerpoint/2010/main" val="844904212"/>
              </p:ext>
            </p:extLst>
          </p:nvPr>
        </p:nvGraphicFramePr>
        <p:xfrm>
          <a:off x="2036763" y="1433513"/>
          <a:ext cx="8115300" cy="5419725"/>
        </p:xfrm>
        <a:graphic>
          <a:graphicData uri="http://schemas.openxmlformats.org/presentationml/2006/ole">
            <mc:AlternateContent xmlns:mc="http://schemas.openxmlformats.org/markup-compatibility/2006">
              <mc:Choice xmlns:v="urn:schemas-microsoft-com:vml" Requires="v">
                <p:oleObj spid="_x0000_s36895"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33513"/>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4002600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Hur viktiga är följande moduler i Nationell patientöversikt för dig?</a:t>
            </a:r>
            <a:br>
              <a:rPr lang="sv-SE" sz="2400" dirty="0"/>
            </a:br>
            <a:r>
              <a:rPr lang="sv-SE" sz="2800" dirty="0"/>
              <a:t>Vård och omsorgskontakt</a:t>
            </a:r>
          </a:p>
        </p:txBody>
      </p:sp>
      <p:graphicFrame>
        <p:nvGraphicFramePr>
          <p:cNvPr id="3" name="Objekt 2">
            <a:extLst>
              <a:ext uri="{FF2B5EF4-FFF2-40B4-BE49-F238E27FC236}">
                <a16:creationId xmlns:a16="http://schemas.microsoft.com/office/drawing/2014/main" id="{F8B34C6E-99EF-41DE-8E45-1036CFE3585C}"/>
              </a:ext>
            </a:extLst>
          </p:cNvPr>
          <p:cNvGraphicFramePr>
            <a:graphicFrameLocks noChangeAspect="1"/>
          </p:cNvGraphicFramePr>
          <p:nvPr>
            <p:extLst>
              <p:ext uri="{D42A27DB-BD31-4B8C-83A1-F6EECF244321}">
                <p14:modId xmlns:p14="http://schemas.microsoft.com/office/powerpoint/2010/main" val="672096428"/>
              </p:ext>
            </p:extLst>
          </p:nvPr>
        </p:nvGraphicFramePr>
        <p:xfrm>
          <a:off x="2038350" y="1411288"/>
          <a:ext cx="8115300" cy="5419725"/>
        </p:xfrm>
        <a:graphic>
          <a:graphicData uri="http://schemas.openxmlformats.org/presentationml/2006/ole">
            <mc:AlternateContent xmlns:mc="http://schemas.openxmlformats.org/markup-compatibility/2006">
              <mc:Choice xmlns:v="urn:schemas-microsoft-com:vml" Requires="v">
                <p:oleObj spid="_x0000_s37919"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8350" y="1411288"/>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3036320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Hur viktiga är följande moduler i Nationell patientöversikt för dig?</a:t>
            </a:r>
            <a:br>
              <a:rPr lang="sv-SE" sz="2400" dirty="0"/>
            </a:br>
            <a:r>
              <a:rPr lang="sv-SE" sz="2800" dirty="0"/>
              <a:t>Vårdplan</a:t>
            </a:r>
          </a:p>
        </p:txBody>
      </p:sp>
      <p:graphicFrame>
        <p:nvGraphicFramePr>
          <p:cNvPr id="3" name="Objekt 2">
            <a:extLst>
              <a:ext uri="{FF2B5EF4-FFF2-40B4-BE49-F238E27FC236}">
                <a16:creationId xmlns:a16="http://schemas.microsoft.com/office/drawing/2014/main" id="{FA97C0F5-ED6A-450E-BFA1-71007DF962E2}"/>
              </a:ext>
            </a:extLst>
          </p:cNvPr>
          <p:cNvGraphicFramePr>
            <a:graphicFrameLocks noChangeAspect="1"/>
          </p:cNvGraphicFramePr>
          <p:nvPr>
            <p:extLst>
              <p:ext uri="{D42A27DB-BD31-4B8C-83A1-F6EECF244321}">
                <p14:modId xmlns:p14="http://schemas.microsoft.com/office/powerpoint/2010/main" val="2184309389"/>
              </p:ext>
            </p:extLst>
          </p:nvPr>
        </p:nvGraphicFramePr>
        <p:xfrm>
          <a:off x="2036763" y="1422400"/>
          <a:ext cx="8115300" cy="5419725"/>
        </p:xfrm>
        <a:graphic>
          <a:graphicData uri="http://schemas.openxmlformats.org/presentationml/2006/ole">
            <mc:AlternateContent xmlns:mc="http://schemas.openxmlformats.org/markup-compatibility/2006">
              <mc:Choice xmlns:v="urn:schemas-microsoft-com:vml" Requires="v">
                <p:oleObj spid="_x0000_s38942"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22400"/>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540368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400" dirty="0"/>
              <a:t>Hur viktiga är följande moduler i Nationell patientöversikt för dig?</a:t>
            </a:r>
            <a:br>
              <a:rPr lang="sv-SE" sz="2400" dirty="0"/>
            </a:br>
            <a:r>
              <a:rPr lang="sv-SE" sz="2800" dirty="0"/>
              <a:t>Övriga undersökningar, remissvar</a:t>
            </a:r>
          </a:p>
        </p:txBody>
      </p:sp>
      <p:graphicFrame>
        <p:nvGraphicFramePr>
          <p:cNvPr id="3" name="Objekt 2">
            <a:extLst>
              <a:ext uri="{FF2B5EF4-FFF2-40B4-BE49-F238E27FC236}">
                <a16:creationId xmlns:a16="http://schemas.microsoft.com/office/drawing/2014/main" id="{A9351B11-06D5-4773-840E-DD231307D18F}"/>
              </a:ext>
            </a:extLst>
          </p:cNvPr>
          <p:cNvGraphicFramePr>
            <a:graphicFrameLocks noChangeAspect="1"/>
          </p:cNvGraphicFramePr>
          <p:nvPr>
            <p:extLst>
              <p:ext uri="{D42A27DB-BD31-4B8C-83A1-F6EECF244321}">
                <p14:modId xmlns:p14="http://schemas.microsoft.com/office/powerpoint/2010/main" val="1244930839"/>
              </p:ext>
            </p:extLst>
          </p:nvPr>
        </p:nvGraphicFramePr>
        <p:xfrm>
          <a:off x="2036763" y="1411288"/>
          <a:ext cx="8115300" cy="5419725"/>
        </p:xfrm>
        <a:graphic>
          <a:graphicData uri="http://schemas.openxmlformats.org/presentationml/2006/ole">
            <mc:AlternateContent xmlns:mc="http://schemas.openxmlformats.org/markup-compatibility/2006">
              <mc:Choice xmlns:v="urn:schemas-microsoft-com:vml" Requires="v">
                <p:oleObj spid="_x0000_s39966" name="Binary Worksheet" r:id="rId4" imgW="8115300" imgH="5419815" progId="Excel.SheetBinaryMacroEnabled.12">
                  <p:link/>
                </p:oleObj>
              </mc:Choice>
              <mc:Fallback>
                <p:oleObj name="Binary Worksheet" r:id="rId4" imgW="8115300" imgH="5419815" progId="Excel.SheetBinaryMacroEnabled.12">
                  <p:link/>
                  <p:pic>
                    <p:nvPicPr>
                      <p:cNvPr id="0" name=""/>
                      <p:cNvPicPr/>
                      <p:nvPr/>
                    </p:nvPicPr>
                    <p:blipFill>
                      <a:blip r:embed="rId5"/>
                      <a:stretch>
                        <a:fillRect/>
                      </a:stretch>
                    </p:blipFill>
                    <p:spPr>
                      <a:xfrm>
                        <a:off x="2036763" y="1411288"/>
                        <a:ext cx="8115300" cy="5419725"/>
                      </a:xfrm>
                      <a:prstGeom prst="rect">
                        <a:avLst/>
                      </a:prstGeom>
                    </p:spPr>
                  </p:pic>
                </p:oleObj>
              </mc:Fallback>
            </mc:AlternateContent>
          </a:graphicData>
        </a:graphic>
      </p:graphicFrame>
    </p:spTree>
    <p:extLst>
      <p:ext uri="{BB962C8B-B14F-4D97-AF65-F5344CB8AC3E}">
        <p14:creationId xmlns:p14="http://schemas.microsoft.com/office/powerpoint/2010/main" val="196551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607C92-7F08-46F6-BFEA-28A6CA3DAED2}"/>
              </a:ext>
            </a:extLst>
          </p:cNvPr>
          <p:cNvSpPr>
            <a:spLocks noGrp="1"/>
          </p:cNvSpPr>
          <p:nvPr>
            <p:ph type="title"/>
          </p:nvPr>
        </p:nvSpPr>
        <p:spPr/>
        <p:txBody>
          <a:bodyPr/>
          <a:lstStyle/>
          <a:p>
            <a:r>
              <a:rPr lang="sv-SE" dirty="0"/>
              <a:t>Bakgrund och syfte</a:t>
            </a:r>
          </a:p>
        </p:txBody>
      </p:sp>
      <p:sp>
        <p:nvSpPr>
          <p:cNvPr id="3" name="Platshållare för innehåll 2">
            <a:extLst>
              <a:ext uri="{FF2B5EF4-FFF2-40B4-BE49-F238E27FC236}">
                <a16:creationId xmlns:a16="http://schemas.microsoft.com/office/drawing/2014/main" id="{4A74B2A1-6DC3-4D94-91BF-46B7487F4EB4}"/>
              </a:ext>
            </a:extLst>
          </p:cNvPr>
          <p:cNvSpPr>
            <a:spLocks noGrp="1"/>
          </p:cNvSpPr>
          <p:nvPr>
            <p:ph sz="quarter" idx="16"/>
          </p:nvPr>
        </p:nvSpPr>
        <p:spPr/>
        <p:txBody>
          <a:bodyPr/>
          <a:lstStyle/>
          <a:p>
            <a:r>
              <a:rPr lang="sv-SE" sz="1400" dirty="0"/>
              <a:t>Nationell patientöversikt (NPÖ) gör det möjligt för behörig vårdpersonal att med patientens samtycke ta del av journalinformation som registrerats hos andra regioner, kommuner eller privata vårdgivare.</a:t>
            </a:r>
          </a:p>
          <a:p>
            <a:endParaRPr lang="sv-SE" sz="1400" dirty="0"/>
          </a:p>
          <a:p>
            <a:r>
              <a:rPr lang="sv-SE" sz="1400" dirty="0"/>
              <a:t>NPÖ innebär bättre verktyg för planering och samordning mellan vårdgivare. Med NPÖ finns all information tillgänglig via direktåtkomst till andra vårdgivares journalsystem vilket minskar administrativ tid som idag läggs på att ringa, söka och beställa kopior av information.</a:t>
            </a:r>
          </a:p>
          <a:p>
            <a:endParaRPr lang="sv-SE" sz="1400" dirty="0"/>
          </a:p>
          <a:p>
            <a:r>
              <a:rPr lang="sv-SE" sz="1400" dirty="0"/>
              <a:t>Anslutning till NPÖ och Journalen innebär att patienter och vårdgivare kan få tillgång till samma information  eftersom båda har samma källa.</a:t>
            </a:r>
          </a:p>
        </p:txBody>
      </p:sp>
      <p:sp>
        <p:nvSpPr>
          <p:cNvPr id="4" name="Platshållare för innehåll 3">
            <a:extLst>
              <a:ext uri="{FF2B5EF4-FFF2-40B4-BE49-F238E27FC236}">
                <a16:creationId xmlns:a16="http://schemas.microsoft.com/office/drawing/2014/main" id="{2E0D315D-A08E-4E95-8D05-76E64C324A0A}"/>
              </a:ext>
            </a:extLst>
          </p:cNvPr>
          <p:cNvSpPr>
            <a:spLocks noGrp="1"/>
          </p:cNvSpPr>
          <p:nvPr>
            <p:ph sz="quarter" idx="17"/>
          </p:nvPr>
        </p:nvSpPr>
        <p:spPr>
          <a:xfrm>
            <a:off x="6191917" y="1401762"/>
            <a:ext cx="4408021" cy="1794199"/>
          </a:xfrm>
        </p:spPr>
        <p:txBody>
          <a:bodyPr/>
          <a:lstStyle/>
          <a:p>
            <a:r>
              <a:rPr lang="sv-SE" sz="1400" dirty="0"/>
              <a:t>Syftet med denna undersökning är att få mer kunskap om vad användarna (behörig vårdpersonal) tycker om NPÖ och vilka kvalitetsfaktorer som påverkar nöjdheten. Resultaten ska användas för att utveckla och förbättra tjänsten. </a:t>
            </a:r>
          </a:p>
        </p:txBody>
      </p:sp>
      <p:pic>
        <p:nvPicPr>
          <p:cNvPr id="11" name="Platshållare för innehåll 10">
            <a:extLst>
              <a:ext uri="{FF2B5EF4-FFF2-40B4-BE49-F238E27FC236}">
                <a16:creationId xmlns:a16="http://schemas.microsoft.com/office/drawing/2014/main" id="{C8ADC72F-CB59-496B-9FF9-436F5403FCF6}"/>
              </a:ext>
            </a:extLst>
          </p:cNvPr>
          <p:cNvPicPr>
            <a:picLocks noGrp="1" noChangeAspect="1"/>
          </p:cNvPicPr>
          <p:nvPr>
            <p:ph sz="quarter" idx="18"/>
          </p:nvPr>
        </p:nvPicPr>
        <p:blipFill>
          <a:blip r:embed="rId2"/>
          <a:stretch>
            <a:fillRect/>
          </a:stretch>
        </p:blipFill>
        <p:spPr>
          <a:xfrm>
            <a:off x="6454066" y="3125663"/>
            <a:ext cx="3986073" cy="2657655"/>
          </a:xfrm>
        </p:spPr>
      </p:pic>
    </p:spTree>
    <p:extLst>
      <p:ext uri="{BB962C8B-B14F-4D97-AF65-F5344CB8AC3E}">
        <p14:creationId xmlns:p14="http://schemas.microsoft.com/office/powerpoint/2010/main" val="7858504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Priomatris</a:t>
            </a:r>
          </a:p>
        </p:txBody>
      </p:sp>
      <p:sp>
        <p:nvSpPr>
          <p:cNvPr id="3" name="textruta 2">
            <a:extLst>
              <a:ext uri="{FF2B5EF4-FFF2-40B4-BE49-F238E27FC236}">
                <a16:creationId xmlns:a16="http://schemas.microsoft.com/office/drawing/2014/main" id="{561BBA16-8685-4822-982F-D3EFB4C27606}"/>
              </a:ext>
            </a:extLst>
          </p:cNvPr>
          <p:cNvSpPr txBox="1"/>
          <p:nvPr/>
        </p:nvSpPr>
        <p:spPr>
          <a:xfrm>
            <a:off x="3472350" y="1623777"/>
            <a:ext cx="4252173" cy="230832"/>
          </a:xfrm>
          <a:prstGeom prst="rect">
            <a:avLst/>
          </a:prstGeom>
          <a:solidFill>
            <a:srgbClr val="438F2C"/>
          </a:solidFill>
          <a:ln w="28575">
            <a:solidFill>
              <a:srgbClr val="438F2C"/>
            </a:solidFill>
            <a:miter lim="800000"/>
          </a:ln>
        </p:spPr>
        <p:txBody>
          <a:bodyPr wrap="square" bIns="0" rtlCol="0">
            <a:spAutoFit/>
          </a:bodyPr>
          <a:lstStyle/>
          <a:p>
            <a:r>
              <a:rPr lang="sv-SE" sz="1200" dirty="0">
                <a:solidFill>
                  <a:schemeClr val="bg1"/>
                </a:solidFill>
              </a:rPr>
              <a:t>Vårda</a:t>
            </a:r>
          </a:p>
        </p:txBody>
      </p:sp>
      <p:sp>
        <p:nvSpPr>
          <p:cNvPr id="4" name="textruta 3">
            <a:extLst>
              <a:ext uri="{FF2B5EF4-FFF2-40B4-BE49-F238E27FC236}">
                <a16:creationId xmlns:a16="http://schemas.microsoft.com/office/drawing/2014/main" id="{6D09FBCF-C53F-47B5-A0BE-997C90D07234}"/>
              </a:ext>
            </a:extLst>
          </p:cNvPr>
          <p:cNvSpPr txBox="1"/>
          <p:nvPr/>
        </p:nvSpPr>
        <p:spPr>
          <a:xfrm>
            <a:off x="3472350" y="1861006"/>
            <a:ext cx="4252173" cy="858866"/>
          </a:xfrm>
          <a:prstGeom prst="rect">
            <a:avLst/>
          </a:prstGeom>
          <a:noFill/>
          <a:ln w="28575">
            <a:solidFill>
              <a:srgbClr val="438F2C"/>
            </a:solidFill>
            <a:miter lim="800000"/>
          </a:ln>
        </p:spPr>
        <p:txBody>
          <a:bodyPr wrap="square" lIns="144000" tIns="108000" rIns="72000" bIns="72000" rtlCol="0">
            <a:spAutoFit/>
          </a:bodyPr>
          <a:lstStyle/>
          <a:p>
            <a:r>
              <a:rPr lang="sv-SE" sz="1100" dirty="0"/>
              <a:t>Faktorer inom grönt fält har starkt samband med NKI och det relativt högre resultatet gör att dessa har en positiv inverkan på kundernas helhetsattityd. Dessa är områden där det bör säkerställas att det goda resultatet upprätthålls</a:t>
            </a:r>
          </a:p>
        </p:txBody>
      </p:sp>
      <p:sp>
        <p:nvSpPr>
          <p:cNvPr id="5" name="textruta 4">
            <a:extLst>
              <a:ext uri="{FF2B5EF4-FFF2-40B4-BE49-F238E27FC236}">
                <a16:creationId xmlns:a16="http://schemas.microsoft.com/office/drawing/2014/main" id="{4A7B093B-A676-4926-AD16-F68A19EF40CD}"/>
              </a:ext>
            </a:extLst>
          </p:cNvPr>
          <p:cNvSpPr txBox="1"/>
          <p:nvPr/>
        </p:nvSpPr>
        <p:spPr>
          <a:xfrm>
            <a:off x="3478083" y="2842470"/>
            <a:ext cx="4252173" cy="230832"/>
          </a:xfrm>
          <a:prstGeom prst="rect">
            <a:avLst/>
          </a:prstGeom>
          <a:solidFill>
            <a:srgbClr val="C00000"/>
          </a:solidFill>
          <a:ln w="28575">
            <a:solidFill>
              <a:srgbClr val="C00000"/>
            </a:solidFill>
            <a:miter lim="800000"/>
          </a:ln>
        </p:spPr>
        <p:txBody>
          <a:bodyPr wrap="square" bIns="0" rtlCol="0">
            <a:spAutoFit/>
          </a:bodyPr>
          <a:lstStyle/>
          <a:p>
            <a:r>
              <a:rPr lang="sv-SE" sz="1200" dirty="0">
                <a:solidFill>
                  <a:schemeClr val="bg1"/>
                </a:solidFill>
              </a:rPr>
              <a:t>Prioritera</a:t>
            </a:r>
          </a:p>
        </p:txBody>
      </p:sp>
      <p:sp>
        <p:nvSpPr>
          <p:cNvPr id="6" name="textruta 5">
            <a:extLst>
              <a:ext uri="{FF2B5EF4-FFF2-40B4-BE49-F238E27FC236}">
                <a16:creationId xmlns:a16="http://schemas.microsoft.com/office/drawing/2014/main" id="{1F98862C-51F8-46D7-846D-25C3EC857BA0}"/>
              </a:ext>
            </a:extLst>
          </p:cNvPr>
          <p:cNvSpPr txBox="1"/>
          <p:nvPr/>
        </p:nvSpPr>
        <p:spPr>
          <a:xfrm>
            <a:off x="3478083" y="3079699"/>
            <a:ext cx="4252173" cy="689589"/>
          </a:xfrm>
          <a:prstGeom prst="rect">
            <a:avLst/>
          </a:prstGeom>
          <a:noFill/>
          <a:ln w="28575">
            <a:solidFill>
              <a:srgbClr val="C00000"/>
            </a:solidFill>
            <a:miter lim="800000"/>
          </a:ln>
        </p:spPr>
        <p:txBody>
          <a:bodyPr wrap="square" lIns="144000" tIns="108000" rIns="72000" bIns="72000" rtlCol="0">
            <a:spAutoFit/>
          </a:bodyPr>
          <a:lstStyle/>
          <a:p>
            <a:r>
              <a:rPr lang="sv-SE" sz="1100" dirty="0"/>
              <a:t>Faktorer inom rött fält har starkt samband med NKI, men det relativt lägre resultatet gör att dessa har en negativ inverkan på helhetsattityden. De definieras därför som förbättringsområden.</a:t>
            </a:r>
          </a:p>
        </p:txBody>
      </p:sp>
      <p:sp>
        <p:nvSpPr>
          <p:cNvPr id="7" name="textruta 6">
            <a:extLst>
              <a:ext uri="{FF2B5EF4-FFF2-40B4-BE49-F238E27FC236}">
                <a16:creationId xmlns:a16="http://schemas.microsoft.com/office/drawing/2014/main" id="{D81D9FB3-2594-4C19-B0A5-9DF40A5DA818}"/>
              </a:ext>
            </a:extLst>
          </p:cNvPr>
          <p:cNvSpPr txBox="1"/>
          <p:nvPr/>
        </p:nvSpPr>
        <p:spPr>
          <a:xfrm>
            <a:off x="3472350" y="3908010"/>
            <a:ext cx="4252173" cy="230832"/>
          </a:xfrm>
          <a:prstGeom prst="rect">
            <a:avLst/>
          </a:prstGeom>
          <a:solidFill>
            <a:srgbClr val="D188BC"/>
          </a:solidFill>
          <a:ln w="28575">
            <a:solidFill>
              <a:srgbClr val="D188BC"/>
            </a:solidFill>
            <a:miter lim="800000"/>
          </a:ln>
        </p:spPr>
        <p:txBody>
          <a:bodyPr wrap="square" bIns="0" rtlCol="0">
            <a:spAutoFit/>
          </a:bodyPr>
          <a:lstStyle/>
          <a:p>
            <a:r>
              <a:rPr lang="sv-SE" sz="1200" dirty="0">
                <a:solidFill>
                  <a:sysClr val="windowText" lastClr="000000"/>
                </a:solidFill>
              </a:rPr>
              <a:t>Kan bli bättre</a:t>
            </a:r>
          </a:p>
        </p:txBody>
      </p:sp>
      <p:sp>
        <p:nvSpPr>
          <p:cNvPr id="8" name="textruta 7">
            <a:extLst>
              <a:ext uri="{FF2B5EF4-FFF2-40B4-BE49-F238E27FC236}">
                <a16:creationId xmlns:a16="http://schemas.microsoft.com/office/drawing/2014/main" id="{9083C903-868A-4DBD-9D13-0FC2FBA4CF29}"/>
              </a:ext>
            </a:extLst>
          </p:cNvPr>
          <p:cNvSpPr txBox="1"/>
          <p:nvPr/>
        </p:nvSpPr>
        <p:spPr>
          <a:xfrm>
            <a:off x="3472350" y="4135714"/>
            <a:ext cx="4252173" cy="858866"/>
          </a:xfrm>
          <a:prstGeom prst="rect">
            <a:avLst/>
          </a:prstGeom>
          <a:noFill/>
          <a:ln w="28575">
            <a:solidFill>
              <a:srgbClr val="D188BC"/>
            </a:solidFill>
            <a:miter lim="800000"/>
          </a:ln>
        </p:spPr>
        <p:txBody>
          <a:bodyPr wrap="square" lIns="144000" tIns="108000" rIns="72000" bIns="72000" rtlCol="0">
            <a:spAutoFit/>
          </a:bodyPr>
          <a:lstStyle/>
          <a:p>
            <a:r>
              <a:rPr lang="sv-SE" sz="1100" dirty="0"/>
              <a:t>Faktorer inom svart fält har svagt samband med NKI. Men det relativt låga resultatet visar att det finns förbättringspotential inom dessa områden. Det är dock inte lika viktigt som att förbättra faktorer som hamnar under här.</a:t>
            </a:r>
          </a:p>
        </p:txBody>
      </p:sp>
      <p:sp>
        <p:nvSpPr>
          <p:cNvPr id="9" name="textruta 8">
            <a:extLst>
              <a:ext uri="{FF2B5EF4-FFF2-40B4-BE49-F238E27FC236}">
                <a16:creationId xmlns:a16="http://schemas.microsoft.com/office/drawing/2014/main" id="{821D7C47-CC4D-480A-9092-D1BBFEBF26A3}"/>
              </a:ext>
            </a:extLst>
          </p:cNvPr>
          <p:cNvSpPr txBox="1"/>
          <p:nvPr/>
        </p:nvSpPr>
        <p:spPr>
          <a:xfrm>
            <a:off x="3481228" y="5138884"/>
            <a:ext cx="4248000" cy="230832"/>
          </a:xfrm>
          <a:prstGeom prst="rect">
            <a:avLst/>
          </a:prstGeom>
          <a:solidFill>
            <a:srgbClr val="7F3168"/>
          </a:solidFill>
          <a:ln w="28575">
            <a:solidFill>
              <a:srgbClr val="7F3168"/>
            </a:solidFill>
            <a:miter lim="800000"/>
          </a:ln>
        </p:spPr>
        <p:txBody>
          <a:bodyPr wrap="square" bIns="0" rtlCol="0">
            <a:spAutoFit/>
          </a:bodyPr>
          <a:lstStyle/>
          <a:p>
            <a:r>
              <a:rPr lang="sv-SE" sz="1200" dirty="0">
                <a:solidFill>
                  <a:schemeClr val="bg1"/>
                </a:solidFill>
              </a:rPr>
              <a:t>Bevaka</a:t>
            </a:r>
          </a:p>
        </p:txBody>
      </p:sp>
      <p:sp>
        <p:nvSpPr>
          <p:cNvPr id="10" name="textruta 9">
            <a:extLst>
              <a:ext uri="{FF2B5EF4-FFF2-40B4-BE49-F238E27FC236}">
                <a16:creationId xmlns:a16="http://schemas.microsoft.com/office/drawing/2014/main" id="{93BAB713-46FC-4ACC-BA08-5AC583B06368}"/>
              </a:ext>
            </a:extLst>
          </p:cNvPr>
          <p:cNvSpPr txBox="1"/>
          <p:nvPr/>
        </p:nvSpPr>
        <p:spPr>
          <a:xfrm>
            <a:off x="3477683" y="5376113"/>
            <a:ext cx="4252173" cy="858866"/>
          </a:xfrm>
          <a:prstGeom prst="rect">
            <a:avLst/>
          </a:prstGeom>
          <a:noFill/>
          <a:ln w="28575">
            <a:solidFill>
              <a:srgbClr val="7F3168"/>
            </a:solidFill>
            <a:miter lim="800000"/>
          </a:ln>
        </p:spPr>
        <p:txBody>
          <a:bodyPr wrap="square" lIns="144000" tIns="108000" rIns="72000" bIns="72000" rtlCol="0">
            <a:spAutoFit/>
          </a:bodyPr>
          <a:lstStyle/>
          <a:p>
            <a:r>
              <a:rPr lang="sv-SE" sz="1100" dirty="0"/>
              <a:t>Faktorer inom blått fält har svagt samband med NKI idag och relativt högre resultat. Här krävs inga direkta åtgärder men det är viktigt att övervaka dessa eftersom en försämring kan öka betydelsen – kan vara hygienfaktorer.</a:t>
            </a:r>
          </a:p>
        </p:txBody>
      </p:sp>
    </p:spTree>
    <p:extLst>
      <p:ext uri="{BB962C8B-B14F-4D97-AF65-F5344CB8AC3E}">
        <p14:creationId xmlns:p14="http://schemas.microsoft.com/office/powerpoint/2010/main" val="4238028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a:extLst>
              <a:ext uri="{FF2B5EF4-FFF2-40B4-BE49-F238E27FC236}">
                <a16:creationId xmlns:a16="http://schemas.microsoft.com/office/drawing/2014/main" id="{4D9680DE-063C-4798-B2C4-47141D1425E8}"/>
              </a:ext>
            </a:extLst>
          </p:cNvPr>
          <p:cNvGraphicFramePr>
            <a:graphicFrameLocks noChangeAspect="1"/>
          </p:cNvGraphicFramePr>
          <p:nvPr>
            <p:extLst>
              <p:ext uri="{D42A27DB-BD31-4B8C-83A1-F6EECF244321}">
                <p14:modId xmlns:p14="http://schemas.microsoft.com/office/powerpoint/2010/main" val="1264259349"/>
              </p:ext>
            </p:extLst>
          </p:nvPr>
        </p:nvGraphicFramePr>
        <p:xfrm>
          <a:off x="40388" y="469900"/>
          <a:ext cx="3816350" cy="6245225"/>
        </p:xfrm>
        <a:graphic>
          <a:graphicData uri="http://schemas.openxmlformats.org/presentationml/2006/ole">
            <mc:AlternateContent xmlns:mc="http://schemas.openxmlformats.org/markup-compatibility/2006">
              <mc:Choice xmlns:v="urn:schemas-microsoft-com:vml" Requires="v">
                <p:oleObj spid="_x0000_s41021" name="Binary Worksheet" r:id="rId4" imgW="4295843" imgH="7029450" progId="Excel.SheetBinaryMacroEnabled.12">
                  <p:link/>
                </p:oleObj>
              </mc:Choice>
              <mc:Fallback>
                <p:oleObj name="Binary Worksheet" r:id="rId4" imgW="4295843" imgH="7029450" progId="Excel.SheetBinaryMacroEnabled.12">
                  <p:link/>
                  <p:pic>
                    <p:nvPicPr>
                      <p:cNvPr id="0" name=""/>
                      <p:cNvPicPr/>
                      <p:nvPr/>
                    </p:nvPicPr>
                    <p:blipFill>
                      <a:blip r:embed="rId5"/>
                      <a:stretch>
                        <a:fillRect/>
                      </a:stretch>
                    </p:blipFill>
                    <p:spPr>
                      <a:xfrm>
                        <a:off x="40388" y="469900"/>
                        <a:ext cx="3816350" cy="6245225"/>
                      </a:xfrm>
                      <a:prstGeom prst="rect">
                        <a:avLst/>
                      </a:prstGeom>
                    </p:spPr>
                  </p:pic>
                </p:oleObj>
              </mc:Fallback>
            </mc:AlternateContent>
          </a:graphicData>
        </a:graphic>
      </p:graphicFrame>
      <p:graphicFrame>
        <p:nvGraphicFramePr>
          <p:cNvPr id="3" name="Objekt 2">
            <a:extLst>
              <a:ext uri="{FF2B5EF4-FFF2-40B4-BE49-F238E27FC236}">
                <a16:creationId xmlns:a16="http://schemas.microsoft.com/office/drawing/2014/main" id="{6F36DC6E-0449-4BE7-BE4D-EF78037A0B33}"/>
              </a:ext>
            </a:extLst>
          </p:cNvPr>
          <p:cNvGraphicFramePr>
            <a:graphicFrameLocks noChangeAspect="1"/>
          </p:cNvGraphicFramePr>
          <p:nvPr>
            <p:extLst>
              <p:ext uri="{D42A27DB-BD31-4B8C-83A1-F6EECF244321}">
                <p14:modId xmlns:p14="http://schemas.microsoft.com/office/powerpoint/2010/main" val="2040523160"/>
              </p:ext>
            </p:extLst>
          </p:nvPr>
        </p:nvGraphicFramePr>
        <p:xfrm>
          <a:off x="3586348" y="54918"/>
          <a:ext cx="8577077" cy="6875049"/>
        </p:xfrm>
        <a:graphic>
          <a:graphicData uri="http://schemas.openxmlformats.org/presentationml/2006/ole">
            <mc:AlternateContent xmlns:mc="http://schemas.openxmlformats.org/markup-compatibility/2006">
              <mc:Choice xmlns:v="urn:schemas-microsoft-com:vml" Requires="v">
                <p:oleObj spid="_x0000_s41022" name="Binary Worksheet" r:id="rId6" imgW="8543857" imgH="6848565" progId="Excel.SheetBinaryMacroEnabled.12">
                  <p:link/>
                </p:oleObj>
              </mc:Choice>
              <mc:Fallback>
                <p:oleObj name="Binary Worksheet" r:id="rId6" imgW="8543857" imgH="6848565" progId="Excel.SheetBinaryMacroEnabled.12">
                  <p:link/>
                  <p:pic>
                    <p:nvPicPr>
                      <p:cNvPr id="0" name=""/>
                      <p:cNvPicPr/>
                      <p:nvPr/>
                    </p:nvPicPr>
                    <p:blipFill>
                      <a:blip r:embed="rId7"/>
                      <a:stretch>
                        <a:fillRect/>
                      </a:stretch>
                    </p:blipFill>
                    <p:spPr>
                      <a:xfrm>
                        <a:off x="3586348" y="54918"/>
                        <a:ext cx="8577077" cy="6875049"/>
                      </a:xfrm>
                      <a:prstGeom prst="rect">
                        <a:avLst/>
                      </a:prstGeom>
                    </p:spPr>
                  </p:pic>
                </p:oleObj>
              </mc:Fallback>
            </mc:AlternateContent>
          </a:graphicData>
        </a:graphic>
      </p:graphicFrame>
      <p:sp>
        <p:nvSpPr>
          <p:cNvPr id="2" name="Rubrik 1"/>
          <p:cNvSpPr>
            <a:spLocks noGrp="1"/>
          </p:cNvSpPr>
          <p:nvPr>
            <p:ph type="title"/>
          </p:nvPr>
        </p:nvSpPr>
        <p:spPr>
          <a:xfrm>
            <a:off x="1344085" y="121504"/>
            <a:ext cx="9503833" cy="681386"/>
          </a:xfrm>
        </p:spPr>
        <p:txBody>
          <a:bodyPr/>
          <a:lstStyle/>
          <a:p>
            <a:pPr algn="ctr"/>
            <a:r>
              <a:rPr lang="sv-SE" dirty="0"/>
              <a:t>Priomatris</a:t>
            </a:r>
          </a:p>
        </p:txBody>
      </p:sp>
    </p:spTree>
    <p:extLst>
      <p:ext uri="{BB962C8B-B14F-4D97-AF65-F5344CB8AC3E}">
        <p14:creationId xmlns:p14="http://schemas.microsoft.com/office/powerpoint/2010/main" val="2801424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Bakgrundsinformation</a:t>
            </a:r>
          </a:p>
        </p:txBody>
      </p:sp>
      <p:graphicFrame>
        <p:nvGraphicFramePr>
          <p:cNvPr id="3" name="Objekt 2">
            <a:extLst>
              <a:ext uri="{FF2B5EF4-FFF2-40B4-BE49-F238E27FC236}">
                <a16:creationId xmlns:a16="http://schemas.microsoft.com/office/drawing/2014/main" id="{879C26E5-A255-4D81-B6F6-FB5B0B7E9948}"/>
              </a:ext>
            </a:extLst>
          </p:cNvPr>
          <p:cNvGraphicFramePr>
            <a:graphicFrameLocks noChangeAspect="1"/>
          </p:cNvGraphicFramePr>
          <p:nvPr>
            <p:extLst>
              <p:ext uri="{D42A27DB-BD31-4B8C-83A1-F6EECF244321}">
                <p14:modId xmlns:p14="http://schemas.microsoft.com/office/powerpoint/2010/main" val="3074923334"/>
              </p:ext>
            </p:extLst>
          </p:nvPr>
        </p:nvGraphicFramePr>
        <p:xfrm>
          <a:off x="2410754" y="2087292"/>
          <a:ext cx="6076950" cy="3438525"/>
        </p:xfrm>
        <a:graphic>
          <a:graphicData uri="http://schemas.openxmlformats.org/presentationml/2006/ole">
            <mc:AlternateContent xmlns:mc="http://schemas.openxmlformats.org/markup-compatibility/2006">
              <mc:Choice xmlns:v="urn:schemas-microsoft-com:vml" Requires="v">
                <p:oleObj spid="_x0000_s42012" name="Binary Worksheet" r:id="rId4" imgW="6077085" imgH="3438435" progId="Excel.SheetBinaryMacroEnabled.12">
                  <p:link/>
                </p:oleObj>
              </mc:Choice>
              <mc:Fallback>
                <p:oleObj name="Binary Worksheet" r:id="rId4" imgW="6077085" imgH="3438435" progId="Excel.SheetBinaryMacroEnabled.12">
                  <p:link/>
                  <p:pic>
                    <p:nvPicPr>
                      <p:cNvPr id="0" name=""/>
                      <p:cNvPicPr/>
                      <p:nvPr/>
                    </p:nvPicPr>
                    <p:blipFill>
                      <a:blip r:embed="rId5"/>
                      <a:stretch>
                        <a:fillRect/>
                      </a:stretch>
                    </p:blipFill>
                    <p:spPr>
                      <a:xfrm>
                        <a:off x="2410754" y="2087292"/>
                        <a:ext cx="6076950" cy="3438525"/>
                      </a:xfrm>
                      <a:prstGeom prst="rect">
                        <a:avLst/>
                      </a:prstGeom>
                    </p:spPr>
                  </p:pic>
                </p:oleObj>
              </mc:Fallback>
            </mc:AlternateContent>
          </a:graphicData>
        </a:graphic>
      </p:graphicFrame>
    </p:spTree>
    <p:extLst>
      <p:ext uri="{BB962C8B-B14F-4D97-AF65-F5344CB8AC3E}">
        <p14:creationId xmlns:p14="http://schemas.microsoft.com/office/powerpoint/2010/main" val="3498151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Bakgrundsinformation</a:t>
            </a:r>
          </a:p>
        </p:txBody>
      </p:sp>
      <p:graphicFrame>
        <p:nvGraphicFramePr>
          <p:cNvPr id="3" name="Objekt 2">
            <a:extLst>
              <a:ext uri="{FF2B5EF4-FFF2-40B4-BE49-F238E27FC236}">
                <a16:creationId xmlns:a16="http://schemas.microsoft.com/office/drawing/2014/main" id="{9CB8A4E1-D3AF-40F2-AF70-E05E534437A2}"/>
              </a:ext>
            </a:extLst>
          </p:cNvPr>
          <p:cNvGraphicFramePr>
            <a:graphicFrameLocks noChangeAspect="1"/>
          </p:cNvGraphicFramePr>
          <p:nvPr>
            <p:extLst>
              <p:ext uri="{D42A27DB-BD31-4B8C-83A1-F6EECF244321}">
                <p14:modId xmlns:p14="http://schemas.microsoft.com/office/powerpoint/2010/main" val="2484541807"/>
              </p:ext>
            </p:extLst>
          </p:nvPr>
        </p:nvGraphicFramePr>
        <p:xfrm>
          <a:off x="3376612" y="1133475"/>
          <a:ext cx="5438775" cy="5724525"/>
        </p:xfrm>
        <a:graphic>
          <a:graphicData uri="http://schemas.openxmlformats.org/presentationml/2006/ole">
            <mc:AlternateContent xmlns:mc="http://schemas.openxmlformats.org/markup-compatibility/2006">
              <mc:Choice xmlns:v="urn:schemas-microsoft-com:vml" Requires="v">
                <p:oleObj spid="_x0000_s43036" name="Binary Worksheet" r:id="rId4" imgW="5438843" imgH="5724435" progId="Excel.SheetBinaryMacroEnabled.12">
                  <p:link/>
                </p:oleObj>
              </mc:Choice>
              <mc:Fallback>
                <p:oleObj name="Binary Worksheet" r:id="rId4" imgW="5438843" imgH="5724435" progId="Excel.SheetBinaryMacroEnabled.12">
                  <p:link/>
                  <p:pic>
                    <p:nvPicPr>
                      <p:cNvPr id="0" name=""/>
                      <p:cNvPicPr/>
                      <p:nvPr/>
                    </p:nvPicPr>
                    <p:blipFill>
                      <a:blip r:embed="rId5"/>
                      <a:stretch>
                        <a:fillRect/>
                      </a:stretch>
                    </p:blipFill>
                    <p:spPr>
                      <a:xfrm>
                        <a:off x="3376612" y="1133475"/>
                        <a:ext cx="5438775" cy="5724525"/>
                      </a:xfrm>
                      <a:prstGeom prst="rect">
                        <a:avLst/>
                      </a:prstGeom>
                    </p:spPr>
                  </p:pic>
                </p:oleObj>
              </mc:Fallback>
            </mc:AlternateContent>
          </a:graphicData>
        </a:graphic>
      </p:graphicFrame>
    </p:spTree>
    <p:extLst>
      <p:ext uri="{BB962C8B-B14F-4D97-AF65-F5344CB8AC3E}">
        <p14:creationId xmlns:p14="http://schemas.microsoft.com/office/powerpoint/2010/main" val="1094408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Bakgrundsinformation</a:t>
            </a:r>
          </a:p>
        </p:txBody>
      </p:sp>
      <p:graphicFrame>
        <p:nvGraphicFramePr>
          <p:cNvPr id="3" name="Objekt 2">
            <a:extLst>
              <a:ext uri="{FF2B5EF4-FFF2-40B4-BE49-F238E27FC236}">
                <a16:creationId xmlns:a16="http://schemas.microsoft.com/office/drawing/2014/main" id="{520AE697-5A99-4E02-A230-69BC9B598332}"/>
              </a:ext>
            </a:extLst>
          </p:cNvPr>
          <p:cNvGraphicFramePr>
            <a:graphicFrameLocks noChangeAspect="1"/>
          </p:cNvGraphicFramePr>
          <p:nvPr>
            <p:extLst>
              <p:ext uri="{D42A27DB-BD31-4B8C-83A1-F6EECF244321}">
                <p14:modId xmlns:p14="http://schemas.microsoft.com/office/powerpoint/2010/main" val="2465395254"/>
              </p:ext>
            </p:extLst>
          </p:nvPr>
        </p:nvGraphicFramePr>
        <p:xfrm>
          <a:off x="2979738" y="2522538"/>
          <a:ext cx="5429250" cy="3057525"/>
        </p:xfrm>
        <a:graphic>
          <a:graphicData uri="http://schemas.openxmlformats.org/presentationml/2006/ole">
            <mc:AlternateContent xmlns:mc="http://schemas.openxmlformats.org/markup-compatibility/2006">
              <mc:Choice xmlns:v="urn:schemas-microsoft-com:vml" Requires="v">
                <p:oleObj spid="_x0000_s44060" name="Binary Worksheet" r:id="rId4" imgW="5429385" imgH="3057525" progId="Excel.SheetBinaryMacroEnabled.12">
                  <p:link/>
                </p:oleObj>
              </mc:Choice>
              <mc:Fallback>
                <p:oleObj name="Binary Worksheet" r:id="rId4" imgW="5429385" imgH="3057525" progId="Excel.SheetBinaryMacroEnabled.12">
                  <p:link/>
                  <p:pic>
                    <p:nvPicPr>
                      <p:cNvPr id="0" name=""/>
                      <p:cNvPicPr/>
                      <p:nvPr/>
                    </p:nvPicPr>
                    <p:blipFill>
                      <a:blip r:embed="rId5"/>
                      <a:stretch>
                        <a:fillRect/>
                      </a:stretch>
                    </p:blipFill>
                    <p:spPr>
                      <a:xfrm>
                        <a:off x="2979738" y="2522538"/>
                        <a:ext cx="5429250" cy="3057525"/>
                      </a:xfrm>
                      <a:prstGeom prst="rect">
                        <a:avLst/>
                      </a:prstGeom>
                    </p:spPr>
                  </p:pic>
                </p:oleObj>
              </mc:Fallback>
            </mc:AlternateContent>
          </a:graphicData>
        </a:graphic>
      </p:graphicFrame>
    </p:spTree>
    <p:extLst>
      <p:ext uri="{BB962C8B-B14F-4D97-AF65-F5344CB8AC3E}">
        <p14:creationId xmlns:p14="http://schemas.microsoft.com/office/powerpoint/2010/main" val="18202807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Bakgrundsinformation</a:t>
            </a:r>
          </a:p>
        </p:txBody>
      </p:sp>
      <p:graphicFrame>
        <p:nvGraphicFramePr>
          <p:cNvPr id="3" name="Objekt 2">
            <a:extLst>
              <a:ext uri="{FF2B5EF4-FFF2-40B4-BE49-F238E27FC236}">
                <a16:creationId xmlns:a16="http://schemas.microsoft.com/office/drawing/2014/main" id="{6C9D4D59-8033-41E5-A232-CF6F84AFB35F}"/>
              </a:ext>
            </a:extLst>
          </p:cNvPr>
          <p:cNvGraphicFramePr>
            <a:graphicFrameLocks noChangeAspect="1"/>
          </p:cNvGraphicFramePr>
          <p:nvPr>
            <p:extLst>
              <p:ext uri="{D42A27DB-BD31-4B8C-83A1-F6EECF244321}">
                <p14:modId xmlns:p14="http://schemas.microsoft.com/office/powerpoint/2010/main" val="2739240305"/>
              </p:ext>
            </p:extLst>
          </p:nvPr>
        </p:nvGraphicFramePr>
        <p:xfrm>
          <a:off x="2166937" y="1873559"/>
          <a:ext cx="7858125" cy="4200525"/>
        </p:xfrm>
        <a:graphic>
          <a:graphicData uri="http://schemas.openxmlformats.org/presentationml/2006/ole">
            <mc:AlternateContent xmlns:mc="http://schemas.openxmlformats.org/markup-compatibility/2006">
              <mc:Choice xmlns:v="urn:schemas-microsoft-com:vml" Requires="v">
                <p:oleObj spid="_x0000_s45084" name="Binary Worksheet" r:id="rId4" imgW="7858057" imgH="4200525" progId="Excel.SheetBinaryMacroEnabled.12">
                  <p:link/>
                </p:oleObj>
              </mc:Choice>
              <mc:Fallback>
                <p:oleObj name="Binary Worksheet" r:id="rId4" imgW="7858057" imgH="4200525" progId="Excel.SheetBinaryMacroEnabled.12">
                  <p:link/>
                  <p:pic>
                    <p:nvPicPr>
                      <p:cNvPr id="0" name=""/>
                      <p:cNvPicPr/>
                      <p:nvPr/>
                    </p:nvPicPr>
                    <p:blipFill>
                      <a:blip r:embed="rId5"/>
                      <a:stretch>
                        <a:fillRect/>
                      </a:stretch>
                    </p:blipFill>
                    <p:spPr>
                      <a:xfrm>
                        <a:off x="2166937" y="1873559"/>
                        <a:ext cx="7858125" cy="4200525"/>
                      </a:xfrm>
                      <a:prstGeom prst="rect">
                        <a:avLst/>
                      </a:prstGeom>
                    </p:spPr>
                  </p:pic>
                </p:oleObj>
              </mc:Fallback>
            </mc:AlternateContent>
          </a:graphicData>
        </a:graphic>
      </p:graphicFrame>
    </p:spTree>
    <p:extLst>
      <p:ext uri="{BB962C8B-B14F-4D97-AF65-F5344CB8AC3E}">
        <p14:creationId xmlns:p14="http://schemas.microsoft.com/office/powerpoint/2010/main" val="1371348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1BE8E24-6CDF-493D-8C9E-B172B25105C2}"/>
              </a:ext>
            </a:extLst>
          </p:cNvPr>
          <p:cNvSpPr>
            <a:spLocks noGrp="1"/>
          </p:cNvSpPr>
          <p:nvPr>
            <p:ph type="title"/>
          </p:nvPr>
        </p:nvSpPr>
        <p:spPr>
          <a:xfrm>
            <a:off x="1113265" y="333375"/>
            <a:ext cx="9503833" cy="935038"/>
          </a:xfrm>
        </p:spPr>
        <p:txBody>
          <a:bodyPr/>
          <a:lstStyle/>
          <a:p>
            <a:r>
              <a:rPr lang="sv-SE" dirty="0"/>
              <a:t>Om undersökningen</a:t>
            </a:r>
          </a:p>
        </p:txBody>
      </p:sp>
      <p:sp>
        <p:nvSpPr>
          <p:cNvPr id="5" name="Platshållare för innehåll 4">
            <a:extLst>
              <a:ext uri="{FF2B5EF4-FFF2-40B4-BE49-F238E27FC236}">
                <a16:creationId xmlns:a16="http://schemas.microsoft.com/office/drawing/2014/main" id="{A3EDB871-3A6E-4232-8821-98B8ABCF9032}"/>
              </a:ext>
            </a:extLst>
          </p:cNvPr>
          <p:cNvSpPr>
            <a:spLocks noGrp="1"/>
          </p:cNvSpPr>
          <p:nvPr>
            <p:ph sz="quarter" idx="15"/>
          </p:nvPr>
        </p:nvSpPr>
        <p:spPr>
          <a:xfrm>
            <a:off x="980100" y="1401763"/>
            <a:ext cx="4656000" cy="4943475"/>
          </a:xfrm>
        </p:spPr>
        <p:txBody>
          <a:bodyPr/>
          <a:lstStyle/>
          <a:p>
            <a:r>
              <a:rPr lang="sv-SE" sz="1500" dirty="0"/>
              <a:t>Målgruppen är vårdpersonal som använder NPÖ.</a:t>
            </a:r>
          </a:p>
          <a:p>
            <a:r>
              <a:rPr lang="sv-SE" sz="1500" dirty="0"/>
              <a:t>Datainsamlingen har gjorts genom en webbenkät (länk) som varit tillgänglig för användarna i NPÖ under perioden 5 november-3 december 2019. </a:t>
            </a:r>
          </a:p>
          <a:p>
            <a:r>
              <a:rPr lang="sv-SE" sz="1500" dirty="0"/>
              <a:t>Origo Group genomförde motsvarande mätning 2016 och frågeformuläret är i viss utsträckning detsamma som då. Nytt för 2019 är att frågeformuläret innehåller de tre standardfrågorna som bygger upp Nöjd Kund Index (NKI). </a:t>
            </a:r>
          </a:p>
          <a:p>
            <a:r>
              <a:rPr lang="sv-SE" sz="1500" dirty="0"/>
              <a:t>Totalt 395 svar inkom och ingår därmed i studien. </a:t>
            </a:r>
          </a:p>
          <a:p>
            <a:r>
              <a:rPr lang="sv-SE" sz="1500" dirty="0"/>
              <a:t>Resultaten jämförs med 2016 års resultat i de fall det är möjligt.</a:t>
            </a:r>
            <a:r>
              <a:rPr lang="sv-SE" sz="1600" dirty="0"/>
              <a:t> </a:t>
            </a:r>
          </a:p>
          <a:p>
            <a:endParaRPr lang="sv-SE" sz="1600" dirty="0"/>
          </a:p>
          <a:p>
            <a:endParaRPr lang="sv-SE" sz="1400" dirty="0"/>
          </a:p>
          <a:p>
            <a:endParaRPr lang="sv-SE" sz="1400" dirty="0"/>
          </a:p>
        </p:txBody>
      </p:sp>
      <p:pic>
        <p:nvPicPr>
          <p:cNvPr id="7" name="Platshållare för innehåll 6">
            <a:extLst>
              <a:ext uri="{FF2B5EF4-FFF2-40B4-BE49-F238E27FC236}">
                <a16:creationId xmlns:a16="http://schemas.microsoft.com/office/drawing/2014/main" id="{1D24CA67-FAB8-4FBF-8375-B7F92E80C75F}"/>
              </a:ext>
            </a:extLst>
          </p:cNvPr>
          <p:cNvPicPr>
            <a:picLocks noGrp="1" noChangeAspect="1"/>
          </p:cNvPicPr>
          <p:nvPr>
            <p:ph sz="quarter" idx="16"/>
          </p:nvPr>
        </p:nvPicPr>
        <p:blipFill>
          <a:blip r:embed="rId2"/>
          <a:stretch>
            <a:fillRect/>
          </a:stretch>
        </p:blipFill>
        <p:spPr>
          <a:xfrm>
            <a:off x="6191250" y="1401764"/>
            <a:ext cx="4728284" cy="4943475"/>
          </a:xfrm>
          <a:prstGeom prst="rect">
            <a:avLst/>
          </a:prstGeom>
        </p:spPr>
      </p:pic>
    </p:spTree>
    <p:extLst>
      <p:ext uri="{BB962C8B-B14F-4D97-AF65-F5344CB8AC3E}">
        <p14:creationId xmlns:p14="http://schemas.microsoft.com/office/powerpoint/2010/main" val="1671083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C74A6A-7876-4C0C-8828-4E301F1ABDE0}"/>
              </a:ext>
            </a:extLst>
          </p:cNvPr>
          <p:cNvSpPr>
            <a:spLocks noGrp="1"/>
          </p:cNvSpPr>
          <p:nvPr>
            <p:ph type="title"/>
          </p:nvPr>
        </p:nvSpPr>
        <p:spPr>
          <a:xfrm>
            <a:off x="711722" y="203232"/>
            <a:ext cx="10515600" cy="1325563"/>
          </a:xfrm>
        </p:spPr>
        <p:txBody>
          <a:bodyPr/>
          <a:lstStyle/>
          <a:p>
            <a:r>
              <a:rPr lang="sv-SE" dirty="0"/>
              <a:t>NKI-modellen</a:t>
            </a:r>
          </a:p>
        </p:txBody>
      </p:sp>
      <p:sp>
        <p:nvSpPr>
          <p:cNvPr id="3" name="Platshållare för innehåll 2">
            <a:extLst>
              <a:ext uri="{FF2B5EF4-FFF2-40B4-BE49-F238E27FC236}">
                <a16:creationId xmlns:a16="http://schemas.microsoft.com/office/drawing/2014/main" id="{F68AD3B1-FB76-413D-A019-828CB6A1A281}"/>
              </a:ext>
            </a:extLst>
          </p:cNvPr>
          <p:cNvSpPr>
            <a:spLocks noGrp="1"/>
          </p:cNvSpPr>
          <p:nvPr>
            <p:ph idx="1"/>
          </p:nvPr>
        </p:nvSpPr>
        <p:spPr>
          <a:xfrm>
            <a:off x="711722" y="1533475"/>
            <a:ext cx="4677024" cy="4423442"/>
          </a:xfrm>
        </p:spPr>
        <p:txBody>
          <a:bodyPr/>
          <a:lstStyle/>
          <a:p>
            <a:pPr marL="0" indent="0">
              <a:buNone/>
            </a:pPr>
            <a:r>
              <a:rPr lang="sv-SE" sz="1200" dirty="0"/>
              <a:t>Vi använder i denna undersökning NKI-modellen (Nöjd Kund Index). NKI byggs upp av tre frågor som besvaras på en 10-gradig skala men omvandlas till skalan 1-100. </a:t>
            </a:r>
          </a:p>
          <a:p>
            <a:pPr marL="342900" indent="-342900">
              <a:buFont typeface="+mj-lt"/>
              <a:buAutoNum type="arabicPeriod"/>
            </a:pPr>
            <a:r>
              <a:rPr lang="sv-SE" sz="1200" dirty="0"/>
              <a:t>Hur nöjd är du totalt sett med tjänsten Journalen?</a:t>
            </a:r>
          </a:p>
          <a:p>
            <a:pPr marL="342900" indent="-342900">
              <a:buFont typeface="+mj-lt"/>
              <a:buAutoNum type="arabicPeriod"/>
            </a:pPr>
            <a:r>
              <a:rPr lang="sv-SE" sz="1200" dirty="0"/>
              <a:t>Hur nöjd är du med tjänsten Journalen i förhållande till dina förväntningar?</a:t>
            </a:r>
          </a:p>
          <a:p>
            <a:pPr marL="342900" indent="-342900">
              <a:buFont typeface="+mj-lt"/>
              <a:buAutoNum type="arabicPeriod"/>
            </a:pPr>
            <a:r>
              <a:rPr lang="sv-SE" sz="1200" dirty="0"/>
              <a:t>Tänk dig en tjänst för att ta del av journalhandlingar digitalt, som är perfekt i alla avseenden, hur nära eller långt ifrån en sådan perfekt tjänst är Journalen?</a:t>
            </a:r>
          </a:p>
          <a:p>
            <a:pPr marL="0" indent="0">
              <a:buNone/>
            </a:pPr>
            <a:r>
              <a:rPr lang="sv-SE" sz="1200" dirty="0"/>
              <a:t>I rapporten studeras korrelationen (sambandet) mellan indexvärdet på ett antal frågor om kvaliteten på NPÖ och NKI. Korrelation kan anta värden mellan -1 och 1. Negativ korrelation innebär att höga värden på ena variabeln motsvaras av låga värden på den andra variabeln, medan positiv korrelation innebär att höga värden på ena variabeln motsvaras av höga värden på den andra variabeln. En korrelation runt 0 innebär att det inte finns något samband mellan variablerna. </a:t>
            </a:r>
          </a:p>
          <a:p>
            <a:pPr marL="0" indent="0">
              <a:buNone/>
            </a:pPr>
            <a:r>
              <a:rPr lang="sv-SE" sz="1200" dirty="0"/>
              <a:t>NKI-värden finns bara för 2019 eftersom NKI inte beräknades 2016.</a:t>
            </a:r>
          </a:p>
        </p:txBody>
      </p:sp>
      <p:graphicFrame>
        <p:nvGraphicFramePr>
          <p:cNvPr id="12" name="Diagram 11">
            <a:extLst>
              <a:ext uri="{FF2B5EF4-FFF2-40B4-BE49-F238E27FC236}">
                <a16:creationId xmlns:a16="http://schemas.microsoft.com/office/drawing/2014/main" id="{3B502DD6-B445-4F3D-9A26-7AF85F2DACFF}"/>
              </a:ext>
            </a:extLst>
          </p:cNvPr>
          <p:cNvGraphicFramePr/>
          <p:nvPr>
            <p:extLst>
              <p:ext uri="{D42A27DB-BD31-4B8C-83A1-F6EECF244321}">
                <p14:modId xmlns:p14="http://schemas.microsoft.com/office/powerpoint/2010/main" val="2020787273"/>
              </p:ext>
            </p:extLst>
          </p:nvPr>
        </p:nvGraphicFramePr>
        <p:xfrm>
          <a:off x="6238613" y="931482"/>
          <a:ext cx="3082451" cy="2256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ruta 3">
            <a:extLst>
              <a:ext uri="{FF2B5EF4-FFF2-40B4-BE49-F238E27FC236}">
                <a16:creationId xmlns:a16="http://schemas.microsoft.com/office/drawing/2014/main" id="{73DDF4E5-E9A4-4B8F-AC1E-FC0FC0C9D1E0}"/>
              </a:ext>
            </a:extLst>
          </p:cNvPr>
          <p:cNvSpPr txBox="1"/>
          <p:nvPr/>
        </p:nvSpPr>
        <p:spPr>
          <a:xfrm>
            <a:off x="6238613" y="3429000"/>
            <a:ext cx="4677024" cy="1753299"/>
          </a:xfrm>
          <a:prstGeom prst="rect">
            <a:avLst/>
          </a:prstGeom>
          <a:noFill/>
          <a:ln w="19050">
            <a:noFill/>
          </a:ln>
        </p:spPr>
        <p:txBody>
          <a:bodyPr wrap="square" rtlCol="0">
            <a:noAutofit/>
          </a:bodyPr>
          <a:lstStyle/>
          <a:p>
            <a:r>
              <a:rPr lang="sv-SE" sz="3000" b="1" dirty="0">
                <a:solidFill>
                  <a:srgbClr val="00A9A7"/>
                </a:solidFill>
                <a:latin typeface="+mj-lt"/>
                <a:ea typeface="+mj-ea"/>
                <a:cs typeface="+mj-cs"/>
              </a:rPr>
              <a:t>Övriga index</a:t>
            </a:r>
          </a:p>
          <a:p>
            <a:endParaRPr lang="sv-SE" sz="1200" dirty="0">
              <a:solidFill>
                <a:srgbClr val="000000"/>
              </a:solidFill>
            </a:endParaRPr>
          </a:p>
          <a:p>
            <a:r>
              <a:rPr lang="sv-SE" sz="1100" dirty="0">
                <a:solidFill>
                  <a:srgbClr val="000000"/>
                </a:solidFill>
              </a:rPr>
              <a:t>För varje fråga (skala 1-5) beräknas först ett vanligt medelvärde. Detta medelvärde skalas därefter om till ett tal mellan 0 till 100, för att vara lättare att jämföra. Exempelvis: Medelvärde 5,0 blir index 100 och medelvärde 1,0 blir index 0.</a:t>
            </a:r>
          </a:p>
          <a:p>
            <a:endParaRPr lang="sv-SE" sz="1100" dirty="0">
              <a:solidFill>
                <a:srgbClr val="000000"/>
              </a:solidFill>
            </a:endParaRPr>
          </a:p>
          <a:p>
            <a:r>
              <a:rPr lang="sv-SE" sz="1100" dirty="0">
                <a:solidFill>
                  <a:srgbClr val="000000"/>
                </a:solidFill>
              </a:rPr>
              <a:t>Indexnivåerna klassificeras därefter enligt följande indelning:</a:t>
            </a:r>
          </a:p>
          <a:p>
            <a:r>
              <a:rPr lang="sv-SE" sz="1100" dirty="0">
                <a:solidFill>
                  <a:srgbClr val="000000"/>
                </a:solidFill>
              </a:rPr>
              <a:t>0   – 49 = mycket lågt</a:t>
            </a:r>
            <a:br>
              <a:rPr lang="sv-SE" sz="1100" dirty="0">
                <a:solidFill>
                  <a:srgbClr val="000000"/>
                </a:solidFill>
              </a:rPr>
            </a:br>
            <a:r>
              <a:rPr lang="sv-SE" sz="1100" dirty="0">
                <a:solidFill>
                  <a:srgbClr val="000000"/>
                </a:solidFill>
              </a:rPr>
              <a:t>50 – 59 = lågt</a:t>
            </a:r>
            <a:br>
              <a:rPr lang="sv-SE" sz="1100" dirty="0">
                <a:solidFill>
                  <a:srgbClr val="000000"/>
                </a:solidFill>
              </a:rPr>
            </a:br>
            <a:r>
              <a:rPr lang="sv-SE" sz="1100" dirty="0">
                <a:solidFill>
                  <a:srgbClr val="000000"/>
                </a:solidFill>
              </a:rPr>
              <a:t>60 – 69 = godkänt</a:t>
            </a:r>
            <a:br>
              <a:rPr lang="sv-SE" sz="1100" dirty="0">
                <a:solidFill>
                  <a:srgbClr val="000000"/>
                </a:solidFill>
              </a:rPr>
            </a:br>
            <a:r>
              <a:rPr lang="sv-SE" sz="1100" dirty="0">
                <a:solidFill>
                  <a:srgbClr val="000000"/>
                </a:solidFill>
              </a:rPr>
              <a:t>70 – 79 = högt</a:t>
            </a:r>
            <a:br>
              <a:rPr lang="sv-SE" sz="1100" dirty="0">
                <a:solidFill>
                  <a:srgbClr val="000000"/>
                </a:solidFill>
              </a:rPr>
            </a:br>
            <a:r>
              <a:rPr lang="sv-SE" sz="1100" dirty="0">
                <a:solidFill>
                  <a:srgbClr val="000000"/>
                </a:solidFill>
              </a:rPr>
              <a:t>80 – 100 = mycket högt </a:t>
            </a:r>
          </a:p>
          <a:p>
            <a:endParaRPr lang="sv-SE" sz="2100" dirty="0" err="1">
              <a:solidFill>
                <a:srgbClr val="000000"/>
              </a:solidFill>
            </a:endParaRPr>
          </a:p>
        </p:txBody>
      </p:sp>
    </p:spTree>
    <p:extLst>
      <p:ext uri="{BB962C8B-B14F-4D97-AF65-F5344CB8AC3E}">
        <p14:creationId xmlns:p14="http://schemas.microsoft.com/office/powerpoint/2010/main" val="161010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456EB853-0F38-4D97-B7EE-0258BC3C086C}"/>
              </a:ext>
            </a:extLst>
          </p:cNvPr>
          <p:cNvSpPr>
            <a:spLocks noGrp="1"/>
          </p:cNvSpPr>
          <p:nvPr>
            <p:ph type="body" sz="quarter" idx="14"/>
          </p:nvPr>
        </p:nvSpPr>
        <p:spPr/>
        <p:txBody>
          <a:bodyPr/>
          <a:lstStyle/>
          <a:p>
            <a:pPr algn="ctr"/>
            <a:r>
              <a:rPr lang="sv-SE" sz="3600" dirty="0"/>
              <a:t>Resultat</a:t>
            </a:r>
          </a:p>
        </p:txBody>
      </p:sp>
    </p:spTree>
    <p:extLst>
      <p:ext uri="{BB962C8B-B14F-4D97-AF65-F5344CB8AC3E}">
        <p14:creationId xmlns:p14="http://schemas.microsoft.com/office/powerpoint/2010/main" val="2779437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59FB82-44BD-4E5E-A4DA-263A89E66DD2}"/>
              </a:ext>
            </a:extLst>
          </p:cNvPr>
          <p:cNvSpPr>
            <a:spLocks noGrp="1"/>
          </p:cNvSpPr>
          <p:nvPr>
            <p:ph type="title"/>
          </p:nvPr>
        </p:nvSpPr>
        <p:spPr/>
        <p:txBody>
          <a:bodyPr/>
          <a:lstStyle/>
          <a:p>
            <a:r>
              <a:rPr lang="sv-SE" dirty="0"/>
              <a:t>Antal svar per yrkesgrupp</a:t>
            </a:r>
          </a:p>
        </p:txBody>
      </p:sp>
      <p:graphicFrame>
        <p:nvGraphicFramePr>
          <p:cNvPr id="4" name="Tabell 4">
            <a:extLst>
              <a:ext uri="{FF2B5EF4-FFF2-40B4-BE49-F238E27FC236}">
                <a16:creationId xmlns:a16="http://schemas.microsoft.com/office/drawing/2014/main" id="{95D3ED19-B4C5-4762-A256-4D4C75B010C4}"/>
              </a:ext>
            </a:extLst>
          </p:cNvPr>
          <p:cNvGraphicFramePr>
            <a:graphicFrameLocks noGrp="1"/>
          </p:cNvGraphicFramePr>
          <p:nvPr>
            <p:ph sz="quarter" idx="14"/>
            <p:extLst>
              <p:ext uri="{D42A27DB-BD31-4B8C-83A1-F6EECF244321}">
                <p14:modId xmlns:p14="http://schemas.microsoft.com/office/powerpoint/2010/main" val="3024693049"/>
              </p:ext>
            </p:extLst>
          </p:nvPr>
        </p:nvGraphicFramePr>
        <p:xfrm>
          <a:off x="1344613" y="1907789"/>
          <a:ext cx="6165896" cy="3308130"/>
        </p:xfrm>
        <a:graphic>
          <a:graphicData uri="http://schemas.openxmlformats.org/drawingml/2006/table">
            <a:tbl>
              <a:tblPr firstRow="1" bandRow="1">
                <a:tableStyleId>{5C22544A-7EE6-4342-B048-85BDC9FD1C3A}</a:tableStyleId>
              </a:tblPr>
              <a:tblGrid>
                <a:gridCol w="3082948">
                  <a:extLst>
                    <a:ext uri="{9D8B030D-6E8A-4147-A177-3AD203B41FA5}">
                      <a16:colId xmlns:a16="http://schemas.microsoft.com/office/drawing/2014/main" val="3995682801"/>
                    </a:ext>
                  </a:extLst>
                </a:gridCol>
                <a:gridCol w="3082948">
                  <a:extLst>
                    <a:ext uri="{9D8B030D-6E8A-4147-A177-3AD203B41FA5}">
                      <a16:colId xmlns:a16="http://schemas.microsoft.com/office/drawing/2014/main" val="221978995"/>
                    </a:ext>
                  </a:extLst>
                </a:gridCol>
              </a:tblGrid>
              <a:tr h="472590">
                <a:tc>
                  <a:txBody>
                    <a:bodyPr/>
                    <a:lstStyle/>
                    <a:p>
                      <a:r>
                        <a:rPr lang="sv-SE" dirty="0"/>
                        <a:t>Yrkesgrupp</a:t>
                      </a:r>
                    </a:p>
                  </a:txBody>
                  <a:tcPr/>
                </a:tc>
                <a:tc>
                  <a:txBody>
                    <a:bodyPr/>
                    <a:lstStyle/>
                    <a:p>
                      <a:pPr algn="ctr"/>
                      <a:r>
                        <a:rPr lang="sv-SE" dirty="0"/>
                        <a:t>Antal svar</a:t>
                      </a:r>
                    </a:p>
                  </a:txBody>
                  <a:tcPr/>
                </a:tc>
                <a:extLst>
                  <a:ext uri="{0D108BD9-81ED-4DB2-BD59-A6C34878D82A}">
                    <a16:rowId xmlns:a16="http://schemas.microsoft.com/office/drawing/2014/main" val="2924998325"/>
                  </a:ext>
                </a:extLst>
              </a:tr>
              <a:tr h="472590">
                <a:tc>
                  <a:txBody>
                    <a:bodyPr/>
                    <a:lstStyle/>
                    <a:p>
                      <a:r>
                        <a:rPr lang="sv-SE" dirty="0"/>
                        <a:t>Sjuksköterska</a:t>
                      </a:r>
                    </a:p>
                  </a:txBody>
                  <a:tcPr/>
                </a:tc>
                <a:tc>
                  <a:txBody>
                    <a:bodyPr/>
                    <a:lstStyle/>
                    <a:p>
                      <a:pPr algn="ctr"/>
                      <a:r>
                        <a:rPr lang="sv-SE" dirty="0"/>
                        <a:t>273</a:t>
                      </a:r>
                    </a:p>
                  </a:txBody>
                  <a:tcPr/>
                </a:tc>
                <a:extLst>
                  <a:ext uri="{0D108BD9-81ED-4DB2-BD59-A6C34878D82A}">
                    <a16:rowId xmlns:a16="http://schemas.microsoft.com/office/drawing/2014/main" val="702655275"/>
                  </a:ext>
                </a:extLst>
              </a:tr>
              <a:tr h="472590">
                <a:tc>
                  <a:txBody>
                    <a:bodyPr/>
                    <a:lstStyle/>
                    <a:p>
                      <a:r>
                        <a:rPr lang="sv-SE" dirty="0"/>
                        <a:t>Läkare</a:t>
                      </a:r>
                    </a:p>
                  </a:txBody>
                  <a:tcPr/>
                </a:tc>
                <a:tc>
                  <a:txBody>
                    <a:bodyPr/>
                    <a:lstStyle/>
                    <a:p>
                      <a:pPr algn="ctr"/>
                      <a:r>
                        <a:rPr lang="sv-SE" dirty="0"/>
                        <a:t>73</a:t>
                      </a:r>
                    </a:p>
                  </a:txBody>
                  <a:tcPr/>
                </a:tc>
                <a:extLst>
                  <a:ext uri="{0D108BD9-81ED-4DB2-BD59-A6C34878D82A}">
                    <a16:rowId xmlns:a16="http://schemas.microsoft.com/office/drawing/2014/main" val="328190139"/>
                  </a:ext>
                </a:extLst>
              </a:tr>
              <a:tr h="472590">
                <a:tc>
                  <a:txBody>
                    <a:bodyPr/>
                    <a:lstStyle/>
                    <a:p>
                      <a:r>
                        <a:rPr lang="sv-SE" dirty="0"/>
                        <a:t>Fysioterapeut</a:t>
                      </a:r>
                    </a:p>
                  </a:txBody>
                  <a:tcPr/>
                </a:tc>
                <a:tc>
                  <a:txBody>
                    <a:bodyPr/>
                    <a:lstStyle/>
                    <a:p>
                      <a:pPr algn="ctr"/>
                      <a:r>
                        <a:rPr lang="sv-SE" dirty="0"/>
                        <a:t>30</a:t>
                      </a:r>
                    </a:p>
                  </a:txBody>
                  <a:tcPr/>
                </a:tc>
                <a:extLst>
                  <a:ext uri="{0D108BD9-81ED-4DB2-BD59-A6C34878D82A}">
                    <a16:rowId xmlns:a16="http://schemas.microsoft.com/office/drawing/2014/main" val="1175757093"/>
                  </a:ext>
                </a:extLst>
              </a:tr>
              <a:tr h="472590">
                <a:tc>
                  <a:txBody>
                    <a:bodyPr/>
                    <a:lstStyle/>
                    <a:p>
                      <a:r>
                        <a:rPr lang="sv-SE" dirty="0"/>
                        <a:t>Arbetsterapeut</a:t>
                      </a:r>
                    </a:p>
                  </a:txBody>
                  <a:tcPr/>
                </a:tc>
                <a:tc>
                  <a:txBody>
                    <a:bodyPr/>
                    <a:lstStyle/>
                    <a:p>
                      <a:pPr algn="ctr"/>
                      <a:r>
                        <a:rPr lang="sv-SE" dirty="0"/>
                        <a:t>10</a:t>
                      </a:r>
                    </a:p>
                  </a:txBody>
                  <a:tcPr/>
                </a:tc>
                <a:extLst>
                  <a:ext uri="{0D108BD9-81ED-4DB2-BD59-A6C34878D82A}">
                    <a16:rowId xmlns:a16="http://schemas.microsoft.com/office/drawing/2014/main" val="4117477278"/>
                  </a:ext>
                </a:extLst>
              </a:tr>
              <a:tr h="472590">
                <a:tc>
                  <a:txBody>
                    <a:bodyPr/>
                    <a:lstStyle/>
                    <a:p>
                      <a:r>
                        <a:rPr lang="sv-SE" dirty="0"/>
                        <a:t>Annat</a:t>
                      </a:r>
                    </a:p>
                  </a:txBody>
                  <a:tcPr/>
                </a:tc>
                <a:tc>
                  <a:txBody>
                    <a:bodyPr/>
                    <a:lstStyle/>
                    <a:p>
                      <a:pPr algn="ctr"/>
                      <a:r>
                        <a:rPr lang="sv-SE" dirty="0"/>
                        <a:t>9</a:t>
                      </a:r>
                    </a:p>
                  </a:txBody>
                  <a:tcPr/>
                </a:tc>
                <a:extLst>
                  <a:ext uri="{0D108BD9-81ED-4DB2-BD59-A6C34878D82A}">
                    <a16:rowId xmlns:a16="http://schemas.microsoft.com/office/drawing/2014/main" val="2098602752"/>
                  </a:ext>
                </a:extLst>
              </a:tr>
              <a:tr h="472590">
                <a:tc>
                  <a:txBody>
                    <a:bodyPr/>
                    <a:lstStyle/>
                    <a:p>
                      <a:r>
                        <a:rPr lang="sv-SE" b="1" dirty="0"/>
                        <a:t>Totalt</a:t>
                      </a:r>
                    </a:p>
                  </a:txBody>
                  <a:tcPr/>
                </a:tc>
                <a:tc>
                  <a:txBody>
                    <a:bodyPr/>
                    <a:lstStyle/>
                    <a:p>
                      <a:pPr algn="ctr"/>
                      <a:r>
                        <a:rPr lang="sv-SE" b="1" dirty="0"/>
                        <a:t>395</a:t>
                      </a:r>
                    </a:p>
                  </a:txBody>
                  <a:tcPr/>
                </a:tc>
                <a:extLst>
                  <a:ext uri="{0D108BD9-81ED-4DB2-BD59-A6C34878D82A}">
                    <a16:rowId xmlns:a16="http://schemas.microsoft.com/office/drawing/2014/main" val="3952404952"/>
                  </a:ext>
                </a:extLst>
              </a:tr>
            </a:tbl>
          </a:graphicData>
        </a:graphic>
      </p:graphicFrame>
    </p:spTree>
    <p:extLst>
      <p:ext uri="{BB962C8B-B14F-4D97-AF65-F5344CB8AC3E}">
        <p14:creationId xmlns:p14="http://schemas.microsoft.com/office/powerpoint/2010/main" val="4416843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ags/tag2.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Inera">
  <a:themeElements>
    <a:clrScheme name="Inera">
      <a:dk1>
        <a:srgbClr val="382819"/>
      </a:dk1>
      <a:lt1>
        <a:srgbClr val="FFFFFF"/>
      </a:lt1>
      <a:dk2>
        <a:srgbClr val="00A9A7"/>
      </a:dk2>
      <a:lt2>
        <a:srgbClr val="6F5D4C"/>
      </a:lt2>
      <a:accent1>
        <a:srgbClr val="AADEE2"/>
      </a:accent1>
      <a:accent2>
        <a:srgbClr val="F18221"/>
      </a:accent2>
      <a:accent3>
        <a:srgbClr val="F2C65D"/>
      </a:accent3>
      <a:accent4>
        <a:srgbClr val="2E2114"/>
      </a:accent4>
      <a:accent5>
        <a:srgbClr val="D2ECEE"/>
      </a:accent5>
      <a:accent6>
        <a:srgbClr val="DA751D"/>
      </a:accent6>
      <a:hlink>
        <a:srgbClr val="CE5028"/>
      </a:hlink>
      <a:folHlink>
        <a:srgbClr val="52443A"/>
      </a:folHlink>
    </a:clrScheme>
    <a:fontScheme name="Inera-PPTmall-201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cap="flat" cmpd="sng" algn="ctr">
          <a:solidFill>
            <a:srgbClr val="00A9A7"/>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noAutofit/>
      </a:bodyPr>
      <a:lstStyle>
        <a:defPPr marL="0" marR="0" indent="0" algn="ctr" defTabSz="957263" rtl="0" eaLnBrk="1" fontAlgn="base" latinLnBrk="0" hangingPunct="1">
          <a:lnSpc>
            <a:spcPct val="100000"/>
          </a:lnSpc>
          <a:spcBef>
            <a:spcPct val="0"/>
          </a:spcBef>
          <a:spcAft>
            <a:spcPct val="0"/>
          </a:spcAft>
          <a:buClrTx/>
          <a:buSzTx/>
          <a:buFontTx/>
          <a:buNone/>
          <a:tabLst/>
          <a:defRPr kumimoji="0" sz="2100" b="0" i="0" u="none" strike="noStrike" cap="none" normalizeH="0" baseline="0" dirty="0" err="1" smtClean="0">
            <a:ln>
              <a:noFill/>
            </a:ln>
            <a:solidFill>
              <a:schemeClr val="tx1"/>
            </a:solidFill>
            <a:effectLst/>
            <a:latin typeface="Arial" charset="0"/>
          </a:defRPr>
        </a:defPPr>
      </a:lstStyle>
    </a:spDef>
    <a:lnDef>
      <a:spPr bwMode="auto">
        <a:noFill/>
        <a:ln w="9525" cap="flat" cmpd="sng" algn="ctr">
          <a:solidFill>
            <a:schemeClr val="tx2"/>
          </a:solidFill>
          <a:prstDash val="solid"/>
          <a:round/>
          <a:headEnd type="none" w="med" len="med"/>
          <a:tailEnd type="none" w="med" len="med"/>
        </a:ln>
        <a:effectLst/>
      </a:spPr>
      <a:bodyPr/>
      <a:lstStyle/>
    </a:lnDef>
    <a:txDef>
      <a:spPr>
        <a:noFill/>
        <a:ln w="19050">
          <a:noFill/>
        </a:ln>
      </a:spPr>
      <a:bodyPr wrap="none" rtlCol="0">
        <a:noAutofit/>
      </a:bodyPr>
      <a:lstStyle>
        <a:defPPr>
          <a:defRPr sz="2100" dirty="0" err="1" smtClean="0">
            <a:solidFill>
              <a:srgbClr val="000000"/>
            </a:solidFill>
          </a:defRPr>
        </a:defPPr>
      </a:lstStyle>
    </a:txDef>
  </a:objectDefaults>
  <a:extraClrSchemeLst>
    <a:extraClrScheme>
      <a:clrScheme name="Inera-PPTmall-2010 1">
        <a:dk1>
          <a:srgbClr val="382819"/>
        </a:dk1>
        <a:lt1>
          <a:srgbClr val="FFFFFF"/>
        </a:lt1>
        <a:dk2>
          <a:srgbClr val="00A9A7"/>
        </a:dk2>
        <a:lt2>
          <a:srgbClr val="6F5D4C"/>
        </a:lt2>
        <a:accent1>
          <a:srgbClr val="AADEE2"/>
        </a:accent1>
        <a:accent2>
          <a:srgbClr val="F18221"/>
        </a:accent2>
        <a:accent3>
          <a:srgbClr val="FFFFFF"/>
        </a:accent3>
        <a:accent4>
          <a:srgbClr val="2E2114"/>
        </a:accent4>
        <a:accent5>
          <a:srgbClr val="D2ECEE"/>
        </a:accent5>
        <a:accent6>
          <a:srgbClr val="DA751D"/>
        </a:accent6>
        <a:hlink>
          <a:srgbClr val="CE5028"/>
        </a:hlink>
        <a:folHlink>
          <a:srgbClr val="52443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nera.potx" id="{B42733E8-F69A-4687-8D6F-DDE72D103CD4}" vid="{4C140586-9630-40A5-87AC-3D6BEA094161}"/>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1D1995D4DBF164CA9A6A8C8E460D6DC" ma:contentTypeVersion="8" ma:contentTypeDescription="Skapa ett nytt dokument." ma:contentTypeScope="" ma:versionID="3d66ca0ba0bdbf82c6c1c68f9535d6a4">
  <xsd:schema xmlns:xsd="http://www.w3.org/2001/XMLSchema" xmlns:xs="http://www.w3.org/2001/XMLSchema" xmlns:p="http://schemas.microsoft.com/office/2006/metadata/properties" xmlns:ns2="474689d2-bb64-41e0-bc86-85a9e337ef5c" targetNamespace="http://schemas.microsoft.com/office/2006/metadata/properties" ma:root="true" ma:fieldsID="0970a331456be7a8a020351698230f68" ns2:_="">
    <xsd:import namespace="474689d2-bb64-41e0-bc86-85a9e337ef5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4689d2-bb64-41e0-bc86-85a9e337ef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A53920-1859-4371-9B24-58C3EF7542C7}"/>
</file>

<file path=customXml/itemProps2.xml><?xml version="1.0" encoding="utf-8"?>
<ds:datastoreItem xmlns:ds="http://schemas.openxmlformats.org/officeDocument/2006/customXml" ds:itemID="{52683A01-0A1C-4DFE-9C8F-70703A260B6B}"/>
</file>

<file path=customXml/itemProps3.xml><?xml version="1.0" encoding="utf-8"?>
<ds:datastoreItem xmlns:ds="http://schemas.openxmlformats.org/officeDocument/2006/customXml" ds:itemID="{6D68F876-0D4D-42EF-A5F0-E6E85A7DA0FE}"/>
</file>

<file path=docProps/app.xml><?xml version="1.0" encoding="utf-8"?>
<Properties xmlns="http://schemas.openxmlformats.org/officeDocument/2006/extended-properties" xmlns:vt="http://schemas.openxmlformats.org/officeDocument/2006/docPropsVTypes">
  <Template/>
  <TotalTime>4268</TotalTime>
  <Words>1784</Words>
  <Application>Microsoft Office PowerPoint</Application>
  <PresentationFormat>Bredbild</PresentationFormat>
  <Paragraphs>172</Paragraphs>
  <Slides>55</Slides>
  <Notes>49</Notes>
  <HiddenSlides>0</HiddenSlides>
  <MMClips>0</MMClips>
  <ScaleCrop>false</ScaleCrop>
  <HeadingPairs>
    <vt:vector size="8" baseType="variant">
      <vt:variant>
        <vt:lpstr>Använt teckensnitt</vt:lpstr>
      </vt:variant>
      <vt:variant>
        <vt:i4>2</vt:i4>
      </vt:variant>
      <vt:variant>
        <vt:lpstr>Tema</vt:lpstr>
      </vt:variant>
      <vt:variant>
        <vt:i4>1</vt:i4>
      </vt:variant>
      <vt:variant>
        <vt:lpstr>Länkar</vt:lpstr>
      </vt:variant>
      <vt:variant>
        <vt:i4>47</vt:i4>
      </vt:variant>
      <vt:variant>
        <vt:lpstr>Bildrubriker</vt:lpstr>
      </vt:variant>
      <vt:variant>
        <vt:i4>55</vt:i4>
      </vt:variant>
    </vt:vector>
  </HeadingPairs>
  <TitlesOfParts>
    <vt:vector size="105" baseType="lpstr">
      <vt:lpstr>Arial</vt:lpstr>
      <vt:lpstr>Symbol</vt:lpstr>
      <vt:lpstr>Inera</vt:lpstr>
      <vt:lpstr>file:///C:\Inera\Mall%20Rapportframställning%20NPÖ.xlsb!Diagram%20övriga%201!%5bMall%20Rapportframställning%20NPÖ.xlsb%5dDiagram%20övriga%201%20Diagram%202</vt:lpstr>
      <vt:lpstr>file:///C:\Inera\Mall%20Rapportframställning%20NPÖ.xlsb!Diagram%20övriga%202!R92C28:R99C33</vt:lpstr>
      <vt:lpstr>file:///C:\Inera\Mall%20Rapportframställning%20NPÖ.xlsb!Diagram%20övriga%202!R93C41:R103C46</vt:lpstr>
      <vt:lpstr>file:///C:\Inera\Mall%20Rapportframställning%20NPÖ.xlsb!Diagram%20övriga%201%20(2)!%5bMall%20Rapportframställning%20NPÖ.xlsb%5dDiagram%20övriga%201%20(2)%20Diagram%20102</vt:lpstr>
      <vt:lpstr>file:///C:\Inera\Mall%20Rapportframställning%20NPÖ.xlsb!Diagram%20övriga%201%20(2)!%5bMall%20Rapportframställning%20NPÖ.xlsb%5dDiagram%20övriga%201%20(2)%20Diagram%20103</vt:lpstr>
      <vt:lpstr>file:///C:\Inera\Mall%20Rapportframställning%20NPÖ.xlsb!Diagram%20övriga%201%20(2)!%5bMall%20Rapportframställning%20NPÖ.xlsb%5dDiagram%20övriga%201%20(2)%20Diagram%20104</vt:lpstr>
      <vt:lpstr>file:///C:\Inera\Mall%20Rapportframställning%20NPÖ.xlsb!Diagram%20övriga%201%20(2)!%5bMall%20Rapportframställning%20NPÖ.xlsb%5dDiagram%20övriga%201%20(2)%20Diagram%20105</vt:lpstr>
      <vt:lpstr>file:///C:\Inera\Mall%20Rapportframställning%20NPÖ.xlsb!Diagram%20övriga%201!%5bMall%20Rapportframställning%20NPÖ.xlsb%5dDiagram%20övriga%201%20Diagram%20226</vt:lpstr>
      <vt:lpstr>file:///C:\Inera\Mall%20Rapportframställning%20NPÖ.xlsb!Diagram%20övriga%201!%5bMall%20Rapportframställning%20NPÖ.xlsb%5dDiagram%20övriga%201%20Diagram%20230</vt:lpstr>
      <vt:lpstr>file:///C:\Inera\Mall%20Rapportframställning%20NPÖ.xlsb!Diagram%20övriga%201!%5bMall%20Rapportframställning%20NPÖ.xlsb%5dDiagram%20övriga%201%20Diagram%20232</vt:lpstr>
      <vt:lpstr>file:///C:\Inera\Mall%20Rapportframställning%20NPÖ.xlsb!Diagram%20övriga%201!%5bMall%20Rapportframställning%20NPÖ.xlsb%5dDiagram%20övriga%201%20Diagram%20233</vt:lpstr>
      <vt:lpstr>file:///C:\Inera\Mall%20Rapportframställning%20NPÖ.xlsb!Diagram%20övriga%201!%5bMall%20Rapportframställning%20NPÖ.xlsb%5dDiagram%20övriga%201%20Diagram%20236</vt:lpstr>
      <vt:lpstr>file:///C:\Inera\Mall%20Rapportframställning%20NPÖ.xlsb!Diagram%20övriga%201!%5bMall%20Rapportframställning%20NPÖ.xlsb%5dDiagram%20övriga%201%20Diagram%20238</vt:lpstr>
      <vt:lpstr>file:///C:\Inera\Mall%20Rapportframställning%20NPÖ.xlsb!Diagram%20övriga%201!%5bMall%20Rapportframställning%20NPÖ.xlsb%5dDiagram%20övriga%201%20Diagram%20239</vt:lpstr>
      <vt:lpstr>file:///C:\Inera\Mall%20Rapportframställning%20NPÖ.xlsb!Diagram%20övriga%201!%5bMall%20Rapportframställning%20NPÖ.xlsb%5dDiagram%20övriga%201%20Diagram%20242</vt:lpstr>
      <vt:lpstr>file:///C:\Inera\Mall%20Rapportframställning%20NPÖ.xlsb!Diagram%20övriga%201!%5bMall%20Rapportframställning%20NPÖ.xlsb%5dDiagram%20övriga%201%20Diagram%20180</vt:lpstr>
      <vt:lpstr>file:///C:\Inera\Mall%20Rapportframställning%20NPÖ.xlsb!Diagram%20övriga%201!%5bMall%20Rapportframställning%20NPÖ.xlsb%5dDiagram%20övriga%201%20Diagram%20213</vt:lpstr>
      <vt:lpstr>file:///C:\Inera\Mall%20Rapportframställning%20NPÖ.xlsb!Diagram%20övriga%201!%5bMall%20Rapportframställning%20NPÖ.xlsb%5dDiagram%20övriga%201%20Diagram%20215</vt:lpstr>
      <vt:lpstr>file:///C:\Inera\Mall%20Rapportframställning%20NPÖ.xlsb!Diagram%20övriga%201!%5bMall%20Rapportframställning%20NPÖ.xlsb%5dDiagram%20övriga%201%20Diagram%20247</vt:lpstr>
      <vt:lpstr>file:///C:\Inera\Mall%20Rapportframställning%20NPÖ.xlsb!Diagram%20övriga%201!%5bMall%20Rapportframställning%20NPÖ.xlsb%5dDiagram%20övriga%201%20Diagram%20256</vt:lpstr>
      <vt:lpstr>file:///C:\Inera\Mall%20Rapportframställning%20NPÖ.xlsb!Diagram%20övriga%201!%5bMall%20Rapportframställning%20NPÖ.xlsb%5dDiagram%20övriga%201%20Diagram%20263</vt:lpstr>
      <vt:lpstr>file:///C:\Inera\Mall%20Rapportframställning%20NPÖ.xlsb!Diagram%20övriga%201!%5bMall%20Rapportframställning%20NPÖ.xlsb%5dDiagram%20övriga%201%20Diagram%20264</vt:lpstr>
      <vt:lpstr>file:///C:\Inera\Mall%20Rapportframställning%20NPÖ.xlsb!Diagram%20övriga%201!%5bMall%20Rapportframställning%20NPÖ.xlsb%5dDiagram%20övriga%201%20Diagram%20265</vt:lpstr>
      <vt:lpstr>file:///C:\Inera\Mall%20Rapportframställning%20NPÖ.xlsb!Diagram%20övriga%201!%5bMall%20Rapportframställning%20NPÖ.xlsb%5dDiagram%20övriga%201%20Diagram%20266</vt:lpstr>
      <vt:lpstr>file:///C:\Inera\Mall%20Rapportframställning%20NPÖ.xlsb!Diagram%20övriga%201!%5bMall%20Rapportframställning%20NPÖ.xlsb%5dDiagram%20övriga%201%20Diagram%20267</vt:lpstr>
      <vt:lpstr>file:///C:\Inera\Mall%20Rapportframställning%20NPÖ.xlsb!Diagram%20övriga%201!%5bMall%20Rapportframställning%20NPÖ.xlsb%5dDiagram%20övriga%201%20Diagram%20269</vt:lpstr>
      <vt:lpstr>file:///C:\Inera\Mall%20Rapportframställning%20NPÖ.xlsb!Diagram%20övriga%201!%5bMall%20Rapportframställning%20NPÖ.xlsb%5dDiagram%20övriga%201%20Diagram%20270</vt:lpstr>
      <vt:lpstr>file:///C:\Inera\Mall%20Rapportframställning%20NPÖ.xlsb!Diagram%20övriga%201!%5bMall%20Rapportframställning%20NPÖ.xlsb%5dDiagram%20övriga%201%20Diagram%20271</vt:lpstr>
      <vt:lpstr>file:///C:\Inera\Mall%20Rapportframställning%20NPÖ.xlsb!Diagram%20övriga%201%20(2)!%5bMall%20Rapportframställning%20NPÖ.xlsb%5dDiagram%20övriga%201%20(2)%20Diagram%2089</vt:lpstr>
      <vt:lpstr>file:///C:\Inera\Mall%20Rapportframställning%20NPÖ.xlsb!Diagram%20övriga%201%20(2)!%5bMall%20Rapportframställning%20NPÖ.xlsb%5dDiagram%20övriga%201%20(2)%20Diagram%2090</vt:lpstr>
      <vt:lpstr>file:///C:\Inera\Mall%20Rapportframställning%20NPÖ.xlsb!Diagram%20övriga%201%20(2)!%5bMall%20Rapportframställning%20NPÖ.xlsb%5dDiagram%20övriga%201%20(2)%20Diagram%2091</vt:lpstr>
      <vt:lpstr>file:///C:\Inera\Mall%20Rapportframställning%20NPÖ.xlsb!Diagram%20övriga%201%20(2)!%5bMall%20Rapportframställning%20NPÖ.xlsb%5dDiagram%20övriga%201%20(2)%20Diagram%2092</vt:lpstr>
      <vt:lpstr>file:///C:\Inera\Mall%20Rapportframställning%20NPÖ.xlsb!Diagram%20övriga%201%20(2)!%5bMall%20Rapportframställning%20NPÖ.xlsb%5dDiagram%20övriga%201%20(2)%20Diagram%2093</vt:lpstr>
      <vt:lpstr>file:///C:\Inera\Mall%20Rapportframställning%20NPÖ.xlsb!Diagram%20övriga%201%20(2)!%5bMall%20Rapportframställning%20NPÖ.xlsb%5dDiagram%20övriga%201%20(2)%20Diagram%2094</vt:lpstr>
      <vt:lpstr>file:///C:\Inera\Mall%20Rapportframställning%20NPÖ.xlsb!Diagram%20övriga%201%20(2)!%5bMall%20Rapportframställning%20NPÖ.xlsb%5dDiagram%20övriga%201%20(2)%20Diagram%2095</vt:lpstr>
      <vt:lpstr>file:///C:\Inera\Mall%20Rapportframställning%20NPÖ.xlsb!Diagram%20övriga%201%20(2)!%5bMall%20Rapportframställning%20NPÖ.xlsb%5dDiagram%20övriga%201%20(2)%20Diagram%2096</vt:lpstr>
      <vt:lpstr>file:///C:\Inera\Mall%20Rapportframställning%20NPÖ.xlsb!Diagram%20övriga%201%20(2)!%5bMall%20Rapportframställning%20NPÖ.xlsb%5dDiagram%20övriga%201%20(2)%20Diagram%2097</vt:lpstr>
      <vt:lpstr>file:///C:\Inera\Mall%20Rapportframställning%20NPÖ.xlsb!Diagram%20övriga%201%20(2)!%5bMall%20Rapportframställning%20NPÖ.xlsb%5dDiagram%20övriga%201%20(2)%20Diagram%2098</vt:lpstr>
      <vt:lpstr>file:///C:\Inera\Mall%20Rapportframställning%20NPÖ.xlsb!Diagram%20övriga%201%20(2)!%5bMall%20Rapportframställning%20NPÖ.xlsb%5dDiagram%20övriga%201%20(2)%20Diagram%2099</vt:lpstr>
      <vt:lpstr>file:///C:\Inera\Mall%20Rapportframställning%20NPÖ.xlsb!Diagram%20övriga%201%20(2)!%5bMall%20Rapportframställning%20NPÖ.xlsb%5dDiagram%20övriga%201%20(2)%20Diagram%20100</vt:lpstr>
      <vt:lpstr>file:///C:\Inera\Mall%20Rapportframställning%20NPÖ.xlsb!Diagram%20övriga%201%20(2)!%5bMall%20Rapportframställning%20NPÖ.xlsb%5dDiagram%20övriga%201%20(2)%20Diagram%20101</vt:lpstr>
      <vt:lpstr>file:///C:\Inera\Mall%20Rapportframställning%20NPÖ.xlsb!Matris%20fyrfält!R2C3:R35C3</vt:lpstr>
      <vt:lpstr>file:///C:\Inera\Mall%20Rapportframställning%20NPÖ.xlsb!Matris%20fyrfält!R8C46:R43C59</vt:lpstr>
      <vt:lpstr>file:///C:\Inera\Mall%20Rapportframställning%20NPÖ.xlsb!Diagram%20övriga%202!R80C2:R88C9</vt:lpstr>
      <vt:lpstr>file:///C:\Inera\Mall%20Rapportframställning%20NPÖ.xlsb!Diagram%20övriga%202!R80C15:R94C19</vt:lpstr>
      <vt:lpstr>file:///C:\Inera\Mall%20Rapportframställning%20NPÖ.xlsb!Diagram%20övriga%202!R80C28:R87C33</vt:lpstr>
      <vt:lpstr>file:///C:\Inera\Mall%20Rapportframställning%20NPÖ.xlsb!Diagram%20övriga%202!R80C41:R90C49</vt:lpstr>
      <vt:lpstr>PowerPoint-presentation</vt:lpstr>
      <vt:lpstr>Sammanfattning (1 av 2)</vt:lpstr>
      <vt:lpstr>Sammanfattning (2 av 2)</vt:lpstr>
      <vt:lpstr>Innehåll</vt:lpstr>
      <vt:lpstr>Bakgrund och syfte</vt:lpstr>
      <vt:lpstr>Om undersökningen</vt:lpstr>
      <vt:lpstr>NKI-modellen</vt:lpstr>
      <vt:lpstr>PowerPoint-presentation</vt:lpstr>
      <vt:lpstr>Antal svar per yrkesgrupp</vt:lpstr>
      <vt:lpstr>NKI</vt:lpstr>
      <vt:lpstr>NKI - Brytningar</vt:lpstr>
      <vt:lpstr>Hur nöjd är du totalt sett med Nationell Patientöversikt?</vt:lpstr>
      <vt:lpstr>Hur nöjd är du med Nationell Patientöversikt i förhållande till dina förväntningar?</vt:lpstr>
      <vt:lpstr>Tänk dig ett digitalt journalsystem, som är perfekt i alla avseenden, hur nära eller långt ifrån en sådan perfekt tjänst är Nationell Patientöversikt?</vt:lpstr>
      <vt:lpstr>Jag kan rekommendera andra att använda Nationell Patientöversikt?</vt:lpstr>
      <vt:lpstr>Nationell Patientöversikt underlättar mitt arbete</vt:lpstr>
      <vt:lpstr>Jag har förtroende för att tjänsten Nationell Patientöversikt håller hög kvalitet</vt:lpstr>
      <vt:lpstr>Jag anser att informationen i Nationell Patientöversikt är tillförlitlig</vt:lpstr>
      <vt:lpstr>Jag anser att Nationell Patientöversikt är pedagogiskt uppbyggd och lätt att använda</vt:lpstr>
      <vt:lpstr>Tjänsten Nationell patientöversikt är tillgänglig när jag behöver använda den</vt:lpstr>
      <vt:lpstr>Nationell patientöversikt har förenklat och förbättrat min arbetssituation</vt:lpstr>
      <vt:lpstr>Den utbildning och introduktion som jag fått till Nationell patientöversikt har varit tillräcklig för att jag ska kunna använda tjänsten på ett effektivt sätt</vt:lpstr>
      <vt:lpstr>Jag är nöjd med den support vi får internt i vår organisation</vt:lpstr>
      <vt:lpstr>Vad anser du om kvalitén i nedanstående moduler i Nationell Patientöversikt? Aktiviteter i dagliga livet (ADL)</vt:lpstr>
      <vt:lpstr>Vad anser du om kvalitén i nedanstående moduler i Nationell Patientöversikt? Bilddiagnostik, remissvar</vt:lpstr>
      <vt:lpstr>Vad anser du om kvalitén i nedanstående moduler i Nationell Patientöversikt? Diagnoser</vt:lpstr>
      <vt:lpstr>Vad anser du om kvalitén i nedanstående moduler i Nationell Patientöversikt? Funktionstillstånd</vt:lpstr>
      <vt:lpstr>Vad anser du om kvalitén i nedanstående moduler i Nationell Patientöversikt? Klinisk kemi, remissvar</vt:lpstr>
      <vt:lpstr>Vad anser du om kvalitén i nedanstående moduler i Nationell Patientöversikt? Läkemedel, ordinerade och förskrivna i journal</vt:lpstr>
      <vt:lpstr>Vad anser du om kvalitén i nedanstående moduler i Nationell Patientöversikt? Läkemedel, uthämtade (Information från eHälsomyndighetens läkemedelsförteckning)</vt:lpstr>
      <vt:lpstr>Vad anser du om kvalitén i nedanstående moduler i Nationell Patientöversikt? Uppmärksamhetsinformation</vt:lpstr>
      <vt:lpstr>Vad anser du om kvalitén i nedanstående moduler i Nationell Patientöversikt? Vaccinationer</vt:lpstr>
      <vt:lpstr>Vad anser du om kvalitén i nedanstående moduler i Nationell Patientöversikt? Vård och omsorgsdokumentation</vt:lpstr>
      <vt:lpstr>Vad anser du om kvalitén i nedanstående moduler i Nationell Patientöversikt? Vård och omsorgskontakt</vt:lpstr>
      <vt:lpstr>Vad anser du om kvalitén i nedanstående moduler i Nationell Patientöversikt? Vårdplan</vt:lpstr>
      <vt:lpstr>Vad anser du om kvalitén i nedanstående moduler i Nationell Patientöversikt? Övriga undersökningar, remissvar</vt:lpstr>
      <vt:lpstr>Hur viktiga är följande moduler i Nationell patientöversikt för dig? Aktiviteter i dagliga livet (ADL)</vt:lpstr>
      <vt:lpstr>Hur viktiga är följande moduler i Nationell patientöversikt för dig? Bilddiagnostik, remissvar</vt:lpstr>
      <vt:lpstr>Hur viktiga är följande moduler i Nationell patientöversikt för dig? Diagnoser</vt:lpstr>
      <vt:lpstr>Hur viktiga är följande moduler i Nationell patientöversikt för dig? Funktionstillstånd</vt:lpstr>
      <vt:lpstr>Hur viktiga är följande moduler i Nationell patientöversikt för dig? Klinisk kemi, remissvar</vt:lpstr>
      <vt:lpstr>Hur viktiga är följande moduler i Nationell patientöversikt för dig? Läkemedel, ordinerade och förskrivna i journal</vt:lpstr>
      <vt:lpstr>Hur viktiga är följande moduler i Nationell patientöversikt för dig? Läkemedel, uthämtade (Information från eHälsomyndighetens läkemedelsförteckning)</vt:lpstr>
      <vt:lpstr>Hur viktiga är följande moduler i Nationell patientöversikt för dig? Uppmärksamhetsinformation</vt:lpstr>
      <vt:lpstr>Hur viktiga är följande moduler i Nationell patientöversikt för dig? Vaccinationer</vt:lpstr>
      <vt:lpstr>Hur viktiga är följande moduler i Nationell patientöversikt för dig? Vård och omsorgsdokumentation</vt:lpstr>
      <vt:lpstr>Hur viktiga är följande moduler i Nationell patientöversikt för dig? Vård och omsorgskontakt</vt:lpstr>
      <vt:lpstr>Hur viktiga är följande moduler i Nationell patientöversikt för dig? Vårdplan</vt:lpstr>
      <vt:lpstr>Hur viktiga är följande moduler i Nationell patientöversikt för dig? Övriga undersökningar, remissvar</vt:lpstr>
      <vt:lpstr>Priomatris</vt:lpstr>
      <vt:lpstr>Priomatris</vt:lpstr>
      <vt:lpstr>Bakgrundsinformation</vt:lpstr>
      <vt:lpstr>Bakgrundsinformation</vt:lpstr>
      <vt:lpstr>Bakgrundsinformation</vt:lpstr>
      <vt:lpstr>Bakgrundsinformation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Pernilla Tollin</dc:creator>
  <cp:lastModifiedBy>Pernilla Tollin</cp:lastModifiedBy>
  <cp:revision>133</cp:revision>
  <cp:lastPrinted>2020-01-30T08:32:20Z</cp:lastPrinted>
  <dcterms:created xsi:type="dcterms:W3CDTF">2015-12-15T11:16:10Z</dcterms:created>
  <dcterms:modified xsi:type="dcterms:W3CDTF">2020-01-30T14:51:39Z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0x01010071D1995D4DBF164CA9A6A8C8E460D6DC</vt:lpwstr>
  </property>
</Properties>
</file>