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81" r:id="rId5"/>
    <p:sldId id="263" r:id="rId6"/>
    <p:sldId id="342" r:id="rId7"/>
    <p:sldId id="274" r:id="rId8"/>
    <p:sldId id="272" r:id="rId9"/>
    <p:sldId id="264" r:id="rId10"/>
    <p:sldId id="266" r:id="rId11"/>
    <p:sldId id="273" r:id="rId12"/>
    <p:sldId id="341" r:id="rId13"/>
    <p:sldId id="343" r:id="rId14"/>
    <p:sldId id="348" r:id="rId15"/>
    <p:sldId id="344" r:id="rId16"/>
    <p:sldId id="345" r:id="rId17"/>
    <p:sldId id="349" r:id="rId18"/>
    <p:sldId id="276" r:id="rId19"/>
    <p:sldId id="277" r:id="rId20"/>
    <p:sldId id="278" r:id="rId21"/>
    <p:sldId id="353" r:id="rId22"/>
    <p:sldId id="280" r:id="rId23"/>
    <p:sldId id="354" r:id="rId24"/>
    <p:sldId id="355" r:id="rId25"/>
    <p:sldId id="356" r:id="rId26"/>
    <p:sldId id="362" r:id="rId27"/>
    <p:sldId id="363" r:id="rId28"/>
    <p:sldId id="364" r:id="rId29"/>
    <p:sldId id="359" r:id="rId30"/>
    <p:sldId id="360" r:id="rId31"/>
    <p:sldId id="361" r:id="rId3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58A"/>
    <a:srgbClr val="33302F"/>
    <a:srgbClr val="EFE9E4"/>
    <a:srgbClr val="F7F4F1"/>
    <a:srgbClr val="00706E"/>
    <a:srgbClr val="FABC47"/>
    <a:srgbClr val="EC8022"/>
    <a:srgbClr val="01A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just format 3 - Dekorfär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1" autoAdjust="0"/>
    <p:restoredTop sz="95893"/>
  </p:normalViewPr>
  <p:slideViewPr>
    <p:cSldViewPr snapToGrid="0" snapToObjects="1">
      <p:cViewPr varScale="1">
        <p:scale>
          <a:sx n="111" d="100"/>
          <a:sy n="111" d="100"/>
        </p:scale>
        <p:origin x="5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vranle\OneDrive%20-%20Inera%20AB\Documents\Enk&#228;ter%20Internt%20hanterade\NKIer\2021\NP&#214;\Resultat\NKI%20-%20NP&#214;%202021_datafi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NKI - totalt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'Fråga 9-11'!$X$4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9-11'!$S$5</c:f>
              <c:strCache>
                <c:ptCount val="1"/>
                <c:pt idx="0">
                  <c:v>Totalt</c:v>
                </c:pt>
              </c:strCache>
            </c:strRef>
          </c:cat>
          <c:val>
            <c:numRef>
              <c:f>'Fråga 9-11'!$X$5</c:f>
              <c:numCache>
                <c:formatCode>0</c:formatCode>
                <c:ptCount val="1"/>
                <c:pt idx="0">
                  <c:v>61.184094108214161</c:v>
                </c:pt>
              </c:numCache>
            </c:numRef>
          </c:val>
          <c:extLst>
            <c:ext xmlns:c16="http://schemas.microsoft.com/office/drawing/2014/chart" uri="{C3380CC4-5D6E-409C-BE32-E72D297353CC}">
              <c16:uniqueId val="{00000000-9DEB-4090-A520-56FEC73326B9}"/>
            </c:ext>
          </c:extLst>
        </c:ser>
        <c:ser>
          <c:idx val="1"/>
          <c:order val="1"/>
          <c:tx>
            <c:strRef>
              <c:f>'Fråga 9-11'!$Y$4</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9-11'!$S$5</c:f>
              <c:strCache>
                <c:ptCount val="1"/>
                <c:pt idx="0">
                  <c:v>Totalt</c:v>
                </c:pt>
              </c:strCache>
            </c:strRef>
          </c:cat>
          <c:val>
            <c:numRef>
              <c:f>'Fråga 9-11'!$Y$5</c:f>
              <c:numCache>
                <c:formatCode>0</c:formatCode>
                <c:ptCount val="1"/>
                <c:pt idx="0">
                  <c:v>59</c:v>
                </c:pt>
              </c:numCache>
            </c:numRef>
          </c:val>
          <c:extLst>
            <c:ext xmlns:c16="http://schemas.microsoft.com/office/drawing/2014/chart" uri="{C3380CC4-5D6E-409C-BE32-E72D297353CC}">
              <c16:uniqueId val="{00000001-9DEB-4090-A520-56FEC73326B9}"/>
            </c:ext>
          </c:extLst>
        </c:ser>
        <c:ser>
          <c:idx val="2"/>
          <c:order val="2"/>
          <c:tx>
            <c:strRef>
              <c:f>'Fråga 9-11'!$Z$4</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9-11'!$S$5</c:f>
              <c:strCache>
                <c:ptCount val="1"/>
                <c:pt idx="0">
                  <c:v>Totalt</c:v>
                </c:pt>
              </c:strCache>
            </c:strRef>
          </c:cat>
          <c:val>
            <c:numRef>
              <c:f>'Fråga 9-11'!$Z$5</c:f>
              <c:numCache>
                <c:formatCode>0</c:formatCode>
                <c:ptCount val="1"/>
                <c:pt idx="0">
                  <c:v>64.85959383753503</c:v>
                </c:pt>
              </c:numCache>
            </c:numRef>
          </c:val>
          <c:extLst>
            <c:ext xmlns:c16="http://schemas.microsoft.com/office/drawing/2014/chart" uri="{C3380CC4-5D6E-409C-BE32-E72D297353CC}">
              <c16:uniqueId val="{00000002-9DEB-4090-A520-56FEC73326B9}"/>
            </c:ext>
          </c:extLst>
        </c:ser>
        <c:dLbls>
          <c:showLegendKey val="0"/>
          <c:showVal val="0"/>
          <c:showCatName val="0"/>
          <c:showSerName val="0"/>
          <c:showPercent val="0"/>
          <c:showBubbleSize val="0"/>
        </c:dLbls>
        <c:gapWidth val="219"/>
        <c:overlap val="-27"/>
        <c:axId val="1162321328"/>
        <c:axId val="1257298576"/>
      </c:barChart>
      <c:catAx>
        <c:axId val="116232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57298576"/>
        <c:crosses val="autoZero"/>
        <c:auto val="1"/>
        <c:lblAlgn val="ctr"/>
        <c:lblOffset val="100"/>
        <c:noMultiLvlLbl val="0"/>
      </c:catAx>
      <c:valAx>
        <c:axId val="12572985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62321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6'!$AH$46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6'!$AI$46:$AK$46</c:f>
              <c:numCache>
                <c:formatCode>0</c:formatCode>
                <c:ptCount val="3"/>
                <c:pt idx="0">
                  <c:v>67.245370370370367</c:v>
                </c:pt>
                <c:pt idx="1">
                  <c:v>68.286445012787723</c:v>
                </c:pt>
                <c:pt idx="2">
                  <c:v>71</c:v>
                </c:pt>
              </c:numCache>
            </c:numRef>
          </c:val>
          <c:extLst>
            <c:ext xmlns:c16="http://schemas.microsoft.com/office/drawing/2014/chart" uri="{C3380CC4-5D6E-409C-BE32-E72D297353CC}">
              <c16:uniqueId val="{00000000-FBB7-4869-B5DD-A50EC193E87D}"/>
            </c:ext>
          </c:extLst>
        </c:ser>
        <c:ser>
          <c:idx val="1"/>
          <c:order val="1"/>
          <c:tx>
            <c:strRef>
              <c:f>'Fråga 6'!$AH$47</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6'!$AI$47:$AK$47</c:f>
              <c:numCache>
                <c:formatCode>0</c:formatCode>
                <c:ptCount val="3"/>
                <c:pt idx="0">
                  <c:v>64.788732394366207</c:v>
                </c:pt>
                <c:pt idx="1">
                  <c:v>54</c:v>
                </c:pt>
                <c:pt idx="2">
                  <c:v>58</c:v>
                </c:pt>
              </c:numCache>
            </c:numRef>
          </c:val>
          <c:extLst>
            <c:ext xmlns:c16="http://schemas.microsoft.com/office/drawing/2014/chart" uri="{C3380CC4-5D6E-409C-BE32-E72D297353CC}">
              <c16:uniqueId val="{00000001-FBB7-4869-B5DD-A50EC193E87D}"/>
            </c:ext>
          </c:extLst>
        </c:ser>
        <c:ser>
          <c:idx val="2"/>
          <c:order val="2"/>
          <c:tx>
            <c:strRef>
              <c:f>'Fråga 6'!$AH$48</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6'!$AI$48:$AK$48</c:f>
              <c:numCache>
                <c:formatCode>0</c:formatCode>
                <c:ptCount val="3"/>
                <c:pt idx="0">
                  <c:v>66.11570247933885</c:v>
                </c:pt>
                <c:pt idx="1">
                  <c:v>71</c:v>
                </c:pt>
                <c:pt idx="2">
                  <c:v>73</c:v>
                </c:pt>
              </c:numCache>
            </c:numRef>
          </c:val>
          <c:extLst>
            <c:ext xmlns:c16="http://schemas.microsoft.com/office/drawing/2014/chart" uri="{C3380CC4-5D6E-409C-BE32-E72D297353CC}">
              <c16:uniqueId val="{00000002-FBB7-4869-B5DD-A50EC193E87D}"/>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6'!$AH$52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6'!$AI$52:$AK$52</c:f>
              <c:numCache>
                <c:formatCode>0</c:formatCode>
                <c:ptCount val="3"/>
                <c:pt idx="0">
                  <c:v>82.042253521126767</c:v>
                </c:pt>
                <c:pt idx="1">
                  <c:v>82.409793814432987</c:v>
                </c:pt>
                <c:pt idx="2">
                  <c:v>74</c:v>
                </c:pt>
              </c:numCache>
            </c:numRef>
          </c:val>
          <c:extLst>
            <c:ext xmlns:c16="http://schemas.microsoft.com/office/drawing/2014/chart" uri="{C3380CC4-5D6E-409C-BE32-E72D297353CC}">
              <c16:uniqueId val="{00000000-60DF-425C-84EA-7AEEDBA07A7B}"/>
            </c:ext>
          </c:extLst>
        </c:ser>
        <c:ser>
          <c:idx val="1"/>
          <c:order val="1"/>
          <c:tx>
            <c:strRef>
              <c:f>'Fråga 6'!$AH$53</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6'!$AI$53:$AK$53</c:f>
              <c:numCache>
                <c:formatCode>0</c:formatCode>
                <c:ptCount val="3"/>
                <c:pt idx="0">
                  <c:v>73.91304347826086</c:v>
                </c:pt>
                <c:pt idx="1">
                  <c:v>70</c:v>
                </c:pt>
                <c:pt idx="2">
                  <c:v>55</c:v>
                </c:pt>
              </c:numCache>
            </c:numRef>
          </c:val>
          <c:extLst>
            <c:ext xmlns:c16="http://schemas.microsoft.com/office/drawing/2014/chart" uri="{C3380CC4-5D6E-409C-BE32-E72D297353CC}">
              <c16:uniqueId val="{00000001-60DF-425C-84EA-7AEEDBA07A7B}"/>
            </c:ext>
          </c:extLst>
        </c:ser>
        <c:ser>
          <c:idx val="2"/>
          <c:order val="2"/>
          <c:tx>
            <c:strRef>
              <c:f>'Fråga 6'!$AH$54</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6'!$AI$54:$AK$54</c:f>
              <c:numCache>
                <c:formatCode>0</c:formatCode>
                <c:ptCount val="3"/>
                <c:pt idx="0">
                  <c:v>85.208333333333329</c:v>
                </c:pt>
                <c:pt idx="1">
                  <c:v>85</c:v>
                </c:pt>
                <c:pt idx="2">
                  <c:v>80</c:v>
                </c:pt>
              </c:numCache>
            </c:numRef>
          </c:val>
          <c:extLst>
            <c:ext xmlns:c16="http://schemas.microsoft.com/office/drawing/2014/chart" uri="{C3380CC4-5D6E-409C-BE32-E72D297353CC}">
              <c16:uniqueId val="{00000002-60DF-425C-84EA-7AEEDBA07A7B}"/>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6'!$AH$86</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6'!$AI$86:$AK$86</c:f>
              <c:numCache>
                <c:formatCode>0</c:formatCode>
                <c:ptCount val="3"/>
                <c:pt idx="0">
                  <c:v>57.467532467532465</c:v>
                </c:pt>
                <c:pt idx="1">
                  <c:v>59.872611464968152</c:v>
                </c:pt>
                <c:pt idx="2">
                  <c:v>53</c:v>
                </c:pt>
              </c:numCache>
            </c:numRef>
          </c:val>
          <c:extLst>
            <c:ext xmlns:c16="http://schemas.microsoft.com/office/drawing/2014/chart" uri="{C3380CC4-5D6E-409C-BE32-E72D297353CC}">
              <c16:uniqueId val="{00000000-EEF3-42FB-80C8-2BFC3F0CA6F7}"/>
            </c:ext>
          </c:extLst>
        </c:ser>
        <c:ser>
          <c:idx val="1"/>
          <c:order val="1"/>
          <c:tx>
            <c:strRef>
              <c:f>'Fråga 6'!$AH$87</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6'!$AI$87:$AK$87</c:f>
              <c:numCache>
                <c:formatCode>0</c:formatCode>
                <c:ptCount val="3"/>
                <c:pt idx="0">
                  <c:v>41.666666666666671</c:v>
                </c:pt>
                <c:pt idx="1">
                  <c:v>35</c:v>
                </c:pt>
                <c:pt idx="2">
                  <c:v>26</c:v>
                </c:pt>
              </c:numCache>
            </c:numRef>
          </c:val>
          <c:extLst>
            <c:ext xmlns:c16="http://schemas.microsoft.com/office/drawing/2014/chart" uri="{C3380CC4-5D6E-409C-BE32-E72D297353CC}">
              <c16:uniqueId val="{00000001-EEF3-42FB-80C8-2BFC3F0CA6F7}"/>
            </c:ext>
          </c:extLst>
        </c:ser>
        <c:ser>
          <c:idx val="2"/>
          <c:order val="2"/>
          <c:tx>
            <c:strRef>
              <c:f>'Fråga 6'!$AH$88</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6'!$AI$88:$AK$88</c:f>
              <c:numCache>
                <c:formatCode>0</c:formatCode>
                <c:ptCount val="3"/>
                <c:pt idx="0">
                  <c:v>62.371134020618555</c:v>
                </c:pt>
                <c:pt idx="1">
                  <c:v>65</c:v>
                </c:pt>
                <c:pt idx="2">
                  <c:v>57</c:v>
                </c:pt>
              </c:numCache>
            </c:numRef>
          </c:val>
          <c:extLst>
            <c:ext xmlns:c16="http://schemas.microsoft.com/office/drawing/2014/chart" uri="{C3380CC4-5D6E-409C-BE32-E72D297353CC}">
              <c16:uniqueId val="{00000002-EEF3-42FB-80C8-2BFC3F0CA6F7}"/>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6'!$AH$92</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6'!$AI$92:$AK$92</c:f>
              <c:numCache>
                <c:formatCode>0</c:formatCode>
                <c:ptCount val="3"/>
                <c:pt idx="0">
                  <c:v>51.459854014598541</c:v>
                </c:pt>
                <c:pt idx="1">
                  <c:v>50.757575757575758</c:v>
                </c:pt>
                <c:pt idx="2">
                  <c:v>51</c:v>
                </c:pt>
              </c:numCache>
            </c:numRef>
          </c:val>
          <c:extLst>
            <c:ext xmlns:c16="http://schemas.microsoft.com/office/drawing/2014/chart" uri="{C3380CC4-5D6E-409C-BE32-E72D297353CC}">
              <c16:uniqueId val="{00000000-FDE1-44C3-9DC6-0B3C194C2A5C}"/>
            </c:ext>
          </c:extLst>
        </c:ser>
        <c:ser>
          <c:idx val="1"/>
          <c:order val="1"/>
          <c:tx>
            <c:strRef>
              <c:f>'Fråga 6'!$AH$93</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6'!$AI$93:$AK$93</c:f>
              <c:numCache>
                <c:formatCode>0</c:formatCode>
                <c:ptCount val="3"/>
                <c:pt idx="0">
                  <c:v>46.25</c:v>
                </c:pt>
                <c:pt idx="1">
                  <c:v>39</c:v>
                </c:pt>
                <c:pt idx="2">
                  <c:v>39</c:v>
                </c:pt>
              </c:numCache>
            </c:numRef>
          </c:val>
          <c:extLst>
            <c:ext xmlns:c16="http://schemas.microsoft.com/office/drawing/2014/chart" uri="{C3380CC4-5D6E-409C-BE32-E72D297353CC}">
              <c16:uniqueId val="{00000001-FDE1-44C3-9DC6-0B3C194C2A5C}"/>
            </c:ext>
          </c:extLst>
        </c:ser>
        <c:ser>
          <c:idx val="2"/>
          <c:order val="2"/>
          <c:tx>
            <c:strRef>
              <c:f>'Fråga 6'!$AH$125</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6'!$AI$125:$AK$125</c:f>
              <c:numCache>
                <c:formatCode>0</c:formatCode>
                <c:ptCount val="3"/>
                <c:pt idx="0">
                  <c:v>52.678571428571431</c:v>
                </c:pt>
                <c:pt idx="1">
                  <c:v>53</c:v>
                </c:pt>
                <c:pt idx="2">
                  <c:v>53</c:v>
                </c:pt>
              </c:numCache>
            </c:numRef>
          </c:val>
          <c:extLst>
            <c:ext xmlns:c16="http://schemas.microsoft.com/office/drawing/2014/chart" uri="{C3380CC4-5D6E-409C-BE32-E72D297353CC}">
              <c16:uniqueId val="{00000002-FDE1-44C3-9DC6-0B3C194C2A5C}"/>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'Fråga 6'!$O$47</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6'!$N$48:$N$58</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6'!$O$48:$O$58</c:f>
              <c:numCache>
                <c:formatCode>0</c:formatCode>
                <c:ptCount val="11"/>
                <c:pt idx="0">
                  <c:v>73.170731707317074</c:v>
                </c:pt>
                <c:pt idx="1">
                  <c:v>63.04347826086957</c:v>
                </c:pt>
                <c:pt idx="2">
                  <c:v>64.173228346456696</c:v>
                </c:pt>
                <c:pt idx="3">
                  <c:v>57.428571428571431</c:v>
                </c:pt>
                <c:pt idx="4">
                  <c:v>49.310344827586206</c:v>
                </c:pt>
                <c:pt idx="5">
                  <c:v>68.75</c:v>
                </c:pt>
                <c:pt idx="6">
                  <c:v>52.542372881355938</c:v>
                </c:pt>
                <c:pt idx="7">
                  <c:v>45.390070921985817</c:v>
                </c:pt>
                <c:pt idx="8">
                  <c:v>42.256637168141594</c:v>
                </c:pt>
                <c:pt idx="9">
                  <c:v>46.428571428571431</c:v>
                </c:pt>
                <c:pt idx="10">
                  <c:v>53.431372549019606</c:v>
                </c:pt>
              </c:numCache>
            </c:numRef>
          </c:val>
          <c:extLst>
            <c:ext xmlns:c16="http://schemas.microsoft.com/office/drawing/2014/chart" uri="{C3380CC4-5D6E-409C-BE32-E72D297353CC}">
              <c16:uniqueId val="{00000000-E532-4349-99C2-FF7894A1E90E}"/>
            </c:ext>
          </c:extLst>
        </c:ser>
        <c:ser>
          <c:idx val="1"/>
          <c:order val="1"/>
          <c:tx>
            <c:strRef>
              <c:f>'Fråga 6'!$P$47</c:f>
              <c:strCache>
                <c:ptCount val="1"/>
                <c:pt idx="0">
                  <c:v>Läkare</c:v>
                </c:pt>
              </c:strCache>
            </c:strRef>
          </c:tx>
          <c:spPr>
            <a:solidFill>
              <a:schemeClr val="accent2"/>
            </a:solidFill>
            <a:ln>
              <a:noFill/>
            </a:ln>
            <a:effectLst/>
          </c:spPr>
          <c:invertIfNegative val="0"/>
          <c:cat>
            <c:strRef>
              <c:f>'Fråga 6'!$N$48:$N$58</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6'!$P$48:$P$58</c:f>
              <c:numCache>
                <c:formatCode>0</c:formatCode>
                <c:ptCount val="11"/>
                <c:pt idx="0">
                  <c:v>63.235294117647058</c:v>
                </c:pt>
                <c:pt idx="1">
                  <c:v>40.789473684210527</c:v>
                </c:pt>
                <c:pt idx="2">
                  <c:v>41</c:v>
                </c:pt>
                <c:pt idx="3">
                  <c:v>37.931034482758619</c:v>
                </c:pt>
                <c:pt idx="4">
                  <c:v>33.695652173913047</c:v>
                </c:pt>
                <c:pt idx="5">
                  <c:v>61.057692307692314</c:v>
                </c:pt>
                <c:pt idx="6">
                  <c:v>43.269230769230774</c:v>
                </c:pt>
                <c:pt idx="7">
                  <c:v>42.727272727272727</c:v>
                </c:pt>
                <c:pt idx="8">
                  <c:v>42.5</c:v>
                </c:pt>
                <c:pt idx="9">
                  <c:v>41.666666666666671</c:v>
                </c:pt>
                <c:pt idx="10">
                  <c:v>58.928571428571431</c:v>
                </c:pt>
              </c:numCache>
            </c:numRef>
          </c:val>
          <c:extLst>
            <c:ext xmlns:c16="http://schemas.microsoft.com/office/drawing/2014/chart" uri="{C3380CC4-5D6E-409C-BE32-E72D297353CC}">
              <c16:uniqueId val="{00000001-E532-4349-99C2-FF7894A1E90E}"/>
            </c:ext>
          </c:extLst>
        </c:ser>
        <c:ser>
          <c:idx val="2"/>
          <c:order val="2"/>
          <c:tx>
            <c:strRef>
              <c:f>'Fråga 6'!$Q$47</c:f>
              <c:strCache>
                <c:ptCount val="1"/>
                <c:pt idx="0">
                  <c:v>Sjuksköterska</c:v>
                </c:pt>
              </c:strCache>
            </c:strRef>
          </c:tx>
          <c:spPr>
            <a:solidFill>
              <a:schemeClr val="accent3"/>
            </a:solidFill>
            <a:ln>
              <a:noFill/>
            </a:ln>
            <a:effectLst/>
          </c:spPr>
          <c:invertIfNegative val="0"/>
          <c:cat>
            <c:strRef>
              <c:f>'Fråga 6'!$N$48:$N$58</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6'!$Q$48:$Q$58</c:f>
              <c:numCache>
                <c:formatCode>0</c:formatCode>
                <c:ptCount val="11"/>
                <c:pt idx="0">
                  <c:v>79.565217391304344</c:v>
                </c:pt>
                <c:pt idx="1">
                  <c:v>71.022727272727266</c:v>
                </c:pt>
                <c:pt idx="2">
                  <c:v>69.680851063829792</c:v>
                </c:pt>
                <c:pt idx="3">
                  <c:v>67.990654205607484</c:v>
                </c:pt>
                <c:pt idx="4">
                  <c:v>56.764705882352942</c:v>
                </c:pt>
                <c:pt idx="5">
                  <c:v>73.113207547169807</c:v>
                </c:pt>
                <c:pt idx="6">
                  <c:v>55.666666666666664</c:v>
                </c:pt>
                <c:pt idx="7">
                  <c:v>46.341463414634148</c:v>
                </c:pt>
                <c:pt idx="8">
                  <c:v>43.402777777777779</c:v>
                </c:pt>
                <c:pt idx="9">
                  <c:v>48.026315789473685</c:v>
                </c:pt>
                <c:pt idx="10">
                  <c:v>49.583333333333336</c:v>
                </c:pt>
              </c:numCache>
            </c:numRef>
          </c:val>
          <c:extLst>
            <c:ext xmlns:c16="http://schemas.microsoft.com/office/drawing/2014/chart" uri="{C3380CC4-5D6E-409C-BE32-E72D297353CC}">
              <c16:uniqueId val="{00000002-E532-4349-99C2-FF7894A1E90E}"/>
            </c:ext>
          </c:extLst>
        </c:ser>
        <c:dLbls>
          <c:showLegendKey val="0"/>
          <c:showVal val="0"/>
          <c:showCatName val="0"/>
          <c:showSerName val="0"/>
          <c:showPercent val="0"/>
          <c:showBubbleSize val="0"/>
        </c:dLbls>
        <c:gapWidth val="182"/>
        <c:axId val="1826665904"/>
        <c:axId val="1212709168"/>
      </c:barChart>
      <c:catAx>
        <c:axId val="1826665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12709168"/>
        <c:crosses val="autoZero"/>
        <c:auto val="1"/>
        <c:lblAlgn val="ctr"/>
        <c:lblOffset val="100"/>
        <c:noMultiLvlLbl val="0"/>
      </c:catAx>
      <c:valAx>
        <c:axId val="1212709168"/>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0=Mycket låg– 100=Mycket hög</a:t>
                </a:r>
                <a:endParaRPr lang="sv-SE" sz="4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665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'Fråga 6'!$O$90</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6'!$N$91:$N$101</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6'!$O$91:$O$101</c:f>
              <c:numCache>
                <c:formatCode>0</c:formatCode>
                <c:ptCount val="11"/>
                <c:pt idx="0">
                  <c:v>97.037914691943129</c:v>
                </c:pt>
                <c:pt idx="1">
                  <c:v>83.505154639175259</c:v>
                </c:pt>
                <c:pt idx="2">
                  <c:v>65.745856353591165</c:v>
                </c:pt>
                <c:pt idx="3">
                  <c:v>87.252475247524757</c:v>
                </c:pt>
                <c:pt idx="4">
                  <c:v>74.497487437185924</c:v>
                </c:pt>
                <c:pt idx="5">
                  <c:v>84.85221674876847</c:v>
                </c:pt>
                <c:pt idx="6">
                  <c:v>61.184210526315788</c:v>
                </c:pt>
                <c:pt idx="7">
                  <c:v>82.512953367875653</c:v>
                </c:pt>
                <c:pt idx="8">
                  <c:v>61.710526315789473</c:v>
                </c:pt>
                <c:pt idx="9">
                  <c:v>36.174242424242422</c:v>
                </c:pt>
                <c:pt idx="10">
                  <c:v>73.994252873563212</c:v>
                </c:pt>
              </c:numCache>
            </c:numRef>
          </c:val>
          <c:extLst>
            <c:ext xmlns:c16="http://schemas.microsoft.com/office/drawing/2014/chart" uri="{C3380CC4-5D6E-409C-BE32-E72D297353CC}">
              <c16:uniqueId val="{00000000-1B3F-4CDB-8297-E8CD2CE70ECE}"/>
            </c:ext>
          </c:extLst>
        </c:ser>
        <c:ser>
          <c:idx val="1"/>
          <c:order val="1"/>
          <c:tx>
            <c:strRef>
              <c:f>'Fråga 6'!$P$90</c:f>
              <c:strCache>
                <c:ptCount val="1"/>
                <c:pt idx="0">
                  <c:v>Läkare</c:v>
                </c:pt>
              </c:strCache>
            </c:strRef>
          </c:tx>
          <c:spPr>
            <a:solidFill>
              <a:schemeClr val="accent2"/>
            </a:solidFill>
            <a:ln>
              <a:noFill/>
            </a:ln>
            <a:effectLst/>
          </c:spPr>
          <c:invertIfNegative val="0"/>
          <c:cat>
            <c:strRef>
              <c:f>'Fråga 6'!$N$91:$N$101</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6'!$P$91:$P$101</c:f>
              <c:numCache>
                <c:formatCode>0</c:formatCode>
                <c:ptCount val="11"/>
                <c:pt idx="0">
                  <c:v>96.83098591549296</c:v>
                </c:pt>
                <c:pt idx="1">
                  <c:v>77.692307692307693</c:v>
                </c:pt>
                <c:pt idx="2">
                  <c:v>40.16393442622951</c:v>
                </c:pt>
                <c:pt idx="3">
                  <c:v>86.594202898550719</c:v>
                </c:pt>
                <c:pt idx="4">
                  <c:v>74.264705882352942</c:v>
                </c:pt>
                <c:pt idx="5">
                  <c:v>76.10294117647058</c:v>
                </c:pt>
                <c:pt idx="6">
                  <c:v>48.4375</c:v>
                </c:pt>
                <c:pt idx="7">
                  <c:v>90.714285714285708</c:v>
                </c:pt>
                <c:pt idx="8">
                  <c:v>50.384615384615387</c:v>
                </c:pt>
                <c:pt idx="9">
                  <c:v>27.232142857142854</c:v>
                </c:pt>
                <c:pt idx="10">
                  <c:v>80.970149253731336</c:v>
                </c:pt>
              </c:numCache>
            </c:numRef>
          </c:val>
          <c:extLst>
            <c:ext xmlns:c16="http://schemas.microsoft.com/office/drawing/2014/chart" uri="{C3380CC4-5D6E-409C-BE32-E72D297353CC}">
              <c16:uniqueId val="{00000001-1B3F-4CDB-8297-E8CD2CE70ECE}"/>
            </c:ext>
          </c:extLst>
        </c:ser>
        <c:ser>
          <c:idx val="2"/>
          <c:order val="2"/>
          <c:tx>
            <c:strRef>
              <c:f>'Fråga 6'!$Q$90</c:f>
              <c:strCache>
                <c:ptCount val="1"/>
                <c:pt idx="0">
                  <c:v>Sjuksköterska</c:v>
                </c:pt>
              </c:strCache>
            </c:strRef>
          </c:tx>
          <c:spPr>
            <a:solidFill>
              <a:schemeClr val="accent3"/>
            </a:solidFill>
            <a:ln>
              <a:noFill/>
            </a:ln>
            <a:effectLst/>
          </c:spPr>
          <c:invertIfNegative val="0"/>
          <c:cat>
            <c:strRef>
              <c:f>'Fråga 6'!$N$91:$N$101</c:f>
              <c:str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c:v>
                </c:pt>
              </c:strCache>
            </c:strRef>
          </c:cat>
          <c:val>
            <c:numRef>
              <c:f>'Fråga 6'!$Q$91:$Q$101</c:f>
              <c:numCache>
                <c:formatCode>0</c:formatCode>
                <c:ptCount val="11"/>
                <c:pt idx="0">
                  <c:v>97.222222222222214</c:v>
                </c:pt>
                <c:pt idx="1">
                  <c:v>88.063063063063069</c:v>
                </c:pt>
                <c:pt idx="2">
                  <c:v>81.481481481481481</c:v>
                </c:pt>
                <c:pt idx="3">
                  <c:v>92.241379310344826</c:v>
                </c:pt>
                <c:pt idx="4">
                  <c:v>75.446428571428569</c:v>
                </c:pt>
                <c:pt idx="5">
                  <c:v>89.912280701754383</c:v>
                </c:pt>
                <c:pt idx="6">
                  <c:v>65</c:v>
                </c:pt>
                <c:pt idx="7">
                  <c:v>81.651376146788991</c:v>
                </c:pt>
                <c:pt idx="8">
                  <c:v>68.571428571428569</c:v>
                </c:pt>
                <c:pt idx="9">
                  <c:v>42.910447761194028</c:v>
                </c:pt>
                <c:pt idx="10">
                  <c:v>72.631578947368425</c:v>
                </c:pt>
              </c:numCache>
            </c:numRef>
          </c:val>
          <c:extLst>
            <c:ext xmlns:c16="http://schemas.microsoft.com/office/drawing/2014/chart" uri="{C3380CC4-5D6E-409C-BE32-E72D297353CC}">
              <c16:uniqueId val="{00000002-1B3F-4CDB-8297-E8CD2CE70ECE}"/>
            </c:ext>
          </c:extLst>
        </c:ser>
        <c:dLbls>
          <c:showLegendKey val="0"/>
          <c:showVal val="0"/>
          <c:showCatName val="0"/>
          <c:showSerName val="0"/>
          <c:showPercent val="0"/>
          <c:showBubbleSize val="0"/>
        </c:dLbls>
        <c:gapWidth val="182"/>
        <c:axId val="1218777952"/>
        <c:axId val="1641101408"/>
      </c:barChart>
      <c:catAx>
        <c:axId val="1218777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41101408"/>
        <c:crosses val="autoZero"/>
        <c:auto val="1"/>
        <c:lblAlgn val="ctr"/>
        <c:lblOffset val="100"/>
        <c:noMultiLvlLbl val="0"/>
      </c:catAx>
      <c:valAx>
        <c:axId val="1641101408"/>
        <c:scaling>
          <c:orientation val="minMax"/>
          <c:max val="100"/>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0=Inte alls viktig – 100=Mycket viktig</a:t>
                </a:r>
                <a:endParaRPr lang="sv-SE" sz="4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18777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'Fråga 6'!$AJ$138</c:f>
              <c:strCache>
                <c:ptCount val="1"/>
                <c:pt idx="0">
                  <c:v>Kvalitet</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6.5395095367847544E-2"/>
                  <c:y val="0"/>
                </c:manualLayout>
              </c:layout>
              <c:tx>
                <c:rich>
                  <a:bodyPr/>
                  <a:lstStyle/>
                  <a:p>
                    <a:fld id="{E0B95A51-B0DF-4B6F-87B9-3C2AC02BFD03}"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B77-4693-9CF3-9CFF5D44D667}"/>
                </c:ext>
              </c:extLst>
            </c:dLbl>
            <c:dLbl>
              <c:idx val="1"/>
              <c:layout>
                <c:manualLayout>
                  <c:x val="-1.2310900462648612E-16"/>
                  <c:y val="-2.3372062251396219E-3"/>
                </c:manualLayout>
              </c:layout>
              <c:tx>
                <c:rich>
                  <a:bodyPr/>
                  <a:lstStyle/>
                  <a:p>
                    <a:fld id="{28FDA021-3F24-45E1-A653-B51EDDE9B8B0}"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B77-4693-9CF3-9CFF5D44D667}"/>
                </c:ext>
              </c:extLst>
            </c:dLbl>
            <c:dLbl>
              <c:idx val="2"/>
              <c:layout>
                <c:manualLayout>
                  <c:x val="-0.12087205539599087"/>
                  <c:y val="0"/>
                </c:manualLayout>
              </c:layout>
              <c:tx>
                <c:rich>
                  <a:bodyPr/>
                  <a:lstStyle/>
                  <a:p>
                    <a:fld id="{0974DA0F-054B-4420-A291-9358178B3571}"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B77-4693-9CF3-9CFF5D44D667}"/>
                </c:ext>
              </c:extLst>
            </c:dLbl>
            <c:dLbl>
              <c:idx val="3"/>
              <c:tx>
                <c:rich>
                  <a:bodyPr/>
                  <a:lstStyle/>
                  <a:p>
                    <a:fld id="{DD4AB009-E9D5-4FFD-8771-17D8E4A8BF1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B77-4693-9CF3-9CFF5D44D667}"/>
                </c:ext>
              </c:extLst>
            </c:dLbl>
            <c:dLbl>
              <c:idx val="4"/>
              <c:tx>
                <c:rich>
                  <a:bodyPr/>
                  <a:lstStyle/>
                  <a:p>
                    <a:fld id="{FE602F57-280C-4CA5-96CF-C6D9FCA2EEA8}"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B77-4693-9CF3-9CFF5D44D667}"/>
                </c:ext>
              </c:extLst>
            </c:dLbl>
            <c:dLbl>
              <c:idx val="5"/>
              <c:tx>
                <c:rich>
                  <a:bodyPr/>
                  <a:lstStyle/>
                  <a:p>
                    <a:fld id="{45BBF608-28A3-47E8-B6B4-BF48A359B369}"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B77-4693-9CF3-9CFF5D44D667}"/>
                </c:ext>
              </c:extLst>
            </c:dLbl>
            <c:dLbl>
              <c:idx val="6"/>
              <c:layout>
                <c:manualLayout>
                  <c:x val="-0.19480837073352311"/>
                  <c:y val="-1.7851102664451904E-4"/>
                </c:manualLayout>
              </c:layout>
              <c:tx>
                <c:rich>
                  <a:bodyPr/>
                  <a:lstStyle/>
                  <a:p>
                    <a:fld id="{964C68E1-A41C-45A7-9B97-93F46984AA10}" type="CELLRANGE">
                      <a:rPr lang="en-US"/>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B77-4693-9CF3-9CFF5D44D667}"/>
                </c:ext>
              </c:extLst>
            </c:dLbl>
            <c:dLbl>
              <c:idx val="7"/>
              <c:tx>
                <c:rich>
                  <a:bodyPr/>
                  <a:lstStyle/>
                  <a:p>
                    <a:fld id="{9828A5D0-65CC-4FD3-A962-9B96C07AD6BD}"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B77-4693-9CF3-9CFF5D44D667}"/>
                </c:ext>
              </c:extLst>
            </c:dLbl>
            <c:dLbl>
              <c:idx val="8"/>
              <c:tx>
                <c:rich>
                  <a:bodyPr/>
                  <a:lstStyle/>
                  <a:p>
                    <a:fld id="{E8B3CF49-8E61-4E50-B0BC-29939B637FD9}"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B77-4693-9CF3-9CFF5D44D667}"/>
                </c:ext>
              </c:extLst>
            </c:dLbl>
            <c:dLbl>
              <c:idx val="9"/>
              <c:tx>
                <c:rich>
                  <a:bodyPr/>
                  <a:lstStyle/>
                  <a:p>
                    <a:fld id="{6A90CD5B-A1CA-404B-A2DB-14C6750B51DF}"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B77-4693-9CF3-9CFF5D44D667}"/>
                </c:ext>
              </c:extLst>
            </c:dLbl>
            <c:dLbl>
              <c:idx val="10"/>
              <c:tx>
                <c:rich>
                  <a:bodyPr/>
                  <a:lstStyle/>
                  <a:p>
                    <a:fld id="{684F1330-B6CC-48AD-834A-7E725CF52340}" type="CELLRANGE">
                      <a:rPr lang="sv-SE"/>
                      <a:pPr/>
                      <a:t>[CELLRANGE]</a:t>
                    </a:fld>
                    <a:endParaRPr lang="sv-SE"/>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B77-4693-9CF3-9CFF5D44D6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'Fråga 6'!$AI$139:$AI$149</c:f>
              <c:numCache>
                <c:formatCode>0</c:formatCode>
                <c:ptCount val="11"/>
                <c:pt idx="0">
                  <c:v>97.037914691943129</c:v>
                </c:pt>
                <c:pt idx="1">
                  <c:v>83.505154639175259</c:v>
                </c:pt>
                <c:pt idx="2">
                  <c:v>65.745856353591165</c:v>
                </c:pt>
                <c:pt idx="3">
                  <c:v>87.252475247524757</c:v>
                </c:pt>
                <c:pt idx="4">
                  <c:v>74.497487437185924</c:v>
                </c:pt>
                <c:pt idx="5">
                  <c:v>84.85221674876847</c:v>
                </c:pt>
                <c:pt idx="6">
                  <c:v>61.184210526315788</c:v>
                </c:pt>
                <c:pt idx="7">
                  <c:v>82.512953367875653</c:v>
                </c:pt>
                <c:pt idx="8">
                  <c:v>61.710526315789473</c:v>
                </c:pt>
                <c:pt idx="9">
                  <c:v>36.174242424242422</c:v>
                </c:pt>
                <c:pt idx="10">
                  <c:v>73.994252873563212</c:v>
                </c:pt>
              </c:numCache>
            </c:numRef>
          </c:xVal>
          <c:yVal>
            <c:numRef>
              <c:f>'Fråga 6'!$AJ$139:$AJ$149</c:f>
              <c:numCache>
                <c:formatCode>0</c:formatCode>
                <c:ptCount val="11"/>
                <c:pt idx="0">
                  <c:v>73.170731707317074</c:v>
                </c:pt>
                <c:pt idx="1">
                  <c:v>63.04347826086957</c:v>
                </c:pt>
                <c:pt idx="2">
                  <c:v>64.173228346456696</c:v>
                </c:pt>
                <c:pt idx="3">
                  <c:v>57.428571428571431</c:v>
                </c:pt>
                <c:pt idx="4">
                  <c:v>49.310344827586206</c:v>
                </c:pt>
                <c:pt idx="5">
                  <c:v>68.75</c:v>
                </c:pt>
                <c:pt idx="6">
                  <c:v>52.542372881355938</c:v>
                </c:pt>
                <c:pt idx="7">
                  <c:v>45.390070921985817</c:v>
                </c:pt>
                <c:pt idx="8">
                  <c:v>42.256637168141594</c:v>
                </c:pt>
                <c:pt idx="9">
                  <c:v>46.428571428571431</c:v>
                </c:pt>
                <c:pt idx="10">
                  <c:v>53.431372549019606</c:v>
                </c:pt>
              </c:numCache>
            </c:numRef>
          </c:yVal>
          <c:smooth val="0"/>
          <c:extLst>
            <c:ext xmlns:c15="http://schemas.microsoft.com/office/drawing/2012/chart" uri="{02D57815-91ED-43cb-92C2-25804820EDAC}">
              <c15:datalabelsRange>
                <c15:f>'Fråga 6'!$AH$139:$AH$149</c15:f>
                <c15:dlblRangeCache>
                  <c:ptCount val="11"/>
                  <c:pt idx="0">
                    <c:v>Anteckningar</c:v>
                  </c:pt>
                  <c:pt idx="1">
                    <c:v>Uppmärksamhetssignaler</c:v>
                  </c:pt>
                  <c:pt idx="2">
                    <c:v>Vaccinationer</c:v>
                  </c:pt>
                  <c:pt idx="3">
                    <c:v>Provsvar</c:v>
                  </c:pt>
                  <c:pt idx="4">
                    <c:v>Remisser</c:v>
                  </c:pt>
                  <c:pt idx="5">
                    <c:v>Diagnoser</c:v>
                  </c:pt>
                  <c:pt idx="6">
                    <c:v>Funktionstillstånd &amp; ADL</c:v>
                  </c:pt>
                  <c:pt idx="7">
                    <c:v>Läkemedel</c:v>
                  </c:pt>
                  <c:pt idx="8">
                    <c:v>Vårdplaner</c:v>
                  </c:pt>
                  <c:pt idx="9">
                    <c:v>Tillväxt</c:v>
                  </c:pt>
                  <c:pt idx="10">
                    <c:v>Läkemedelsförteckningen </c:v>
                  </c:pt>
                </c15:dlblRangeCache>
              </c15:datalabelsRange>
            </c:ext>
            <c:ext xmlns:c16="http://schemas.microsoft.com/office/drawing/2014/chart" uri="{C3380CC4-5D6E-409C-BE32-E72D297353CC}">
              <c16:uniqueId val="{0000000B-4B77-4693-9CF3-9CFF5D44D667}"/>
            </c:ext>
          </c:extLst>
        </c:ser>
        <c:dLbls>
          <c:showLegendKey val="0"/>
          <c:showVal val="0"/>
          <c:showCatName val="0"/>
          <c:showSerName val="0"/>
          <c:showPercent val="0"/>
          <c:showBubbleSize val="0"/>
        </c:dLbls>
        <c:axId val="1592880208"/>
        <c:axId val="1294854544"/>
      </c:scatterChart>
      <c:valAx>
        <c:axId val="1592880208"/>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Bedömd</a:t>
                </a:r>
                <a:r>
                  <a:rPr lang="sv-SE" baseline="0"/>
                  <a:t> betydelse</a:t>
                </a:r>
                <a:endParaRPr lang="sv-S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94854544"/>
        <c:crosses val="autoZero"/>
        <c:crossBetween val="midCat"/>
      </c:valAx>
      <c:valAx>
        <c:axId val="129485454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Bedömd</a:t>
                </a:r>
                <a:r>
                  <a:rPr lang="sv-SE" baseline="0"/>
                  <a:t> kvalitet</a:t>
                </a:r>
                <a:endParaRPr lang="sv-SE"/>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92880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Jag är…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NKI!$C$2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NKI!$A$3:$A$7</c:f>
              <c:strCache>
                <c:ptCount val="5"/>
                <c:pt idx="0">
                  <c:v>Annat:</c:v>
                </c:pt>
                <c:pt idx="1">
                  <c:v>Arbetsterapeut</c:v>
                </c:pt>
                <c:pt idx="2">
                  <c:v>Fysioterapeut</c:v>
                </c:pt>
                <c:pt idx="3">
                  <c:v>Läkare</c:v>
                </c:pt>
                <c:pt idx="4">
                  <c:v>Sjuksköterska</c:v>
                </c:pt>
              </c:strCache>
            </c:strRef>
          </c:cat>
          <c:val>
            <c:numRef>
              <c:f>NKI!$C$3:$C$7</c:f>
              <c:numCache>
                <c:formatCode>0%</c:formatCode>
                <c:ptCount val="5"/>
                <c:pt idx="0">
                  <c:v>6.1946902654867256E-2</c:v>
                </c:pt>
                <c:pt idx="1">
                  <c:v>2.6548672566371681E-2</c:v>
                </c:pt>
                <c:pt idx="2">
                  <c:v>3.9823008849557522E-2</c:v>
                </c:pt>
                <c:pt idx="3">
                  <c:v>0.32743362831858408</c:v>
                </c:pt>
                <c:pt idx="4">
                  <c:v>0.54424778761061943</c:v>
                </c:pt>
              </c:numCache>
            </c:numRef>
          </c:val>
          <c:extLst>
            <c:ext xmlns:c16="http://schemas.microsoft.com/office/drawing/2014/chart" uri="{C3380CC4-5D6E-409C-BE32-E72D297353CC}">
              <c16:uniqueId val="{00000000-0000-4A61-9D6F-E59F95F6E9ED}"/>
            </c:ext>
          </c:extLst>
        </c:ser>
        <c:ser>
          <c:idx val="1"/>
          <c:order val="1"/>
          <c:tx>
            <c:strRef>
              <c:f>NKI!$D$2</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NKI!$A$3:$A$7</c:f>
              <c:strCache>
                <c:ptCount val="5"/>
                <c:pt idx="0">
                  <c:v>Annat:</c:v>
                </c:pt>
                <c:pt idx="1">
                  <c:v>Arbetsterapeut</c:v>
                </c:pt>
                <c:pt idx="2">
                  <c:v>Fysioterapeut</c:v>
                </c:pt>
                <c:pt idx="3">
                  <c:v>Läkare</c:v>
                </c:pt>
                <c:pt idx="4">
                  <c:v>Sjuksköterska</c:v>
                </c:pt>
              </c:strCache>
            </c:strRef>
          </c:cat>
          <c:val>
            <c:numRef>
              <c:f>NKI!$D$3:$D$7</c:f>
              <c:numCache>
                <c:formatCode>0%</c:formatCode>
                <c:ptCount val="5"/>
                <c:pt idx="0">
                  <c:v>0.02</c:v>
                </c:pt>
                <c:pt idx="1">
                  <c:v>0.03</c:v>
                </c:pt>
                <c:pt idx="2">
                  <c:v>0.08</c:v>
                </c:pt>
                <c:pt idx="3">
                  <c:v>0.18</c:v>
                </c:pt>
                <c:pt idx="4">
                  <c:v>0.69</c:v>
                </c:pt>
              </c:numCache>
            </c:numRef>
          </c:val>
          <c:extLst>
            <c:ext xmlns:c16="http://schemas.microsoft.com/office/drawing/2014/chart" uri="{C3380CC4-5D6E-409C-BE32-E72D297353CC}">
              <c16:uniqueId val="{00000001-0000-4A61-9D6F-E59F95F6E9ED}"/>
            </c:ext>
          </c:extLst>
        </c:ser>
        <c:dLbls>
          <c:showLegendKey val="0"/>
          <c:showVal val="0"/>
          <c:showCatName val="0"/>
          <c:showSerName val="0"/>
          <c:showPercent val="0"/>
          <c:showBubbleSize val="0"/>
        </c:dLbls>
        <c:gapWidth val="182"/>
        <c:axId val="1598649280"/>
        <c:axId val="1641104736"/>
      </c:barChart>
      <c:catAx>
        <c:axId val="1598649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641104736"/>
        <c:crosses val="autoZero"/>
        <c:auto val="1"/>
        <c:lblAlgn val="ctr"/>
        <c:lblOffset val="100"/>
        <c:noMultiLvlLbl val="0"/>
      </c:catAx>
      <c:valAx>
        <c:axId val="16411047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98649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Min huvudsakliga arbetsplats är: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NKI!$C$22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NKI!$A$24:$A$26</c:f>
              <c:strCache>
                <c:ptCount val="3"/>
                <c:pt idx="0">
                  <c:v>Kommun</c:v>
                </c:pt>
                <c:pt idx="1">
                  <c:v>Privat vårdgivare</c:v>
                </c:pt>
                <c:pt idx="2">
                  <c:v>Region</c:v>
                </c:pt>
              </c:strCache>
            </c:strRef>
          </c:cat>
          <c:val>
            <c:numRef>
              <c:f>NKI!$C$24:$C$26</c:f>
              <c:numCache>
                <c:formatCode>0%</c:formatCode>
                <c:ptCount val="3"/>
                <c:pt idx="0">
                  <c:v>0.49115044247787609</c:v>
                </c:pt>
                <c:pt idx="1">
                  <c:v>6.637168141592921E-2</c:v>
                </c:pt>
                <c:pt idx="2">
                  <c:v>0.4336283185840708</c:v>
                </c:pt>
              </c:numCache>
            </c:numRef>
          </c:val>
          <c:extLst>
            <c:ext xmlns:c16="http://schemas.microsoft.com/office/drawing/2014/chart" uri="{C3380CC4-5D6E-409C-BE32-E72D297353CC}">
              <c16:uniqueId val="{00000000-F566-4A88-AFFF-A6D483678157}"/>
            </c:ext>
          </c:extLst>
        </c:ser>
        <c:ser>
          <c:idx val="1"/>
          <c:order val="1"/>
          <c:tx>
            <c:strRef>
              <c:f>NKI!$D$22</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NKI!$A$24:$A$26</c:f>
              <c:strCache>
                <c:ptCount val="3"/>
                <c:pt idx="0">
                  <c:v>Kommun</c:v>
                </c:pt>
                <c:pt idx="1">
                  <c:v>Privat vårdgivare</c:v>
                </c:pt>
                <c:pt idx="2">
                  <c:v>Region</c:v>
                </c:pt>
              </c:strCache>
            </c:strRef>
          </c:cat>
          <c:val>
            <c:numRef>
              <c:f>NKI!$D$24:$D$26</c:f>
              <c:numCache>
                <c:formatCode>0%</c:formatCode>
                <c:ptCount val="3"/>
                <c:pt idx="0">
                  <c:v>0.73</c:v>
                </c:pt>
                <c:pt idx="1">
                  <c:v>0.09</c:v>
                </c:pt>
                <c:pt idx="2">
                  <c:v>0.17</c:v>
                </c:pt>
              </c:numCache>
            </c:numRef>
          </c:val>
          <c:extLst>
            <c:ext xmlns:c16="http://schemas.microsoft.com/office/drawing/2014/chart" uri="{C3380CC4-5D6E-409C-BE32-E72D297353CC}">
              <c16:uniqueId val="{00000001-F566-4A88-AFFF-A6D483678157}"/>
            </c:ext>
          </c:extLst>
        </c:ser>
        <c:dLbls>
          <c:showLegendKey val="0"/>
          <c:showVal val="0"/>
          <c:showCatName val="0"/>
          <c:showSerName val="0"/>
          <c:showPercent val="0"/>
          <c:showBubbleSize val="0"/>
        </c:dLbls>
        <c:gapWidth val="182"/>
        <c:axId val="1284833776"/>
        <c:axId val="1759752768"/>
      </c:barChart>
      <c:catAx>
        <c:axId val="1284833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9752768"/>
        <c:crosses val="autoZero"/>
        <c:auto val="1"/>
        <c:lblAlgn val="ctr"/>
        <c:lblOffset val="100"/>
        <c:noMultiLvlLbl val="0"/>
      </c:catAx>
      <c:valAx>
        <c:axId val="1759752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4833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bar"/>
        <c:grouping val="clustered"/>
        <c:varyColors val="0"/>
        <c:ser>
          <c:idx val="0"/>
          <c:order val="0"/>
          <c:tx>
            <c:strRef>
              <c:f>NKI!$B$58</c:f>
              <c:strCache>
                <c:ptCount val="1"/>
                <c:pt idx="0">
                  <c:v>I vilket län är du huvudsakligen verksam?</c:v>
                </c:pt>
              </c:strCache>
            </c:strRef>
          </c:tx>
          <c:spPr>
            <a:solidFill>
              <a:schemeClr val="accent1"/>
            </a:solidFill>
            <a:ln>
              <a:noFill/>
            </a:ln>
            <a:effectLst/>
          </c:spPr>
          <c:invertIfNegative val="0"/>
          <c:cat>
            <c:strRef>
              <c:f>NKI!$A$59:$A$76</c:f>
              <c:strCache>
                <c:ptCount val="18"/>
                <c:pt idx="0">
                  <c:v>Blekinge län</c:v>
                </c:pt>
                <c:pt idx="1">
                  <c:v>Dalarnas län</c:v>
                </c:pt>
                <c:pt idx="2">
                  <c:v>Gävleborgs län</c:v>
                </c:pt>
                <c:pt idx="3">
                  <c:v>Hallands län</c:v>
                </c:pt>
                <c:pt idx="4">
                  <c:v>Jämtlands län</c:v>
                </c:pt>
                <c:pt idx="5">
                  <c:v>Kalmar län</c:v>
                </c:pt>
                <c:pt idx="6">
                  <c:v>Norrbottens län</c:v>
                </c:pt>
                <c:pt idx="7">
                  <c:v>Skåne län</c:v>
                </c:pt>
                <c:pt idx="8">
                  <c:v>Stockholms län</c:v>
                </c:pt>
                <c:pt idx="9">
                  <c:v>Södermanlands län</c:v>
                </c:pt>
                <c:pt idx="10">
                  <c:v>Uppsala län</c:v>
                </c:pt>
                <c:pt idx="11">
                  <c:v>Värmlands län</c:v>
                </c:pt>
                <c:pt idx="12">
                  <c:v>Västerbottens län</c:v>
                </c:pt>
                <c:pt idx="13">
                  <c:v>Västernorrlands län</c:v>
                </c:pt>
                <c:pt idx="14">
                  <c:v>Västmanlands län</c:v>
                </c:pt>
                <c:pt idx="15">
                  <c:v>Västra Götalands län</c:v>
                </c:pt>
                <c:pt idx="16">
                  <c:v>Örebro län</c:v>
                </c:pt>
                <c:pt idx="17">
                  <c:v>Östergötlands län</c:v>
                </c:pt>
              </c:strCache>
            </c:strRef>
          </c:cat>
          <c:val>
            <c:numRef>
              <c:f>NKI!$B$59:$B$76</c:f>
              <c:numCache>
                <c:formatCode>General</c:formatCode>
                <c:ptCount val="18"/>
                <c:pt idx="0">
                  <c:v>5</c:v>
                </c:pt>
                <c:pt idx="1">
                  <c:v>5</c:v>
                </c:pt>
                <c:pt idx="2">
                  <c:v>6</c:v>
                </c:pt>
                <c:pt idx="3">
                  <c:v>3</c:v>
                </c:pt>
                <c:pt idx="4">
                  <c:v>27</c:v>
                </c:pt>
                <c:pt idx="5">
                  <c:v>5</c:v>
                </c:pt>
                <c:pt idx="6">
                  <c:v>5</c:v>
                </c:pt>
                <c:pt idx="7">
                  <c:v>21</c:v>
                </c:pt>
                <c:pt idx="8">
                  <c:v>19</c:v>
                </c:pt>
                <c:pt idx="9">
                  <c:v>59</c:v>
                </c:pt>
                <c:pt idx="10">
                  <c:v>10</c:v>
                </c:pt>
                <c:pt idx="11">
                  <c:v>1</c:v>
                </c:pt>
                <c:pt idx="12">
                  <c:v>4</c:v>
                </c:pt>
                <c:pt idx="13">
                  <c:v>10</c:v>
                </c:pt>
                <c:pt idx="14">
                  <c:v>7</c:v>
                </c:pt>
                <c:pt idx="15">
                  <c:v>18</c:v>
                </c:pt>
                <c:pt idx="16">
                  <c:v>16</c:v>
                </c:pt>
                <c:pt idx="17">
                  <c:v>5</c:v>
                </c:pt>
              </c:numCache>
            </c:numRef>
          </c:val>
          <c:extLst>
            <c:ext xmlns:c16="http://schemas.microsoft.com/office/drawing/2014/chart" uri="{C3380CC4-5D6E-409C-BE32-E72D297353CC}">
              <c16:uniqueId val="{00000000-8E12-4829-BA17-0B0E2F3C0803}"/>
            </c:ext>
          </c:extLst>
        </c:ser>
        <c:dLbls>
          <c:showLegendKey val="0"/>
          <c:showVal val="0"/>
          <c:showCatName val="0"/>
          <c:showSerName val="0"/>
          <c:showPercent val="0"/>
          <c:showBubbleSize val="0"/>
        </c:dLbls>
        <c:gapWidth val="182"/>
        <c:axId val="1405830928"/>
        <c:axId val="1016872144"/>
      </c:barChart>
      <c:catAx>
        <c:axId val="1405830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16872144"/>
        <c:crosses val="autoZero"/>
        <c:auto val="1"/>
        <c:lblAlgn val="ctr"/>
        <c:lblOffset val="100"/>
        <c:noMultiLvlLbl val="0"/>
      </c:catAx>
      <c:valAx>
        <c:axId val="101687214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0583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NKI per yrkesgrupp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3.8569712882257114E-2"/>
          <c:y val="8.0948235115894204E-2"/>
          <c:w val="0.94692797541603835"/>
          <c:h val="0.82951645228252768"/>
        </c:manualLayout>
      </c:layout>
      <c:barChart>
        <c:barDir val="col"/>
        <c:grouping val="clustered"/>
        <c:varyColors val="0"/>
        <c:ser>
          <c:idx val="0"/>
          <c:order val="0"/>
          <c:tx>
            <c:strRef>
              <c:f>'Fråga 9-11'!$X$4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9-11'!$S$7:$S$10</c:f>
              <c:strCache>
                <c:ptCount val="4"/>
                <c:pt idx="0">
                  <c:v>Arbetsterapeut</c:v>
                </c:pt>
                <c:pt idx="1">
                  <c:v>Fysioterapeut</c:v>
                </c:pt>
                <c:pt idx="2">
                  <c:v>Läkare</c:v>
                </c:pt>
                <c:pt idx="3">
                  <c:v>Sjuksköterska</c:v>
                </c:pt>
              </c:strCache>
            </c:strRef>
          </c:cat>
          <c:val>
            <c:numRef>
              <c:f>'Fråga 9-11'!$X$7:$X$10</c:f>
              <c:numCache>
                <c:formatCode>0</c:formatCode>
                <c:ptCount val="4"/>
                <c:pt idx="0">
                  <c:v>65.500000000000014</c:v>
                </c:pt>
                <c:pt idx="1">
                  <c:v>68.839285714285722</c:v>
                </c:pt>
                <c:pt idx="2">
                  <c:v>46.200410037723479</c:v>
                </c:pt>
                <c:pt idx="3">
                  <c:v>68.531512756018685</c:v>
                </c:pt>
              </c:numCache>
            </c:numRef>
          </c:val>
          <c:extLst>
            <c:ext xmlns:c16="http://schemas.microsoft.com/office/drawing/2014/chart" uri="{C3380CC4-5D6E-409C-BE32-E72D297353CC}">
              <c16:uniqueId val="{00000000-BC98-4482-BB2A-A30A456F52F9}"/>
            </c:ext>
          </c:extLst>
        </c:ser>
        <c:ser>
          <c:idx val="1"/>
          <c:order val="1"/>
          <c:tx>
            <c:strRef>
              <c:f>'Fråga 9-11'!$Y$4</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9-11'!$S$7:$S$10</c:f>
              <c:strCache>
                <c:ptCount val="4"/>
                <c:pt idx="0">
                  <c:v>Arbetsterapeut</c:v>
                </c:pt>
                <c:pt idx="1">
                  <c:v>Fysioterapeut</c:v>
                </c:pt>
                <c:pt idx="2">
                  <c:v>Läkare</c:v>
                </c:pt>
                <c:pt idx="3">
                  <c:v>Sjuksköterska</c:v>
                </c:pt>
              </c:strCache>
            </c:strRef>
          </c:cat>
          <c:val>
            <c:numRef>
              <c:f>'Fråga 9-11'!$Y$7:$Y$10</c:f>
              <c:numCache>
                <c:formatCode>0</c:formatCode>
                <c:ptCount val="4"/>
                <c:pt idx="0">
                  <c:v>72</c:v>
                </c:pt>
                <c:pt idx="1">
                  <c:v>64</c:v>
                </c:pt>
                <c:pt idx="2">
                  <c:v>39</c:v>
                </c:pt>
                <c:pt idx="3">
                  <c:v>64</c:v>
                </c:pt>
              </c:numCache>
            </c:numRef>
          </c:val>
          <c:extLst>
            <c:ext xmlns:c16="http://schemas.microsoft.com/office/drawing/2014/chart" uri="{C3380CC4-5D6E-409C-BE32-E72D297353CC}">
              <c16:uniqueId val="{00000001-BC98-4482-BB2A-A30A456F52F9}"/>
            </c:ext>
          </c:extLst>
        </c:ser>
        <c:dLbls>
          <c:showLegendKey val="0"/>
          <c:showVal val="0"/>
          <c:showCatName val="0"/>
          <c:showSerName val="0"/>
          <c:showPercent val="0"/>
          <c:showBubbleSize val="0"/>
        </c:dLbls>
        <c:gapWidth val="219"/>
        <c:overlap val="-27"/>
        <c:axId val="1406429840"/>
        <c:axId val="1763158880"/>
      </c:barChart>
      <c:catAx>
        <c:axId val="14064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63158880"/>
        <c:crosses val="autoZero"/>
        <c:auto val="1"/>
        <c:lblAlgn val="ctr"/>
        <c:lblOffset val="100"/>
        <c:noMultiLvlLbl val="0"/>
      </c:catAx>
      <c:valAx>
        <c:axId val="1763158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0642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NKI per kundtyp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'Fråga 9-11'!$X$4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9-11'!$S$12:$S$14</c:f>
              <c:strCache>
                <c:ptCount val="3"/>
                <c:pt idx="0">
                  <c:v>Kommun</c:v>
                </c:pt>
                <c:pt idx="1">
                  <c:v>Privat vårdgivare</c:v>
                </c:pt>
                <c:pt idx="2">
                  <c:v>Region</c:v>
                </c:pt>
              </c:strCache>
            </c:strRef>
          </c:cat>
          <c:val>
            <c:numRef>
              <c:f>'Fråga 9-11'!$X$12:$X$14</c:f>
              <c:numCache>
                <c:formatCode>0</c:formatCode>
                <c:ptCount val="3"/>
                <c:pt idx="0">
                  <c:v>69.325805692778189</c:v>
                </c:pt>
                <c:pt idx="1">
                  <c:v>59.315873015873024</c:v>
                </c:pt>
                <c:pt idx="2">
                  <c:v>51.578202374655064</c:v>
                </c:pt>
              </c:numCache>
            </c:numRef>
          </c:val>
          <c:extLst>
            <c:ext xmlns:c16="http://schemas.microsoft.com/office/drawing/2014/chart" uri="{C3380CC4-5D6E-409C-BE32-E72D297353CC}">
              <c16:uniqueId val="{00000000-84C6-43A3-8CD1-73F915AE7DFF}"/>
            </c:ext>
          </c:extLst>
        </c:ser>
        <c:ser>
          <c:idx val="1"/>
          <c:order val="1"/>
          <c:tx>
            <c:strRef>
              <c:f>'Fråga 9-11'!$Y$4</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9-11'!$S$12:$S$14</c:f>
              <c:strCache>
                <c:ptCount val="3"/>
                <c:pt idx="0">
                  <c:v>Kommun</c:v>
                </c:pt>
                <c:pt idx="1">
                  <c:v>Privat vårdgivare</c:v>
                </c:pt>
                <c:pt idx="2">
                  <c:v>Region</c:v>
                </c:pt>
              </c:strCache>
            </c:strRef>
          </c:cat>
          <c:val>
            <c:numRef>
              <c:f>'Fråga 9-11'!$Y$12:$Y$14</c:f>
              <c:numCache>
                <c:formatCode>0</c:formatCode>
                <c:ptCount val="3"/>
                <c:pt idx="0">
                  <c:v>64</c:v>
                </c:pt>
                <c:pt idx="1">
                  <c:v>45</c:v>
                </c:pt>
                <c:pt idx="2">
                  <c:v>46</c:v>
                </c:pt>
              </c:numCache>
            </c:numRef>
          </c:val>
          <c:extLst>
            <c:ext xmlns:c16="http://schemas.microsoft.com/office/drawing/2014/chart" uri="{C3380CC4-5D6E-409C-BE32-E72D297353CC}">
              <c16:uniqueId val="{00000001-84C6-43A3-8CD1-73F915AE7DFF}"/>
            </c:ext>
          </c:extLst>
        </c:ser>
        <c:dLbls>
          <c:showLegendKey val="0"/>
          <c:showVal val="0"/>
          <c:showCatName val="0"/>
          <c:showSerName val="0"/>
          <c:showPercent val="0"/>
          <c:showBubbleSize val="0"/>
        </c:dLbls>
        <c:gapWidth val="219"/>
        <c:overlap val="-27"/>
        <c:axId val="1406429840"/>
        <c:axId val="1763158880"/>
      </c:barChart>
      <c:catAx>
        <c:axId val="14064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63158880"/>
        <c:crosses val="autoZero"/>
        <c:auto val="1"/>
        <c:lblAlgn val="ctr"/>
        <c:lblOffset val="100"/>
        <c:noMultiLvlLbl val="0"/>
      </c:catAx>
      <c:valAx>
        <c:axId val="1763158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0642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NKI i förhållande till användning av NPÖ</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'Fråga 9-11'!$X$4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9-11'!$S$15:$S$21</c:f>
              <c:strCache>
                <c:ptCount val="7"/>
                <c:pt idx="0">
                  <c:v>Mer sällan än en gång per månad</c:v>
                </c:pt>
                <c:pt idx="1">
                  <c:v>Ungefär en gång per månad</c:v>
                </c:pt>
                <c:pt idx="2">
                  <c:v>Flera gånger i månaden</c:v>
                </c:pt>
                <c:pt idx="3">
                  <c:v>Ungefär en gång per vecka</c:v>
                </c:pt>
                <c:pt idx="4">
                  <c:v>Flera gånger per vecka</c:v>
                </c:pt>
                <c:pt idx="5">
                  <c:v>Ungefär en gång per dag</c:v>
                </c:pt>
                <c:pt idx="6">
                  <c:v>Flera gånger per dag</c:v>
                </c:pt>
              </c:strCache>
            </c:strRef>
          </c:cat>
          <c:val>
            <c:numRef>
              <c:f>'Fråga 9-11'!$X$15:$X$21</c:f>
              <c:numCache>
                <c:formatCode>0</c:formatCode>
                <c:ptCount val="7"/>
                <c:pt idx="0">
                  <c:v>49.212878787878793</c:v>
                </c:pt>
                <c:pt idx="1">
                  <c:v>54.524242424242431</c:v>
                </c:pt>
                <c:pt idx="2">
                  <c:v>57.107843137254896</c:v>
                </c:pt>
                <c:pt idx="3">
                  <c:v>51.92460317460317</c:v>
                </c:pt>
                <c:pt idx="4">
                  <c:v>62.290281329923268</c:v>
                </c:pt>
                <c:pt idx="5">
                  <c:v>59.17653212564224</c:v>
                </c:pt>
                <c:pt idx="6">
                  <c:v>67.406748297593381</c:v>
                </c:pt>
              </c:numCache>
            </c:numRef>
          </c:val>
          <c:extLst>
            <c:ext xmlns:c16="http://schemas.microsoft.com/office/drawing/2014/chart" uri="{C3380CC4-5D6E-409C-BE32-E72D297353CC}">
              <c16:uniqueId val="{00000000-18BE-4C2B-A56A-795E9C9767E8}"/>
            </c:ext>
          </c:extLst>
        </c:ser>
        <c:ser>
          <c:idx val="1"/>
          <c:order val="1"/>
          <c:tx>
            <c:strRef>
              <c:f>'Fråga 9-11'!$Y$4</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9-11'!$S$15:$S$21</c:f>
              <c:strCache>
                <c:ptCount val="7"/>
                <c:pt idx="0">
                  <c:v>Mer sällan än en gång per månad</c:v>
                </c:pt>
                <c:pt idx="1">
                  <c:v>Ungefär en gång per månad</c:v>
                </c:pt>
                <c:pt idx="2">
                  <c:v>Flera gånger i månaden</c:v>
                </c:pt>
                <c:pt idx="3">
                  <c:v>Ungefär en gång per vecka</c:v>
                </c:pt>
                <c:pt idx="4">
                  <c:v>Flera gånger per vecka</c:v>
                </c:pt>
                <c:pt idx="5">
                  <c:v>Ungefär en gång per dag</c:v>
                </c:pt>
                <c:pt idx="6">
                  <c:v>Flera gånger per dag</c:v>
                </c:pt>
              </c:strCache>
            </c:strRef>
          </c:cat>
          <c:val>
            <c:numRef>
              <c:f>'Fråga 9-11'!$Y$15:$Y$21</c:f>
              <c:numCache>
                <c:formatCode>0</c:formatCode>
                <c:ptCount val="7"/>
                <c:pt idx="0">
                  <c:v>35</c:v>
                </c:pt>
                <c:pt idx="1">
                  <c:v>58</c:v>
                </c:pt>
                <c:pt idx="2">
                  <c:v>63</c:v>
                </c:pt>
                <c:pt idx="3">
                  <c:v>61</c:v>
                </c:pt>
                <c:pt idx="4">
                  <c:v>62</c:v>
                </c:pt>
                <c:pt idx="5">
                  <c:v>62</c:v>
                </c:pt>
                <c:pt idx="6">
                  <c:v>57</c:v>
                </c:pt>
              </c:numCache>
            </c:numRef>
          </c:val>
          <c:extLst>
            <c:ext xmlns:c16="http://schemas.microsoft.com/office/drawing/2014/chart" uri="{C3380CC4-5D6E-409C-BE32-E72D297353CC}">
              <c16:uniqueId val="{00000001-18BE-4C2B-A56A-795E9C9767E8}"/>
            </c:ext>
          </c:extLst>
        </c:ser>
        <c:dLbls>
          <c:showLegendKey val="0"/>
          <c:showVal val="0"/>
          <c:showCatName val="0"/>
          <c:showSerName val="0"/>
          <c:showPercent val="0"/>
          <c:showBubbleSize val="0"/>
        </c:dLbls>
        <c:gapWidth val="219"/>
        <c:overlap val="-27"/>
        <c:axId val="1406429840"/>
        <c:axId val="1763158880"/>
      </c:barChart>
      <c:catAx>
        <c:axId val="140642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63158880"/>
        <c:crosses val="autoZero"/>
        <c:auto val="1"/>
        <c:lblAlgn val="ctr"/>
        <c:lblOffset val="100"/>
        <c:noMultiLvlLbl val="0"/>
      </c:catAx>
      <c:valAx>
        <c:axId val="1763158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40642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'Fråga 12'!$B$27</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12'!$A$28:$A$31</c:f>
              <c:strCache>
                <c:ptCount val="4"/>
                <c:pt idx="0">
                  <c:v>Totalt</c:v>
                </c:pt>
                <c:pt idx="2">
                  <c:v>Läkare</c:v>
                </c:pt>
                <c:pt idx="3">
                  <c:v>Sjuksköterska</c:v>
                </c:pt>
              </c:strCache>
            </c:strRef>
          </c:cat>
          <c:val>
            <c:numRef>
              <c:f>'Fråga 12'!$B$28:$B$31</c:f>
              <c:numCache>
                <c:formatCode>General</c:formatCode>
                <c:ptCount val="4"/>
                <c:pt idx="0" formatCode="0">
                  <c:v>78.492957746478879</c:v>
                </c:pt>
                <c:pt idx="2" formatCode="0">
                  <c:v>75.608695652173921</c:v>
                </c:pt>
                <c:pt idx="3" formatCode="0">
                  <c:v>80.183333333333323</c:v>
                </c:pt>
              </c:numCache>
            </c:numRef>
          </c:val>
          <c:extLst>
            <c:ext xmlns:c16="http://schemas.microsoft.com/office/drawing/2014/chart" uri="{C3380CC4-5D6E-409C-BE32-E72D297353CC}">
              <c16:uniqueId val="{00000000-8557-47A3-A27D-6BAECCBF63D8}"/>
            </c:ext>
          </c:extLst>
        </c:ser>
        <c:ser>
          <c:idx val="1"/>
          <c:order val="1"/>
          <c:tx>
            <c:strRef>
              <c:f>'Fråga 12'!$C$27</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'Fråga 12'!$A$28:$A$31</c:f>
              <c:strCache>
                <c:ptCount val="4"/>
                <c:pt idx="0">
                  <c:v>Totalt</c:v>
                </c:pt>
                <c:pt idx="2">
                  <c:v>Läkare</c:v>
                </c:pt>
                <c:pt idx="3">
                  <c:v>Sjuksköterska</c:v>
                </c:pt>
              </c:strCache>
            </c:strRef>
          </c:cat>
          <c:val>
            <c:numRef>
              <c:f>'Fråga 12'!$C$28:$C$31</c:f>
              <c:numCache>
                <c:formatCode>General</c:formatCode>
                <c:ptCount val="4"/>
                <c:pt idx="0">
                  <c:v>76</c:v>
                </c:pt>
                <c:pt idx="2">
                  <c:v>64</c:v>
                </c:pt>
                <c:pt idx="3">
                  <c:v>79</c:v>
                </c:pt>
              </c:numCache>
            </c:numRef>
          </c:val>
          <c:extLst>
            <c:ext xmlns:c16="http://schemas.microsoft.com/office/drawing/2014/chart" uri="{C3380CC4-5D6E-409C-BE32-E72D297353CC}">
              <c16:uniqueId val="{00000001-8557-47A3-A27D-6BAECCBF63D8}"/>
            </c:ext>
          </c:extLst>
        </c:ser>
        <c:dLbls>
          <c:showLegendKey val="0"/>
          <c:showVal val="0"/>
          <c:showCatName val="0"/>
          <c:showSerName val="0"/>
          <c:showPercent val="0"/>
          <c:showBubbleSize val="0"/>
        </c:dLbls>
        <c:gapWidth val="182"/>
        <c:axId val="1031153584"/>
        <c:axId val="1759758176"/>
      </c:barChart>
      <c:catAx>
        <c:axId val="10311535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759758176"/>
        <c:crosses val="autoZero"/>
        <c:auto val="1"/>
        <c:lblAlgn val="ctr"/>
        <c:lblOffset val="100"/>
        <c:noMultiLvlLbl val="0"/>
      </c:catAx>
      <c:valAx>
        <c:axId val="17597581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03115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6'!$AH$21</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6'!$AI$21:$AK$21</c:f>
              <c:numCache>
                <c:formatCode>0</c:formatCode>
                <c:ptCount val="3"/>
                <c:pt idx="0">
                  <c:v>88.720930232558132</c:v>
                </c:pt>
                <c:pt idx="1">
                  <c:v>88.68286445012788</c:v>
                </c:pt>
                <c:pt idx="2">
                  <c:v>81</c:v>
                </c:pt>
              </c:numCache>
            </c:numRef>
          </c:val>
          <c:extLst>
            <c:ext xmlns:c16="http://schemas.microsoft.com/office/drawing/2014/chart" uri="{C3380CC4-5D6E-409C-BE32-E72D297353CC}">
              <c16:uniqueId val="{00000000-9D8B-4F6A-AAC1-3BECF9A94A3A}"/>
            </c:ext>
          </c:extLst>
        </c:ser>
        <c:ser>
          <c:idx val="1"/>
          <c:order val="1"/>
          <c:tx>
            <c:strRef>
              <c:f>'Fråga 6'!$AH$22</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6'!$AI$22:$AK$22</c:f>
              <c:numCache>
                <c:formatCode>0</c:formatCode>
                <c:ptCount val="3"/>
                <c:pt idx="0">
                  <c:v>83.333333333333343</c:v>
                </c:pt>
                <c:pt idx="1">
                  <c:v>81</c:v>
                </c:pt>
                <c:pt idx="2">
                  <c:v>63</c:v>
                </c:pt>
              </c:numCache>
            </c:numRef>
          </c:val>
          <c:extLst>
            <c:ext xmlns:c16="http://schemas.microsoft.com/office/drawing/2014/chart" uri="{C3380CC4-5D6E-409C-BE32-E72D297353CC}">
              <c16:uniqueId val="{00000001-9D8B-4F6A-AAC1-3BECF9A94A3A}"/>
            </c:ext>
          </c:extLst>
        </c:ser>
        <c:ser>
          <c:idx val="2"/>
          <c:order val="2"/>
          <c:tx>
            <c:strRef>
              <c:f>'Fråga 6'!$AH$23</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6'!$AI$23:$AK$23</c:f>
              <c:numCache>
                <c:formatCode>0</c:formatCode>
                <c:ptCount val="3"/>
                <c:pt idx="0">
                  <c:v>91.735537190082653</c:v>
                </c:pt>
                <c:pt idx="1">
                  <c:v>91</c:v>
                </c:pt>
                <c:pt idx="2">
                  <c:v>86</c:v>
                </c:pt>
              </c:numCache>
            </c:numRef>
          </c:val>
          <c:extLst>
            <c:ext xmlns:c16="http://schemas.microsoft.com/office/drawing/2014/chart" uri="{C3380CC4-5D6E-409C-BE32-E72D297353CC}">
              <c16:uniqueId val="{00000002-9D8B-4F6A-AAC1-3BECF9A94A3A}"/>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dirty="0"/>
                  <a:t>Skala:</a:t>
                </a:r>
                <a:r>
                  <a:rPr lang="sv-SE" baseline="0" dirty="0"/>
                  <a:t> </a:t>
                </a:r>
                <a:r>
                  <a:rPr lang="sv-SE" dirty="0"/>
                  <a:t>0=Instämmer</a:t>
                </a:r>
                <a:r>
                  <a:rPr lang="sv-SE" baseline="0" dirty="0"/>
                  <a:t> inte alls – 100=Instämmer helt</a:t>
                </a:r>
                <a:endParaRPr lang="sv-SE"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6'!$AH$27</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6'!$AI$27:$AK$27</c:f>
              <c:numCache>
                <c:formatCode>0</c:formatCode>
                <c:ptCount val="3"/>
                <c:pt idx="0">
                  <c:v>82.582938388625593</c:v>
                </c:pt>
                <c:pt idx="1">
                  <c:v>82.041343669250637</c:v>
                </c:pt>
                <c:pt idx="2">
                  <c:v>77</c:v>
                </c:pt>
              </c:numCache>
            </c:numRef>
          </c:val>
          <c:extLst>
            <c:ext xmlns:c16="http://schemas.microsoft.com/office/drawing/2014/chart" uri="{C3380CC4-5D6E-409C-BE32-E72D297353CC}">
              <c16:uniqueId val="{00000000-3FC0-49CB-A900-0588C2EDA087}"/>
            </c:ext>
          </c:extLst>
        </c:ser>
        <c:ser>
          <c:idx val="1"/>
          <c:order val="1"/>
          <c:tx>
            <c:strRef>
              <c:f>'Fråga 6'!$AH$28</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6'!$AI$28:$AK$28</c:f>
              <c:numCache>
                <c:formatCode>0</c:formatCode>
                <c:ptCount val="3"/>
                <c:pt idx="0">
                  <c:v>72.348484848484844</c:v>
                </c:pt>
                <c:pt idx="1">
                  <c:v>71</c:v>
                </c:pt>
                <c:pt idx="2">
                  <c:v>58</c:v>
                </c:pt>
              </c:numCache>
            </c:numRef>
          </c:val>
          <c:extLst>
            <c:ext xmlns:c16="http://schemas.microsoft.com/office/drawing/2014/chart" uri="{C3380CC4-5D6E-409C-BE32-E72D297353CC}">
              <c16:uniqueId val="{00000001-3FC0-49CB-A900-0588C2EDA087}"/>
            </c:ext>
          </c:extLst>
        </c:ser>
        <c:ser>
          <c:idx val="2"/>
          <c:order val="2"/>
          <c:tx>
            <c:strRef>
              <c:f>'Fråga 6'!$AH$29</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6'!$AI$29:$AK$29</c:f>
              <c:numCache>
                <c:formatCode>0</c:formatCode>
                <c:ptCount val="3"/>
                <c:pt idx="0">
                  <c:v>86.776859504132233</c:v>
                </c:pt>
                <c:pt idx="1">
                  <c:v>85</c:v>
                </c:pt>
                <c:pt idx="2">
                  <c:v>81</c:v>
                </c:pt>
              </c:numCache>
            </c:numRef>
          </c:val>
          <c:extLst>
            <c:ext xmlns:c16="http://schemas.microsoft.com/office/drawing/2014/chart" uri="{C3380CC4-5D6E-409C-BE32-E72D297353CC}">
              <c16:uniqueId val="{00000002-3FC0-49CB-A900-0588C2EDA087}"/>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50" b="0" i="0" baseline="0" dirty="0">
                    <a:effectLst/>
                  </a:rPr>
                  <a:t>Skala: 0=Instämmer inte alls – 100=Instämmer helt</a:t>
                </a:r>
                <a:endParaRPr lang="sv-SE" sz="5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6'!$AH$33</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6'!$AI$33:$AK$33</c:f>
              <c:numCache>
                <c:formatCode>0</c:formatCode>
                <c:ptCount val="3"/>
                <c:pt idx="0">
                  <c:v>87.733644859813083</c:v>
                </c:pt>
                <c:pt idx="1">
                  <c:v>85.256410256410248</c:v>
                </c:pt>
                <c:pt idx="2">
                  <c:v>82</c:v>
                </c:pt>
              </c:numCache>
            </c:numRef>
          </c:val>
          <c:extLst>
            <c:ext xmlns:c16="http://schemas.microsoft.com/office/drawing/2014/chart" uri="{C3380CC4-5D6E-409C-BE32-E72D297353CC}">
              <c16:uniqueId val="{00000000-95C0-4AEC-A755-4F909FE73A85}"/>
            </c:ext>
          </c:extLst>
        </c:ser>
        <c:ser>
          <c:idx val="1"/>
          <c:order val="1"/>
          <c:tx>
            <c:strRef>
              <c:f>'Fråga 6'!$AH$34</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6'!$AI$34:$AK$34</c:f>
              <c:numCache>
                <c:formatCode>0</c:formatCode>
                <c:ptCount val="3"/>
                <c:pt idx="0">
                  <c:v>84.420289855072468</c:v>
                </c:pt>
                <c:pt idx="1">
                  <c:v>76</c:v>
                </c:pt>
                <c:pt idx="2">
                  <c:v>69</c:v>
                </c:pt>
              </c:numCache>
            </c:numRef>
          </c:val>
          <c:extLst>
            <c:ext xmlns:c16="http://schemas.microsoft.com/office/drawing/2014/chart" uri="{C3380CC4-5D6E-409C-BE32-E72D297353CC}">
              <c16:uniqueId val="{00000001-95C0-4AEC-A755-4F909FE73A85}"/>
            </c:ext>
          </c:extLst>
        </c:ser>
        <c:ser>
          <c:idx val="2"/>
          <c:order val="2"/>
          <c:tx>
            <c:strRef>
              <c:f>'Fråga 6'!$AH$35</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6'!$AI$35:$AK$35</c:f>
              <c:numCache>
                <c:formatCode>0</c:formatCode>
                <c:ptCount val="3"/>
                <c:pt idx="0">
                  <c:v>90.082644628099175</c:v>
                </c:pt>
                <c:pt idx="1">
                  <c:v>88</c:v>
                </c:pt>
                <c:pt idx="2">
                  <c:v>85</c:v>
                </c:pt>
              </c:numCache>
            </c:numRef>
          </c:val>
          <c:extLst>
            <c:ext xmlns:c16="http://schemas.microsoft.com/office/drawing/2014/chart" uri="{C3380CC4-5D6E-409C-BE32-E72D297353CC}">
              <c16:uniqueId val="{00000002-95C0-4AEC-A755-4F909FE73A85}"/>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'Fråga 6'!$AH$39</c:f>
              <c:strCache>
                <c:ptCount val="1"/>
                <c:pt idx="0">
                  <c:v>Totalt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6'!$AI$39:$AK$39</c:f>
              <c:numCache>
                <c:formatCode>0</c:formatCode>
                <c:ptCount val="3"/>
                <c:pt idx="0">
                  <c:v>70.379146919431278</c:v>
                </c:pt>
                <c:pt idx="1">
                  <c:v>71.915167095115677</c:v>
                </c:pt>
                <c:pt idx="2">
                  <c:v>65</c:v>
                </c:pt>
              </c:numCache>
            </c:numRef>
          </c:val>
          <c:extLst>
            <c:ext xmlns:c16="http://schemas.microsoft.com/office/drawing/2014/chart" uri="{C3380CC4-5D6E-409C-BE32-E72D297353CC}">
              <c16:uniqueId val="{00000000-EF69-4819-BCC4-66FDEC015A58}"/>
            </c:ext>
          </c:extLst>
        </c:ser>
        <c:ser>
          <c:idx val="1"/>
          <c:order val="1"/>
          <c:tx>
            <c:strRef>
              <c:f>'Fråga 6'!$AH$40</c:f>
              <c:strCache>
                <c:ptCount val="1"/>
                <c:pt idx="0">
                  <c:v>Läkare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6'!$AI$40:$AK$40</c:f>
              <c:numCache>
                <c:formatCode>0</c:formatCode>
                <c:ptCount val="3"/>
                <c:pt idx="0">
                  <c:v>47.761194029850742</c:v>
                </c:pt>
                <c:pt idx="1">
                  <c:v>44</c:v>
                </c:pt>
                <c:pt idx="2">
                  <c:v>42</c:v>
                </c:pt>
              </c:numCache>
            </c:numRef>
          </c:val>
          <c:extLst>
            <c:ext xmlns:c16="http://schemas.microsoft.com/office/drawing/2014/chart" uri="{C3380CC4-5D6E-409C-BE32-E72D297353CC}">
              <c16:uniqueId val="{00000001-EF69-4819-BCC4-66FDEC015A58}"/>
            </c:ext>
          </c:extLst>
        </c:ser>
        <c:ser>
          <c:idx val="2"/>
          <c:order val="2"/>
          <c:tx>
            <c:strRef>
              <c:f>'Fråga 6'!$AH$41</c:f>
              <c:strCache>
                <c:ptCount val="1"/>
                <c:pt idx="0">
                  <c:v>Sjuksköterska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'Fråga 6'!$AI$20:$AK$20</c:f>
              <c:numCache>
                <c:formatCode>General</c:formatCode>
                <c:ptCount val="3"/>
                <c:pt idx="0">
                  <c:v>2021</c:v>
                </c:pt>
                <c:pt idx="1">
                  <c:v>2019</c:v>
                </c:pt>
                <c:pt idx="2">
                  <c:v>2016</c:v>
                </c:pt>
              </c:numCache>
            </c:numRef>
          </c:cat>
          <c:val>
            <c:numRef>
              <c:f>'Fråga 6'!$AI$41:$AK$41</c:f>
              <c:numCache>
                <c:formatCode>0</c:formatCode>
                <c:ptCount val="3"/>
                <c:pt idx="0">
                  <c:v>80.416666666666671</c:v>
                </c:pt>
                <c:pt idx="1">
                  <c:v>79</c:v>
                </c:pt>
                <c:pt idx="2">
                  <c:v>70</c:v>
                </c:pt>
              </c:numCache>
            </c:numRef>
          </c:val>
          <c:extLst>
            <c:ext xmlns:c16="http://schemas.microsoft.com/office/drawing/2014/chart" uri="{C3380CC4-5D6E-409C-BE32-E72D297353CC}">
              <c16:uniqueId val="{00000002-EF69-4819-BCC4-66FDEC015A58}"/>
            </c:ext>
          </c:extLst>
        </c:ser>
        <c:dLbls>
          <c:showLegendKey val="0"/>
          <c:showVal val="0"/>
          <c:showCatName val="0"/>
          <c:showSerName val="0"/>
          <c:showPercent val="0"/>
          <c:showBubbleSize val="0"/>
        </c:dLbls>
        <c:gapWidth val="219"/>
        <c:overlap val="-27"/>
        <c:axId val="1826882080"/>
        <c:axId val="1289859200"/>
      </c:barChart>
      <c:catAx>
        <c:axId val="182688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289859200"/>
        <c:crosses val="autoZero"/>
        <c:auto val="1"/>
        <c:lblAlgn val="ctr"/>
        <c:lblOffset val="100"/>
        <c:noMultiLvlLbl val="0"/>
      </c:catAx>
      <c:valAx>
        <c:axId val="128985920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000" b="0" i="0" baseline="0" dirty="0">
                    <a:effectLst/>
                  </a:rPr>
                  <a:t>Skala: 0=Instämmer inte alls – 100=Instämmer helt</a:t>
                </a:r>
                <a:endParaRPr lang="sv-SE" sz="40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82688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41EA-9DFF-447C-93D9-0BD872006C9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sv-SE"/>
        </a:p>
      </dgm:t>
    </dgm:pt>
    <dgm:pt modelId="{F87BC9F2-1382-4CAB-9834-B66F997901E1}">
      <dgm:prSet phldrT="[Text]"/>
      <dgm:spPr/>
      <dgm:t>
        <a:bodyPr/>
        <a:lstStyle/>
        <a:p>
          <a:r>
            <a:rPr lang="sv-SE" dirty="0"/>
            <a:t>NKI</a:t>
          </a:r>
        </a:p>
      </dgm:t>
    </dgm:pt>
    <dgm:pt modelId="{CC06E138-5D25-48EB-9C4F-BA5846FD42C8}" type="parTrans" cxnId="{EC0E32C2-2FCD-4885-ADF0-D1AE33C74785}">
      <dgm:prSet/>
      <dgm:spPr/>
      <dgm:t>
        <a:bodyPr/>
        <a:lstStyle/>
        <a:p>
          <a:endParaRPr lang="sv-SE"/>
        </a:p>
      </dgm:t>
    </dgm:pt>
    <dgm:pt modelId="{9ED8D688-DCF4-4402-93D3-91FA0BDEF0F4}" type="sibTrans" cxnId="{EC0E32C2-2FCD-4885-ADF0-D1AE33C74785}">
      <dgm:prSet/>
      <dgm:spPr/>
      <dgm:t>
        <a:bodyPr/>
        <a:lstStyle/>
        <a:p>
          <a:endParaRPr lang="sv-SE"/>
        </a:p>
      </dgm:t>
    </dgm:pt>
    <dgm:pt modelId="{DFA4DD78-8729-4FCF-ABE3-691D34B1C77A}">
      <dgm:prSet phldrT="[Text]"/>
      <dgm:spPr/>
      <dgm:t>
        <a:bodyPr/>
        <a:lstStyle/>
        <a:p>
          <a:r>
            <a:rPr lang="sv-SE" dirty="0"/>
            <a:t>Kvalitetsfaktor </a:t>
          </a:r>
        </a:p>
      </dgm:t>
    </dgm:pt>
    <dgm:pt modelId="{D2FD02D7-E811-4197-81F3-FCFAE68BEA44}" type="parTrans" cxnId="{BB2497AE-3D0E-4533-8FC3-FAB71162252D}">
      <dgm:prSet/>
      <dgm:spPr/>
      <dgm:t>
        <a:bodyPr/>
        <a:lstStyle/>
        <a:p>
          <a:endParaRPr lang="sv-SE"/>
        </a:p>
      </dgm:t>
    </dgm:pt>
    <dgm:pt modelId="{812EEAFB-2669-4358-9330-83A9A138879B}" type="sibTrans" cxnId="{BB2497AE-3D0E-4533-8FC3-FAB71162252D}">
      <dgm:prSet/>
      <dgm:spPr/>
      <dgm:t>
        <a:bodyPr/>
        <a:lstStyle/>
        <a:p>
          <a:endParaRPr lang="sv-SE"/>
        </a:p>
      </dgm:t>
    </dgm:pt>
    <dgm:pt modelId="{233DE644-C6D3-4AAD-906A-C11A9A4AC8C5}">
      <dgm:prSet phldrT="[Text]"/>
      <dgm:spPr/>
      <dgm:t>
        <a:bodyPr/>
        <a:lstStyle/>
        <a:p>
          <a:r>
            <a:rPr lang="sv-SE" dirty="0"/>
            <a:t>Kvalitetsfaktor </a:t>
          </a:r>
        </a:p>
      </dgm:t>
    </dgm:pt>
    <dgm:pt modelId="{456EC94C-E795-492D-AB18-9FA2B6E121B2}" type="parTrans" cxnId="{EEF4DF6A-D581-4BEE-B57A-981F4FD799F3}">
      <dgm:prSet/>
      <dgm:spPr/>
      <dgm:t>
        <a:bodyPr/>
        <a:lstStyle/>
        <a:p>
          <a:endParaRPr lang="sv-SE"/>
        </a:p>
      </dgm:t>
    </dgm:pt>
    <dgm:pt modelId="{FE58ED06-BB31-4344-94E5-E6B92BB39911}" type="sibTrans" cxnId="{EEF4DF6A-D581-4BEE-B57A-981F4FD799F3}">
      <dgm:prSet/>
      <dgm:spPr/>
      <dgm:t>
        <a:bodyPr/>
        <a:lstStyle/>
        <a:p>
          <a:endParaRPr lang="sv-SE"/>
        </a:p>
      </dgm:t>
    </dgm:pt>
    <dgm:pt modelId="{F3C5403F-B598-4BDC-8745-5FFDF8BA9795}">
      <dgm:prSet phldrT="[Text]"/>
      <dgm:spPr/>
      <dgm:t>
        <a:bodyPr/>
        <a:lstStyle/>
        <a:p>
          <a:r>
            <a:rPr lang="sv-SE" dirty="0"/>
            <a:t>Kvalitetsfaktor </a:t>
          </a:r>
        </a:p>
      </dgm:t>
    </dgm:pt>
    <dgm:pt modelId="{78010F50-41BA-4EE2-8A9B-8826B9E8107D}" type="parTrans" cxnId="{8F8BBBD1-EC8D-4A5D-BC77-3C1199EE543A}">
      <dgm:prSet/>
      <dgm:spPr/>
      <dgm:t>
        <a:bodyPr/>
        <a:lstStyle/>
        <a:p>
          <a:endParaRPr lang="sv-SE"/>
        </a:p>
      </dgm:t>
    </dgm:pt>
    <dgm:pt modelId="{D1AFFE70-DBEB-4A09-9B62-29E125EFFE55}" type="sibTrans" cxnId="{8F8BBBD1-EC8D-4A5D-BC77-3C1199EE543A}">
      <dgm:prSet/>
      <dgm:spPr/>
      <dgm:t>
        <a:bodyPr/>
        <a:lstStyle/>
        <a:p>
          <a:endParaRPr lang="sv-SE"/>
        </a:p>
      </dgm:t>
    </dgm:pt>
    <dgm:pt modelId="{59C1A1B5-832F-4008-BF70-8E9773496C6A}" type="pres">
      <dgm:prSet presAssocID="{F56B41EA-9DFF-447C-93D9-0BD872006C98}" presName="cycle" presStyleCnt="0">
        <dgm:presLayoutVars>
          <dgm:chMax val="1"/>
          <dgm:dir/>
          <dgm:animLvl val="ctr"/>
          <dgm:resizeHandles val="exact"/>
        </dgm:presLayoutVars>
      </dgm:prSet>
      <dgm:spPr/>
    </dgm:pt>
    <dgm:pt modelId="{13BB3C40-B36C-4EFB-931D-D20A7CAE22FA}" type="pres">
      <dgm:prSet presAssocID="{F87BC9F2-1382-4CAB-9834-B66F997901E1}" presName="centerShape" presStyleLbl="node0" presStyleIdx="0" presStyleCnt="1" custLinFactNeighborX="45922" custLinFactNeighborY="-22961"/>
      <dgm:spPr/>
    </dgm:pt>
    <dgm:pt modelId="{C7F38C5B-49BC-4E8C-BFC5-870092F53A30}" type="pres">
      <dgm:prSet presAssocID="{D2FD02D7-E811-4197-81F3-FCFAE68BEA44}" presName="parTrans" presStyleLbl="bgSibTrans2D1" presStyleIdx="0" presStyleCnt="3"/>
      <dgm:spPr/>
    </dgm:pt>
    <dgm:pt modelId="{51075849-6919-4CB9-8AF2-369E1899BE98}" type="pres">
      <dgm:prSet presAssocID="{DFA4DD78-8729-4FCF-ABE3-691D34B1C77A}" presName="node" presStyleLbl="node1" presStyleIdx="0" presStyleCnt="3" custRadScaleRad="58086" custRadScaleInc="-73004">
        <dgm:presLayoutVars>
          <dgm:bulletEnabled val="1"/>
        </dgm:presLayoutVars>
      </dgm:prSet>
      <dgm:spPr/>
    </dgm:pt>
    <dgm:pt modelId="{1A2A0980-5C59-491C-B302-D6387CE332D5}" type="pres">
      <dgm:prSet presAssocID="{456EC94C-E795-492D-AB18-9FA2B6E121B2}" presName="parTrans" presStyleLbl="bgSibTrans2D1" presStyleIdx="1" presStyleCnt="3"/>
      <dgm:spPr/>
    </dgm:pt>
    <dgm:pt modelId="{BEC7893C-E093-4049-8FB3-F2748313130F}" type="pres">
      <dgm:prSet presAssocID="{233DE644-C6D3-4AAD-906A-C11A9A4AC8C5}" presName="node" presStyleLbl="node1" presStyleIdx="1" presStyleCnt="3" custRadScaleRad="74661" custRadScaleInc="-85554">
        <dgm:presLayoutVars>
          <dgm:bulletEnabled val="1"/>
        </dgm:presLayoutVars>
      </dgm:prSet>
      <dgm:spPr/>
    </dgm:pt>
    <dgm:pt modelId="{C2890DE9-7F76-4919-ACC4-7EF8DFA537CF}" type="pres">
      <dgm:prSet presAssocID="{78010F50-41BA-4EE2-8A9B-8826B9E8107D}" presName="parTrans" presStyleLbl="bgSibTrans2D1" presStyleIdx="2" presStyleCnt="3"/>
      <dgm:spPr/>
    </dgm:pt>
    <dgm:pt modelId="{7724A043-C91D-40FB-A4E6-C40C6CD2B759}" type="pres">
      <dgm:prSet presAssocID="{F3C5403F-B598-4BDC-8745-5FFDF8BA9795}" presName="node" presStyleLbl="node1" presStyleIdx="2" presStyleCnt="3" custRadScaleRad="117546" custRadScaleInc="-140648">
        <dgm:presLayoutVars>
          <dgm:bulletEnabled val="1"/>
        </dgm:presLayoutVars>
      </dgm:prSet>
      <dgm:spPr/>
    </dgm:pt>
  </dgm:ptLst>
  <dgm:cxnLst>
    <dgm:cxn modelId="{9907A26A-EE5C-4E92-886B-4FA1C183DC4A}" type="presOf" srcId="{D2FD02D7-E811-4197-81F3-FCFAE68BEA44}" destId="{C7F38C5B-49BC-4E8C-BFC5-870092F53A30}" srcOrd="0" destOrd="0" presId="urn:microsoft.com/office/officeart/2005/8/layout/radial4"/>
    <dgm:cxn modelId="{EEF4DF6A-D581-4BEE-B57A-981F4FD799F3}" srcId="{F87BC9F2-1382-4CAB-9834-B66F997901E1}" destId="{233DE644-C6D3-4AAD-906A-C11A9A4AC8C5}" srcOrd="1" destOrd="0" parTransId="{456EC94C-E795-492D-AB18-9FA2B6E121B2}" sibTransId="{FE58ED06-BB31-4344-94E5-E6B92BB39911}"/>
    <dgm:cxn modelId="{C115C16B-ABE9-4EB0-89E5-105872426042}" type="presOf" srcId="{DFA4DD78-8729-4FCF-ABE3-691D34B1C77A}" destId="{51075849-6919-4CB9-8AF2-369E1899BE98}" srcOrd="0" destOrd="0" presId="urn:microsoft.com/office/officeart/2005/8/layout/radial4"/>
    <dgm:cxn modelId="{4C14134D-60A4-4FE7-843E-DE610292DAF4}" type="presOf" srcId="{233DE644-C6D3-4AAD-906A-C11A9A4AC8C5}" destId="{BEC7893C-E093-4049-8FB3-F2748313130F}" srcOrd="0" destOrd="0" presId="urn:microsoft.com/office/officeart/2005/8/layout/radial4"/>
    <dgm:cxn modelId="{48EA1397-6E56-43D2-98AD-BAFC22CE9F18}" type="presOf" srcId="{456EC94C-E795-492D-AB18-9FA2B6E121B2}" destId="{1A2A0980-5C59-491C-B302-D6387CE332D5}" srcOrd="0" destOrd="0" presId="urn:microsoft.com/office/officeart/2005/8/layout/radial4"/>
    <dgm:cxn modelId="{BB2497AE-3D0E-4533-8FC3-FAB71162252D}" srcId="{F87BC9F2-1382-4CAB-9834-B66F997901E1}" destId="{DFA4DD78-8729-4FCF-ABE3-691D34B1C77A}" srcOrd="0" destOrd="0" parTransId="{D2FD02D7-E811-4197-81F3-FCFAE68BEA44}" sibTransId="{812EEAFB-2669-4358-9330-83A9A138879B}"/>
    <dgm:cxn modelId="{35AC2BBA-ED64-4829-8188-7DDAF9D06239}" type="presOf" srcId="{78010F50-41BA-4EE2-8A9B-8826B9E8107D}" destId="{C2890DE9-7F76-4919-ACC4-7EF8DFA537CF}" srcOrd="0" destOrd="0" presId="urn:microsoft.com/office/officeart/2005/8/layout/radial4"/>
    <dgm:cxn modelId="{EC0E32C2-2FCD-4885-ADF0-D1AE33C74785}" srcId="{F56B41EA-9DFF-447C-93D9-0BD872006C98}" destId="{F87BC9F2-1382-4CAB-9834-B66F997901E1}" srcOrd="0" destOrd="0" parTransId="{CC06E138-5D25-48EB-9C4F-BA5846FD42C8}" sibTransId="{9ED8D688-DCF4-4402-93D3-91FA0BDEF0F4}"/>
    <dgm:cxn modelId="{438757CB-9BA1-456C-B13F-82F3CB071FBE}" type="presOf" srcId="{F3C5403F-B598-4BDC-8745-5FFDF8BA9795}" destId="{7724A043-C91D-40FB-A4E6-C40C6CD2B759}" srcOrd="0" destOrd="0" presId="urn:microsoft.com/office/officeart/2005/8/layout/radial4"/>
    <dgm:cxn modelId="{8F8BBBD1-EC8D-4A5D-BC77-3C1199EE543A}" srcId="{F87BC9F2-1382-4CAB-9834-B66F997901E1}" destId="{F3C5403F-B598-4BDC-8745-5FFDF8BA9795}" srcOrd="2" destOrd="0" parTransId="{78010F50-41BA-4EE2-8A9B-8826B9E8107D}" sibTransId="{D1AFFE70-DBEB-4A09-9B62-29E125EFFE55}"/>
    <dgm:cxn modelId="{BD06C1DA-3371-44FC-8EF5-53E83B862639}" type="presOf" srcId="{F87BC9F2-1382-4CAB-9834-B66F997901E1}" destId="{13BB3C40-B36C-4EFB-931D-D20A7CAE22FA}" srcOrd="0" destOrd="0" presId="urn:microsoft.com/office/officeart/2005/8/layout/radial4"/>
    <dgm:cxn modelId="{C79BE7F1-F2B2-4AF4-AD08-F3A521F9E2EE}" type="presOf" srcId="{F56B41EA-9DFF-447C-93D9-0BD872006C98}" destId="{59C1A1B5-832F-4008-BF70-8E9773496C6A}" srcOrd="0" destOrd="0" presId="urn:microsoft.com/office/officeart/2005/8/layout/radial4"/>
    <dgm:cxn modelId="{4409BF64-917A-4E34-B398-4B256BF873AD}" type="presParOf" srcId="{59C1A1B5-832F-4008-BF70-8E9773496C6A}" destId="{13BB3C40-B36C-4EFB-931D-D20A7CAE22FA}" srcOrd="0" destOrd="0" presId="urn:microsoft.com/office/officeart/2005/8/layout/radial4"/>
    <dgm:cxn modelId="{F5A74444-4817-4884-A55C-C58FA2B55A21}" type="presParOf" srcId="{59C1A1B5-832F-4008-BF70-8E9773496C6A}" destId="{C7F38C5B-49BC-4E8C-BFC5-870092F53A30}" srcOrd="1" destOrd="0" presId="urn:microsoft.com/office/officeart/2005/8/layout/radial4"/>
    <dgm:cxn modelId="{1E8620E2-591F-48E5-B09D-280E0A0262C7}" type="presParOf" srcId="{59C1A1B5-832F-4008-BF70-8E9773496C6A}" destId="{51075849-6919-4CB9-8AF2-369E1899BE98}" srcOrd="2" destOrd="0" presId="urn:microsoft.com/office/officeart/2005/8/layout/radial4"/>
    <dgm:cxn modelId="{8DD9423D-6E06-48E2-8F48-1F6A3CDE7541}" type="presParOf" srcId="{59C1A1B5-832F-4008-BF70-8E9773496C6A}" destId="{1A2A0980-5C59-491C-B302-D6387CE332D5}" srcOrd="3" destOrd="0" presId="urn:microsoft.com/office/officeart/2005/8/layout/radial4"/>
    <dgm:cxn modelId="{C15ACE76-D3AC-4745-A9AD-66CCA5B4EE7B}" type="presParOf" srcId="{59C1A1B5-832F-4008-BF70-8E9773496C6A}" destId="{BEC7893C-E093-4049-8FB3-F2748313130F}" srcOrd="4" destOrd="0" presId="urn:microsoft.com/office/officeart/2005/8/layout/radial4"/>
    <dgm:cxn modelId="{CBFD9C78-B61B-4556-9B70-E27F5EE813A9}" type="presParOf" srcId="{59C1A1B5-832F-4008-BF70-8E9773496C6A}" destId="{C2890DE9-7F76-4919-ACC4-7EF8DFA537CF}" srcOrd="5" destOrd="0" presId="urn:microsoft.com/office/officeart/2005/8/layout/radial4"/>
    <dgm:cxn modelId="{608356C7-7FB4-485F-8F00-CF479FBB2C16}" type="presParOf" srcId="{59C1A1B5-832F-4008-BF70-8E9773496C6A}" destId="{7724A043-C91D-40FB-A4E6-C40C6CD2B75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3C40-B36C-4EFB-931D-D20A7CAE22FA}">
      <dsp:nvSpPr>
        <dsp:cNvPr id="0" name=""/>
        <dsp:cNvSpPr/>
      </dsp:nvSpPr>
      <dsp:spPr>
        <a:xfrm>
          <a:off x="2109552" y="637029"/>
          <a:ext cx="972898" cy="9728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sv-SE" sz="3500" kern="1200" dirty="0"/>
            <a:t>NKI</a:t>
          </a:r>
        </a:p>
      </dsp:txBody>
      <dsp:txXfrm>
        <a:off x="2252030" y="779507"/>
        <a:ext cx="687942" cy="687942"/>
      </dsp:txXfrm>
    </dsp:sp>
    <dsp:sp modelId="{C7F38C5B-49BC-4E8C-BFC5-870092F53A30}">
      <dsp:nvSpPr>
        <dsp:cNvPr id="0" name=""/>
        <dsp:cNvSpPr/>
      </dsp:nvSpPr>
      <dsp:spPr>
        <a:xfrm rot="9496209">
          <a:off x="736455" y="1450557"/>
          <a:ext cx="1382047"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75849-6919-4CB9-8AF2-369E1899BE98}">
      <dsp:nvSpPr>
        <dsp:cNvPr id="0" name=""/>
        <dsp:cNvSpPr/>
      </dsp:nvSpPr>
      <dsp:spPr>
        <a:xfrm>
          <a:off x="323432" y="1475332"/>
          <a:ext cx="924253" cy="739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sv-SE" sz="1100" kern="1200" dirty="0"/>
            <a:t>Kvalitetsfaktor </a:t>
          </a:r>
        </a:p>
      </dsp:txBody>
      <dsp:txXfrm>
        <a:off x="345088" y="1496988"/>
        <a:ext cx="880941" cy="696090"/>
      </dsp:txXfrm>
    </dsp:sp>
    <dsp:sp modelId="{1A2A0980-5C59-491C-B302-D6387CE332D5}">
      <dsp:nvSpPr>
        <dsp:cNvPr id="0" name=""/>
        <dsp:cNvSpPr/>
      </dsp:nvSpPr>
      <dsp:spPr>
        <a:xfrm rot="10818038">
          <a:off x="773804" y="978590"/>
          <a:ext cx="1262296"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7893C-E093-4049-8FB3-F2748313130F}">
      <dsp:nvSpPr>
        <dsp:cNvPr id="0" name=""/>
        <dsp:cNvSpPr/>
      </dsp:nvSpPr>
      <dsp:spPr>
        <a:xfrm>
          <a:off x="311686" y="744215"/>
          <a:ext cx="924253" cy="739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sv-SE" sz="1100" kern="1200" dirty="0"/>
            <a:t>Kvalitetsfaktor </a:t>
          </a:r>
        </a:p>
      </dsp:txBody>
      <dsp:txXfrm>
        <a:off x="333342" y="765871"/>
        <a:ext cx="880941" cy="696090"/>
      </dsp:txXfrm>
    </dsp:sp>
    <dsp:sp modelId="{C2890DE9-7F76-4919-ACC4-7EF8DFA537CF}">
      <dsp:nvSpPr>
        <dsp:cNvPr id="0" name=""/>
        <dsp:cNvSpPr/>
      </dsp:nvSpPr>
      <dsp:spPr>
        <a:xfrm rot="12137538">
          <a:off x="729786" y="505321"/>
          <a:ext cx="1393161"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4A043-C91D-40FB-A4E6-C40C6CD2B759}">
      <dsp:nvSpPr>
        <dsp:cNvPr id="0" name=""/>
        <dsp:cNvSpPr/>
      </dsp:nvSpPr>
      <dsp:spPr>
        <a:xfrm>
          <a:off x="319721" y="10023"/>
          <a:ext cx="924253" cy="7394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sv-SE" sz="1100" kern="1200" dirty="0"/>
            <a:t>Kvalitetsfaktor </a:t>
          </a:r>
        </a:p>
      </dsp:txBody>
      <dsp:txXfrm>
        <a:off x="341377" y="31679"/>
        <a:ext cx="880941" cy="6960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3C678-292F-E445-A6AF-F6777C83089C}" type="datetimeFigureOut">
              <a:rPr lang="sv-SE" smtClean="0"/>
              <a:t>2022-01-04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A3E7B-AD77-6947-8F2C-F71B76B3BA7E}" type="slidenum">
              <a:rPr lang="sv-SE" smtClean="0"/>
              <a:t>‹#›</a:t>
            </a:fld>
            <a:endParaRPr lang="sv-SE"/>
          </a:p>
        </p:txBody>
      </p:sp>
    </p:spTree>
    <p:extLst>
      <p:ext uri="{BB962C8B-B14F-4D97-AF65-F5344CB8AC3E}">
        <p14:creationId xmlns:p14="http://schemas.microsoft.com/office/powerpoint/2010/main" val="171544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a:t>
            </a:fld>
            <a:endParaRPr lang="sv-SE" dirty="0"/>
          </a:p>
        </p:txBody>
      </p:sp>
    </p:spTree>
    <p:extLst>
      <p:ext uri="{BB962C8B-B14F-4D97-AF65-F5344CB8AC3E}">
        <p14:creationId xmlns:p14="http://schemas.microsoft.com/office/powerpoint/2010/main" val="1182613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17</a:t>
            </a:fld>
            <a:endParaRPr lang="sv-SE" dirty="0"/>
          </a:p>
        </p:txBody>
      </p:sp>
    </p:spTree>
    <p:extLst>
      <p:ext uri="{BB962C8B-B14F-4D97-AF65-F5344CB8AC3E}">
        <p14:creationId xmlns:p14="http://schemas.microsoft.com/office/powerpoint/2010/main" val="169096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18</a:t>
            </a:fld>
            <a:endParaRPr lang="sv-SE" dirty="0"/>
          </a:p>
        </p:txBody>
      </p:sp>
    </p:spTree>
    <p:extLst>
      <p:ext uri="{BB962C8B-B14F-4D97-AF65-F5344CB8AC3E}">
        <p14:creationId xmlns:p14="http://schemas.microsoft.com/office/powerpoint/2010/main" val="109350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19</a:t>
            </a:fld>
            <a:endParaRPr lang="sv-SE" dirty="0"/>
          </a:p>
        </p:txBody>
      </p:sp>
    </p:spTree>
    <p:extLst>
      <p:ext uri="{BB962C8B-B14F-4D97-AF65-F5344CB8AC3E}">
        <p14:creationId xmlns:p14="http://schemas.microsoft.com/office/powerpoint/2010/main" val="95503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20</a:t>
            </a:fld>
            <a:endParaRPr lang="sv-SE" dirty="0"/>
          </a:p>
        </p:txBody>
      </p:sp>
    </p:spTree>
    <p:extLst>
      <p:ext uri="{BB962C8B-B14F-4D97-AF65-F5344CB8AC3E}">
        <p14:creationId xmlns:p14="http://schemas.microsoft.com/office/powerpoint/2010/main" val="300448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21</a:t>
            </a:fld>
            <a:endParaRPr lang="sv-SE" dirty="0"/>
          </a:p>
        </p:txBody>
      </p:sp>
    </p:spTree>
    <p:extLst>
      <p:ext uri="{BB962C8B-B14F-4D97-AF65-F5344CB8AC3E}">
        <p14:creationId xmlns:p14="http://schemas.microsoft.com/office/powerpoint/2010/main" val="203881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22</a:t>
            </a:fld>
            <a:endParaRPr lang="sv-SE" dirty="0"/>
          </a:p>
        </p:txBody>
      </p:sp>
    </p:spTree>
    <p:extLst>
      <p:ext uri="{BB962C8B-B14F-4D97-AF65-F5344CB8AC3E}">
        <p14:creationId xmlns:p14="http://schemas.microsoft.com/office/powerpoint/2010/main" val="377851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26</a:t>
            </a:fld>
            <a:endParaRPr lang="sv-SE" dirty="0"/>
          </a:p>
        </p:txBody>
      </p:sp>
    </p:spTree>
    <p:extLst>
      <p:ext uri="{BB962C8B-B14F-4D97-AF65-F5344CB8AC3E}">
        <p14:creationId xmlns:p14="http://schemas.microsoft.com/office/powerpoint/2010/main" val="303262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27</a:t>
            </a:fld>
            <a:endParaRPr lang="sv-SE" dirty="0"/>
          </a:p>
        </p:txBody>
      </p:sp>
    </p:spTree>
    <p:extLst>
      <p:ext uri="{BB962C8B-B14F-4D97-AF65-F5344CB8AC3E}">
        <p14:creationId xmlns:p14="http://schemas.microsoft.com/office/powerpoint/2010/main" val="401248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28</a:t>
            </a:fld>
            <a:endParaRPr lang="sv-SE" dirty="0"/>
          </a:p>
        </p:txBody>
      </p:sp>
    </p:spTree>
    <p:extLst>
      <p:ext uri="{BB962C8B-B14F-4D97-AF65-F5344CB8AC3E}">
        <p14:creationId xmlns:p14="http://schemas.microsoft.com/office/powerpoint/2010/main" val="160703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a:t>
            </a:fld>
            <a:endParaRPr lang="sv-SE" dirty="0"/>
          </a:p>
        </p:txBody>
      </p:sp>
    </p:spTree>
    <p:extLst>
      <p:ext uri="{BB962C8B-B14F-4D97-AF65-F5344CB8AC3E}">
        <p14:creationId xmlns:p14="http://schemas.microsoft.com/office/powerpoint/2010/main" val="9406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10</a:t>
            </a:fld>
            <a:endParaRPr lang="sv-SE" dirty="0"/>
          </a:p>
        </p:txBody>
      </p:sp>
    </p:spTree>
    <p:extLst>
      <p:ext uri="{BB962C8B-B14F-4D97-AF65-F5344CB8AC3E}">
        <p14:creationId xmlns:p14="http://schemas.microsoft.com/office/powerpoint/2010/main" val="167477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11</a:t>
            </a:fld>
            <a:endParaRPr lang="sv-SE" dirty="0"/>
          </a:p>
        </p:txBody>
      </p:sp>
    </p:spTree>
    <p:extLst>
      <p:ext uri="{BB962C8B-B14F-4D97-AF65-F5344CB8AC3E}">
        <p14:creationId xmlns:p14="http://schemas.microsoft.com/office/powerpoint/2010/main" val="236562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12</a:t>
            </a:fld>
            <a:endParaRPr lang="sv-SE" dirty="0"/>
          </a:p>
        </p:txBody>
      </p:sp>
    </p:spTree>
    <p:extLst>
      <p:ext uri="{BB962C8B-B14F-4D97-AF65-F5344CB8AC3E}">
        <p14:creationId xmlns:p14="http://schemas.microsoft.com/office/powerpoint/2010/main" val="40675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13</a:t>
            </a:fld>
            <a:endParaRPr lang="sv-SE" dirty="0"/>
          </a:p>
        </p:txBody>
      </p:sp>
    </p:spTree>
    <p:extLst>
      <p:ext uri="{BB962C8B-B14F-4D97-AF65-F5344CB8AC3E}">
        <p14:creationId xmlns:p14="http://schemas.microsoft.com/office/powerpoint/2010/main" val="66556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14</a:t>
            </a:fld>
            <a:endParaRPr lang="sv-SE" dirty="0"/>
          </a:p>
        </p:txBody>
      </p:sp>
    </p:spTree>
    <p:extLst>
      <p:ext uri="{BB962C8B-B14F-4D97-AF65-F5344CB8AC3E}">
        <p14:creationId xmlns:p14="http://schemas.microsoft.com/office/powerpoint/2010/main" val="260710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15</a:t>
            </a:fld>
            <a:endParaRPr lang="sv-SE" dirty="0"/>
          </a:p>
        </p:txBody>
      </p:sp>
    </p:spTree>
    <p:extLst>
      <p:ext uri="{BB962C8B-B14F-4D97-AF65-F5344CB8AC3E}">
        <p14:creationId xmlns:p14="http://schemas.microsoft.com/office/powerpoint/2010/main" val="130598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16</a:t>
            </a:fld>
            <a:endParaRPr lang="sv-SE" dirty="0"/>
          </a:p>
        </p:txBody>
      </p:sp>
    </p:spTree>
    <p:extLst>
      <p:ext uri="{BB962C8B-B14F-4D97-AF65-F5344CB8AC3E}">
        <p14:creationId xmlns:p14="http://schemas.microsoft.com/office/powerpoint/2010/main" val="1686406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1"/>
        </a:solidFill>
        <a:effectLst/>
      </p:bgPr>
    </p:bg>
    <p:spTree>
      <p:nvGrpSpPr>
        <p:cNvPr id="1" name=""/>
        <p:cNvGrpSpPr/>
        <p:nvPr/>
      </p:nvGrpSpPr>
      <p:grpSpPr>
        <a:xfrm>
          <a:off x="0" y="0"/>
          <a:ext cx="0" cy="0"/>
          <a:chOff x="0" y="0"/>
          <a:chExt cx="0" cy="0"/>
        </a:xfrm>
      </p:grpSpPr>
      <p:pic>
        <p:nvPicPr>
          <p:cNvPr id="6"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4601" y="2404532"/>
            <a:ext cx="1778000" cy="1126067"/>
          </a:xfrm>
          <a:prstGeom prst="rect">
            <a:avLst/>
          </a:prstGeom>
        </p:spPr>
      </p:pic>
      <p:sp>
        <p:nvSpPr>
          <p:cNvPr id="3" name="Underrubrik"/>
          <p:cNvSpPr>
            <a:spLocks noGrp="1"/>
          </p:cNvSpPr>
          <p:nvPr>
            <p:ph type="subTitle" idx="1" hasCustomPrompt="1"/>
          </p:nvPr>
        </p:nvSpPr>
        <p:spPr>
          <a:xfrm>
            <a:off x="5141408" y="4734790"/>
            <a:ext cx="6253422" cy="90477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p:cNvSpPr>
            <a:spLocks noGrp="1"/>
          </p:cNvSpPr>
          <p:nvPr>
            <p:ph type="ctrTitle"/>
          </p:nvPr>
        </p:nvSpPr>
        <p:spPr>
          <a:xfrm>
            <a:off x="5141408" y="1842655"/>
            <a:ext cx="6253423" cy="2812144"/>
          </a:xfrm>
        </p:spPr>
        <p:txBody>
          <a:bodyPr anchor="ctr">
            <a:normAutofit/>
          </a:bodyPr>
          <a:lstStyle>
            <a:lvl1pPr algn="l">
              <a:lnSpc>
                <a:spcPct val="100000"/>
              </a:lnSpc>
              <a:defRPr sz="4200" b="0" i="0">
                <a:latin typeface="Open Sans Light" charset="0"/>
                <a:ea typeface="Open Sans Light" charset="0"/>
                <a:cs typeface="Open Sans Light"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72351451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bild (höger)">
    <p:bg>
      <p:bgRef idx="1001">
        <a:schemeClr val="bg1"/>
      </p:bgRef>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6" name="Platshållare för bild"/>
          <p:cNvSpPr>
            <a:spLocks noGrp="1"/>
          </p:cNvSpPr>
          <p:nvPr>
            <p:ph type="pic" sz="quarter" idx="10"/>
          </p:nvPr>
        </p:nvSpPr>
        <p:spPr>
          <a:xfrm>
            <a:off x="6096000" y="0"/>
            <a:ext cx="6099740" cy="6858000"/>
          </a:xfrm>
        </p:spPr>
        <p:txBody>
          <a:bodyPr anchor="ctr"/>
          <a:lstStyle>
            <a:lvl1pPr marL="35100" indent="0" algn="ctr">
              <a:buNone/>
              <a:defRPr/>
            </a:lvl1pPr>
          </a:lstStyle>
          <a:p>
            <a:r>
              <a:rPr lang="sv-SE"/>
              <a:t>Klicka på ikonen för att lägga till en bild</a:t>
            </a:r>
          </a:p>
        </p:txBody>
      </p:sp>
      <p:sp>
        <p:nvSpPr>
          <p:cNvPr id="2" name="Rubrik"/>
          <p:cNvSpPr>
            <a:spLocks noGrp="1"/>
          </p:cNvSpPr>
          <p:nvPr>
            <p:ph type="title"/>
          </p:nvPr>
        </p:nvSpPr>
        <p:spPr>
          <a:xfrm>
            <a:off x="685799" y="612952"/>
            <a:ext cx="7212205"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8" name="Platshållare för innehåll"/>
          <p:cNvSpPr>
            <a:spLocks noGrp="1"/>
          </p:cNvSpPr>
          <p:nvPr>
            <p:ph idx="12"/>
          </p:nvPr>
        </p:nvSpPr>
        <p:spPr>
          <a:xfrm>
            <a:off x="685800" y="2249763"/>
            <a:ext cx="4725030"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innehåll och bild (35%, höger)">
    <p:bg>
      <p:bgRef idx="1001">
        <a:schemeClr val="bg1"/>
      </p:bgRef>
    </p:bg>
    <p:spTree>
      <p:nvGrpSpPr>
        <p:cNvPr id="1" name=""/>
        <p:cNvGrpSpPr/>
        <p:nvPr/>
      </p:nvGrpSpPr>
      <p:grpSpPr>
        <a:xfrm>
          <a:off x="0" y="0"/>
          <a:ext cx="0" cy="0"/>
          <a:chOff x="0" y="0"/>
          <a:chExt cx="0" cy="0"/>
        </a:xfrm>
      </p:grpSpPr>
      <p:pic>
        <p:nvPicPr>
          <p:cNvPr id="8"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7892784" y="0"/>
            <a:ext cx="4299216" cy="6858000"/>
          </a:xfrm>
        </p:spPr>
        <p:txBody>
          <a:bodyPr anchor="ctr"/>
          <a:lstStyle>
            <a:lvl1pPr marL="35100" indent="0" algn="ctr">
              <a:buNone/>
              <a:defRPr/>
            </a:lvl1pPr>
          </a:lstStyle>
          <a:p>
            <a:r>
              <a:rPr lang="sv-SE"/>
              <a:t>Klicka på ikonen för att lägga till en bild</a:t>
            </a:r>
            <a:endParaRPr lang="sv-SE" dirty="0"/>
          </a:p>
        </p:txBody>
      </p:sp>
      <p:sp>
        <p:nvSpPr>
          <p:cNvPr id="2" name="Rubrik"/>
          <p:cNvSpPr>
            <a:spLocks noGrp="1"/>
          </p:cNvSpPr>
          <p:nvPr>
            <p:ph type="title"/>
          </p:nvPr>
        </p:nvSpPr>
        <p:spPr>
          <a:xfrm>
            <a:off x="685800" y="612952"/>
            <a:ext cx="6335973"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9" name="Platshållare för innehåll"/>
          <p:cNvSpPr>
            <a:spLocks noGrp="1"/>
          </p:cNvSpPr>
          <p:nvPr>
            <p:ph idx="12"/>
          </p:nvPr>
        </p:nvSpPr>
        <p:spPr>
          <a:xfrm>
            <a:off x="685800" y="2249763"/>
            <a:ext cx="6335974"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innehåll och bild (50%, vänster)">
    <p:bg>
      <p:bgRef idx="1001">
        <a:schemeClr val="bg1"/>
      </p:bgRef>
    </p:bg>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
        <p:nvSpPr>
          <p:cNvPr id="6" name="Platshållare för bild"/>
          <p:cNvSpPr>
            <a:spLocks noGrp="1"/>
          </p:cNvSpPr>
          <p:nvPr>
            <p:ph type="pic" sz="quarter" idx="10"/>
          </p:nvPr>
        </p:nvSpPr>
        <p:spPr>
          <a:xfrm>
            <a:off x="0" y="0"/>
            <a:ext cx="6097870" cy="6858000"/>
          </a:xfrm>
        </p:spPr>
        <p:txBody>
          <a:bodyPr anchor="ctr"/>
          <a:lstStyle>
            <a:lvl1pPr marL="35100" indent="0" algn="ctr">
              <a:buNone/>
              <a:defRPr/>
            </a:lvl1pPr>
          </a:lstStyle>
          <a:p>
            <a:r>
              <a:rPr lang="sv-SE"/>
              <a:t>Klicka på ikonen för att lägga till en bild</a:t>
            </a:r>
            <a:endParaRPr lang="sv-SE" dirty="0"/>
          </a:p>
        </p:txBody>
      </p:sp>
      <p:sp>
        <p:nvSpPr>
          <p:cNvPr id="2" name="Rubrik"/>
          <p:cNvSpPr>
            <a:spLocks noGrp="1"/>
          </p:cNvSpPr>
          <p:nvPr>
            <p:ph type="title"/>
          </p:nvPr>
        </p:nvSpPr>
        <p:spPr>
          <a:xfrm>
            <a:off x="6955969" y="612952"/>
            <a:ext cx="4549394"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p>
        </p:txBody>
      </p:sp>
      <p:sp>
        <p:nvSpPr>
          <p:cNvPr id="8" name="Platshållare för innehåll"/>
          <p:cNvSpPr>
            <a:spLocks noGrp="1"/>
          </p:cNvSpPr>
          <p:nvPr>
            <p:ph idx="12"/>
          </p:nvPr>
        </p:nvSpPr>
        <p:spPr>
          <a:xfrm>
            <a:off x="6955969" y="2249764"/>
            <a:ext cx="4549394"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bild (35%, vänster)">
    <p:bg>
      <p:bgRef idx="1001">
        <a:schemeClr val="bg1"/>
      </p:bgRef>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bild"/>
          <p:cNvSpPr>
            <a:spLocks noGrp="1"/>
          </p:cNvSpPr>
          <p:nvPr>
            <p:ph type="pic" sz="quarter" idx="10"/>
          </p:nvPr>
        </p:nvSpPr>
        <p:spPr>
          <a:xfrm>
            <a:off x="0" y="0"/>
            <a:ext cx="4299216" cy="6858000"/>
          </a:xfrm>
        </p:spPr>
        <p:txBody>
          <a:bodyPr anchor="ctr"/>
          <a:lstStyle>
            <a:lvl1pPr marL="35100" indent="0" algn="ctr">
              <a:buNone/>
              <a:defRPr/>
            </a:lvl1pPr>
          </a:lstStyle>
          <a:p>
            <a:r>
              <a:rPr lang="sv-SE"/>
              <a:t>Klicka på ikonen för att lägga till en bild</a:t>
            </a:r>
            <a:endParaRPr lang="sv-SE" dirty="0"/>
          </a:p>
        </p:txBody>
      </p:sp>
      <p:sp>
        <p:nvSpPr>
          <p:cNvPr id="2" name="Rubrik"/>
          <p:cNvSpPr>
            <a:spLocks noGrp="1"/>
          </p:cNvSpPr>
          <p:nvPr>
            <p:ph type="title"/>
          </p:nvPr>
        </p:nvSpPr>
        <p:spPr>
          <a:xfrm>
            <a:off x="5157313" y="612952"/>
            <a:ext cx="6348049"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8" name="Platshållare för innehåll"/>
          <p:cNvSpPr>
            <a:spLocks noGrp="1"/>
          </p:cNvSpPr>
          <p:nvPr>
            <p:ph idx="12"/>
          </p:nvPr>
        </p:nvSpPr>
        <p:spPr>
          <a:xfrm>
            <a:off x="5157314" y="2249764"/>
            <a:ext cx="6348049"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2"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p:cNvSpPr>
            <a:spLocks noGrp="1"/>
          </p:cNvSpPr>
          <p:nvPr>
            <p:ph type="title"/>
          </p:nvPr>
        </p:nvSpPr>
        <p:spPr>
          <a:xfrm>
            <a:off x="1544321" y="1625600"/>
            <a:ext cx="9117576" cy="3606800"/>
          </a:xfrm>
        </p:spPr>
        <p:txBody>
          <a:bodyPr anchor="ctr">
            <a:normAutofit/>
          </a:bodyPr>
          <a:lstStyle>
            <a:lvl1pPr algn="ctr">
              <a:defRPr sz="4400">
                <a:solidFill>
                  <a:srgbClr val="00706E"/>
                </a:solidFill>
              </a:defRPr>
            </a:lvl1pPr>
          </a:lstStyle>
          <a:p>
            <a:r>
              <a:rPr lang="sv-SE"/>
              <a:t>Klicka här för att ändra mall för rubrikformat</a:t>
            </a:r>
            <a:endParaRPr lang="sv-SE" dirty="0"/>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49064780"/>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pic>
        <p:nvPicPr>
          <p:cNvPr id="5"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Namn"/>
          <p:cNvSpPr>
            <a:spLocks noGrp="1"/>
          </p:cNvSpPr>
          <p:nvPr>
            <p:ph type="subTitle" idx="1" hasCustomPrompt="1"/>
          </p:nvPr>
        </p:nvSpPr>
        <p:spPr>
          <a:xfrm>
            <a:off x="1574800" y="4533900"/>
            <a:ext cx="9052560" cy="660400"/>
          </a:xfrm>
          <a:prstGeom prst="rect">
            <a:avLst/>
          </a:prstGeom>
        </p:spPr>
        <p:txBody>
          <a:bodyPr>
            <a:noAutofit/>
          </a:bodyPr>
          <a:lstStyle>
            <a:lvl1pPr marL="0" indent="0" algn="l">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Efternamn, titel</a:t>
            </a:r>
          </a:p>
        </p:txBody>
      </p:sp>
      <p:sp>
        <p:nvSpPr>
          <p:cNvPr id="2" name="Citat"/>
          <p:cNvSpPr>
            <a:spLocks noGrp="1"/>
          </p:cNvSpPr>
          <p:nvPr>
            <p:ph type="title" hasCustomPrompt="1"/>
          </p:nvPr>
        </p:nvSpPr>
        <p:spPr>
          <a:xfrm>
            <a:off x="1574800" y="1574800"/>
            <a:ext cx="9052560" cy="2870200"/>
          </a:xfrm>
        </p:spPr>
        <p:txBody>
          <a:bodyPr anchor="t"/>
          <a:lstStyle>
            <a:lvl1pPr>
              <a:defRPr baseline="0"/>
            </a:lvl1pPr>
          </a:lstStyle>
          <a:p>
            <a:r>
              <a:rPr lang="sv-SE" dirty="0"/>
              <a:t>Lägg till citat</a:t>
            </a:r>
          </a:p>
        </p:txBody>
      </p:sp>
      <p:pic>
        <p:nvPicPr>
          <p:cNvPr id="8"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828342304"/>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ubrik"/>
          <p:cNvSpPr>
            <a:spLocks noGrp="1"/>
          </p:cNvSpPr>
          <p:nvPr>
            <p:ph type="title"/>
          </p:nvPr>
        </p:nvSpPr>
        <p:spPr>
          <a:xfrm>
            <a:off x="685799" y="614974"/>
            <a:ext cx="10730176" cy="850727"/>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pic>
        <p:nvPicPr>
          <p:cNvPr id="7"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k (Graf, diagram, m.m.)">
    <p:bg>
      <p:bgRef idx="1001">
        <a:schemeClr val="bg2"/>
      </p:bgRef>
    </p:bg>
    <p:spTree>
      <p:nvGrpSpPr>
        <p:cNvPr id="1" name=""/>
        <p:cNvGrpSpPr/>
        <p:nvPr/>
      </p:nvGrpSpPr>
      <p:grpSpPr>
        <a:xfrm>
          <a:off x="0" y="0"/>
          <a:ext cx="0" cy="0"/>
          <a:chOff x="0" y="0"/>
          <a:chExt cx="0" cy="0"/>
        </a:xfrm>
      </p:grpSpPr>
      <p:sp>
        <p:nvSpPr>
          <p:cNvPr id="5" name="Rubrik"/>
          <p:cNvSpPr>
            <a:spLocks noGrp="1"/>
          </p:cNvSpPr>
          <p:nvPr>
            <p:ph type="title" hasCustomPrompt="1"/>
          </p:nvPr>
        </p:nvSpPr>
        <p:spPr>
          <a:xfrm>
            <a:off x="706819" y="672571"/>
            <a:ext cx="10696905" cy="367953"/>
          </a:xfrm>
        </p:spPr>
        <p:txBody>
          <a:bodyPr anchor="t">
            <a:normAutofit/>
          </a:bodyPr>
          <a:lstStyle>
            <a:lvl1pPr>
              <a:defRPr sz="2000" b="1" i="0">
                <a:latin typeface="Open Sans" charset="0"/>
                <a:ea typeface="Open Sans" charset="0"/>
                <a:cs typeface="Open Sans" charset="0"/>
              </a:defRPr>
            </a:lvl1pPr>
          </a:lstStyle>
          <a:p>
            <a:r>
              <a:rPr lang="sv-SE" dirty="0"/>
              <a:t>Statistik</a:t>
            </a:r>
          </a:p>
        </p:txBody>
      </p:sp>
      <p:sp>
        <p:nvSpPr>
          <p:cNvPr id="4" name="Platshållare för innehåll"/>
          <p:cNvSpPr>
            <a:spLocks noGrp="1"/>
          </p:cNvSpPr>
          <p:nvPr>
            <p:ph idx="11"/>
          </p:nvPr>
        </p:nvSpPr>
        <p:spPr>
          <a:xfrm>
            <a:off x="1785977" y="1328928"/>
            <a:ext cx="8620046" cy="4791382"/>
          </a:xfrm>
          <a:prstGeom prst="rect">
            <a:avLst/>
          </a:prstGeom>
        </p:spPr>
        <p:txBody>
          <a:bodyPr/>
          <a:lstStyle>
            <a:lvl1pPr marL="0" indent="0" algn="ctr">
              <a:buSzPct val="100000"/>
              <a:buFont typeface="Arial" charset="0"/>
              <a:buNone/>
              <a:defRPr sz="1800"/>
            </a:lvl1pPr>
            <a:lvl2pPr marL="244800" indent="0" algn="ctr">
              <a:buSzPct val="100000"/>
              <a:buFont typeface="Arial" charset="0"/>
              <a:buNone/>
              <a:defRPr sz="1600"/>
            </a:lvl2pPr>
            <a:lvl3pPr marL="496800" indent="0" algn="ctr">
              <a:buSzPct val="100000"/>
              <a:buFont typeface="Arial" charset="0"/>
              <a:buNone/>
              <a:defRPr sz="1400"/>
            </a:lvl3pPr>
            <a:lvl4pPr marL="735750" indent="0" algn="ctr">
              <a:buSzPct val="100000"/>
              <a:buFont typeface="Arial" charset="0"/>
              <a:buNone/>
              <a:defRPr sz="1200"/>
            </a:lvl4pPr>
            <a:lvl5pPr marL="926550" indent="0" algn="ctr">
              <a:buSzPct val="100000"/>
              <a:buFont typeface="Arial" charset="0"/>
              <a:buNone/>
              <a:defRPr sz="1000"/>
            </a:lvl5pPr>
          </a:lstStyle>
          <a:p>
            <a:pPr lvl="0"/>
            <a:r>
              <a:rPr lang="sv-SE"/>
              <a:t>Klicka här för att ändra format på bakgrundstexten</a:t>
            </a:r>
          </a:p>
          <a:p>
            <a:pPr lvl="1"/>
            <a:r>
              <a:rPr lang="sv-SE"/>
              <a:t>Nivå två</a:t>
            </a:r>
          </a:p>
          <a:p>
            <a:pPr lvl="2"/>
            <a:r>
              <a:rPr lang="sv-SE"/>
              <a:t>Nivå tre</a:t>
            </a:r>
          </a:p>
        </p:txBody>
      </p:sp>
      <p:pic>
        <p:nvPicPr>
          <p:cNvPr id="9"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Ljus)">
    <p:bg>
      <p:bgPr>
        <a:solidFill>
          <a:srgbClr val="F7F4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98405"/>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F7F4F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5" name="Platshållare för innehåll"/>
          <p:cNvSpPr>
            <a:spLocks noGrp="1"/>
          </p:cNvSpPr>
          <p:nvPr>
            <p:ph idx="11"/>
          </p:nvPr>
        </p:nvSpPr>
        <p:spPr>
          <a:xfrm>
            <a:off x="685800" y="1639016"/>
            <a:ext cx="10779368" cy="4430805"/>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1056027484"/>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3"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Underrubrik"/>
          <p:cNvSpPr>
            <a:spLocks noGrp="1"/>
          </p:cNvSpPr>
          <p:nvPr>
            <p:ph type="subTitle" idx="1" hasCustomPrompt="1"/>
          </p:nvPr>
        </p:nvSpPr>
        <p:spPr>
          <a:xfrm>
            <a:off x="1671145" y="3602860"/>
            <a:ext cx="8986345" cy="660400"/>
          </a:xfrm>
          <a:prstGeom prst="rect">
            <a:avLst/>
          </a:prstGeom>
        </p:spPr>
        <p:txBody>
          <a:bodyPr>
            <a:noAutofit/>
          </a:bodyPr>
          <a:lstStyle>
            <a:lvl1pPr marL="0" indent="0" algn="ctr">
              <a:lnSpc>
                <a:spcPct val="12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www.inera.se</a:t>
            </a:r>
            <a:endParaRPr lang="sv-SE" dirty="0"/>
          </a:p>
        </p:txBody>
      </p:sp>
      <p:sp>
        <p:nvSpPr>
          <p:cNvPr id="2" name="Rubrik"/>
          <p:cNvSpPr>
            <a:spLocks noGrp="1"/>
          </p:cNvSpPr>
          <p:nvPr>
            <p:ph type="title" hasCustomPrompt="1"/>
          </p:nvPr>
        </p:nvSpPr>
        <p:spPr>
          <a:xfrm>
            <a:off x="1671145" y="2627150"/>
            <a:ext cx="8986345" cy="673100"/>
          </a:xfrm>
        </p:spPr>
        <p:txBody>
          <a:bodyPr anchor="t"/>
          <a:lstStyle>
            <a:lvl1pPr algn="ctr">
              <a:defRPr/>
            </a:lvl1pPr>
          </a:lstStyle>
          <a:p>
            <a:r>
              <a:rPr lang="sv-SE" dirty="0"/>
              <a:t>Tack!</a:t>
            </a:r>
          </a:p>
        </p:txBody>
      </p:sp>
      <p:pic>
        <p:nvPicPr>
          <p:cNvPr id="6"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3304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22006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6"/>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7"/>
          </p:nvPr>
        </p:nvSpPr>
        <p:spPr>
          <a:xfrm>
            <a:off x="6191917"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2904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163589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vdelare-Gul 2">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22749210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8" name="Platshållare för innehåll"/>
          <p:cNvSpPr>
            <a:spLocks noGrp="1"/>
          </p:cNvSpPr>
          <p:nvPr>
            <p:ph idx="10"/>
          </p:nvPr>
        </p:nvSpPr>
        <p:spPr>
          <a:xfrm>
            <a:off x="685800" y="1639016"/>
            <a:ext cx="5333035" cy="443640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p:cNvSpPr>
            <a:spLocks noGrp="1"/>
          </p:cNvSpPr>
          <p:nvPr>
            <p:ph idx="11"/>
          </p:nvPr>
        </p:nvSpPr>
        <p:spPr>
          <a:xfrm>
            <a:off x="6132133" y="1640480"/>
            <a:ext cx="5333035" cy="4434951"/>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extLst>
      <p:ext uri="{BB962C8B-B14F-4D97-AF65-F5344CB8AC3E}">
        <p14:creationId xmlns:p14="http://schemas.microsoft.com/office/powerpoint/2010/main" val="995901723"/>
      </p:ext>
    </p:extLst>
  </p:cSld>
  <p:clrMapOvr>
    <a:overrideClrMapping bg1="lt1" tx1="dk1" bg2="lt2" tx2="dk2" accent1="accent1" accent2="accent2" accent3="accent3" accent4="accent4" accent5="accent5" accent6="accent6" hlink="hlink" folHlink="folHlink"/>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yra innehållsdelar">
    <p:bg>
      <p:bgPr>
        <a:solidFill>
          <a:srgbClr val="F7F4F1"/>
        </a:solidFill>
        <a:effectLst/>
      </p:bgPr>
    </p:bg>
    <p:spTree>
      <p:nvGrpSpPr>
        <p:cNvPr id="1" name=""/>
        <p:cNvGrpSpPr/>
        <p:nvPr/>
      </p:nvGrpSpPr>
      <p:grpSpPr>
        <a:xfrm>
          <a:off x="0" y="0"/>
          <a:ext cx="0" cy="0"/>
          <a:chOff x="0" y="0"/>
          <a:chExt cx="0" cy="0"/>
        </a:xfrm>
      </p:grpSpPr>
      <p:sp>
        <p:nvSpPr>
          <p:cNvPr id="5" name="Rubrik"/>
          <p:cNvSpPr>
            <a:spLocks noGrp="1"/>
          </p:cNvSpPr>
          <p:nvPr>
            <p:ph type="title"/>
          </p:nvPr>
        </p:nvSpPr>
        <p:spPr>
          <a:xfrm>
            <a:off x="685799" y="614974"/>
            <a:ext cx="10779369" cy="850727"/>
          </a:xfrm>
        </p:spPr>
        <p:txBody>
          <a:bodyPr anchor="t">
            <a:normAutofit/>
          </a:bodyPr>
          <a:lstStyle>
            <a:lvl1pPr>
              <a:defRPr sz="4800"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8" name="Platshållare för innehåll"/>
          <p:cNvSpPr>
            <a:spLocks noGrp="1"/>
          </p:cNvSpPr>
          <p:nvPr>
            <p:ph idx="10"/>
          </p:nvPr>
        </p:nvSpPr>
        <p:spPr>
          <a:xfrm>
            <a:off x="685800" y="1639016"/>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p:cNvSpPr>
            <a:spLocks noGrp="1"/>
          </p:cNvSpPr>
          <p:nvPr>
            <p:ph idx="11"/>
          </p:nvPr>
        </p:nvSpPr>
        <p:spPr>
          <a:xfrm>
            <a:off x="6132133" y="1640480"/>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p:cNvSpPr>
            <a:spLocks noGrp="1"/>
          </p:cNvSpPr>
          <p:nvPr>
            <p:ph idx="15"/>
          </p:nvPr>
        </p:nvSpPr>
        <p:spPr>
          <a:xfrm>
            <a:off x="685800" y="3917050"/>
            <a:ext cx="5333035" cy="2158502"/>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innehåll"/>
          <p:cNvSpPr>
            <a:spLocks noGrp="1"/>
          </p:cNvSpPr>
          <p:nvPr>
            <p:ph idx="16"/>
          </p:nvPr>
        </p:nvSpPr>
        <p:spPr>
          <a:xfrm>
            <a:off x="6132133" y="3918514"/>
            <a:ext cx="5333035" cy="2157797"/>
          </a:xfrm>
          <a:prstGeom prst="rect">
            <a:avLst/>
          </a:prstGeom>
        </p:spPr>
        <p:txBody>
          <a:bodyPr/>
          <a:lstStyle>
            <a:lvl1pPr marL="223200" indent="-223200">
              <a:buSzPct val="100000"/>
              <a:buFont typeface="Arial" charset="0"/>
              <a:buChar char="•"/>
              <a:defRPr sz="2200"/>
            </a:lvl1pPr>
            <a:lvl2pPr marL="468000" indent="-223200">
              <a:buSzPct val="100000"/>
              <a:buFont typeface=".AppleSystemUIFont" charset="-120"/>
              <a:buChar char="-"/>
              <a:defRPr sz="2000"/>
            </a:lvl2pPr>
            <a:lvl3pPr marL="720000" indent="-223200">
              <a:buSzPct val="100000"/>
              <a:buFont typeface=".AppleSystemUIFont" charset="-120"/>
              <a:buChar char="-"/>
              <a:defRPr sz="1800"/>
            </a:lvl3pPr>
            <a:lvl4pPr marL="907200" indent="-171450">
              <a:buSzPct val="100000"/>
              <a:buFont typeface=".AppleSystemUIFont" charset="-120"/>
              <a:buChar char="-"/>
              <a:defRPr sz="1600"/>
            </a:lvl4pPr>
            <a:lvl5pPr marL="1098000" indent="-171450">
              <a:buSzPct val="100000"/>
              <a:buFont typeface=".AppleSystemUIFont" charset="-120"/>
              <a:buChar char="-"/>
              <a:defRPr sz="1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bg>
      <p:bgPr>
        <a:solidFill>
          <a:srgbClr val="F7F4F1"/>
        </a:solidFill>
        <a:effectLst/>
      </p:bgPr>
    </p:bg>
    <p:spTree>
      <p:nvGrpSpPr>
        <p:cNvPr id="1" name=""/>
        <p:cNvGrpSpPr/>
        <p:nvPr/>
      </p:nvGrpSpPr>
      <p:grpSpPr>
        <a:xfrm>
          <a:off x="0" y="0"/>
          <a:ext cx="0" cy="0"/>
          <a:chOff x="0" y="0"/>
          <a:chExt cx="0" cy="0"/>
        </a:xfrm>
      </p:grpSpPr>
      <p:pic>
        <p:nvPicPr>
          <p:cNvPr id="4"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latshållare för bild"/>
          <p:cNvSpPr>
            <a:spLocks noGrp="1"/>
          </p:cNvSpPr>
          <p:nvPr>
            <p:ph type="pic" sz="quarter" idx="10"/>
          </p:nvPr>
        </p:nvSpPr>
        <p:spPr>
          <a:xfrm>
            <a:off x="7073978" y="746106"/>
            <a:ext cx="4336388" cy="5374203"/>
          </a:xfrm>
        </p:spPr>
        <p:txBody>
          <a:bodyPr anchor="ctr"/>
          <a:lstStyle>
            <a:lvl1pPr marL="35100" indent="0" algn="ctr">
              <a:buNone/>
              <a:defRPr/>
            </a:lvl1pPr>
          </a:lstStyle>
          <a:p>
            <a:r>
              <a:rPr lang="sv-SE"/>
              <a:t>Klicka på ikonen för att lägga till en bild</a:t>
            </a:r>
            <a:endParaRPr lang="sv-SE" dirty="0"/>
          </a:p>
        </p:txBody>
      </p:sp>
      <p:sp>
        <p:nvSpPr>
          <p:cNvPr id="5"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7" name="Platshållare för innehåll"/>
          <p:cNvSpPr>
            <a:spLocks noGrp="1"/>
          </p:cNvSpPr>
          <p:nvPr>
            <p:ph idx="11"/>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och bild (vänster)">
    <p:bg>
      <p:bgPr>
        <a:solidFill>
          <a:srgbClr val="F7F4F1"/>
        </a:solidFill>
        <a:effectLst/>
      </p:bgPr>
    </p:bg>
    <p:spTree>
      <p:nvGrpSpPr>
        <p:cNvPr id="1" name=""/>
        <p:cNvGrpSpPr/>
        <p:nvPr/>
      </p:nvGrpSpPr>
      <p:grpSpPr>
        <a:xfrm>
          <a:off x="0" y="0"/>
          <a:ext cx="0" cy="0"/>
          <a:chOff x="0" y="0"/>
          <a:chExt cx="0" cy="0"/>
        </a:xfrm>
      </p:grpSpPr>
      <p:pic>
        <p:nvPicPr>
          <p:cNvPr id="7" name="Bakgr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p:cNvSpPr>
            <a:spLocks noGrp="1"/>
          </p:cNvSpPr>
          <p:nvPr>
            <p:ph type="title"/>
          </p:nvPr>
        </p:nvSpPr>
        <p:spPr>
          <a:xfrm>
            <a:off x="6094134" y="612952"/>
            <a:ext cx="5346700"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11" name="Platshållare för bild"/>
          <p:cNvSpPr>
            <a:spLocks noGrp="1"/>
          </p:cNvSpPr>
          <p:nvPr>
            <p:ph type="pic" sz="quarter" idx="12"/>
          </p:nvPr>
        </p:nvSpPr>
        <p:spPr>
          <a:xfrm>
            <a:off x="781175" y="746107"/>
            <a:ext cx="4365085" cy="5329326"/>
          </a:xfrm>
        </p:spPr>
        <p:txBody>
          <a:bodyPr anchor="ctr"/>
          <a:lstStyle>
            <a:lvl1pPr marL="35100" indent="0" algn="ctr">
              <a:buNone/>
              <a:defRPr/>
            </a:lvl1pPr>
          </a:lstStyle>
          <a:p>
            <a:r>
              <a:rPr lang="sv-SE"/>
              <a:t>Klicka på ikonen för att lägga till en bild</a:t>
            </a:r>
            <a:endParaRPr lang="sv-SE" dirty="0"/>
          </a:p>
        </p:txBody>
      </p:sp>
      <p:sp>
        <p:nvSpPr>
          <p:cNvPr id="8" name="Platshållare för innehåll"/>
          <p:cNvSpPr>
            <a:spLocks noGrp="1"/>
          </p:cNvSpPr>
          <p:nvPr>
            <p:ph idx="10"/>
          </p:nvPr>
        </p:nvSpPr>
        <p:spPr>
          <a:xfrm>
            <a:off x="6094135" y="2249764"/>
            <a:ext cx="5346700" cy="3825668"/>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4" name="Logotyp"/>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11" name="Picture Placeholder 2"/>
          <p:cNvSpPr>
            <a:spLocks noGrp="1" noChangeAspect="1"/>
          </p:cNvSpPr>
          <p:nvPr>
            <p:ph type="pic" idx="11"/>
          </p:nvPr>
        </p:nvSpPr>
        <p:spPr>
          <a:xfrm>
            <a:off x="6980724" y="1228033"/>
            <a:ext cx="4397673" cy="4398710"/>
          </a:xfrm>
          <a:prstGeom prst="ellipse">
            <a:avLst/>
          </a:prstGeom>
          <a:noFill/>
          <a:ln>
            <a:noFill/>
          </a:ln>
        </p:spPr>
        <p:style>
          <a:lnRef idx="2">
            <a:schemeClr val="dk1"/>
          </a:lnRef>
          <a:fillRef idx="1">
            <a:schemeClr val="lt1"/>
          </a:fillRef>
          <a:effectRef idx="0">
            <a:schemeClr val="dk1"/>
          </a:effectRef>
          <a:fontRef idx="none"/>
        </p:style>
        <p:txBody>
          <a:bodyPr anchor="t">
            <a:normAutofit/>
          </a:bodyPr>
          <a:lstStyle>
            <a:lvl1pPr marL="0" indent="0" algn="ctr">
              <a:buNone/>
              <a:defRPr sz="16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pic>
        <p:nvPicPr>
          <p:cNvPr id="12"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ubrik och innehåll (Rund bild)">
    <p:bg>
      <p:bgPr>
        <a:solidFill>
          <a:srgbClr val="F7F4F1"/>
        </a:solidFill>
        <a:effectLst/>
      </p:bgPr>
    </p:bg>
    <p:spTree>
      <p:nvGrpSpPr>
        <p:cNvPr id="1" name=""/>
        <p:cNvGrpSpPr/>
        <p:nvPr/>
      </p:nvGrpSpPr>
      <p:grpSpPr>
        <a:xfrm>
          <a:off x="0" y="0"/>
          <a:ext cx="0" cy="0"/>
          <a:chOff x="0" y="0"/>
          <a:chExt cx="0" cy="0"/>
        </a:xfrm>
      </p:grpSpPr>
      <p:sp>
        <p:nvSpPr>
          <p:cNvPr id="7" name="Platshållare för innehåll"/>
          <p:cNvSpPr>
            <a:spLocks noGrp="1"/>
          </p:cNvSpPr>
          <p:nvPr>
            <p:ph idx="10"/>
          </p:nvPr>
        </p:nvSpPr>
        <p:spPr>
          <a:xfrm>
            <a:off x="685800" y="2249763"/>
            <a:ext cx="5481321" cy="3871427"/>
          </a:xfrm>
          <a:prstGeom prst="rect">
            <a:avLst/>
          </a:prstGeom>
        </p:spPr>
        <p:txBody>
          <a:bodyPr/>
          <a:lstStyle>
            <a:lvl1pPr marL="223200" indent="-223200">
              <a:buSzPct val="100000"/>
              <a:buFont typeface="Arial" charset="0"/>
              <a:buChar char="•"/>
              <a:defRPr sz="2000"/>
            </a:lvl1pPr>
            <a:lvl2pPr marL="468000" indent="-223200">
              <a:buSzPct val="100000"/>
              <a:buFont typeface=".AppleSystemUIFont" charset="-120"/>
              <a:buChar char="-"/>
              <a:defRPr sz="1800"/>
            </a:lvl2pPr>
            <a:lvl3pPr marL="720000" indent="-223200">
              <a:buSzPct val="100000"/>
              <a:buFont typeface=".AppleSystemUIFont" charset="-120"/>
              <a:buChar char="-"/>
              <a:defRPr sz="1600"/>
            </a:lvl3pPr>
            <a:lvl4pPr marL="907200" indent="-171450">
              <a:buSzPct val="100000"/>
              <a:buFont typeface=".AppleSystemUIFont" charset="-120"/>
              <a:buChar char="-"/>
              <a:defRPr sz="1400"/>
            </a:lvl4pPr>
            <a:lvl5pPr marL="1098000" indent="-171450">
              <a:buSzPct val="100000"/>
              <a:buFont typeface=".AppleSystemUIFont" charset="-120"/>
              <a:buChar cha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p:cNvSpPr>
            <a:spLocks noGrp="1"/>
          </p:cNvSpPr>
          <p:nvPr>
            <p:ph type="title"/>
          </p:nvPr>
        </p:nvSpPr>
        <p:spPr>
          <a:xfrm>
            <a:off x="685799" y="618970"/>
            <a:ext cx="5481322" cy="1531013"/>
          </a:xfrm>
        </p:spPr>
        <p:txBody>
          <a:bodyPr anchor="t"/>
          <a:lstStyle>
            <a:lvl1pPr>
              <a:defRPr b="0" i="0">
                <a:latin typeface="Open Sans Light" charset="0"/>
                <a:ea typeface="Open Sans Light" charset="0"/>
                <a:cs typeface="Open Sans Light" charset="0"/>
              </a:defRPr>
            </a:lvl1pPr>
          </a:lstStyle>
          <a:p>
            <a:r>
              <a:rPr lang="sv-SE"/>
              <a:t>Klicka här för att ändra mall för rubrikformat</a:t>
            </a:r>
            <a:endParaRPr lang="sv-SE" dirty="0"/>
          </a:p>
        </p:txBody>
      </p:sp>
      <p:sp>
        <p:nvSpPr>
          <p:cNvPr id="9" name="Picture Placeholder 2"/>
          <p:cNvSpPr>
            <a:spLocks noGrp="1" noChangeAspect="1"/>
          </p:cNvSpPr>
          <p:nvPr>
            <p:ph type="pic" idx="11" hasCustomPrompt="1"/>
          </p:nvPr>
        </p:nvSpPr>
        <p:spPr>
          <a:xfrm>
            <a:off x="6533761" y="1568731"/>
            <a:ext cx="2016313" cy="2016786"/>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baseline="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Lägg till bild eller ikon</a:t>
            </a:r>
          </a:p>
        </p:txBody>
      </p:sp>
      <p:sp>
        <p:nvSpPr>
          <p:cNvPr id="10" name="Picture Placeholder 2"/>
          <p:cNvSpPr>
            <a:spLocks noGrp="1" noChangeAspect="1"/>
          </p:cNvSpPr>
          <p:nvPr>
            <p:ph type="pic" idx="12" hasCustomPrompt="1"/>
          </p:nvPr>
        </p:nvSpPr>
        <p:spPr>
          <a:xfrm>
            <a:off x="7999603" y="3155516"/>
            <a:ext cx="2708846" cy="2709484"/>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Lägg till bild eller ikon</a:t>
            </a:r>
          </a:p>
        </p:txBody>
      </p:sp>
      <p:sp>
        <p:nvSpPr>
          <p:cNvPr id="12" name="Picture Placeholder 2"/>
          <p:cNvSpPr>
            <a:spLocks noGrp="1" noChangeAspect="1"/>
          </p:cNvSpPr>
          <p:nvPr>
            <p:ph type="pic" idx="13" hasCustomPrompt="1"/>
          </p:nvPr>
        </p:nvSpPr>
        <p:spPr>
          <a:xfrm>
            <a:off x="8713016" y="709654"/>
            <a:ext cx="2186864" cy="2187380"/>
          </a:xfrm>
          <a:prstGeom prst="ellipse">
            <a:avLst/>
          </a:prstGeom>
          <a:solidFill>
            <a:schemeClr val="bg1"/>
          </a:solidFill>
          <a:ln>
            <a:noFill/>
          </a:ln>
        </p:spPr>
        <p:style>
          <a:lnRef idx="2">
            <a:schemeClr val="dk1"/>
          </a:lnRef>
          <a:fillRef idx="1">
            <a:schemeClr val="lt1"/>
          </a:fillRef>
          <a:effectRef idx="0">
            <a:schemeClr val="dk1"/>
          </a:effectRef>
          <a:fontRef idx="none"/>
        </p:style>
        <p:txBody>
          <a:bodyPr anchor="ctr">
            <a:normAutofit/>
          </a:bodyPr>
          <a:lstStyle>
            <a:lvl1pPr marL="0" indent="0" algn="ctr">
              <a:buNone/>
              <a:defRPr sz="1200">
                <a:ln>
                  <a:noFill/>
                </a:ln>
                <a:solidFill>
                  <a:srgbClr val="33302F"/>
                </a:solidFill>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Lägg till bild</a:t>
            </a:r>
            <a:br>
              <a:rPr lang="sv-SE" dirty="0"/>
            </a:br>
            <a:r>
              <a:rPr lang="sv-SE" dirty="0"/>
              <a:t>eller ikon</a:t>
            </a:r>
          </a:p>
        </p:txBody>
      </p:sp>
      <p:pic>
        <p:nvPicPr>
          <p:cNvPr id="16" name="Logotyp"/>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05008" y="5735704"/>
            <a:ext cx="928173" cy="587843"/>
          </a:xfrm>
          <a:prstGeom prst="rect">
            <a:avLst/>
          </a:prstGeom>
        </p:spPr>
      </p:pic>
    </p:spTree>
  </p:cSld>
  <p:clrMapOvr>
    <a:overrideClrMapping bg1="lt1" tx1="dk1" bg2="lt2" tx2="dk2" accent1="accent1" accent2="accent2" accent3="accent3" accent4="accent4" accent5="accent5" accent6="accent6" hlink="hlink" folHlink="folHlink"/>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bakgrundsbild">
    <p:bg>
      <p:bgPr>
        <a:solidFill>
          <a:srgbClr val="F7F4F1"/>
        </a:solidFill>
        <a:effectLst/>
      </p:bgPr>
    </p:bg>
    <p:spTree>
      <p:nvGrpSpPr>
        <p:cNvPr id="1" name=""/>
        <p:cNvGrpSpPr/>
        <p:nvPr/>
      </p:nvGrpSpPr>
      <p:grpSpPr>
        <a:xfrm>
          <a:off x="0" y="0"/>
          <a:ext cx="0" cy="0"/>
          <a:chOff x="0" y="0"/>
          <a:chExt cx="0" cy="0"/>
        </a:xfrm>
      </p:grpSpPr>
      <p:sp>
        <p:nvSpPr>
          <p:cNvPr id="8" name="Platshållare för bild"/>
          <p:cNvSpPr>
            <a:spLocks noGrp="1"/>
          </p:cNvSpPr>
          <p:nvPr>
            <p:ph type="pic" sz="quarter" idx="10"/>
          </p:nvPr>
        </p:nvSpPr>
        <p:spPr>
          <a:xfrm>
            <a:off x="0" y="0"/>
            <a:ext cx="12192000" cy="6858000"/>
          </a:xfrm>
        </p:spPr>
        <p:txBody>
          <a:bodyPr anchor="ctr"/>
          <a:lstStyle>
            <a:lvl1pPr marL="35100" indent="0" algn="ctr">
              <a:buNone/>
              <a:defRPr/>
            </a:lvl1pPr>
          </a:lstStyle>
          <a:p>
            <a:r>
              <a:rPr lang="sv-SE"/>
              <a:t>Klicka på ikonen för att lägga till en bild</a:t>
            </a:r>
            <a:endParaRPr lang="sv-SE" dirty="0"/>
          </a:p>
        </p:txBody>
      </p:sp>
      <p:sp>
        <p:nvSpPr>
          <p:cNvPr id="9" name="Underrubrik"/>
          <p:cNvSpPr>
            <a:spLocks noGrp="1"/>
          </p:cNvSpPr>
          <p:nvPr>
            <p:ph type="subTitle" idx="11"/>
          </p:nvPr>
        </p:nvSpPr>
        <p:spPr>
          <a:xfrm>
            <a:off x="685798" y="3220701"/>
            <a:ext cx="5436706" cy="2227249"/>
          </a:xfrm>
          <a:prstGeom prst="rect">
            <a:avLst/>
          </a:prstGeom>
        </p:spPr>
        <p:txBody>
          <a:bodyPr>
            <a:noAutofit/>
          </a:bodyPr>
          <a:lstStyle>
            <a:lvl1pPr marL="0" indent="0" algn="l">
              <a:lnSpc>
                <a:spcPct val="12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Rubrik"/>
          <p:cNvSpPr>
            <a:spLocks noGrp="1"/>
          </p:cNvSpPr>
          <p:nvPr>
            <p:ph type="title"/>
          </p:nvPr>
        </p:nvSpPr>
        <p:spPr>
          <a:xfrm>
            <a:off x="685799" y="1498776"/>
            <a:ext cx="5436706" cy="1531013"/>
          </a:xfrm>
        </p:spPr>
        <p:txBody>
          <a:bodyPr anchor="t">
            <a:noAutofit/>
          </a:bodyPr>
          <a:lstStyle>
            <a:lvl1pPr>
              <a:defRPr sz="4800" b="0" i="0">
                <a:latin typeface="Open Sans Light" charset="0"/>
                <a:ea typeface="Open Sans Light" charset="0"/>
                <a:cs typeface="Open Sans Light" charset="0"/>
              </a:defRPr>
            </a:lvl1pPr>
          </a:lstStyle>
          <a:p>
            <a:r>
              <a:rPr lang="sv-SE"/>
              <a:t>Klicka här för att ändra mall för rubrikformat</a:t>
            </a:r>
            <a:endParaRPr lang="sv-SE" dirty="0"/>
          </a:p>
        </p:txBody>
      </p:sp>
    </p:spTree>
  </p:cSld>
  <p:clrMapOvr>
    <a:overrideClrMapping bg1="lt1" tx1="dk1" bg2="lt2" tx2="dk2" accent1="accent1" accent2="accent2" accent3="accent3" accent4="accent4" accent5="accent5" accent6="accent6" hlink="hlink" folHlink="folHlink"/>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text"/>
          <p:cNvSpPr>
            <a:spLocks noGrp="1"/>
          </p:cNvSpPr>
          <p:nvPr>
            <p:ph type="body" idx="1"/>
          </p:nvPr>
        </p:nvSpPr>
        <p:spPr>
          <a:xfrm>
            <a:off x="685800" y="1639015"/>
            <a:ext cx="10668000" cy="45379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p:cNvSpPr>
            <a:spLocks noGrp="1"/>
          </p:cNvSpPr>
          <p:nvPr>
            <p:ph type="title"/>
          </p:nvPr>
        </p:nvSpPr>
        <p:spPr>
          <a:xfrm>
            <a:off x="685800" y="614974"/>
            <a:ext cx="10667999" cy="850727"/>
          </a:xfrm>
          <a:prstGeom prst="rect">
            <a:avLst/>
          </a:prstGeom>
        </p:spPr>
        <p:txBody>
          <a:bodyPr vert="horz" lIns="91440" tIns="45720" rIns="91440" bIns="45720" rtlCol="0" anchor="ctr">
            <a:normAutofit/>
          </a:bodyPr>
          <a:lstStyle/>
          <a:p>
            <a:r>
              <a:rPr lang="sv-SE" dirty="0"/>
              <a:t>Klicka här för att ändra format</a:t>
            </a:r>
          </a:p>
        </p:txBody>
      </p:sp>
    </p:spTree>
    <p:extLst>
      <p:ext uri="{BB962C8B-B14F-4D97-AF65-F5344CB8AC3E}">
        <p14:creationId xmlns:p14="http://schemas.microsoft.com/office/powerpoint/2010/main" val="2112389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80" r:id="rId4"/>
    <p:sldLayoutId id="2147483666" r:id="rId5"/>
    <p:sldLayoutId id="2147483669" r:id="rId6"/>
    <p:sldLayoutId id="2147483677" r:id="rId7"/>
    <p:sldLayoutId id="2147483678" r:id="rId8"/>
    <p:sldLayoutId id="2147483667" r:id="rId9"/>
    <p:sldLayoutId id="2147483662" r:id="rId10"/>
    <p:sldLayoutId id="2147483665" r:id="rId11"/>
    <p:sldLayoutId id="2147483663" r:id="rId12"/>
    <p:sldLayoutId id="2147483664" r:id="rId13"/>
    <p:sldLayoutId id="2147483651" r:id="rId14"/>
    <p:sldLayoutId id="2147483654" r:id="rId15"/>
    <p:sldLayoutId id="2147483660" r:id="rId16"/>
    <p:sldLayoutId id="2147483674" r:id="rId17"/>
    <p:sldLayoutId id="2147483679" r:id="rId18"/>
    <p:sldLayoutId id="2147483655" r:id="rId19"/>
    <p:sldLayoutId id="2147483661" r:id="rId20"/>
    <p:sldLayoutId id="2147483681" r:id="rId21"/>
    <p:sldLayoutId id="2147483684" r:id="rId22"/>
    <p:sldLayoutId id="2147483685" r:id="rId23"/>
    <p:sldLayoutId id="2147483686" r:id="rId24"/>
    <p:sldLayoutId id="2147483687" r:id="rId25"/>
  </p:sldLayoutIdLst>
  <p:transition spd="slow">
    <p:cover/>
  </p:transition>
  <p:txStyles>
    <p:title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p:titleStyle>
    <p:bodyStyle>
      <a:lvl1pPr marL="223200" indent="-223200" algn="l" defTabSz="914400" rtl="0" eaLnBrk="1" latinLnBrk="0" hangingPunct="1">
        <a:lnSpc>
          <a:spcPct val="120000"/>
        </a:lnSpc>
        <a:spcBef>
          <a:spcPts val="1000"/>
        </a:spcBef>
        <a:buClr>
          <a:srgbClr val="01A5A3"/>
        </a:buClr>
        <a:buSzPct val="100000"/>
        <a:buFont typeface="Arial" charset="0"/>
        <a:buChar char="•"/>
        <a:defRPr sz="2000" kern="1200">
          <a:solidFill>
            <a:srgbClr val="33302F"/>
          </a:solidFill>
          <a:latin typeface="Open Sans" charset="0"/>
          <a:ea typeface="Open Sans" charset="0"/>
          <a:cs typeface="Open Sans" charset="0"/>
        </a:defRPr>
      </a:lvl1pPr>
      <a:lvl2pPr marL="468000" indent="-223200" algn="l" defTabSz="914400" rtl="0" eaLnBrk="1" latinLnBrk="0" hangingPunct="1">
        <a:lnSpc>
          <a:spcPct val="120000"/>
        </a:lnSpc>
        <a:spcBef>
          <a:spcPts val="500"/>
        </a:spcBef>
        <a:buClr>
          <a:srgbClr val="01A5A3"/>
        </a:buClr>
        <a:buSzPct val="100000"/>
        <a:buFont typeface=".AppleSystemUIFont" charset="-120"/>
        <a:buChar char="-"/>
        <a:defRPr sz="1800" kern="1200">
          <a:solidFill>
            <a:srgbClr val="33302F"/>
          </a:solidFill>
          <a:latin typeface="Open Sans" charset="0"/>
          <a:ea typeface="Open Sans" charset="0"/>
          <a:cs typeface="Open Sans" charset="0"/>
        </a:defRPr>
      </a:lvl2pPr>
      <a:lvl3pPr marL="720000" indent="-223200" algn="l" defTabSz="914400" rtl="0" eaLnBrk="1" latinLnBrk="0" hangingPunct="1">
        <a:lnSpc>
          <a:spcPct val="120000"/>
        </a:lnSpc>
        <a:spcBef>
          <a:spcPts val="500"/>
        </a:spcBef>
        <a:buClr>
          <a:srgbClr val="01A5A3"/>
        </a:buClr>
        <a:buSzPct val="100000"/>
        <a:buFont typeface=".AppleSystemUIFont" charset="-120"/>
        <a:buChar char="-"/>
        <a:defRPr sz="1600" kern="1200">
          <a:solidFill>
            <a:srgbClr val="33302F"/>
          </a:solidFill>
          <a:latin typeface="Open Sans" charset="0"/>
          <a:ea typeface="Open Sans" charset="0"/>
          <a:cs typeface="Open Sans" charset="0"/>
        </a:defRPr>
      </a:lvl3pPr>
      <a:lvl4pPr marL="907200" indent="-172800" algn="l" defTabSz="914400" rtl="0" eaLnBrk="1" latinLnBrk="0" hangingPunct="1">
        <a:lnSpc>
          <a:spcPct val="120000"/>
        </a:lnSpc>
        <a:spcBef>
          <a:spcPts val="500"/>
        </a:spcBef>
        <a:buClr>
          <a:srgbClr val="01A5A3"/>
        </a:buClr>
        <a:buSzPct val="100000"/>
        <a:buFont typeface=".AppleSystemUIFont" charset="-120"/>
        <a:buChar char="-"/>
        <a:defRPr sz="1400" kern="1200">
          <a:solidFill>
            <a:srgbClr val="33302F"/>
          </a:solidFill>
          <a:latin typeface="Open Sans" charset="0"/>
          <a:ea typeface="Open Sans" charset="0"/>
          <a:cs typeface="Open Sans" charset="0"/>
        </a:defRPr>
      </a:lvl4pPr>
      <a:lvl5pPr marL="1098000" indent="-172800" algn="l" defTabSz="914400" rtl="0" eaLnBrk="1" latinLnBrk="0" hangingPunct="1">
        <a:lnSpc>
          <a:spcPct val="120000"/>
        </a:lnSpc>
        <a:spcBef>
          <a:spcPts val="500"/>
        </a:spcBef>
        <a:buClr>
          <a:srgbClr val="01A5A3"/>
        </a:buClr>
        <a:buSzPct val="100000"/>
        <a:buFont typeface=".AppleSystemUIFont" charset="-120"/>
        <a:buChar char="-"/>
        <a:defRPr sz="1200" kern="1200">
          <a:solidFill>
            <a:srgbClr val="33302F"/>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dreas.leifsson@inera.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p:txBody>
          <a:bodyPr/>
          <a:lstStyle/>
          <a:p>
            <a:r>
              <a:rPr lang="sv-SE" dirty="0"/>
              <a:t>2022-01-04</a:t>
            </a:r>
          </a:p>
          <a:p>
            <a:endParaRPr lang="sv-SE" dirty="0"/>
          </a:p>
        </p:txBody>
      </p:sp>
      <p:sp>
        <p:nvSpPr>
          <p:cNvPr id="3" name="Rubrik 2"/>
          <p:cNvSpPr>
            <a:spLocks noGrp="1"/>
          </p:cNvSpPr>
          <p:nvPr>
            <p:ph type="ctrTitle"/>
          </p:nvPr>
        </p:nvSpPr>
        <p:spPr/>
        <p:txBody>
          <a:bodyPr/>
          <a:lstStyle/>
          <a:p>
            <a:r>
              <a:rPr lang="sv-SE" dirty="0"/>
              <a:t>NKI, Nationell patientöversikt </a:t>
            </a:r>
            <a:br>
              <a:rPr lang="sv-SE" dirty="0"/>
            </a:br>
            <a:r>
              <a:rPr lang="sv-SE" dirty="0"/>
              <a:t>- 2021</a:t>
            </a:r>
          </a:p>
        </p:txBody>
      </p:sp>
      <p:sp>
        <p:nvSpPr>
          <p:cNvPr id="4" name="textruta 3">
            <a:extLst>
              <a:ext uri="{FF2B5EF4-FFF2-40B4-BE49-F238E27FC236}">
                <a16:creationId xmlns:a16="http://schemas.microsoft.com/office/drawing/2014/main" id="{A8201216-821E-46B4-9149-B340193F984B}"/>
              </a:ext>
            </a:extLst>
          </p:cNvPr>
          <p:cNvSpPr txBox="1"/>
          <p:nvPr/>
        </p:nvSpPr>
        <p:spPr>
          <a:xfrm>
            <a:off x="7875917" y="5865962"/>
            <a:ext cx="4140679" cy="954107"/>
          </a:xfrm>
          <a:prstGeom prst="rect">
            <a:avLst/>
          </a:prstGeom>
          <a:noFill/>
        </p:spPr>
        <p:txBody>
          <a:bodyPr wrap="square" rtlCol="0">
            <a:spAutoFit/>
          </a:bodyPr>
          <a:lstStyle/>
          <a:p>
            <a:r>
              <a:rPr lang="sv-SE" sz="1400" dirty="0"/>
              <a:t>Författare: </a:t>
            </a:r>
          </a:p>
          <a:p>
            <a:r>
              <a:rPr lang="sv-SE" sz="1400" dirty="0"/>
              <a:t>Andreas Leifson</a:t>
            </a:r>
          </a:p>
          <a:p>
            <a:r>
              <a:rPr lang="sv-SE" sz="1400" dirty="0"/>
              <a:t>Omvärlds- &amp; marknadsanalytiker Inera AB</a:t>
            </a:r>
          </a:p>
          <a:p>
            <a:r>
              <a:rPr lang="sv-SE" sz="1400" dirty="0">
                <a:hlinkClick r:id="rId2"/>
              </a:rPr>
              <a:t>Andreas.leifsson@inera.se</a:t>
            </a:r>
            <a:r>
              <a:rPr lang="sv-SE" sz="1400" dirty="0"/>
              <a:t> / 072-593 00 90</a:t>
            </a:r>
          </a:p>
        </p:txBody>
      </p:sp>
    </p:spTree>
    <p:extLst>
      <p:ext uri="{BB962C8B-B14F-4D97-AF65-F5344CB8AC3E}">
        <p14:creationId xmlns:p14="http://schemas.microsoft.com/office/powerpoint/2010/main" val="69573559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FAAA671D-B7F4-4474-96D0-0CD75FC98017}"/>
              </a:ext>
            </a:extLst>
          </p:cNvPr>
          <p:cNvGraphicFramePr>
            <a:graphicFrameLocks/>
          </p:cNvGraphicFramePr>
          <p:nvPr>
            <p:extLst>
              <p:ext uri="{D42A27DB-BD31-4B8C-83A1-F6EECF244321}">
                <p14:modId xmlns:p14="http://schemas.microsoft.com/office/powerpoint/2010/main" val="2925893725"/>
              </p:ext>
            </p:extLst>
          </p:nvPr>
        </p:nvGraphicFramePr>
        <p:xfrm>
          <a:off x="838201" y="1421748"/>
          <a:ext cx="7615574" cy="5436251"/>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NKI</a:t>
            </a:r>
          </a:p>
        </p:txBody>
      </p:sp>
      <p:cxnSp>
        <p:nvCxnSpPr>
          <p:cNvPr id="6" name="Rak koppling 5">
            <a:extLst>
              <a:ext uri="{FF2B5EF4-FFF2-40B4-BE49-F238E27FC236}">
                <a16:creationId xmlns:a16="http://schemas.microsoft.com/office/drawing/2014/main" id="{A99D5EB9-0F0C-49E5-8873-D1C1C4A5B636}"/>
              </a:ext>
            </a:extLst>
          </p:cNvPr>
          <p:cNvCxnSpPr>
            <a:cxnSpLocks/>
          </p:cNvCxnSpPr>
          <p:nvPr/>
        </p:nvCxnSpPr>
        <p:spPr bwMode="auto">
          <a:xfrm>
            <a:off x="1162778" y="2988881"/>
            <a:ext cx="7184809" cy="0"/>
          </a:xfrm>
          <a:prstGeom prst="line">
            <a:avLst/>
          </a:prstGeom>
          <a:noFill/>
          <a:ln w="9525" cap="flat" cmpd="sng" algn="ctr">
            <a:solidFill>
              <a:schemeClr val="tx1"/>
            </a:solidFill>
            <a:prstDash val="dash"/>
            <a:round/>
            <a:headEnd type="none" w="med" len="med"/>
            <a:tailEnd type="none" w="med" len="med"/>
          </a:ln>
          <a:effectLst/>
        </p:spPr>
      </p:cxnSp>
      <p:cxnSp>
        <p:nvCxnSpPr>
          <p:cNvPr id="7" name="Rak koppling 6">
            <a:extLst>
              <a:ext uri="{FF2B5EF4-FFF2-40B4-BE49-F238E27FC236}">
                <a16:creationId xmlns:a16="http://schemas.microsoft.com/office/drawing/2014/main" id="{D477AD62-415B-422B-BB07-F9838194C6CF}"/>
              </a:ext>
            </a:extLst>
          </p:cNvPr>
          <p:cNvCxnSpPr>
            <a:cxnSpLocks/>
          </p:cNvCxnSpPr>
          <p:nvPr/>
        </p:nvCxnSpPr>
        <p:spPr bwMode="auto">
          <a:xfrm>
            <a:off x="1104388" y="3857984"/>
            <a:ext cx="7243199" cy="0"/>
          </a:xfrm>
          <a:prstGeom prst="line">
            <a:avLst/>
          </a:prstGeom>
          <a:noFill/>
          <a:ln w="9525" cap="flat" cmpd="sng" algn="ctr">
            <a:solidFill>
              <a:schemeClr val="tx1"/>
            </a:solidFill>
            <a:prstDash val="dash"/>
            <a:round/>
            <a:headEnd type="none" w="med" len="med"/>
            <a:tailEnd type="none" w="med" len="med"/>
          </a:ln>
          <a:effectLst/>
        </p:spPr>
      </p:cxnSp>
      <p:sp>
        <p:nvSpPr>
          <p:cNvPr id="8" name="Höger klammerparentes 7">
            <a:extLst>
              <a:ext uri="{FF2B5EF4-FFF2-40B4-BE49-F238E27FC236}">
                <a16:creationId xmlns:a16="http://schemas.microsoft.com/office/drawing/2014/main" id="{AF73F65D-B864-4395-8096-EA52AD9FEEA8}"/>
              </a:ext>
            </a:extLst>
          </p:cNvPr>
          <p:cNvSpPr/>
          <p:nvPr/>
        </p:nvSpPr>
        <p:spPr bwMode="auto">
          <a:xfrm>
            <a:off x="8396188" y="2988881"/>
            <a:ext cx="227387" cy="8868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9" name="Höger klammerparentes 8">
            <a:extLst>
              <a:ext uri="{FF2B5EF4-FFF2-40B4-BE49-F238E27FC236}">
                <a16:creationId xmlns:a16="http://schemas.microsoft.com/office/drawing/2014/main" id="{4514CBAC-51B4-4425-8A3B-1EA17068E7E1}"/>
              </a:ext>
            </a:extLst>
          </p:cNvPr>
          <p:cNvSpPr/>
          <p:nvPr/>
        </p:nvSpPr>
        <p:spPr bwMode="auto">
          <a:xfrm>
            <a:off x="8424982" y="3907908"/>
            <a:ext cx="227387" cy="24900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0" name="Höger klammerparentes 9">
            <a:extLst>
              <a:ext uri="{FF2B5EF4-FFF2-40B4-BE49-F238E27FC236}">
                <a16:creationId xmlns:a16="http://schemas.microsoft.com/office/drawing/2014/main" id="{5D05057C-9846-4C9E-B3D2-881672318F2D}"/>
              </a:ext>
            </a:extLst>
          </p:cNvPr>
          <p:cNvSpPr/>
          <p:nvPr/>
        </p:nvSpPr>
        <p:spPr bwMode="auto">
          <a:xfrm>
            <a:off x="8340081" y="1887281"/>
            <a:ext cx="227387" cy="11016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1" name="textruta 10">
            <a:extLst>
              <a:ext uri="{FF2B5EF4-FFF2-40B4-BE49-F238E27FC236}">
                <a16:creationId xmlns:a16="http://schemas.microsoft.com/office/drawing/2014/main" id="{037243F6-22F0-46B6-812B-3D241F22BC13}"/>
              </a:ext>
            </a:extLst>
          </p:cNvPr>
          <p:cNvSpPr txBox="1"/>
          <p:nvPr/>
        </p:nvSpPr>
        <p:spPr>
          <a:xfrm>
            <a:off x="8661782" y="3196515"/>
            <a:ext cx="604800" cy="633600"/>
          </a:xfrm>
          <a:prstGeom prst="rect">
            <a:avLst/>
          </a:prstGeom>
          <a:noFill/>
          <a:ln w="19050">
            <a:noFill/>
          </a:ln>
        </p:spPr>
        <p:txBody>
          <a:bodyPr wrap="square" rtlCol="0">
            <a:noAutofit/>
          </a:bodyPr>
          <a:lstStyle/>
          <a:p>
            <a:r>
              <a:rPr lang="sv-SE" sz="1200" dirty="0">
                <a:solidFill>
                  <a:srgbClr val="000000"/>
                </a:solidFill>
              </a:rPr>
              <a:t>Nöjd kund</a:t>
            </a:r>
          </a:p>
        </p:txBody>
      </p:sp>
      <p:sp>
        <p:nvSpPr>
          <p:cNvPr id="12" name="textruta 11">
            <a:extLst>
              <a:ext uri="{FF2B5EF4-FFF2-40B4-BE49-F238E27FC236}">
                <a16:creationId xmlns:a16="http://schemas.microsoft.com/office/drawing/2014/main" id="{39D82283-1BEE-47D9-AA97-FD57227BD58B}"/>
              </a:ext>
            </a:extLst>
          </p:cNvPr>
          <p:cNvSpPr txBox="1"/>
          <p:nvPr/>
        </p:nvSpPr>
        <p:spPr>
          <a:xfrm>
            <a:off x="8693213" y="4783200"/>
            <a:ext cx="604800" cy="633600"/>
          </a:xfrm>
          <a:prstGeom prst="rect">
            <a:avLst/>
          </a:prstGeom>
          <a:noFill/>
          <a:ln w="19050">
            <a:noFill/>
          </a:ln>
        </p:spPr>
        <p:txBody>
          <a:bodyPr wrap="square" rtlCol="0">
            <a:noAutofit/>
          </a:bodyPr>
          <a:lstStyle/>
          <a:p>
            <a:r>
              <a:rPr lang="sv-SE" sz="1200" dirty="0">
                <a:solidFill>
                  <a:srgbClr val="000000"/>
                </a:solidFill>
              </a:rPr>
              <a:t>Ej nöjd kund</a:t>
            </a:r>
          </a:p>
        </p:txBody>
      </p:sp>
      <p:sp>
        <p:nvSpPr>
          <p:cNvPr id="13" name="textruta 12">
            <a:extLst>
              <a:ext uri="{FF2B5EF4-FFF2-40B4-BE49-F238E27FC236}">
                <a16:creationId xmlns:a16="http://schemas.microsoft.com/office/drawing/2014/main" id="{112824A5-F845-4C67-A75F-EBB43AD7715B}"/>
              </a:ext>
            </a:extLst>
          </p:cNvPr>
          <p:cNvSpPr txBox="1"/>
          <p:nvPr/>
        </p:nvSpPr>
        <p:spPr>
          <a:xfrm>
            <a:off x="8565987" y="2172708"/>
            <a:ext cx="732026" cy="633600"/>
          </a:xfrm>
          <a:prstGeom prst="rect">
            <a:avLst/>
          </a:prstGeom>
          <a:noFill/>
          <a:ln w="19050">
            <a:noFill/>
          </a:ln>
        </p:spPr>
        <p:txBody>
          <a:bodyPr wrap="square" rtlCol="0">
            <a:noAutofit/>
          </a:bodyPr>
          <a:lstStyle/>
          <a:p>
            <a:r>
              <a:rPr lang="sv-SE" sz="1200" dirty="0">
                <a:solidFill>
                  <a:srgbClr val="000000"/>
                </a:solidFill>
              </a:rPr>
              <a:t>Mycket nöjd kund</a:t>
            </a:r>
          </a:p>
        </p:txBody>
      </p:sp>
      <p:sp>
        <p:nvSpPr>
          <p:cNvPr id="15" name="textruta 14">
            <a:extLst>
              <a:ext uri="{FF2B5EF4-FFF2-40B4-BE49-F238E27FC236}">
                <a16:creationId xmlns:a16="http://schemas.microsoft.com/office/drawing/2014/main" id="{3214D742-8F1E-46B4-9B47-2CF2C49B15C3}"/>
              </a:ext>
            </a:extLst>
          </p:cNvPr>
          <p:cNvSpPr txBox="1"/>
          <p:nvPr/>
        </p:nvSpPr>
        <p:spPr>
          <a:xfrm>
            <a:off x="9480263" y="1734410"/>
            <a:ext cx="2271252" cy="4031873"/>
          </a:xfrm>
          <a:prstGeom prst="rect">
            <a:avLst/>
          </a:prstGeom>
          <a:noFill/>
        </p:spPr>
        <p:txBody>
          <a:bodyPr wrap="square" rtlCol="0">
            <a:spAutoFit/>
          </a:bodyPr>
          <a:lstStyle/>
          <a:p>
            <a:r>
              <a:rPr lang="sv-SE" sz="1600" dirty="0"/>
              <a:t>Total NKI i undersökningen har ökat från 59 till 61. </a:t>
            </a:r>
          </a:p>
          <a:p>
            <a:r>
              <a:rPr lang="sv-SE" sz="1600" dirty="0"/>
              <a:t>Eftersom andelen läkare har ökat markant och då dessa är klart mindre nöjda är dock ökningen en underskattning av den verkliga utvecklingen.</a:t>
            </a:r>
          </a:p>
          <a:p>
            <a:r>
              <a:rPr lang="sv-SE" sz="1600" dirty="0"/>
              <a:t>Siffran 2021* har därför tagits fram, vilken visar vilket NKI som NPÖ har om vi utgår från samma fördelning mellan yrkesgrupperna som i mätningen 2019.</a:t>
            </a:r>
          </a:p>
        </p:txBody>
      </p:sp>
      <p:sp>
        <p:nvSpPr>
          <p:cNvPr id="16" name="textruta 15">
            <a:extLst>
              <a:ext uri="{FF2B5EF4-FFF2-40B4-BE49-F238E27FC236}">
                <a16:creationId xmlns:a16="http://schemas.microsoft.com/office/drawing/2014/main" id="{FA40690F-EBAD-496C-B463-70079559DF49}"/>
              </a:ext>
            </a:extLst>
          </p:cNvPr>
          <p:cNvSpPr txBox="1"/>
          <p:nvPr/>
        </p:nvSpPr>
        <p:spPr>
          <a:xfrm>
            <a:off x="5893454" y="6430135"/>
            <a:ext cx="2712721" cy="461665"/>
          </a:xfrm>
          <a:prstGeom prst="rect">
            <a:avLst/>
          </a:prstGeom>
          <a:noFill/>
        </p:spPr>
        <p:txBody>
          <a:bodyPr wrap="square" rtlCol="0">
            <a:spAutoFit/>
          </a:bodyPr>
          <a:lstStyle/>
          <a:p>
            <a:r>
              <a:rPr lang="sv-SE" sz="1200" dirty="0"/>
              <a:t>2021* visar NKI om yrkesgrupperna har haft samma fördelning som 2019.</a:t>
            </a:r>
          </a:p>
        </p:txBody>
      </p:sp>
    </p:spTree>
    <p:extLst>
      <p:ext uri="{BB962C8B-B14F-4D97-AF65-F5344CB8AC3E}">
        <p14:creationId xmlns:p14="http://schemas.microsoft.com/office/powerpoint/2010/main" val="9092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NKI</a:t>
            </a:r>
          </a:p>
        </p:txBody>
      </p:sp>
      <p:graphicFrame>
        <p:nvGraphicFramePr>
          <p:cNvPr id="6" name="Diagram 5">
            <a:extLst>
              <a:ext uri="{FF2B5EF4-FFF2-40B4-BE49-F238E27FC236}">
                <a16:creationId xmlns:a16="http://schemas.microsoft.com/office/drawing/2014/main" id="{CD075EAC-F66B-4849-B8C3-91BD86F42A1F}"/>
              </a:ext>
            </a:extLst>
          </p:cNvPr>
          <p:cNvGraphicFramePr>
            <a:graphicFrameLocks/>
          </p:cNvGraphicFramePr>
          <p:nvPr/>
        </p:nvGraphicFramePr>
        <p:xfrm>
          <a:off x="994619" y="1097051"/>
          <a:ext cx="9632947" cy="566374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Rak koppling 6">
            <a:extLst>
              <a:ext uri="{FF2B5EF4-FFF2-40B4-BE49-F238E27FC236}">
                <a16:creationId xmlns:a16="http://schemas.microsoft.com/office/drawing/2014/main" id="{F56CE77D-AAAF-4AC8-9177-5DE7C3AC3A9F}"/>
              </a:ext>
            </a:extLst>
          </p:cNvPr>
          <p:cNvCxnSpPr>
            <a:cxnSpLocks/>
          </p:cNvCxnSpPr>
          <p:nvPr/>
        </p:nvCxnSpPr>
        <p:spPr bwMode="auto">
          <a:xfrm>
            <a:off x="1344085" y="2728800"/>
            <a:ext cx="9590583" cy="0"/>
          </a:xfrm>
          <a:prstGeom prst="line">
            <a:avLst/>
          </a:prstGeom>
          <a:noFill/>
          <a:ln w="9525" cap="flat" cmpd="sng" algn="ctr">
            <a:solidFill>
              <a:schemeClr val="tx1"/>
            </a:solidFill>
            <a:prstDash val="dash"/>
            <a:round/>
            <a:headEnd type="none" w="med" len="med"/>
            <a:tailEnd type="none" w="med" len="med"/>
          </a:ln>
          <a:effectLst/>
        </p:spPr>
      </p:cxnSp>
      <p:cxnSp>
        <p:nvCxnSpPr>
          <p:cNvPr id="8" name="Rak koppling 7">
            <a:extLst>
              <a:ext uri="{FF2B5EF4-FFF2-40B4-BE49-F238E27FC236}">
                <a16:creationId xmlns:a16="http://schemas.microsoft.com/office/drawing/2014/main" id="{6DF0AC03-0952-4D69-B0A3-6E60234E8681}"/>
              </a:ext>
            </a:extLst>
          </p:cNvPr>
          <p:cNvCxnSpPr>
            <a:cxnSpLocks/>
          </p:cNvCxnSpPr>
          <p:nvPr/>
        </p:nvCxnSpPr>
        <p:spPr bwMode="auto">
          <a:xfrm>
            <a:off x="1351285" y="3666000"/>
            <a:ext cx="9583383" cy="0"/>
          </a:xfrm>
          <a:prstGeom prst="line">
            <a:avLst/>
          </a:prstGeom>
          <a:noFill/>
          <a:ln w="9525" cap="flat" cmpd="sng" algn="ctr">
            <a:solidFill>
              <a:schemeClr val="tx1"/>
            </a:solidFill>
            <a:prstDash val="dash"/>
            <a:round/>
            <a:headEnd type="none" w="med" len="med"/>
            <a:tailEnd type="none" w="med" len="med"/>
          </a:ln>
          <a:effectLst/>
        </p:spPr>
      </p:cxnSp>
      <p:sp>
        <p:nvSpPr>
          <p:cNvPr id="9" name="Höger klammerparentes 8">
            <a:extLst>
              <a:ext uri="{FF2B5EF4-FFF2-40B4-BE49-F238E27FC236}">
                <a16:creationId xmlns:a16="http://schemas.microsoft.com/office/drawing/2014/main" id="{542EC2A8-BFD2-4D80-9713-FCC351818764}"/>
              </a:ext>
            </a:extLst>
          </p:cNvPr>
          <p:cNvSpPr/>
          <p:nvPr/>
        </p:nvSpPr>
        <p:spPr bwMode="auto">
          <a:xfrm>
            <a:off x="11097893" y="2728800"/>
            <a:ext cx="217494" cy="937200"/>
          </a:xfrm>
          <a:prstGeom prst="rightBrace">
            <a:avLst>
              <a:gd name="adj1" fmla="val 0"/>
              <a:gd name="adj2" fmla="val 50000"/>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0" name="Höger klammerparentes 9">
            <a:extLst>
              <a:ext uri="{FF2B5EF4-FFF2-40B4-BE49-F238E27FC236}">
                <a16:creationId xmlns:a16="http://schemas.microsoft.com/office/drawing/2014/main" id="{CFADBFB2-4869-4B52-B075-9E044AE02E97}"/>
              </a:ext>
            </a:extLst>
          </p:cNvPr>
          <p:cNvSpPr/>
          <p:nvPr/>
        </p:nvSpPr>
        <p:spPr bwMode="auto">
          <a:xfrm>
            <a:off x="11107787" y="3716400"/>
            <a:ext cx="227387" cy="24900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1" name="Höger klammerparentes 10">
            <a:extLst>
              <a:ext uri="{FF2B5EF4-FFF2-40B4-BE49-F238E27FC236}">
                <a16:creationId xmlns:a16="http://schemas.microsoft.com/office/drawing/2014/main" id="{67096AC4-7C8C-4992-B116-E74FDE071F4E}"/>
              </a:ext>
            </a:extLst>
          </p:cNvPr>
          <p:cNvSpPr/>
          <p:nvPr/>
        </p:nvSpPr>
        <p:spPr bwMode="auto">
          <a:xfrm>
            <a:off x="11097893" y="1497607"/>
            <a:ext cx="227387" cy="1231191"/>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2" name="textruta 11">
            <a:extLst>
              <a:ext uri="{FF2B5EF4-FFF2-40B4-BE49-F238E27FC236}">
                <a16:creationId xmlns:a16="http://schemas.microsoft.com/office/drawing/2014/main" id="{EA46FE96-934B-49A2-8C88-C365562F24E6}"/>
              </a:ext>
            </a:extLst>
          </p:cNvPr>
          <p:cNvSpPr txBox="1"/>
          <p:nvPr/>
        </p:nvSpPr>
        <p:spPr>
          <a:xfrm>
            <a:off x="11375361" y="3082800"/>
            <a:ext cx="604800" cy="633600"/>
          </a:xfrm>
          <a:prstGeom prst="rect">
            <a:avLst/>
          </a:prstGeom>
          <a:noFill/>
          <a:ln w="19050">
            <a:noFill/>
          </a:ln>
        </p:spPr>
        <p:txBody>
          <a:bodyPr wrap="square" rtlCol="0">
            <a:noAutofit/>
          </a:bodyPr>
          <a:lstStyle/>
          <a:p>
            <a:r>
              <a:rPr lang="sv-SE" sz="1200" dirty="0">
                <a:solidFill>
                  <a:srgbClr val="000000"/>
                </a:solidFill>
              </a:rPr>
              <a:t>Nöjd kund</a:t>
            </a:r>
          </a:p>
        </p:txBody>
      </p:sp>
      <p:sp>
        <p:nvSpPr>
          <p:cNvPr id="13" name="textruta 12">
            <a:extLst>
              <a:ext uri="{FF2B5EF4-FFF2-40B4-BE49-F238E27FC236}">
                <a16:creationId xmlns:a16="http://schemas.microsoft.com/office/drawing/2014/main" id="{EBA43FB9-D00F-42C2-8B60-C845955464EC}"/>
              </a:ext>
            </a:extLst>
          </p:cNvPr>
          <p:cNvSpPr txBox="1"/>
          <p:nvPr/>
        </p:nvSpPr>
        <p:spPr>
          <a:xfrm>
            <a:off x="11325280" y="4783200"/>
            <a:ext cx="604800" cy="633600"/>
          </a:xfrm>
          <a:prstGeom prst="rect">
            <a:avLst/>
          </a:prstGeom>
          <a:noFill/>
          <a:ln w="19050">
            <a:noFill/>
          </a:ln>
        </p:spPr>
        <p:txBody>
          <a:bodyPr wrap="square" rtlCol="0">
            <a:noAutofit/>
          </a:bodyPr>
          <a:lstStyle/>
          <a:p>
            <a:r>
              <a:rPr lang="sv-SE" sz="1200" dirty="0">
                <a:solidFill>
                  <a:srgbClr val="000000"/>
                </a:solidFill>
              </a:rPr>
              <a:t>Ej nöjd kund</a:t>
            </a:r>
          </a:p>
        </p:txBody>
      </p:sp>
      <p:sp>
        <p:nvSpPr>
          <p:cNvPr id="14" name="textruta 13">
            <a:extLst>
              <a:ext uri="{FF2B5EF4-FFF2-40B4-BE49-F238E27FC236}">
                <a16:creationId xmlns:a16="http://schemas.microsoft.com/office/drawing/2014/main" id="{B5C0AFF8-4AB6-4860-82B9-6A8C9FC3DFE4}"/>
              </a:ext>
            </a:extLst>
          </p:cNvPr>
          <p:cNvSpPr txBox="1"/>
          <p:nvPr/>
        </p:nvSpPr>
        <p:spPr>
          <a:xfrm>
            <a:off x="11335174" y="1915800"/>
            <a:ext cx="732026" cy="633600"/>
          </a:xfrm>
          <a:prstGeom prst="rect">
            <a:avLst/>
          </a:prstGeom>
          <a:noFill/>
          <a:ln w="19050">
            <a:noFill/>
          </a:ln>
        </p:spPr>
        <p:txBody>
          <a:bodyPr wrap="square" rtlCol="0">
            <a:noAutofit/>
          </a:bodyPr>
          <a:lstStyle/>
          <a:p>
            <a:r>
              <a:rPr lang="sv-SE" sz="1200" dirty="0">
                <a:solidFill>
                  <a:srgbClr val="000000"/>
                </a:solidFill>
              </a:rPr>
              <a:t>Mycket nöjd kund</a:t>
            </a:r>
          </a:p>
        </p:txBody>
      </p:sp>
      <p:sp>
        <p:nvSpPr>
          <p:cNvPr id="17" name="textruta 16">
            <a:extLst>
              <a:ext uri="{FF2B5EF4-FFF2-40B4-BE49-F238E27FC236}">
                <a16:creationId xmlns:a16="http://schemas.microsoft.com/office/drawing/2014/main" id="{56B92998-B417-4F26-8F18-FADEB7B44779}"/>
              </a:ext>
            </a:extLst>
          </p:cNvPr>
          <p:cNvSpPr txBox="1"/>
          <p:nvPr/>
        </p:nvSpPr>
        <p:spPr>
          <a:xfrm>
            <a:off x="7675200" y="39593"/>
            <a:ext cx="4392000" cy="1401605"/>
          </a:xfrm>
          <a:prstGeom prst="rect">
            <a:avLst/>
          </a:prstGeom>
          <a:noFill/>
          <a:ln w="19050">
            <a:solidFill>
              <a:schemeClr val="tx1"/>
            </a:solidFill>
            <a:prstDash val="sysDash"/>
          </a:ln>
        </p:spPr>
        <p:txBody>
          <a:bodyPr wrap="square" rtlCol="0">
            <a:noAutofit/>
          </a:bodyPr>
          <a:lstStyle/>
          <a:p>
            <a:r>
              <a:rPr lang="sv-SE" sz="1400" dirty="0">
                <a:solidFill>
                  <a:srgbClr val="000000"/>
                </a:solidFill>
              </a:rPr>
              <a:t>Observera att förändringarna per yrkesgrupp inte kan jämföras med förändringen för total NKI, orsaken är att ökningen för total NKI tyngs av att fler läkare besvarat enkäten 2021. Det är därför bättre att jämföra per yrkesgrupp. (Arbets- och Fysioterapeut har dock för får svar för att jämförelse bör göras).</a:t>
            </a:r>
          </a:p>
        </p:txBody>
      </p:sp>
    </p:spTree>
    <p:extLst>
      <p:ext uri="{BB962C8B-B14F-4D97-AF65-F5344CB8AC3E}">
        <p14:creationId xmlns:p14="http://schemas.microsoft.com/office/powerpoint/2010/main" val="350484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NKI</a:t>
            </a:r>
          </a:p>
        </p:txBody>
      </p:sp>
      <p:graphicFrame>
        <p:nvGraphicFramePr>
          <p:cNvPr id="4" name="Diagram 3">
            <a:extLst>
              <a:ext uri="{FF2B5EF4-FFF2-40B4-BE49-F238E27FC236}">
                <a16:creationId xmlns:a16="http://schemas.microsoft.com/office/drawing/2014/main" id="{B439D1BD-1FB3-4640-AD37-B1B7DA9E5076}"/>
              </a:ext>
            </a:extLst>
          </p:cNvPr>
          <p:cNvGraphicFramePr>
            <a:graphicFrameLocks/>
          </p:cNvGraphicFramePr>
          <p:nvPr/>
        </p:nvGraphicFramePr>
        <p:xfrm>
          <a:off x="1344082" y="1268412"/>
          <a:ext cx="8956914" cy="544029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Rak koppling 4">
            <a:extLst>
              <a:ext uri="{FF2B5EF4-FFF2-40B4-BE49-F238E27FC236}">
                <a16:creationId xmlns:a16="http://schemas.microsoft.com/office/drawing/2014/main" id="{076F167F-B998-40A6-A2E7-CD8B376B31AB}"/>
              </a:ext>
            </a:extLst>
          </p:cNvPr>
          <p:cNvCxnSpPr>
            <a:cxnSpLocks/>
          </p:cNvCxnSpPr>
          <p:nvPr/>
        </p:nvCxnSpPr>
        <p:spPr bwMode="auto">
          <a:xfrm>
            <a:off x="1641600" y="2829600"/>
            <a:ext cx="9257068" cy="0"/>
          </a:xfrm>
          <a:prstGeom prst="line">
            <a:avLst/>
          </a:prstGeom>
          <a:noFill/>
          <a:ln w="9525" cap="flat" cmpd="sng" algn="ctr">
            <a:solidFill>
              <a:schemeClr val="tx1"/>
            </a:solidFill>
            <a:prstDash val="dash"/>
            <a:round/>
            <a:headEnd type="none" w="med" len="med"/>
            <a:tailEnd type="none" w="med" len="med"/>
          </a:ln>
          <a:effectLst/>
        </p:spPr>
      </p:cxnSp>
      <p:cxnSp>
        <p:nvCxnSpPr>
          <p:cNvPr id="6" name="Rak koppling 5">
            <a:extLst>
              <a:ext uri="{FF2B5EF4-FFF2-40B4-BE49-F238E27FC236}">
                <a16:creationId xmlns:a16="http://schemas.microsoft.com/office/drawing/2014/main" id="{EF87976E-E75C-4113-919F-5E5EBC937E98}"/>
              </a:ext>
            </a:extLst>
          </p:cNvPr>
          <p:cNvCxnSpPr>
            <a:cxnSpLocks/>
          </p:cNvCxnSpPr>
          <p:nvPr/>
        </p:nvCxnSpPr>
        <p:spPr bwMode="auto">
          <a:xfrm>
            <a:off x="1591200" y="3716400"/>
            <a:ext cx="9343468" cy="0"/>
          </a:xfrm>
          <a:prstGeom prst="line">
            <a:avLst/>
          </a:prstGeom>
          <a:noFill/>
          <a:ln w="9525" cap="flat" cmpd="sng" algn="ctr">
            <a:solidFill>
              <a:schemeClr val="tx1"/>
            </a:solidFill>
            <a:prstDash val="dash"/>
            <a:round/>
            <a:headEnd type="none" w="med" len="med"/>
            <a:tailEnd type="none" w="med" len="med"/>
          </a:ln>
          <a:effectLst/>
        </p:spPr>
      </p:cxnSp>
      <p:sp>
        <p:nvSpPr>
          <p:cNvPr id="7" name="Höger klammerparentes 6">
            <a:extLst>
              <a:ext uri="{FF2B5EF4-FFF2-40B4-BE49-F238E27FC236}">
                <a16:creationId xmlns:a16="http://schemas.microsoft.com/office/drawing/2014/main" id="{A4A6ACDB-70E0-4272-B74F-0BB61FFEBEA1}"/>
              </a:ext>
            </a:extLst>
          </p:cNvPr>
          <p:cNvSpPr/>
          <p:nvPr/>
        </p:nvSpPr>
        <p:spPr bwMode="auto">
          <a:xfrm>
            <a:off x="11001600" y="2829600"/>
            <a:ext cx="227387" cy="8868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8" name="Höger klammerparentes 7">
            <a:extLst>
              <a:ext uri="{FF2B5EF4-FFF2-40B4-BE49-F238E27FC236}">
                <a16:creationId xmlns:a16="http://schemas.microsoft.com/office/drawing/2014/main" id="{7515B66E-728A-4F57-8B66-F9757FB73848}"/>
              </a:ext>
            </a:extLst>
          </p:cNvPr>
          <p:cNvSpPr/>
          <p:nvPr/>
        </p:nvSpPr>
        <p:spPr bwMode="auto">
          <a:xfrm>
            <a:off x="11014187" y="3716400"/>
            <a:ext cx="227387" cy="24900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9" name="Höger klammerparentes 8">
            <a:extLst>
              <a:ext uri="{FF2B5EF4-FFF2-40B4-BE49-F238E27FC236}">
                <a16:creationId xmlns:a16="http://schemas.microsoft.com/office/drawing/2014/main" id="{48A15527-6E5A-4292-A16E-3E01A0298BE1}"/>
              </a:ext>
            </a:extLst>
          </p:cNvPr>
          <p:cNvSpPr/>
          <p:nvPr/>
        </p:nvSpPr>
        <p:spPr bwMode="auto">
          <a:xfrm>
            <a:off x="10997093" y="1713600"/>
            <a:ext cx="227387" cy="11016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0" name="textruta 9">
            <a:extLst>
              <a:ext uri="{FF2B5EF4-FFF2-40B4-BE49-F238E27FC236}">
                <a16:creationId xmlns:a16="http://schemas.microsoft.com/office/drawing/2014/main" id="{72127A99-A598-48DE-8C70-540EA3414EF4}"/>
              </a:ext>
            </a:extLst>
          </p:cNvPr>
          <p:cNvSpPr txBox="1"/>
          <p:nvPr/>
        </p:nvSpPr>
        <p:spPr>
          <a:xfrm>
            <a:off x="11375361" y="3082800"/>
            <a:ext cx="604800" cy="633600"/>
          </a:xfrm>
          <a:prstGeom prst="rect">
            <a:avLst/>
          </a:prstGeom>
          <a:noFill/>
          <a:ln w="19050">
            <a:noFill/>
          </a:ln>
        </p:spPr>
        <p:txBody>
          <a:bodyPr wrap="square" rtlCol="0">
            <a:noAutofit/>
          </a:bodyPr>
          <a:lstStyle/>
          <a:p>
            <a:r>
              <a:rPr lang="sv-SE" sz="1200" dirty="0">
                <a:solidFill>
                  <a:srgbClr val="000000"/>
                </a:solidFill>
              </a:rPr>
              <a:t>Nöjd kund</a:t>
            </a:r>
          </a:p>
        </p:txBody>
      </p:sp>
      <p:sp>
        <p:nvSpPr>
          <p:cNvPr id="11" name="textruta 10">
            <a:extLst>
              <a:ext uri="{FF2B5EF4-FFF2-40B4-BE49-F238E27FC236}">
                <a16:creationId xmlns:a16="http://schemas.microsoft.com/office/drawing/2014/main" id="{60F9082D-F8EF-49BE-9460-C291F0308E45}"/>
              </a:ext>
            </a:extLst>
          </p:cNvPr>
          <p:cNvSpPr txBox="1"/>
          <p:nvPr/>
        </p:nvSpPr>
        <p:spPr>
          <a:xfrm>
            <a:off x="11325280" y="4783200"/>
            <a:ext cx="604800" cy="633600"/>
          </a:xfrm>
          <a:prstGeom prst="rect">
            <a:avLst/>
          </a:prstGeom>
          <a:noFill/>
          <a:ln w="19050">
            <a:noFill/>
          </a:ln>
        </p:spPr>
        <p:txBody>
          <a:bodyPr wrap="square" rtlCol="0">
            <a:noAutofit/>
          </a:bodyPr>
          <a:lstStyle/>
          <a:p>
            <a:r>
              <a:rPr lang="sv-SE" sz="1200" dirty="0">
                <a:solidFill>
                  <a:srgbClr val="000000"/>
                </a:solidFill>
              </a:rPr>
              <a:t>Ej nöjd kund</a:t>
            </a:r>
          </a:p>
        </p:txBody>
      </p:sp>
      <p:sp>
        <p:nvSpPr>
          <p:cNvPr id="12" name="textruta 11">
            <a:extLst>
              <a:ext uri="{FF2B5EF4-FFF2-40B4-BE49-F238E27FC236}">
                <a16:creationId xmlns:a16="http://schemas.microsoft.com/office/drawing/2014/main" id="{E3649C9A-C555-48F8-8A7F-D099B6CE8F49}"/>
              </a:ext>
            </a:extLst>
          </p:cNvPr>
          <p:cNvSpPr txBox="1"/>
          <p:nvPr/>
        </p:nvSpPr>
        <p:spPr>
          <a:xfrm>
            <a:off x="11335174" y="1915800"/>
            <a:ext cx="732026" cy="633600"/>
          </a:xfrm>
          <a:prstGeom prst="rect">
            <a:avLst/>
          </a:prstGeom>
          <a:noFill/>
          <a:ln w="19050">
            <a:noFill/>
          </a:ln>
        </p:spPr>
        <p:txBody>
          <a:bodyPr wrap="square" rtlCol="0">
            <a:noAutofit/>
          </a:bodyPr>
          <a:lstStyle/>
          <a:p>
            <a:r>
              <a:rPr lang="sv-SE" sz="1200" dirty="0">
                <a:solidFill>
                  <a:srgbClr val="000000"/>
                </a:solidFill>
              </a:rPr>
              <a:t>Mycket nöjd kund</a:t>
            </a:r>
          </a:p>
        </p:txBody>
      </p:sp>
    </p:spTree>
    <p:extLst>
      <p:ext uri="{BB962C8B-B14F-4D97-AF65-F5344CB8AC3E}">
        <p14:creationId xmlns:p14="http://schemas.microsoft.com/office/powerpoint/2010/main" val="391244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NKI</a:t>
            </a:r>
          </a:p>
        </p:txBody>
      </p:sp>
      <p:graphicFrame>
        <p:nvGraphicFramePr>
          <p:cNvPr id="4" name="Diagram 3">
            <a:extLst>
              <a:ext uri="{FF2B5EF4-FFF2-40B4-BE49-F238E27FC236}">
                <a16:creationId xmlns:a16="http://schemas.microsoft.com/office/drawing/2014/main" id="{3CB50A95-1200-490B-9F9D-75ABE317589F}"/>
              </a:ext>
            </a:extLst>
          </p:cNvPr>
          <p:cNvGraphicFramePr>
            <a:graphicFrameLocks/>
          </p:cNvGraphicFramePr>
          <p:nvPr/>
        </p:nvGraphicFramePr>
        <p:xfrm>
          <a:off x="1344081" y="1268412"/>
          <a:ext cx="9503833" cy="544029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Rak koppling 4">
            <a:extLst>
              <a:ext uri="{FF2B5EF4-FFF2-40B4-BE49-F238E27FC236}">
                <a16:creationId xmlns:a16="http://schemas.microsoft.com/office/drawing/2014/main" id="{52348A8B-7FDC-4513-B928-98197975DCEC}"/>
              </a:ext>
            </a:extLst>
          </p:cNvPr>
          <p:cNvCxnSpPr/>
          <p:nvPr/>
        </p:nvCxnSpPr>
        <p:spPr bwMode="auto">
          <a:xfrm>
            <a:off x="1864800" y="2829600"/>
            <a:ext cx="9033868" cy="0"/>
          </a:xfrm>
          <a:prstGeom prst="line">
            <a:avLst/>
          </a:prstGeom>
          <a:noFill/>
          <a:ln w="9525" cap="flat" cmpd="sng" algn="ctr">
            <a:solidFill>
              <a:schemeClr val="tx1"/>
            </a:solidFill>
            <a:prstDash val="dash"/>
            <a:round/>
            <a:headEnd type="none" w="med" len="med"/>
            <a:tailEnd type="none" w="med" len="med"/>
          </a:ln>
          <a:effectLst/>
        </p:spPr>
      </p:cxnSp>
      <p:cxnSp>
        <p:nvCxnSpPr>
          <p:cNvPr id="6" name="Rak koppling 5">
            <a:extLst>
              <a:ext uri="{FF2B5EF4-FFF2-40B4-BE49-F238E27FC236}">
                <a16:creationId xmlns:a16="http://schemas.microsoft.com/office/drawing/2014/main" id="{AD8A1192-062F-4ACB-A5BA-D472579F248B}"/>
              </a:ext>
            </a:extLst>
          </p:cNvPr>
          <p:cNvCxnSpPr/>
          <p:nvPr/>
        </p:nvCxnSpPr>
        <p:spPr bwMode="auto">
          <a:xfrm>
            <a:off x="1900800" y="3716400"/>
            <a:ext cx="9033868" cy="0"/>
          </a:xfrm>
          <a:prstGeom prst="line">
            <a:avLst/>
          </a:prstGeom>
          <a:noFill/>
          <a:ln w="9525" cap="flat" cmpd="sng" algn="ctr">
            <a:solidFill>
              <a:schemeClr val="tx1"/>
            </a:solidFill>
            <a:prstDash val="dash"/>
            <a:round/>
            <a:headEnd type="none" w="med" len="med"/>
            <a:tailEnd type="none" w="med" len="med"/>
          </a:ln>
          <a:effectLst/>
        </p:spPr>
      </p:cxnSp>
      <p:sp>
        <p:nvSpPr>
          <p:cNvPr id="7" name="Höger klammerparentes 6">
            <a:extLst>
              <a:ext uri="{FF2B5EF4-FFF2-40B4-BE49-F238E27FC236}">
                <a16:creationId xmlns:a16="http://schemas.microsoft.com/office/drawing/2014/main" id="{33197979-6E3E-410F-8C58-26D99F608BC5}"/>
              </a:ext>
            </a:extLst>
          </p:cNvPr>
          <p:cNvSpPr/>
          <p:nvPr/>
        </p:nvSpPr>
        <p:spPr bwMode="auto">
          <a:xfrm>
            <a:off x="11088000" y="2829600"/>
            <a:ext cx="227387" cy="8868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8" name="Höger klammerparentes 7">
            <a:extLst>
              <a:ext uri="{FF2B5EF4-FFF2-40B4-BE49-F238E27FC236}">
                <a16:creationId xmlns:a16="http://schemas.microsoft.com/office/drawing/2014/main" id="{556537B8-0D63-4B64-B7DC-BBFFBF01881D}"/>
              </a:ext>
            </a:extLst>
          </p:cNvPr>
          <p:cNvSpPr/>
          <p:nvPr/>
        </p:nvSpPr>
        <p:spPr bwMode="auto">
          <a:xfrm>
            <a:off x="11107787" y="3716400"/>
            <a:ext cx="227387" cy="24900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9" name="Höger klammerparentes 8">
            <a:extLst>
              <a:ext uri="{FF2B5EF4-FFF2-40B4-BE49-F238E27FC236}">
                <a16:creationId xmlns:a16="http://schemas.microsoft.com/office/drawing/2014/main" id="{EF8A6572-7F58-4B7A-BCE6-5B27282F7B1B}"/>
              </a:ext>
            </a:extLst>
          </p:cNvPr>
          <p:cNvSpPr/>
          <p:nvPr/>
        </p:nvSpPr>
        <p:spPr bwMode="auto">
          <a:xfrm>
            <a:off x="11097893" y="1728000"/>
            <a:ext cx="227387" cy="1101600"/>
          </a:xfrm>
          <a:prstGeom prst="rightBrace">
            <a:avLst/>
          </a:prstGeom>
          <a:noFill/>
          <a:ln w="9525" cap="flat" cmpd="sng" algn="ctr">
            <a:solidFill>
              <a:schemeClr val="tx2"/>
            </a:solidFill>
            <a:prstDash val="solid"/>
            <a:round/>
            <a:headEnd type="none" w="med" len="med"/>
            <a:tailEnd type="none" w="med" len="med"/>
          </a:ln>
          <a:effectLst/>
        </p:spPr>
        <p:txBody>
          <a:bodyPr rtlCol="0" anchor="ctr"/>
          <a:lstStyle/>
          <a:p>
            <a:pPr algn="ctr"/>
            <a:endParaRPr lang="sv-SE"/>
          </a:p>
        </p:txBody>
      </p:sp>
      <p:sp>
        <p:nvSpPr>
          <p:cNvPr id="10" name="textruta 9">
            <a:extLst>
              <a:ext uri="{FF2B5EF4-FFF2-40B4-BE49-F238E27FC236}">
                <a16:creationId xmlns:a16="http://schemas.microsoft.com/office/drawing/2014/main" id="{701AF8DC-0558-4BF1-AE15-EEA7EF6D008C}"/>
              </a:ext>
            </a:extLst>
          </p:cNvPr>
          <p:cNvSpPr txBox="1"/>
          <p:nvPr/>
        </p:nvSpPr>
        <p:spPr>
          <a:xfrm>
            <a:off x="11375361" y="3082800"/>
            <a:ext cx="604800" cy="633600"/>
          </a:xfrm>
          <a:prstGeom prst="rect">
            <a:avLst/>
          </a:prstGeom>
          <a:noFill/>
          <a:ln w="19050">
            <a:noFill/>
          </a:ln>
        </p:spPr>
        <p:txBody>
          <a:bodyPr wrap="square" rtlCol="0">
            <a:noAutofit/>
          </a:bodyPr>
          <a:lstStyle/>
          <a:p>
            <a:r>
              <a:rPr lang="sv-SE" sz="1200" dirty="0">
                <a:solidFill>
                  <a:srgbClr val="000000"/>
                </a:solidFill>
              </a:rPr>
              <a:t>Nöjd kund</a:t>
            </a:r>
          </a:p>
        </p:txBody>
      </p:sp>
      <p:sp>
        <p:nvSpPr>
          <p:cNvPr id="11" name="textruta 10">
            <a:extLst>
              <a:ext uri="{FF2B5EF4-FFF2-40B4-BE49-F238E27FC236}">
                <a16:creationId xmlns:a16="http://schemas.microsoft.com/office/drawing/2014/main" id="{3D7C93D2-A22F-4F9D-B5B9-9244ED0DE76E}"/>
              </a:ext>
            </a:extLst>
          </p:cNvPr>
          <p:cNvSpPr txBox="1"/>
          <p:nvPr/>
        </p:nvSpPr>
        <p:spPr>
          <a:xfrm>
            <a:off x="11325280" y="4783200"/>
            <a:ext cx="604800" cy="633600"/>
          </a:xfrm>
          <a:prstGeom prst="rect">
            <a:avLst/>
          </a:prstGeom>
          <a:noFill/>
          <a:ln w="19050">
            <a:noFill/>
          </a:ln>
        </p:spPr>
        <p:txBody>
          <a:bodyPr wrap="square" rtlCol="0">
            <a:noAutofit/>
          </a:bodyPr>
          <a:lstStyle/>
          <a:p>
            <a:r>
              <a:rPr lang="sv-SE" sz="1200" dirty="0">
                <a:solidFill>
                  <a:srgbClr val="000000"/>
                </a:solidFill>
              </a:rPr>
              <a:t>Ej nöjd kund</a:t>
            </a:r>
          </a:p>
        </p:txBody>
      </p:sp>
      <p:sp>
        <p:nvSpPr>
          <p:cNvPr id="12" name="textruta 11">
            <a:extLst>
              <a:ext uri="{FF2B5EF4-FFF2-40B4-BE49-F238E27FC236}">
                <a16:creationId xmlns:a16="http://schemas.microsoft.com/office/drawing/2014/main" id="{B432A1C3-01D0-4038-BF33-8F90DEAD1AD8}"/>
              </a:ext>
            </a:extLst>
          </p:cNvPr>
          <p:cNvSpPr txBox="1"/>
          <p:nvPr/>
        </p:nvSpPr>
        <p:spPr>
          <a:xfrm>
            <a:off x="11335174" y="1915800"/>
            <a:ext cx="732026" cy="633600"/>
          </a:xfrm>
          <a:prstGeom prst="rect">
            <a:avLst/>
          </a:prstGeom>
          <a:noFill/>
          <a:ln w="19050">
            <a:noFill/>
          </a:ln>
        </p:spPr>
        <p:txBody>
          <a:bodyPr wrap="square" rtlCol="0">
            <a:noAutofit/>
          </a:bodyPr>
          <a:lstStyle/>
          <a:p>
            <a:r>
              <a:rPr lang="sv-SE" sz="1200" dirty="0">
                <a:solidFill>
                  <a:srgbClr val="000000"/>
                </a:solidFill>
              </a:rPr>
              <a:t>Mycket nöjd kund</a:t>
            </a:r>
          </a:p>
        </p:txBody>
      </p:sp>
    </p:spTree>
    <p:extLst>
      <p:ext uri="{BB962C8B-B14F-4D97-AF65-F5344CB8AC3E}">
        <p14:creationId xmlns:p14="http://schemas.microsoft.com/office/powerpoint/2010/main" val="209063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Jag kan rekommendera andra att använda Nationell Patientöversikt?</a:t>
            </a:r>
          </a:p>
        </p:txBody>
      </p:sp>
      <p:graphicFrame>
        <p:nvGraphicFramePr>
          <p:cNvPr id="5" name="Diagram 4">
            <a:extLst>
              <a:ext uri="{FF2B5EF4-FFF2-40B4-BE49-F238E27FC236}">
                <a16:creationId xmlns:a16="http://schemas.microsoft.com/office/drawing/2014/main" id="{DDA5F3F0-75EE-42A9-A0CE-2AAAB841DABB}"/>
              </a:ext>
            </a:extLst>
          </p:cNvPr>
          <p:cNvGraphicFramePr>
            <a:graphicFrameLocks/>
          </p:cNvGraphicFramePr>
          <p:nvPr>
            <p:extLst>
              <p:ext uri="{D42A27DB-BD31-4B8C-83A1-F6EECF244321}">
                <p14:modId xmlns:p14="http://schemas.microsoft.com/office/powerpoint/2010/main" val="1727159715"/>
              </p:ext>
            </p:extLst>
          </p:nvPr>
        </p:nvGraphicFramePr>
        <p:xfrm>
          <a:off x="1344082" y="1563329"/>
          <a:ext cx="9503832" cy="52946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010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Nationell Patientöversikt underlättar mitt arbete</a:t>
            </a:r>
          </a:p>
        </p:txBody>
      </p:sp>
      <p:graphicFrame>
        <p:nvGraphicFramePr>
          <p:cNvPr id="5" name="Diagram 4">
            <a:extLst>
              <a:ext uri="{FF2B5EF4-FFF2-40B4-BE49-F238E27FC236}">
                <a16:creationId xmlns:a16="http://schemas.microsoft.com/office/drawing/2014/main" id="{D93A36C7-7301-422B-826D-5E9FA4B9D2A5}"/>
              </a:ext>
            </a:extLst>
          </p:cNvPr>
          <p:cNvGraphicFramePr>
            <a:graphicFrameLocks/>
          </p:cNvGraphicFramePr>
          <p:nvPr>
            <p:extLst>
              <p:ext uri="{D42A27DB-BD31-4B8C-83A1-F6EECF244321}">
                <p14:modId xmlns:p14="http://schemas.microsoft.com/office/powerpoint/2010/main" val="2464520499"/>
              </p:ext>
            </p:extLst>
          </p:nvPr>
        </p:nvGraphicFramePr>
        <p:xfrm>
          <a:off x="1344085" y="1557430"/>
          <a:ext cx="9965599" cy="5084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489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Jag har förtroende för att tjänsten Nationell Patientöversikt håller hög kvalitet</a:t>
            </a:r>
          </a:p>
        </p:txBody>
      </p:sp>
      <p:graphicFrame>
        <p:nvGraphicFramePr>
          <p:cNvPr id="4" name="Diagram 3">
            <a:extLst>
              <a:ext uri="{FF2B5EF4-FFF2-40B4-BE49-F238E27FC236}">
                <a16:creationId xmlns:a16="http://schemas.microsoft.com/office/drawing/2014/main" id="{19F8FA6E-62A7-4BF5-988D-995BB6709C15}"/>
              </a:ext>
            </a:extLst>
          </p:cNvPr>
          <p:cNvGraphicFramePr>
            <a:graphicFrameLocks/>
          </p:cNvGraphicFramePr>
          <p:nvPr>
            <p:extLst>
              <p:ext uri="{D42A27DB-BD31-4B8C-83A1-F6EECF244321}">
                <p14:modId xmlns:p14="http://schemas.microsoft.com/office/powerpoint/2010/main" val="1295928046"/>
              </p:ext>
            </p:extLst>
          </p:nvPr>
        </p:nvGraphicFramePr>
        <p:xfrm>
          <a:off x="1344085" y="1645920"/>
          <a:ext cx="9503833" cy="5059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390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Jag anser att informationen i Nationell Patientöversikt är tillförlitlig</a:t>
            </a:r>
          </a:p>
        </p:txBody>
      </p:sp>
      <p:graphicFrame>
        <p:nvGraphicFramePr>
          <p:cNvPr id="4" name="Diagram 3">
            <a:extLst>
              <a:ext uri="{FF2B5EF4-FFF2-40B4-BE49-F238E27FC236}">
                <a16:creationId xmlns:a16="http://schemas.microsoft.com/office/drawing/2014/main" id="{0A056D71-74E7-45CC-BDED-88F94E229E99}"/>
              </a:ext>
            </a:extLst>
          </p:cNvPr>
          <p:cNvGraphicFramePr>
            <a:graphicFrameLocks/>
          </p:cNvGraphicFramePr>
          <p:nvPr>
            <p:extLst>
              <p:ext uri="{D42A27DB-BD31-4B8C-83A1-F6EECF244321}">
                <p14:modId xmlns:p14="http://schemas.microsoft.com/office/powerpoint/2010/main" val="4276749769"/>
              </p:ext>
            </p:extLst>
          </p:nvPr>
        </p:nvGraphicFramePr>
        <p:xfrm>
          <a:off x="1344085" y="1640021"/>
          <a:ext cx="9789136" cy="5065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864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Jag anser att Nationell Patientöversikt är pedagogiskt uppbyggd och lätt att använda</a:t>
            </a:r>
          </a:p>
        </p:txBody>
      </p:sp>
      <p:graphicFrame>
        <p:nvGraphicFramePr>
          <p:cNvPr id="4" name="Diagram 3">
            <a:extLst>
              <a:ext uri="{FF2B5EF4-FFF2-40B4-BE49-F238E27FC236}">
                <a16:creationId xmlns:a16="http://schemas.microsoft.com/office/drawing/2014/main" id="{B1FA2302-23B4-416E-8614-55054B2659B5}"/>
              </a:ext>
            </a:extLst>
          </p:cNvPr>
          <p:cNvGraphicFramePr>
            <a:graphicFrameLocks/>
          </p:cNvGraphicFramePr>
          <p:nvPr>
            <p:extLst>
              <p:ext uri="{D42A27DB-BD31-4B8C-83A1-F6EECF244321}">
                <p14:modId xmlns:p14="http://schemas.microsoft.com/office/powerpoint/2010/main" val="1575669219"/>
              </p:ext>
            </p:extLst>
          </p:nvPr>
        </p:nvGraphicFramePr>
        <p:xfrm>
          <a:off x="1344085" y="1734410"/>
          <a:ext cx="9789136" cy="5123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666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Tjänsten Nationell patientöversikt är tillgänglig när jag behöver använda den</a:t>
            </a:r>
          </a:p>
        </p:txBody>
      </p:sp>
      <p:graphicFrame>
        <p:nvGraphicFramePr>
          <p:cNvPr id="4" name="Diagram 3">
            <a:extLst>
              <a:ext uri="{FF2B5EF4-FFF2-40B4-BE49-F238E27FC236}">
                <a16:creationId xmlns:a16="http://schemas.microsoft.com/office/drawing/2014/main" id="{FD1A48E2-41F5-4C3B-93A2-8CE6A00C9298}"/>
              </a:ext>
            </a:extLst>
          </p:cNvPr>
          <p:cNvGraphicFramePr>
            <a:graphicFrameLocks/>
          </p:cNvGraphicFramePr>
          <p:nvPr>
            <p:extLst>
              <p:ext uri="{D42A27DB-BD31-4B8C-83A1-F6EECF244321}">
                <p14:modId xmlns:p14="http://schemas.microsoft.com/office/powerpoint/2010/main" val="981603440"/>
              </p:ext>
            </p:extLst>
          </p:nvPr>
        </p:nvGraphicFramePr>
        <p:xfrm>
          <a:off x="1344085" y="1704914"/>
          <a:ext cx="9503833" cy="4984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39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(1 av 2)</a:t>
            </a:r>
          </a:p>
        </p:txBody>
      </p:sp>
      <p:sp>
        <p:nvSpPr>
          <p:cNvPr id="3" name="Platshållare för innehåll 2">
            <a:extLst>
              <a:ext uri="{FF2B5EF4-FFF2-40B4-BE49-F238E27FC236}">
                <a16:creationId xmlns:a16="http://schemas.microsoft.com/office/drawing/2014/main" id="{E283FD46-E2D8-4C74-B3EA-6635EC5D4FF7}"/>
              </a:ext>
            </a:extLst>
          </p:cNvPr>
          <p:cNvSpPr>
            <a:spLocks noGrp="1"/>
          </p:cNvSpPr>
          <p:nvPr>
            <p:ph sz="quarter" idx="15"/>
          </p:nvPr>
        </p:nvSpPr>
        <p:spPr/>
        <p:txBody>
          <a:bodyPr>
            <a:normAutofit lnSpcReduction="10000"/>
          </a:bodyPr>
          <a:lstStyle/>
          <a:p>
            <a:pPr marL="0" indent="0">
              <a:buNone/>
            </a:pPr>
            <a:r>
              <a:rPr lang="sv-SE" sz="1400" dirty="0"/>
              <a:t>NKI totalt för NPÖ uppmäts till 61 i mätningen, vilket är något bättre än 2019 då NKI var 59. Resultatet tyngs av att läkare överlag inte är särskilt nöjda, det har dock skett en tydlig förbättring från en låg nivå i årets mätning. </a:t>
            </a:r>
          </a:p>
          <a:p>
            <a:pPr marL="0" indent="0">
              <a:buNone/>
            </a:pPr>
            <a:r>
              <a:rPr lang="sv-SE" sz="1400" dirty="0"/>
              <a:t>En konsekvens av läkarnas fortsatta relativt stora missnöje är att den svaga ökningen av total NKI ger en något missvisande bild eftersom andelen läkare som besvarat enkäten har ökat från 18 till 33 procent. Det kan därför vara lämpligare att jämföra 2019 med 2021 genom att titta på ökningen för läkare från NKI 39 till 46 och för sjuksköterskor från NKI 64 till 69. Om man kompenserar för den högre andelen läkare (ock utgår från samma yrkesfördelning som 2019) i årets undersökning hade NKI hamnar på 65, dvs en ökning på 6 punkter sedan 2019.</a:t>
            </a:r>
          </a:p>
          <a:p>
            <a:pPr marL="0" indent="0">
              <a:buNone/>
            </a:pPr>
            <a:r>
              <a:rPr lang="sv-SE" sz="1400" dirty="0"/>
              <a:t>Benägenheten att rekommendera andra att använda NPÖ har framförallt ökat bland läkare, förändringen för sjuksköterskor är endast marginell. </a:t>
            </a:r>
          </a:p>
          <a:p>
            <a:endParaRPr lang="sv-SE" sz="1200" dirty="0"/>
          </a:p>
        </p:txBody>
      </p:sp>
      <p:sp>
        <p:nvSpPr>
          <p:cNvPr id="5" name="Platshållare för innehåll 4">
            <a:extLst>
              <a:ext uri="{FF2B5EF4-FFF2-40B4-BE49-F238E27FC236}">
                <a16:creationId xmlns:a16="http://schemas.microsoft.com/office/drawing/2014/main" id="{25EBCEF5-E629-4047-8B53-B3354F1D8C98}"/>
              </a:ext>
            </a:extLst>
          </p:cNvPr>
          <p:cNvSpPr>
            <a:spLocks noGrp="1"/>
          </p:cNvSpPr>
          <p:nvPr>
            <p:ph sz="quarter" idx="16"/>
          </p:nvPr>
        </p:nvSpPr>
        <p:spPr/>
        <p:txBody>
          <a:bodyPr>
            <a:normAutofit lnSpcReduction="10000"/>
          </a:bodyPr>
          <a:lstStyle/>
          <a:p>
            <a:pPr marL="0" indent="0">
              <a:buNone/>
            </a:pPr>
            <a:r>
              <a:rPr lang="sv-SE" sz="1600" b="1" dirty="0">
                <a:solidFill>
                  <a:srgbClr val="00A9A7"/>
                </a:solidFill>
              </a:rPr>
              <a:t>Betygen har förbättrats kontinuerligt sedan 2016 – läkare är minst nöjda</a:t>
            </a:r>
          </a:p>
          <a:p>
            <a:pPr marL="0" indent="0">
              <a:buNone/>
            </a:pPr>
            <a:r>
              <a:rPr lang="sv-SE" sz="1400" dirty="0"/>
              <a:t>Inom nästan samtliga kvalitetsområden där resultat finns för 2016 framgår det att betygen förbättrades tydligt 2019 och sedan ytterligare något inom de flesta områdena 2021. Även här påverkas det totala värdet av att fler läkare besvarat enkäten 2021. </a:t>
            </a:r>
          </a:p>
          <a:p>
            <a:endParaRPr lang="sv-SE" sz="1400" dirty="0"/>
          </a:p>
          <a:p>
            <a:pPr marL="0" indent="0">
              <a:buNone/>
            </a:pPr>
            <a:r>
              <a:rPr lang="sv-SE" sz="1400" dirty="0"/>
              <a:t>För läkare har det skett förbättringar inom samtliga kvalitetsområden, för sjuksköterskor har det skett förbättring inom fyra av områdena medan två är oförändrade och två försämrats. Fortfarande betygsätter dock sjuksköterskorna samtliga kvalitetsområden högre än läkarna.</a:t>
            </a:r>
          </a:p>
          <a:p>
            <a:pPr marL="0" indent="0">
              <a:buNone/>
            </a:pPr>
            <a:r>
              <a:rPr lang="sv-SE" sz="1400" dirty="0"/>
              <a:t>Högst rankas </a:t>
            </a:r>
            <a:r>
              <a:rPr lang="sv-SE" sz="1400" dirty="0" err="1"/>
              <a:t>NPÖ:s</a:t>
            </a:r>
            <a:r>
              <a:rPr lang="sv-SE" sz="1400" dirty="0"/>
              <a:t> förmåga att underlätta arbetet och dess tillförlitlighet. Sämst anses support inom NPÖ vara, följt av den utbildning som erbjuds för att kunna använda tjänstens funktioner på bäst sätt.</a:t>
            </a:r>
          </a:p>
          <a:p>
            <a:pPr marL="0" indent="0">
              <a:buNone/>
            </a:pPr>
            <a:endParaRPr lang="sv-SE" dirty="0"/>
          </a:p>
        </p:txBody>
      </p:sp>
    </p:spTree>
    <p:extLst>
      <p:ext uri="{BB962C8B-B14F-4D97-AF65-F5344CB8AC3E}">
        <p14:creationId xmlns:p14="http://schemas.microsoft.com/office/powerpoint/2010/main" val="42631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Nationell patientöversikt har förenklat och förbättrat min arbetssituation</a:t>
            </a:r>
          </a:p>
        </p:txBody>
      </p:sp>
      <p:graphicFrame>
        <p:nvGraphicFramePr>
          <p:cNvPr id="4" name="Diagram 3">
            <a:extLst>
              <a:ext uri="{FF2B5EF4-FFF2-40B4-BE49-F238E27FC236}">
                <a16:creationId xmlns:a16="http://schemas.microsoft.com/office/drawing/2014/main" id="{1B2E4259-9D2A-4C30-8729-252920DD33EC}"/>
              </a:ext>
            </a:extLst>
          </p:cNvPr>
          <p:cNvGraphicFramePr>
            <a:graphicFrameLocks/>
          </p:cNvGraphicFramePr>
          <p:nvPr>
            <p:extLst>
              <p:ext uri="{D42A27DB-BD31-4B8C-83A1-F6EECF244321}">
                <p14:modId xmlns:p14="http://schemas.microsoft.com/office/powerpoint/2010/main" val="886269318"/>
              </p:ext>
            </p:extLst>
          </p:nvPr>
        </p:nvGraphicFramePr>
        <p:xfrm>
          <a:off x="1344082" y="1598725"/>
          <a:ext cx="9503832" cy="5122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392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600" dirty="0"/>
              <a:t>Den utbildning och introduktion som jag fått till Nationell patientöversikt har varit tillräcklig för att jag ska kunna använda tjänsten på ett effektivt sätt</a:t>
            </a:r>
          </a:p>
        </p:txBody>
      </p:sp>
      <p:graphicFrame>
        <p:nvGraphicFramePr>
          <p:cNvPr id="4" name="Diagram 3">
            <a:extLst>
              <a:ext uri="{FF2B5EF4-FFF2-40B4-BE49-F238E27FC236}">
                <a16:creationId xmlns:a16="http://schemas.microsoft.com/office/drawing/2014/main" id="{E38B9072-E362-4D56-BFEA-2FDB0690C43C}"/>
              </a:ext>
            </a:extLst>
          </p:cNvPr>
          <p:cNvGraphicFramePr>
            <a:graphicFrameLocks/>
          </p:cNvGraphicFramePr>
          <p:nvPr>
            <p:extLst>
              <p:ext uri="{D42A27DB-BD31-4B8C-83A1-F6EECF244321}">
                <p14:modId xmlns:p14="http://schemas.microsoft.com/office/powerpoint/2010/main" val="826678939"/>
              </p:ext>
            </p:extLst>
          </p:nvPr>
        </p:nvGraphicFramePr>
        <p:xfrm>
          <a:off x="1344085" y="1852396"/>
          <a:ext cx="9503833" cy="4885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582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Jag är nöjd med den support vi får internt i vår organisation</a:t>
            </a:r>
          </a:p>
        </p:txBody>
      </p:sp>
      <p:graphicFrame>
        <p:nvGraphicFramePr>
          <p:cNvPr id="4" name="Diagram 3">
            <a:extLst>
              <a:ext uri="{FF2B5EF4-FFF2-40B4-BE49-F238E27FC236}">
                <a16:creationId xmlns:a16="http://schemas.microsoft.com/office/drawing/2014/main" id="{75BD8B8D-E1AF-4FC8-B454-16F57D338E70}"/>
              </a:ext>
            </a:extLst>
          </p:cNvPr>
          <p:cNvGraphicFramePr>
            <a:graphicFrameLocks/>
          </p:cNvGraphicFramePr>
          <p:nvPr>
            <p:extLst>
              <p:ext uri="{D42A27DB-BD31-4B8C-83A1-F6EECF244321}">
                <p14:modId xmlns:p14="http://schemas.microsoft.com/office/powerpoint/2010/main" val="441797159"/>
              </p:ext>
            </p:extLst>
          </p:nvPr>
        </p:nvGraphicFramePr>
        <p:xfrm>
          <a:off x="1344084" y="1716712"/>
          <a:ext cx="9503833" cy="4940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011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89BD3-AD24-4BC3-8736-C2DB2AA7A2ED}"/>
              </a:ext>
            </a:extLst>
          </p:cNvPr>
          <p:cNvSpPr txBox="1">
            <a:spLocks/>
          </p:cNvSpPr>
          <p:nvPr/>
        </p:nvSpPr>
        <p:spPr>
          <a:xfrm>
            <a:off x="685799" y="614974"/>
            <a:ext cx="10730176" cy="850727"/>
          </a:xfrm>
          <a:prstGeom prst="rect">
            <a:avLst/>
          </a:prstGeom>
        </p:spPr>
        <p:txBody>
          <a:bodyPr>
            <a:normAutofit fontScale="75000" lnSpcReduction="20000"/>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4000" dirty="0"/>
              <a:t>Vad anser du om kvalitén i nedanstående moduler i Nationell Patientöversikt?</a:t>
            </a:r>
          </a:p>
        </p:txBody>
      </p:sp>
      <p:graphicFrame>
        <p:nvGraphicFramePr>
          <p:cNvPr id="3" name="Diagram 2">
            <a:extLst>
              <a:ext uri="{FF2B5EF4-FFF2-40B4-BE49-F238E27FC236}">
                <a16:creationId xmlns:a16="http://schemas.microsoft.com/office/drawing/2014/main" id="{628561EB-1142-4D4D-96E7-E64A504B181F}"/>
              </a:ext>
            </a:extLst>
          </p:cNvPr>
          <p:cNvGraphicFramePr>
            <a:graphicFrameLocks/>
          </p:cNvGraphicFramePr>
          <p:nvPr>
            <p:extLst>
              <p:ext uri="{D42A27DB-BD31-4B8C-83A1-F6EECF244321}">
                <p14:modId xmlns:p14="http://schemas.microsoft.com/office/powerpoint/2010/main" val="1096279945"/>
              </p:ext>
            </p:extLst>
          </p:nvPr>
        </p:nvGraphicFramePr>
        <p:xfrm>
          <a:off x="1344085" y="1268413"/>
          <a:ext cx="9503830" cy="5421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5660580"/>
      </p:ext>
    </p:extLst>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87D441-9932-4EAF-BF2C-44F810BF1335}"/>
              </a:ext>
            </a:extLst>
          </p:cNvPr>
          <p:cNvSpPr txBox="1">
            <a:spLocks/>
          </p:cNvSpPr>
          <p:nvPr/>
        </p:nvSpPr>
        <p:spPr>
          <a:xfrm>
            <a:off x="685799" y="614974"/>
            <a:ext cx="10730176" cy="850727"/>
          </a:xfrm>
          <a:prstGeom prst="rect">
            <a:avLst/>
          </a:prstGeom>
        </p:spPr>
        <p:txBody>
          <a:bodyPr>
            <a:normAutofit fontScale="75000" lnSpcReduction="20000"/>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sv-SE" sz="4000" dirty="0"/>
              <a:t>Hur viktiga är följande moduler i Nationell patientöversikt för dig?</a:t>
            </a:r>
          </a:p>
        </p:txBody>
      </p:sp>
      <p:graphicFrame>
        <p:nvGraphicFramePr>
          <p:cNvPr id="3" name="Diagram 2">
            <a:extLst>
              <a:ext uri="{FF2B5EF4-FFF2-40B4-BE49-F238E27FC236}">
                <a16:creationId xmlns:a16="http://schemas.microsoft.com/office/drawing/2014/main" id="{E7CE1701-1BA1-46A7-AB0E-CE745F038101}"/>
              </a:ext>
            </a:extLst>
          </p:cNvPr>
          <p:cNvGraphicFramePr>
            <a:graphicFrameLocks/>
          </p:cNvGraphicFramePr>
          <p:nvPr>
            <p:extLst>
              <p:ext uri="{D42A27DB-BD31-4B8C-83A1-F6EECF244321}">
                <p14:modId xmlns:p14="http://schemas.microsoft.com/office/powerpoint/2010/main" val="144102470"/>
              </p:ext>
            </p:extLst>
          </p:nvPr>
        </p:nvGraphicFramePr>
        <p:xfrm>
          <a:off x="1344082" y="1268413"/>
          <a:ext cx="9503832" cy="5453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5994545"/>
      </p:ext>
    </p:extLst>
  </p:cSld>
  <p:clrMapOvr>
    <a:masterClrMapping/>
  </p:clrMapOvr>
  <p:transition>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D59C1B-EC55-444D-839B-ECA971669E0F}"/>
              </a:ext>
            </a:extLst>
          </p:cNvPr>
          <p:cNvSpPr txBox="1">
            <a:spLocks/>
          </p:cNvSpPr>
          <p:nvPr/>
        </p:nvSpPr>
        <p:spPr>
          <a:xfrm>
            <a:off x="685799" y="614974"/>
            <a:ext cx="10730176" cy="850727"/>
          </a:xfrm>
          <a:prstGeom prst="rect">
            <a:avLst/>
          </a:prstGeom>
        </p:spPr>
        <p:txBody>
          <a:bodyPr>
            <a:normAutofit fontScale="67500" lnSpcReduction="20000"/>
          </a:bodyPr>
          <a:lstStyle>
            <a:lvl1pPr algn="l" defTabSz="914400" rtl="0" eaLnBrk="1" latinLnBrk="0" hangingPunct="1">
              <a:lnSpc>
                <a:spcPct val="100000"/>
              </a:lnSpc>
              <a:spcBef>
                <a:spcPct val="0"/>
              </a:spcBef>
              <a:buNone/>
              <a:defRPr sz="4400" b="0" i="0" kern="1200" cap="none" spc="0">
                <a:ln>
                  <a:noFill/>
                </a:ln>
                <a:solidFill>
                  <a:srgbClr val="00706E"/>
                </a:solidFill>
                <a:effectLst/>
                <a:latin typeface="Open Sans Light" charset="0"/>
                <a:ea typeface="Open Sans Light" charset="0"/>
                <a:cs typeface="Open Sans Light" charset="0"/>
              </a:defRPr>
            </a:lvl1pPr>
          </a:lstStyle>
          <a:p>
            <a:r>
              <a:rPr lang="en-US"/>
              <a:t>Prioriteringsmatris - Modulernas bedömnda kvalitet och dess grad av betydlese</a:t>
            </a:r>
            <a:endParaRPr lang="sv-SE" dirty="0"/>
          </a:p>
        </p:txBody>
      </p:sp>
      <p:graphicFrame>
        <p:nvGraphicFramePr>
          <p:cNvPr id="3" name="Diagram 2">
            <a:extLst>
              <a:ext uri="{FF2B5EF4-FFF2-40B4-BE49-F238E27FC236}">
                <a16:creationId xmlns:a16="http://schemas.microsoft.com/office/drawing/2014/main" id="{E2748230-2B69-4DFD-9264-CB9C410AE1DD}"/>
              </a:ext>
            </a:extLst>
          </p:cNvPr>
          <p:cNvGraphicFramePr>
            <a:graphicFrameLocks/>
          </p:cNvGraphicFramePr>
          <p:nvPr>
            <p:extLst>
              <p:ext uri="{D42A27DB-BD31-4B8C-83A1-F6EECF244321}">
                <p14:modId xmlns:p14="http://schemas.microsoft.com/office/powerpoint/2010/main" val="2442650893"/>
              </p:ext>
            </p:extLst>
          </p:nvPr>
        </p:nvGraphicFramePr>
        <p:xfrm>
          <a:off x="771787" y="1268413"/>
          <a:ext cx="8137322" cy="54338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74B84AAD-B586-4023-82AC-2A99ADC4966A}"/>
              </a:ext>
            </a:extLst>
          </p:cNvPr>
          <p:cNvSpPr txBox="1"/>
          <p:nvPr/>
        </p:nvSpPr>
        <p:spPr>
          <a:xfrm>
            <a:off x="9068499" y="1384183"/>
            <a:ext cx="2902591" cy="5140442"/>
          </a:xfrm>
          <a:prstGeom prst="rect">
            <a:avLst/>
          </a:prstGeom>
          <a:noFill/>
          <a:ln w="19050">
            <a:noFill/>
          </a:ln>
        </p:spPr>
        <p:txBody>
          <a:bodyPr wrap="square" rtlCol="0">
            <a:noAutofit/>
          </a:bodyPr>
          <a:lstStyle/>
          <a:p>
            <a:r>
              <a:rPr lang="sv-SE" sz="1600" dirty="0">
                <a:solidFill>
                  <a:srgbClr val="000000"/>
                </a:solidFill>
              </a:rPr>
              <a:t>Diagrammet till vänster visar moduleras bedömda kvalitet och betydelse ”viktighet”. </a:t>
            </a:r>
          </a:p>
          <a:p>
            <a:r>
              <a:rPr lang="sv-SE" sz="1600" dirty="0">
                <a:solidFill>
                  <a:srgbClr val="000000"/>
                </a:solidFill>
              </a:rPr>
              <a:t>Moduler som ligger högt till höger (som anteckningar och diagnoser) är viktiga och har relativt hög kvalitet.</a:t>
            </a:r>
          </a:p>
          <a:p>
            <a:r>
              <a:rPr lang="sv-SE" sz="1600" dirty="0">
                <a:solidFill>
                  <a:srgbClr val="000000"/>
                </a:solidFill>
              </a:rPr>
              <a:t>Medan moduler som befinner sig i höger nedre hörn (som läkemedel och remisser) har sämre kvalitet samtidigt som de är viktiga.</a:t>
            </a:r>
          </a:p>
          <a:p>
            <a:r>
              <a:rPr lang="sv-SE" sz="1600" dirty="0">
                <a:solidFill>
                  <a:srgbClr val="000000"/>
                </a:solidFill>
              </a:rPr>
              <a:t>Behöver resurserna prioriteras bör fokus ägnas åt se senare då en förbättring där skulle få störst utväxling i kundnöjdhet.</a:t>
            </a:r>
          </a:p>
        </p:txBody>
      </p:sp>
    </p:spTree>
    <p:extLst>
      <p:ext uri="{BB962C8B-B14F-4D97-AF65-F5344CB8AC3E}">
        <p14:creationId xmlns:p14="http://schemas.microsoft.com/office/powerpoint/2010/main" val="1127100229"/>
      </p:ext>
    </p:extLst>
  </p:cSld>
  <p:clrMapOvr>
    <a:masterClrMapping/>
  </p:clrMapOvr>
  <p:transition>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5" name="Diagram 4">
            <a:extLst>
              <a:ext uri="{FF2B5EF4-FFF2-40B4-BE49-F238E27FC236}">
                <a16:creationId xmlns:a16="http://schemas.microsoft.com/office/drawing/2014/main" id="{E6D5D43D-0CEA-437E-BC6A-CDBDDC10A52D}"/>
              </a:ext>
            </a:extLst>
          </p:cNvPr>
          <p:cNvGraphicFramePr>
            <a:graphicFrameLocks/>
          </p:cNvGraphicFramePr>
          <p:nvPr/>
        </p:nvGraphicFramePr>
        <p:xfrm>
          <a:off x="2625753" y="1417739"/>
          <a:ext cx="6610525" cy="5293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15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4" name="Diagram 3">
            <a:extLst>
              <a:ext uri="{FF2B5EF4-FFF2-40B4-BE49-F238E27FC236}">
                <a16:creationId xmlns:a16="http://schemas.microsoft.com/office/drawing/2014/main" id="{693C36D9-8972-44D8-A32D-C046913142B3}"/>
              </a:ext>
            </a:extLst>
          </p:cNvPr>
          <p:cNvGraphicFramePr>
            <a:graphicFrameLocks/>
          </p:cNvGraphicFramePr>
          <p:nvPr/>
        </p:nvGraphicFramePr>
        <p:xfrm>
          <a:off x="2432807" y="1568741"/>
          <a:ext cx="7248088" cy="5025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0280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4" name="Diagram 3">
            <a:extLst>
              <a:ext uri="{FF2B5EF4-FFF2-40B4-BE49-F238E27FC236}">
                <a16:creationId xmlns:a16="http://schemas.microsoft.com/office/drawing/2014/main" id="{F28EDDD0-432B-443E-8EDF-8EFEFFEBAD9E}"/>
              </a:ext>
            </a:extLst>
          </p:cNvPr>
          <p:cNvGraphicFramePr>
            <a:graphicFrameLocks/>
          </p:cNvGraphicFramePr>
          <p:nvPr/>
        </p:nvGraphicFramePr>
        <p:xfrm>
          <a:off x="1344086" y="1268413"/>
          <a:ext cx="7867026" cy="548472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B254E005-2305-4643-A134-4BD62BA29701}"/>
              </a:ext>
            </a:extLst>
          </p:cNvPr>
          <p:cNvSpPr txBox="1"/>
          <p:nvPr/>
        </p:nvSpPr>
        <p:spPr>
          <a:xfrm>
            <a:off x="9395670" y="1661020"/>
            <a:ext cx="2483141" cy="4160940"/>
          </a:xfrm>
          <a:prstGeom prst="rect">
            <a:avLst/>
          </a:prstGeom>
          <a:noFill/>
          <a:ln w="19050">
            <a:noFill/>
          </a:ln>
        </p:spPr>
        <p:txBody>
          <a:bodyPr wrap="square" rtlCol="0">
            <a:noAutofit/>
          </a:bodyPr>
          <a:lstStyle/>
          <a:p>
            <a:r>
              <a:rPr lang="sv-SE" sz="1400" dirty="0">
                <a:solidFill>
                  <a:srgbClr val="000000"/>
                </a:solidFill>
              </a:rPr>
              <a:t>Kraftig överrepresentation av svar från Sörmland och Jämtland. </a:t>
            </a:r>
          </a:p>
          <a:p>
            <a:r>
              <a:rPr lang="sv-SE" sz="1400" dirty="0">
                <a:solidFill>
                  <a:srgbClr val="000000"/>
                </a:solidFill>
              </a:rPr>
              <a:t>Orsaken är att det manuella utskick som gjordes främst kom att besvaras i dessa regioner.</a:t>
            </a:r>
          </a:p>
          <a:p>
            <a:r>
              <a:rPr lang="sv-SE" sz="1400" dirty="0">
                <a:solidFill>
                  <a:srgbClr val="000000"/>
                </a:solidFill>
              </a:rPr>
              <a:t>64 procent av alla enkätsvar inhämtades dock via enkät inne i NPÖ.</a:t>
            </a:r>
          </a:p>
          <a:p>
            <a:r>
              <a:rPr lang="sv-SE" sz="1400" dirty="0">
                <a:solidFill>
                  <a:srgbClr val="000000"/>
                </a:solidFill>
              </a:rPr>
              <a:t>Den regionala skevheten i insamlingen har inte haft betydelse för slutresultatet.</a:t>
            </a:r>
          </a:p>
        </p:txBody>
      </p:sp>
    </p:spTree>
    <p:extLst>
      <p:ext uri="{BB962C8B-B14F-4D97-AF65-F5344CB8AC3E}">
        <p14:creationId xmlns:p14="http://schemas.microsoft.com/office/powerpoint/2010/main" val="109440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(2 av 2)</a:t>
            </a:r>
          </a:p>
        </p:txBody>
      </p:sp>
      <p:sp>
        <p:nvSpPr>
          <p:cNvPr id="3" name="Platshållare för innehåll 2">
            <a:extLst>
              <a:ext uri="{FF2B5EF4-FFF2-40B4-BE49-F238E27FC236}">
                <a16:creationId xmlns:a16="http://schemas.microsoft.com/office/drawing/2014/main" id="{E283FD46-E2D8-4C74-B3EA-6635EC5D4FF7}"/>
              </a:ext>
            </a:extLst>
          </p:cNvPr>
          <p:cNvSpPr>
            <a:spLocks noGrp="1"/>
          </p:cNvSpPr>
          <p:nvPr>
            <p:ph sz="quarter" idx="15"/>
          </p:nvPr>
        </p:nvSpPr>
        <p:spPr/>
        <p:txBody>
          <a:bodyPr/>
          <a:lstStyle/>
          <a:p>
            <a:pPr marL="0" indent="0">
              <a:buNone/>
            </a:pPr>
            <a:r>
              <a:rPr lang="sv-SE" sz="1800" b="1" dirty="0">
                <a:solidFill>
                  <a:srgbClr val="00A9A7"/>
                </a:solidFill>
              </a:rPr>
              <a:t>Modulerna</a:t>
            </a:r>
            <a:endParaRPr lang="sv-SE" sz="1200" dirty="0"/>
          </a:p>
          <a:p>
            <a:pPr marL="0" indent="0">
              <a:buNone/>
            </a:pPr>
            <a:r>
              <a:rPr lang="sv-SE" sz="1400" dirty="0"/>
              <a:t>När det gäller de olika modulerna i NPÖ är det stora skillnader i betygen, bäst anses Anteckningar vara medan Vårdplaner anses vara sämst. Läkarna är med ett undantag (läkemedelsförteckning) mindre nöjda än sjuksköterskor. Skillnaderna varierar dock, och är tydligast för Uppmärksamhetssignaler, Vaccinationer, Provsvar och Remisser.</a:t>
            </a:r>
          </a:p>
          <a:p>
            <a:pPr marL="0" indent="0">
              <a:buNone/>
            </a:pPr>
            <a:r>
              <a:rPr lang="sv-SE" sz="1400" dirty="0"/>
              <a:t>Glädjande är att bäst kvaliteten tillskrivs Anteckningar, som också är den i särklass viktigaste modulen i NPÖ. </a:t>
            </a:r>
          </a:p>
          <a:p>
            <a:pPr marL="0" indent="0">
              <a:buNone/>
            </a:pPr>
            <a:r>
              <a:rPr lang="sv-SE" sz="1400" dirty="0"/>
              <a:t>Läkemedel och Provsvar är å andra sidan moduler som anses vara mycket viktiga men där kvaliteten anses vara låg. Se prioriteringsmatrisen på bild 26 för en ytterligare  beskrivning.</a:t>
            </a:r>
          </a:p>
          <a:p>
            <a:endParaRPr lang="sv-SE" sz="1200" dirty="0"/>
          </a:p>
          <a:p>
            <a:endParaRPr lang="sv-SE" sz="1200" dirty="0"/>
          </a:p>
        </p:txBody>
      </p:sp>
      <p:sp>
        <p:nvSpPr>
          <p:cNvPr id="5" name="Platshållare för innehåll 4">
            <a:extLst>
              <a:ext uri="{FF2B5EF4-FFF2-40B4-BE49-F238E27FC236}">
                <a16:creationId xmlns:a16="http://schemas.microsoft.com/office/drawing/2014/main" id="{25EBCEF5-E629-4047-8B53-B3354F1D8C98}"/>
              </a:ext>
            </a:extLst>
          </p:cNvPr>
          <p:cNvSpPr>
            <a:spLocks noGrp="1"/>
          </p:cNvSpPr>
          <p:nvPr>
            <p:ph sz="quarter" idx="16"/>
          </p:nvPr>
        </p:nvSpPr>
        <p:spPr/>
        <p:txBody>
          <a:bodyPr/>
          <a:lstStyle/>
          <a:p>
            <a:pPr marL="0" indent="0">
              <a:buNone/>
            </a:pPr>
            <a:r>
              <a:rPr lang="sv-SE" sz="1800" b="1" dirty="0">
                <a:solidFill>
                  <a:srgbClr val="00A9A7"/>
                </a:solidFill>
              </a:rPr>
              <a:t>Respondenterna</a:t>
            </a:r>
            <a:endParaRPr lang="sv-SE" sz="1400" dirty="0"/>
          </a:p>
          <a:p>
            <a:pPr marL="0" indent="0">
              <a:buNone/>
            </a:pPr>
            <a:r>
              <a:rPr lang="sv-SE" sz="1400" dirty="0"/>
              <a:t>54 procent av de svarande är sjuksköterskor (mot 69 procent år 2019) och 33 procent är läkare (18 procent). Fysio- och arbetsterapeuter utgör en liten minoritet på 4 (8) respektive 3 (3) procent. Med tanke på de låga bastalen för de senare yrkesgrupperna bör deras resultat tolkas med stor försiktighet (särredovisning sker dessutom endast gällande NKI). </a:t>
            </a:r>
          </a:p>
          <a:p>
            <a:endParaRPr lang="sv-SE" sz="1200" dirty="0"/>
          </a:p>
        </p:txBody>
      </p:sp>
    </p:spTree>
    <p:extLst>
      <p:ext uri="{BB962C8B-B14F-4D97-AF65-F5344CB8AC3E}">
        <p14:creationId xmlns:p14="http://schemas.microsoft.com/office/powerpoint/2010/main" val="8969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477EC-23F2-4725-B7A2-55443AD451EC}"/>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598FCE62-B470-4C47-BCF3-0F20BD25DE37}"/>
              </a:ext>
            </a:extLst>
          </p:cNvPr>
          <p:cNvSpPr>
            <a:spLocks noGrp="1"/>
          </p:cNvSpPr>
          <p:nvPr>
            <p:ph sz="quarter" idx="14"/>
          </p:nvPr>
        </p:nvSpPr>
        <p:spPr/>
        <p:txBody>
          <a:bodyPr/>
          <a:lstStyle/>
          <a:p>
            <a:endParaRPr lang="sv-SE" dirty="0"/>
          </a:p>
          <a:p>
            <a:r>
              <a:rPr lang="sv-SE" dirty="0"/>
              <a:t>Bakgrund och syfte	5</a:t>
            </a:r>
          </a:p>
          <a:p>
            <a:r>
              <a:rPr lang="sv-SE" dirty="0"/>
              <a:t>Om undersökningen	6</a:t>
            </a:r>
          </a:p>
          <a:p>
            <a:r>
              <a:rPr lang="sv-SE" dirty="0"/>
              <a:t>NKI-modellen		7</a:t>
            </a:r>
          </a:p>
          <a:p>
            <a:r>
              <a:rPr lang="sv-SE" dirty="0"/>
              <a:t>Resultat		8</a:t>
            </a:r>
          </a:p>
        </p:txBody>
      </p:sp>
    </p:spTree>
    <p:extLst>
      <p:ext uri="{BB962C8B-B14F-4D97-AF65-F5344CB8AC3E}">
        <p14:creationId xmlns:p14="http://schemas.microsoft.com/office/powerpoint/2010/main" val="360626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607C92-7F08-46F6-BFEA-28A6CA3DAED2}"/>
              </a:ext>
            </a:extLst>
          </p:cNvPr>
          <p:cNvSpPr>
            <a:spLocks noGrp="1"/>
          </p:cNvSpPr>
          <p:nvPr>
            <p:ph type="title"/>
          </p:nvPr>
        </p:nvSpPr>
        <p:spPr/>
        <p:txBody>
          <a:bodyPr/>
          <a:lstStyle/>
          <a:p>
            <a:r>
              <a:rPr lang="sv-SE" dirty="0"/>
              <a:t>Bakgrund och syfte</a:t>
            </a:r>
          </a:p>
        </p:txBody>
      </p:sp>
      <p:sp>
        <p:nvSpPr>
          <p:cNvPr id="3" name="Platshållare för innehåll 2">
            <a:extLst>
              <a:ext uri="{FF2B5EF4-FFF2-40B4-BE49-F238E27FC236}">
                <a16:creationId xmlns:a16="http://schemas.microsoft.com/office/drawing/2014/main" id="{4A74B2A1-6DC3-4D94-91BF-46B7487F4EB4}"/>
              </a:ext>
            </a:extLst>
          </p:cNvPr>
          <p:cNvSpPr>
            <a:spLocks noGrp="1"/>
          </p:cNvSpPr>
          <p:nvPr>
            <p:ph sz="quarter" idx="16"/>
          </p:nvPr>
        </p:nvSpPr>
        <p:spPr/>
        <p:txBody>
          <a:bodyPr/>
          <a:lstStyle/>
          <a:p>
            <a:r>
              <a:rPr lang="sv-SE" sz="1400" dirty="0"/>
              <a:t>Nationell patientöversikt (NPÖ) gör det möjligt för behörig vårdpersonal att med patientens samtycke ta del av journalinformation som registrerats hos andra regioner, kommuner eller privata vårdgivare.</a:t>
            </a:r>
          </a:p>
          <a:p>
            <a:endParaRPr lang="sv-SE" sz="1400" dirty="0"/>
          </a:p>
          <a:p>
            <a:r>
              <a:rPr lang="sv-SE" sz="1400" dirty="0"/>
              <a:t>NPÖ innebär bättre verktyg för planering och samordning mellan vårdgivare. Med NPÖ finns all information tillgänglig via direktåtkomst till andra vårdgivares journalsystem vilket minskar administrativ tid som idag läggs på att ringa, söka och beställa kopior av information.</a:t>
            </a:r>
          </a:p>
          <a:p>
            <a:endParaRPr lang="sv-SE" sz="1400" dirty="0"/>
          </a:p>
          <a:p>
            <a:r>
              <a:rPr lang="sv-SE" sz="1400" dirty="0"/>
              <a:t>Anslutning till NPÖ och Journalen innebär att patienter och vårdgivare kan få tillgång till samma information  eftersom båda har samma källa.</a:t>
            </a:r>
          </a:p>
        </p:txBody>
      </p:sp>
      <p:sp>
        <p:nvSpPr>
          <p:cNvPr id="4" name="Platshållare för innehåll 3">
            <a:extLst>
              <a:ext uri="{FF2B5EF4-FFF2-40B4-BE49-F238E27FC236}">
                <a16:creationId xmlns:a16="http://schemas.microsoft.com/office/drawing/2014/main" id="{2E0D315D-A08E-4E95-8D05-76E64C324A0A}"/>
              </a:ext>
            </a:extLst>
          </p:cNvPr>
          <p:cNvSpPr>
            <a:spLocks noGrp="1"/>
          </p:cNvSpPr>
          <p:nvPr>
            <p:ph sz="quarter" idx="17"/>
          </p:nvPr>
        </p:nvSpPr>
        <p:spPr>
          <a:xfrm>
            <a:off x="6191917" y="1401762"/>
            <a:ext cx="4408021" cy="1794199"/>
          </a:xfrm>
        </p:spPr>
        <p:txBody>
          <a:bodyPr/>
          <a:lstStyle/>
          <a:p>
            <a:r>
              <a:rPr lang="sv-SE" sz="1400" dirty="0"/>
              <a:t>Syftet med denna undersökning är att få mer kunskap om vad användarna (behörig vårdpersonal) tycker om NPÖ och vilka kvalitetsfaktorer som påverkar nöjdheten. Resultaten ska användas för att utveckla och förbättra tjänsten. </a:t>
            </a:r>
          </a:p>
        </p:txBody>
      </p:sp>
      <p:pic>
        <p:nvPicPr>
          <p:cNvPr id="11" name="Platshållare för innehåll 10">
            <a:extLst>
              <a:ext uri="{FF2B5EF4-FFF2-40B4-BE49-F238E27FC236}">
                <a16:creationId xmlns:a16="http://schemas.microsoft.com/office/drawing/2014/main" id="{C8ADC72F-CB59-496B-9FF9-436F5403FCF6}"/>
              </a:ext>
            </a:extLst>
          </p:cNvPr>
          <p:cNvPicPr>
            <a:picLocks noGrp="1" noChangeAspect="1"/>
          </p:cNvPicPr>
          <p:nvPr>
            <p:ph sz="quarter" idx="18"/>
          </p:nvPr>
        </p:nvPicPr>
        <p:blipFill>
          <a:blip r:embed="rId2"/>
          <a:stretch>
            <a:fillRect/>
          </a:stretch>
        </p:blipFill>
        <p:spPr>
          <a:xfrm>
            <a:off x="6454066" y="3125663"/>
            <a:ext cx="3986073" cy="2657655"/>
          </a:xfrm>
        </p:spPr>
      </p:pic>
    </p:spTree>
    <p:extLst>
      <p:ext uri="{BB962C8B-B14F-4D97-AF65-F5344CB8AC3E}">
        <p14:creationId xmlns:p14="http://schemas.microsoft.com/office/powerpoint/2010/main" val="78585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1BE8E24-6CDF-493D-8C9E-B172B25105C2}"/>
              </a:ext>
            </a:extLst>
          </p:cNvPr>
          <p:cNvSpPr>
            <a:spLocks noGrp="1"/>
          </p:cNvSpPr>
          <p:nvPr>
            <p:ph type="title"/>
          </p:nvPr>
        </p:nvSpPr>
        <p:spPr>
          <a:xfrm>
            <a:off x="1113265" y="333375"/>
            <a:ext cx="9503833" cy="935038"/>
          </a:xfrm>
        </p:spPr>
        <p:txBody>
          <a:bodyPr/>
          <a:lstStyle/>
          <a:p>
            <a:r>
              <a:rPr lang="sv-SE" dirty="0"/>
              <a:t>Om undersökningen</a:t>
            </a:r>
          </a:p>
        </p:txBody>
      </p:sp>
      <p:sp>
        <p:nvSpPr>
          <p:cNvPr id="5" name="Platshållare för innehåll 4">
            <a:extLst>
              <a:ext uri="{FF2B5EF4-FFF2-40B4-BE49-F238E27FC236}">
                <a16:creationId xmlns:a16="http://schemas.microsoft.com/office/drawing/2014/main" id="{A3EDB871-3A6E-4232-8821-98B8ABCF9032}"/>
              </a:ext>
            </a:extLst>
          </p:cNvPr>
          <p:cNvSpPr>
            <a:spLocks noGrp="1"/>
          </p:cNvSpPr>
          <p:nvPr>
            <p:ph sz="quarter" idx="15"/>
          </p:nvPr>
        </p:nvSpPr>
        <p:spPr>
          <a:xfrm>
            <a:off x="980100" y="1401763"/>
            <a:ext cx="4656000" cy="4943475"/>
          </a:xfrm>
        </p:spPr>
        <p:txBody>
          <a:bodyPr/>
          <a:lstStyle/>
          <a:p>
            <a:r>
              <a:rPr lang="sv-SE" sz="1500" dirty="0"/>
              <a:t>Målgruppen är vårdpersonal som använder NPÖ.</a:t>
            </a:r>
          </a:p>
          <a:p>
            <a:r>
              <a:rPr lang="sv-SE" sz="1500" dirty="0"/>
              <a:t>Datainsamlingen har gjorts genom en webbenkät (länk) som varit tillgänglig för användarna i NPÖ. Och genom en enkätlänk som har skickats ut och vidarebefordrats till vårdpersonal. Insamlingen har skett under perioden 4 november-1 december 2021</a:t>
            </a:r>
          </a:p>
          <a:p>
            <a:r>
              <a:rPr lang="sv-SE" sz="1500" dirty="0"/>
              <a:t>Undersökningen har genomförts av Inera.</a:t>
            </a:r>
          </a:p>
          <a:p>
            <a:r>
              <a:rPr lang="sv-SE" sz="1500" dirty="0"/>
              <a:t>Origo Group genomförde motsvarande mätning 2019. </a:t>
            </a:r>
          </a:p>
          <a:p>
            <a:r>
              <a:rPr lang="sv-SE" sz="1500" dirty="0"/>
              <a:t>Totalt 226 svar inkom. </a:t>
            </a:r>
          </a:p>
          <a:p>
            <a:r>
              <a:rPr lang="sv-SE" sz="1500" dirty="0"/>
              <a:t>Resultaten jämförs med 2016 och 2019 års resultat i de fall det är möjligt.</a:t>
            </a:r>
            <a:r>
              <a:rPr lang="sv-SE" sz="1600" dirty="0"/>
              <a:t> </a:t>
            </a:r>
          </a:p>
          <a:p>
            <a:endParaRPr lang="sv-SE" sz="1600" dirty="0"/>
          </a:p>
          <a:p>
            <a:endParaRPr lang="sv-SE" sz="1400" dirty="0"/>
          </a:p>
          <a:p>
            <a:endParaRPr lang="sv-SE" sz="1400" dirty="0"/>
          </a:p>
        </p:txBody>
      </p:sp>
      <p:pic>
        <p:nvPicPr>
          <p:cNvPr id="7" name="Platshållare för innehåll 6">
            <a:extLst>
              <a:ext uri="{FF2B5EF4-FFF2-40B4-BE49-F238E27FC236}">
                <a16:creationId xmlns:a16="http://schemas.microsoft.com/office/drawing/2014/main" id="{1D24CA67-FAB8-4FBF-8375-B7F92E80C75F}"/>
              </a:ext>
            </a:extLst>
          </p:cNvPr>
          <p:cNvPicPr>
            <a:picLocks noGrp="1" noChangeAspect="1"/>
          </p:cNvPicPr>
          <p:nvPr>
            <p:ph sz="quarter" idx="16"/>
          </p:nvPr>
        </p:nvPicPr>
        <p:blipFill>
          <a:blip r:embed="rId2"/>
          <a:stretch>
            <a:fillRect/>
          </a:stretch>
        </p:blipFill>
        <p:spPr>
          <a:xfrm>
            <a:off x="6191250" y="1401764"/>
            <a:ext cx="4728284" cy="4943475"/>
          </a:xfrm>
          <a:prstGeom prst="rect">
            <a:avLst/>
          </a:prstGeom>
        </p:spPr>
      </p:pic>
    </p:spTree>
    <p:extLst>
      <p:ext uri="{BB962C8B-B14F-4D97-AF65-F5344CB8AC3E}">
        <p14:creationId xmlns:p14="http://schemas.microsoft.com/office/powerpoint/2010/main" val="167108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74A6A-7876-4C0C-8828-4E301F1ABDE0}"/>
              </a:ext>
            </a:extLst>
          </p:cNvPr>
          <p:cNvSpPr>
            <a:spLocks noGrp="1"/>
          </p:cNvSpPr>
          <p:nvPr>
            <p:ph type="title"/>
          </p:nvPr>
        </p:nvSpPr>
        <p:spPr>
          <a:xfrm>
            <a:off x="711722" y="203232"/>
            <a:ext cx="10515600" cy="1325563"/>
          </a:xfrm>
        </p:spPr>
        <p:txBody>
          <a:bodyPr/>
          <a:lstStyle/>
          <a:p>
            <a:r>
              <a:rPr lang="sv-SE" dirty="0"/>
              <a:t>NKI-modellen</a:t>
            </a:r>
          </a:p>
        </p:txBody>
      </p:sp>
      <p:sp>
        <p:nvSpPr>
          <p:cNvPr id="3" name="Platshållare för innehåll 2">
            <a:extLst>
              <a:ext uri="{FF2B5EF4-FFF2-40B4-BE49-F238E27FC236}">
                <a16:creationId xmlns:a16="http://schemas.microsoft.com/office/drawing/2014/main" id="{F68AD3B1-FB76-413D-A019-828CB6A1A281}"/>
              </a:ext>
            </a:extLst>
          </p:cNvPr>
          <p:cNvSpPr>
            <a:spLocks noGrp="1"/>
          </p:cNvSpPr>
          <p:nvPr>
            <p:ph idx="1"/>
          </p:nvPr>
        </p:nvSpPr>
        <p:spPr>
          <a:xfrm>
            <a:off x="711722" y="1533475"/>
            <a:ext cx="4677024" cy="4423442"/>
          </a:xfrm>
        </p:spPr>
        <p:txBody>
          <a:bodyPr/>
          <a:lstStyle/>
          <a:p>
            <a:pPr marL="0" indent="0">
              <a:buNone/>
            </a:pPr>
            <a:r>
              <a:rPr lang="sv-SE" sz="1200" dirty="0"/>
              <a:t>Vi använder i denna undersökning NKI-modellen (Nöjd Kund Index). NKI byggs upp av tre frågor som besvaras på en 10-gradig skala men omvandlas till skalan 1-100. </a:t>
            </a:r>
          </a:p>
          <a:p>
            <a:pPr marL="342900" indent="-342900">
              <a:buFont typeface="+mj-lt"/>
              <a:buAutoNum type="arabicPeriod"/>
            </a:pPr>
            <a:r>
              <a:rPr lang="sv-SE" sz="1200" dirty="0"/>
              <a:t>Hur nöjd är du totalt sett med tjänsten NPÖ?</a:t>
            </a:r>
          </a:p>
          <a:p>
            <a:pPr marL="342900" indent="-342900">
              <a:buFont typeface="+mj-lt"/>
              <a:buAutoNum type="arabicPeriod"/>
            </a:pPr>
            <a:r>
              <a:rPr lang="sv-SE" sz="1200" dirty="0"/>
              <a:t>Hur nöjd är du med tjänsten NPÖ i förhållande till dina förväntningar?</a:t>
            </a:r>
          </a:p>
          <a:p>
            <a:pPr marL="342900" indent="-342900">
              <a:buFont typeface="+mj-lt"/>
              <a:buAutoNum type="arabicPeriod"/>
            </a:pPr>
            <a:r>
              <a:rPr lang="sv-SE" sz="1200" dirty="0"/>
              <a:t>Tänk dig en tjänst för att ta del av journalhandlingar digitalt, som är perfekt i alla avseenden, hur nära eller långt ifrån en sådan perfekt tjänst är NPÖ?</a:t>
            </a:r>
          </a:p>
          <a:p>
            <a:pPr marL="0" indent="0">
              <a:buNone/>
            </a:pPr>
            <a:r>
              <a:rPr lang="sv-SE" sz="1200" dirty="0"/>
              <a:t>NKI-värden finns bara för 2021 och 2019 eftersom NKI inte beräknades 2016. Frågorna om moduler har förändrats i 2021 års undersökning varför jämförelse bakåt inte kan göras.</a:t>
            </a:r>
          </a:p>
        </p:txBody>
      </p:sp>
      <p:graphicFrame>
        <p:nvGraphicFramePr>
          <p:cNvPr id="12" name="Diagram 11">
            <a:extLst>
              <a:ext uri="{FF2B5EF4-FFF2-40B4-BE49-F238E27FC236}">
                <a16:creationId xmlns:a16="http://schemas.microsoft.com/office/drawing/2014/main" id="{3B502DD6-B445-4F3D-9A26-7AF85F2DACFF}"/>
              </a:ext>
            </a:extLst>
          </p:cNvPr>
          <p:cNvGraphicFramePr/>
          <p:nvPr/>
        </p:nvGraphicFramePr>
        <p:xfrm>
          <a:off x="6238613" y="931482"/>
          <a:ext cx="3082451" cy="2256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ruta 3">
            <a:extLst>
              <a:ext uri="{FF2B5EF4-FFF2-40B4-BE49-F238E27FC236}">
                <a16:creationId xmlns:a16="http://schemas.microsoft.com/office/drawing/2014/main" id="{73DDF4E5-E9A4-4B8F-AC1E-FC0FC0C9D1E0}"/>
              </a:ext>
            </a:extLst>
          </p:cNvPr>
          <p:cNvSpPr txBox="1"/>
          <p:nvPr/>
        </p:nvSpPr>
        <p:spPr>
          <a:xfrm>
            <a:off x="6238613" y="3429000"/>
            <a:ext cx="4677024" cy="1753299"/>
          </a:xfrm>
          <a:prstGeom prst="rect">
            <a:avLst/>
          </a:prstGeom>
          <a:noFill/>
          <a:ln w="19050">
            <a:noFill/>
          </a:ln>
        </p:spPr>
        <p:txBody>
          <a:bodyPr wrap="square" rtlCol="0">
            <a:noAutofit/>
          </a:bodyPr>
          <a:lstStyle/>
          <a:p>
            <a:r>
              <a:rPr lang="sv-SE" sz="3000" b="1" dirty="0">
                <a:solidFill>
                  <a:srgbClr val="00A9A7"/>
                </a:solidFill>
                <a:latin typeface="+mj-lt"/>
                <a:ea typeface="+mj-ea"/>
                <a:cs typeface="+mj-cs"/>
              </a:rPr>
              <a:t>Övriga index</a:t>
            </a:r>
          </a:p>
          <a:p>
            <a:endParaRPr lang="sv-SE" sz="1200" dirty="0">
              <a:solidFill>
                <a:srgbClr val="000000"/>
              </a:solidFill>
            </a:endParaRPr>
          </a:p>
          <a:p>
            <a:r>
              <a:rPr lang="sv-SE" sz="1100" dirty="0">
                <a:solidFill>
                  <a:srgbClr val="000000"/>
                </a:solidFill>
              </a:rPr>
              <a:t>För varje fråga (skala 1-10) beräknas först ett vanligt medelvärde. Detta medelvärde skalas därefter om till ett tal mellan 0 till 100, för att vara lättare att jämföra. Exempelvis: Medelvärde 10,0 blir index 100 och medelvärde 1,0 blir index 0.</a:t>
            </a:r>
          </a:p>
          <a:p>
            <a:endParaRPr lang="sv-SE" sz="1100" dirty="0">
              <a:solidFill>
                <a:srgbClr val="000000"/>
              </a:solidFill>
            </a:endParaRPr>
          </a:p>
          <a:p>
            <a:r>
              <a:rPr lang="sv-SE" sz="1100" dirty="0">
                <a:solidFill>
                  <a:srgbClr val="000000"/>
                </a:solidFill>
              </a:rPr>
              <a:t>Indexnivåerna klassificeras därefter enligt följande indelning:</a:t>
            </a:r>
          </a:p>
          <a:p>
            <a:r>
              <a:rPr lang="sv-SE" sz="1100" dirty="0">
                <a:solidFill>
                  <a:srgbClr val="000000"/>
                </a:solidFill>
              </a:rPr>
              <a:t>0   – 49 = mycket lågt</a:t>
            </a:r>
            <a:br>
              <a:rPr lang="sv-SE" sz="1100" dirty="0">
                <a:solidFill>
                  <a:srgbClr val="000000"/>
                </a:solidFill>
              </a:rPr>
            </a:br>
            <a:r>
              <a:rPr lang="sv-SE" sz="1100" dirty="0">
                <a:solidFill>
                  <a:srgbClr val="000000"/>
                </a:solidFill>
              </a:rPr>
              <a:t>50 – 59 = lågt</a:t>
            </a:r>
            <a:br>
              <a:rPr lang="sv-SE" sz="1100" dirty="0">
                <a:solidFill>
                  <a:srgbClr val="000000"/>
                </a:solidFill>
              </a:rPr>
            </a:br>
            <a:r>
              <a:rPr lang="sv-SE" sz="1100" dirty="0">
                <a:solidFill>
                  <a:srgbClr val="000000"/>
                </a:solidFill>
              </a:rPr>
              <a:t>60 – 69 = godkänt</a:t>
            </a:r>
            <a:br>
              <a:rPr lang="sv-SE" sz="1100" dirty="0">
                <a:solidFill>
                  <a:srgbClr val="000000"/>
                </a:solidFill>
              </a:rPr>
            </a:br>
            <a:r>
              <a:rPr lang="sv-SE" sz="1100" dirty="0">
                <a:solidFill>
                  <a:srgbClr val="000000"/>
                </a:solidFill>
              </a:rPr>
              <a:t>70 – 79 = högt</a:t>
            </a:r>
            <a:br>
              <a:rPr lang="sv-SE" sz="1100" dirty="0">
                <a:solidFill>
                  <a:srgbClr val="000000"/>
                </a:solidFill>
              </a:rPr>
            </a:br>
            <a:r>
              <a:rPr lang="sv-SE" sz="1100" dirty="0">
                <a:solidFill>
                  <a:srgbClr val="000000"/>
                </a:solidFill>
              </a:rPr>
              <a:t>80 – 100 = mycket högt </a:t>
            </a:r>
          </a:p>
          <a:p>
            <a:endParaRPr lang="sv-SE" sz="2100" dirty="0" err="1">
              <a:solidFill>
                <a:srgbClr val="000000"/>
              </a:solidFill>
            </a:endParaRPr>
          </a:p>
        </p:txBody>
      </p:sp>
    </p:spTree>
    <p:extLst>
      <p:ext uri="{BB962C8B-B14F-4D97-AF65-F5344CB8AC3E}">
        <p14:creationId xmlns:p14="http://schemas.microsoft.com/office/powerpoint/2010/main" val="161010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56EB853-0F38-4D97-B7EE-0258BC3C086C}"/>
              </a:ext>
            </a:extLst>
          </p:cNvPr>
          <p:cNvSpPr>
            <a:spLocks noGrp="1"/>
          </p:cNvSpPr>
          <p:nvPr>
            <p:ph type="body" sz="quarter" idx="14"/>
          </p:nvPr>
        </p:nvSpPr>
        <p:spPr/>
        <p:txBody>
          <a:bodyPr/>
          <a:lstStyle/>
          <a:p>
            <a:pPr algn="ctr"/>
            <a:r>
              <a:rPr lang="sv-SE" sz="3600" dirty="0"/>
              <a:t>Resultat</a:t>
            </a:r>
          </a:p>
        </p:txBody>
      </p:sp>
    </p:spTree>
    <p:extLst>
      <p:ext uri="{BB962C8B-B14F-4D97-AF65-F5344CB8AC3E}">
        <p14:creationId xmlns:p14="http://schemas.microsoft.com/office/powerpoint/2010/main" val="277943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59FB82-44BD-4E5E-A4DA-263A89E66DD2}"/>
              </a:ext>
            </a:extLst>
          </p:cNvPr>
          <p:cNvSpPr>
            <a:spLocks noGrp="1"/>
          </p:cNvSpPr>
          <p:nvPr>
            <p:ph type="title"/>
          </p:nvPr>
        </p:nvSpPr>
        <p:spPr/>
        <p:txBody>
          <a:bodyPr/>
          <a:lstStyle/>
          <a:p>
            <a:r>
              <a:rPr lang="sv-SE" dirty="0"/>
              <a:t>Antal svar per yrkesgrupp</a:t>
            </a:r>
          </a:p>
        </p:txBody>
      </p:sp>
      <p:graphicFrame>
        <p:nvGraphicFramePr>
          <p:cNvPr id="4" name="Tabell 4">
            <a:extLst>
              <a:ext uri="{FF2B5EF4-FFF2-40B4-BE49-F238E27FC236}">
                <a16:creationId xmlns:a16="http://schemas.microsoft.com/office/drawing/2014/main" id="{95D3ED19-B4C5-4762-A256-4D4C75B010C4}"/>
              </a:ext>
            </a:extLst>
          </p:cNvPr>
          <p:cNvGraphicFramePr>
            <a:graphicFrameLocks noGrp="1"/>
          </p:cNvGraphicFramePr>
          <p:nvPr>
            <p:ph sz="quarter" idx="14"/>
          </p:nvPr>
        </p:nvGraphicFramePr>
        <p:xfrm>
          <a:off x="1344613" y="1907789"/>
          <a:ext cx="6165896" cy="3308130"/>
        </p:xfrm>
        <a:graphic>
          <a:graphicData uri="http://schemas.openxmlformats.org/drawingml/2006/table">
            <a:tbl>
              <a:tblPr firstRow="1" bandRow="1">
                <a:tableStyleId>{5C22544A-7EE6-4342-B048-85BDC9FD1C3A}</a:tableStyleId>
              </a:tblPr>
              <a:tblGrid>
                <a:gridCol w="3082948">
                  <a:extLst>
                    <a:ext uri="{9D8B030D-6E8A-4147-A177-3AD203B41FA5}">
                      <a16:colId xmlns:a16="http://schemas.microsoft.com/office/drawing/2014/main" val="3995682801"/>
                    </a:ext>
                  </a:extLst>
                </a:gridCol>
                <a:gridCol w="3082948">
                  <a:extLst>
                    <a:ext uri="{9D8B030D-6E8A-4147-A177-3AD203B41FA5}">
                      <a16:colId xmlns:a16="http://schemas.microsoft.com/office/drawing/2014/main" val="221978995"/>
                    </a:ext>
                  </a:extLst>
                </a:gridCol>
              </a:tblGrid>
              <a:tr h="472590">
                <a:tc>
                  <a:txBody>
                    <a:bodyPr/>
                    <a:lstStyle/>
                    <a:p>
                      <a:r>
                        <a:rPr lang="sv-SE" dirty="0"/>
                        <a:t>Yrkesgrupp</a:t>
                      </a:r>
                    </a:p>
                  </a:txBody>
                  <a:tcPr/>
                </a:tc>
                <a:tc>
                  <a:txBody>
                    <a:bodyPr/>
                    <a:lstStyle/>
                    <a:p>
                      <a:pPr algn="ctr"/>
                      <a:r>
                        <a:rPr lang="sv-SE" dirty="0"/>
                        <a:t>Antal svar</a:t>
                      </a:r>
                    </a:p>
                  </a:txBody>
                  <a:tcPr/>
                </a:tc>
                <a:extLst>
                  <a:ext uri="{0D108BD9-81ED-4DB2-BD59-A6C34878D82A}">
                    <a16:rowId xmlns:a16="http://schemas.microsoft.com/office/drawing/2014/main" val="2924998325"/>
                  </a:ext>
                </a:extLst>
              </a:tr>
              <a:tr h="472590">
                <a:tc>
                  <a:txBody>
                    <a:bodyPr/>
                    <a:lstStyle/>
                    <a:p>
                      <a:r>
                        <a:rPr lang="sv-SE" dirty="0"/>
                        <a:t>Sjuksköterska</a:t>
                      </a:r>
                    </a:p>
                  </a:txBody>
                  <a:tcPr/>
                </a:tc>
                <a:tc>
                  <a:txBody>
                    <a:bodyPr/>
                    <a:lstStyle/>
                    <a:p>
                      <a:pPr algn="ctr"/>
                      <a:r>
                        <a:rPr lang="sv-SE" dirty="0"/>
                        <a:t>123</a:t>
                      </a:r>
                    </a:p>
                  </a:txBody>
                  <a:tcPr/>
                </a:tc>
                <a:extLst>
                  <a:ext uri="{0D108BD9-81ED-4DB2-BD59-A6C34878D82A}">
                    <a16:rowId xmlns:a16="http://schemas.microsoft.com/office/drawing/2014/main" val="702655275"/>
                  </a:ext>
                </a:extLst>
              </a:tr>
              <a:tr h="472590">
                <a:tc>
                  <a:txBody>
                    <a:bodyPr/>
                    <a:lstStyle/>
                    <a:p>
                      <a:r>
                        <a:rPr lang="sv-SE" dirty="0"/>
                        <a:t>Läkare</a:t>
                      </a:r>
                    </a:p>
                  </a:txBody>
                  <a:tcPr/>
                </a:tc>
                <a:tc>
                  <a:txBody>
                    <a:bodyPr/>
                    <a:lstStyle/>
                    <a:p>
                      <a:pPr algn="ctr"/>
                      <a:r>
                        <a:rPr lang="sv-SE" dirty="0"/>
                        <a:t>74</a:t>
                      </a:r>
                    </a:p>
                  </a:txBody>
                  <a:tcPr/>
                </a:tc>
                <a:extLst>
                  <a:ext uri="{0D108BD9-81ED-4DB2-BD59-A6C34878D82A}">
                    <a16:rowId xmlns:a16="http://schemas.microsoft.com/office/drawing/2014/main" val="328190139"/>
                  </a:ext>
                </a:extLst>
              </a:tr>
              <a:tr h="472590">
                <a:tc>
                  <a:txBody>
                    <a:bodyPr/>
                    <a:lstStyle/>
                    <a:p>
                      <a:r>
                        <a:rPr lang="sv-SE" dirty="0"/>
                        <a:t>Fysioterapeut</a:t>
                      </a:r>
                    </a:p>
                  </a:txBody>
                  <a:tcPr/>
                </a:tc>
                <a:tc>
                  <a:txBody>
                    <a:bodyPr/>
                    <a:lstStyle/>
                    <a:p>
                      <a:pPr algn="ctr"/>
                      <a:r>
                        <a:rPr lang="sv-SE" dirty="0"/>
                        <a:t>9</a:t>
                      </a:r>
                    </a:p>
                  </a:txBody>
                  <a:tcPr/>
                </a:tc>
                <a:extLst>
                  <a:ext uri="{0D108BD9-81ED-4DB2-BD59-A6C34878D82A}">
                    <a16:rowId xmlns:a16="http://schemas.microsoft.com/office/drawing/2014/main" val="1175757093"/>
                  </a:ext>
                </a:extLst>
              </a:tr>
              <a:tr h="472590">
                <a:tc>
                  <a:txBody>
                    <a:bodyPr/>
                    <a:lstStyle/>
                    <a:p>
                      <a:r>
                        <a:rPr lang="sv-SE" dirty="0"/>
                        <a:t>Arbetsterapeut</a:t>
                      </a:r>
                    </a:p>
                  </a:txBody>
                  <a:tcPr/>
                </a:tc>
                <a:tc>
                  <a:txBody>
                    <a:bodyPr/>
                    <a:lstStyle/>
                    <a:p>
                      <a:pPr algn="ctr"/>
                      <a:r>
                        <a:rPr lang="sv-SE" dirty="0"/>
                        <a:t>6</a:t>
                      </a:r>
                    </a:p>
                  </a:txBody>
                  <a:tcPr/>
                </a:tc>
                <a:extLst>
                  <a:ext uri="{0D108BD9-81ED-4DB2-BD59-A6C34878D82A}">
                    <a16:rowId xmlns:a16="http://schemas.microsoft.com/office/drawing/2014/main" val="4117477278"/>
                  </a:ext>
                </a:extLst>
              </a:tr>
              <a:tr h="472590">
                <a:tc>
                  <a:txBody>
                    <a:bodyPr/>
                    <a:lstStyle/>
                    <a:p>
                      <a:r>
                        <a:rPr lang="sv-SE" dirty="0"/>
                        <a:t>Annat</a:t>
                      </a:r>
                    </a:p>
                  </a:txBody>
                  <a:tcPr/>
                </a:tc>
                <a:tc>
                  <a:txBody>
                    <a:bodyPr/>
                    <a:lstStyle/>
                    <a:p>
                      <a:pPr algn="ctr"/>
                      <a:r>
                        <a:rPr lang="sv-SE" dirty="0"/>
                        <a:t>14</a:t>
                      </a:r>
                    </a:p>
                  </a:txBody>
                  <a:tcPr/>
                </a:tc>
                <a:extLst>
                  <a:ext uri="{0D108BD9-81ED-4DB2-BD59-A6C34878D82A}">
                    <a16:rowId xmlns:a16="http://schemas.microsoft.com/office/drawing/2014/main" val="2098602752"/>
                  </a:ext>
                </a:extLst>
              </a:tr>
              <a:tr h="472590">
                <a:tc>
                  <a:txBody>
                    <a:bodyPr/>
                    <a:lstStyle/>
                    <a:p>
                      <a:r>
                        <a:rPr lang="sv-SE" b="1" dirty="0"/>
                        <a:t>Totalt</a:t>
                      </a:r>
                    </a:p>
                  </a:txBody>
                  <a:tcPr/>
                </a:tc>
                <a:tc>
                  <a:txBody>
                    <a:bodyPr/>
                    <a:lstStyle/>
                    <a:p>
                      <a:pPr algn="ctr"/>
                      <a:r>
                        <a:rPr lang="sv-SE" b="1" dirty="0"/>
                        <a:t>226</a:t>
                      </a:r>
                    </a:p>
                  </a:txBody>
                  <a:tcPr/>
                </a:tc>
                <a:extLst>
                  <a:ext uri="{0D108BD9-81ED-4DB2-BD59-A6C34878D82A}">
                    <a16:rowId xmlns:a16="http://schemas.microsoft.com/office/drawing/2014/main" val="3952404952"/>
                  </a:ext>
                </a:extLst>
              </a:tr>
            </a:tbl>
          </a:graphicData>
        </a:graphic>
      </p:graphicFrame>
      <p:sp>
        <p:nvSpPr>
          <p:cNvPr id="3" name="textruta 2">
            <a:extLst>
              <a:ext uri="{FF2B5EF4-FFF2-40B4-BE49-F238E27FC236}">
                <a16:creationId xmlns:a16="http://schemas.microsoft.com/office/drawing/2014/main" id="{F0AC08B0-A92F-4F76-9BFC-5E37B760B616}"/>
              </a:ext>
            </a:extLst>
          </p:cNvPr>
          <p:cNvSpPr txBox="1"/>
          <p:nvPr/>
        </p:nvSpPr>
        <p:spPr>
          <a:xfrm>
            <a:off x="8169442" y="1907789"/>
            <a:ext cx="3537284" cy="4023779"/>
          </a:xfrm>
          <a:prstGeom prst="rect">
            <a:avLst/>
          </a:prstGeom>
          <a:noFill/>
          <a:ln w="19050">
            <a:noFill/>
          </a:ln>
        </p:spPr>
        <p:txBody>
          <a:bodyPr wrap="square" rtlCol="0">
            <a:noAutofit/>
          </a:bodyPr>
          <a:lstStyle/>
          <a:p>
            <a:r>
              <a:rPr lang="sv-SE" sz="2100" dirty="0">
                <a:solidFill>
                  <a:srgbClr val="000000"/>
                </a:solidFill>
              </a:rPr>
              <a:t>Det är i första hand Sjuksköterskor och läkare som har besvarat enkäten. För övriga yrkesgrupper är svaren för få för att kunna presentera resultat (undantag har gjorts för NKI).</a:t>
            </a:r>
          </a:p>
        </p:txBody>
      </p:sp>
    </p:spTree>
    <p:extLst>
      <p:ext uri="{BB962C8B-B14F-4D97-AF65-F5344CB8AC3E}">
        <p14:creationId xmlns:p14="http://schemas.microsoft.com/office/powerpoint/2010/main" val="441684364"/>
      </p:ext>
    </p:extLst>
  </p:cSld>
  <p:clrMapOvr>
    <a:masterClrMapping/>
  </p:clrMapOvr>
</p:sld>
</file>

<file path=ppt/theme/theme1.xml><?xml version="1.0" encoding="utf-8"?>
<a:theme xmlns:a="http://schemas.openxmlformats.org/drawingml/2006/main" name="Office-tema">
  <a:themeElements>
    <a:clrScheme name="Inera">
      <a:dk1>
        <a:srgbClr val="33302F"/>
      </a:dk1>
      <a:lt1>
        <a:srgbClr val="FFFFFF"/>
      </a:lt1>
      <a:dk2>
        <a:srgbClr val="33302F"/>
      </a:dk2>
      <a:lt2>
        <a:srgbClr val="EFE9E4"/>
      </a:lt2>
      <a:accent1>
        <a:srgbClr val="00706D"/>
      </a:accent1>
      <a:accent2>
        <a:srgbClr val="41C0C1"/>
      </a:accent2>
      <a:accent3>
        <a:srgbClr val="EC7F21"/>
      </a:accent3>
      <a:accent4>
        <a:srgbClr val="FABC46"/>
      </a:accent4>
      <a:accent5>
        <a:srgbClr val="7B6856"/>
      </a:accent5>
      <a:accent6>
        <a:srgbClr val="A1958A"/>
      </a:accent6>
      <a:hlink>
        <a:srgbClr val="00A4A3"/>
      </a:hlink>
      <a:folHlink>
        <a:srgbClr val="A1958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Inera_PPT_v04-Mall.potx  -  Skrivskyddad" id="{DF427BC7-A412-48E8-AFD4-25EC7AAC5A10}" vid="{A8E99C60-70E8-4263-9EE5-CC1F5B5EA8F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80D74E5D7389E44859E7FFE024405BC" ma:contentTypeVersion="12" ma:contentTypeDescription="Skapa ett nytt dokument." ma:contentTypeScope="" ma:versionID="b52cca1a1d525b918e1a208fbcef881b">
  <xsd:schema xmlns:xsd="http://www.w3.org/2001/XMLSchema" xmlns:xs="http://www.w3.org/2001/XMLSchema" xmlns:p="http://schemas.microsoft.com/office/2006/metadata/properties" xmlns:ns3="530183ca-9174-4b3b-bc5c-b3bd9bf546d5" xmlns:ns4="24b86f04-e599-48bc-bbab-af9e1905bf09" targetNamespace="http://schemas.microsoft.com/office/2006/metadata/properties" ma:root="true" ma:fieldsID="4fb4034317caf6cd37c79f6f093adb54" ns3:_="" ns4:_="">
    <xsd:import namespace="530183ca-9174-4b3b-bc5c-b3bd9bf546d5"/>
    <xsd:import namespace="24b86f04-e599-48bc-bbab-af9e1905bf0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183ca-9174-4b3b-bc5c-b3bd9bf5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86f04-e599-48bc-bbab-af9e1905bf09"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C50FC0-8075-4ACF-949F-3ABFA744CF41}">
  <ds:schemaRefs>
    <ds:schemaRef ds:uri="http://schemas.microsoft.com/sharepoint/v3/contenttype/forms"/>
  </ds:schemaRefs>
</ds:datastoreItem>
</file>

<file path=customXml/itemProps2.xml><?xml version="1.0" encoding="utf-8"?>
<ds:datastoreItem xmlns:ds="http://schemas.openxmlformats.org/officeDocument/2006/customXml" ds:itemID="{8EAC6E5B-DB9C-4740-BC4D-3D9614322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183ca-9174-4b3b-bc5c-b3bd9bf546d5"/>
    <ds:schemaRef ds:uri="24b86f04-e599-48bc-bbab-af9e1905b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9E3A7E-394F-4A3C-B862-03611E5C2BC1}">
  <ds:schemaRefs>
    <ds:schemaRef ds:uri="http://purl.org/dc/dcmitype/"/>
    <ds:schemaRef ds:uri="http://purl.org/dc/elements/1.1/"/>
    <ds:schemaRef ds:uri="24b86f04-e599-48bc-bbab-af9e1905bf09"/>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30183ca-9174-4b3b-bc5c-b3bd9bf546d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18748</TotalTime>
  <Words>1589</Words>
  <Application>Microsoft Office PowerPoint</Application>
  <PresentationFormat>Bredbild</PresentationFormat>
  <Paragraphs>161</Paragraphs>
  <Slides>28</Slides>
  <Notes>18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28</vt:i4>
      </vt:variant>
    </vt:vector>
  </HeadingPairs>
  <TitlesOfParts>
    <vt:vector size="35" baseType="lpstr">
      <vt:lpstr>.AppleSystemUIFont</vt:lpstr>
      <vt:lpstr>Arial</vt:lpstr>
      <vt:lpstr>Calibri</vt:lpstr>
      <vt:lpstr>Calibri Light</vt:lpstr>
      <vt:lpstr>Open Sans</vt:lpstr>
      <vt:lpstr>Open Sans Light</vt:lpstr>
      <vt:lpstr>Office-tema</vt:lpstr>
      <vt:lpstr>NKI, Nationell patientöversikt  - 2021</vt:lpstr>
      <vt:lpstr>Sammanfattning (1 av 2)</vt:lpstr>
      <vt:lpstr>Sammanfattning (2 av 2)</vt:lpstr>
      <vt:lpstr>Innehåll</vt:lpstr>
      <vt:lpstr>Bakgrund och syfte</vt:lpstr>
      <vt:lpstr>Om undersökningen</vt:lpstr>
      <vt:lpstr>NKI-modellen</vt:lpstr>
      <vt:lpstr>PowerPoint-presentation</vt:lpstr>
      <vt:lpstr>Antal svar per yrkesgrupp</vt:lpstr>
      <vt:lpstr>NKI</vt:lpstr>
      <vt:lpstr>NKI</vt:lpstr>
      <vt:lpstr>NKI</vt:lpstr>
      <vt:lpstr>NKI</vt:lpstr>
      <vt:lpstr>Jag kan rekommendera andra att använda Nationell Patientöversikt?</vt:lpstr>
      <vt:lpstr>Nationell Patientöversikt underlättar mitt arbete</vt:lpstr>
      <vt:lpstr>Jag har förtroende för att tjänsten Nationell Patientöversikt håller hög kvalitet</vt:lpstr>
      <vt:lpstr>Jag anser att informationen i Nationell Patientöversikt är tillförlitlig</vt:lpstr>
      <vt:lpstr>Jag anser att Nationell Patientöversikt är pedagogiskt uppbyggd och lätt att använda</vt:lpstr>
      <vt:lpstr>Tjänsten Nationell patientöversikt är tillgänglig när jag behöver använda den</vt:lpstr>
      <vt:lpstr>Nationell patientöversikt har förenklat och förbättrat min arbetssituation</vt:lpstr>
      <vt:lpstr>Den utbildning och introduktion som jag fått till Nationell patientöversikt har varit tillräcklig för att jag ska kunna använda tjänsten på ett effektivt sätt</vt:lpstr>
      <vt:lpstr>Jag är nöjd med den support vi får internt i vår organisation</vt:lpstr>
      <vt:lpstr>PowerPoint-presentation</vt:lpstr>
      <vt:lpstr>PowerPoint-presentation</vt:lpstr>
      <vt:lpstr>PowerPoint-presentation</vt:lpstr>
      <vt:lpstr>Bakgrundsinformation</vt:lpstr>
      <vt:lpstr>Bakgrundsinformation</vt:lpstr>
      <vt:lpstr>Bakgrundsinformation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Rajala Anne</dc:creator>
  <cp:keywords/>
  <dc:description/>
  <cp:lastModifiedBy>Leifsson Andreas</cp:lastModifiedBy>
  <cp:revision>11</cp:revision>
  <dcterms:created xsi:type="dcterms:W3CDTF">2021-08-24T12:07:40Z</dcterms:created>
  <dcterms:modified xsi:type="dcterms:W3CDTF">2022-01-04T09:46:46Z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0x010100180D74E5D7389E44859E7FFE024405BC</vt:lpwstr>
  </property>
</Properties>
</file>